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3" r:id="rId1"/>
  </p:sldMasterIdLst>
  <p:sldIdLst>
    <p:sldId id="263" r:id="rId2"/>
    <p:sldId id="257" r:id="rId3"/>
    <p:sldId id="265" r:id="rId4"/>
    <p:sldId id="266" r:id="rId5"/>
    <p:sldId id="258" r:id="rId6"/>
    <p:sldId id="264" r:id="rId7"/>
    <p:sldId id="267" r:id="rId8"/>
    <p:sldId id="276" r:id="rId9"/>
    <p:sldId id="268" r:id="rId10"/>
    <p:sldId id="270" r:id="rId11"/>
    <p:sldId id="269" r:id="rId12"/>
    <p:sldId id="271" r:id="rId13"/>
    <p:sldId id="272" r:id="rId14"/>
    <p:sldId id="273" r:id="rId15"/>
    <p:sldId id="274" r:id="rId16"/>
    <p:sldId id="262" r:id="rId17"/>
    <p:sldId id="275" r:id="rId18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9DD6-B089-4487-A9E2-208BB7D75419}" type="datetimeFigureOut">
              <a:rPr lang="hr-HR" smtClean="0"/>
              <a:t>19.4.2017.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1617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9DD6-B089-4487-A9E2-208BB7D75419}" type="datetimeFigureOut">
              <a:rPr lang="hr-HR" smtClean="0"/>
              <a:t>19.4.2017.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1502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9DD6-B089-4487-A9E2-208BB7D75419}" type="datetimeFigureOut">
              <a:rPr lang="hr-HR" smtClean="0"/>
              <a:t>19.4.2017.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4331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9DD6-B089-4487-A9E2-208BB7D75419}" type="datetimeFigureOut">
              <a:rPr lang="hr-HR" smtClean="0"/>
              <a:t>19.4.2017.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7996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9DD6-B089-4487-A9E2-208BB7D75419}" type="datetimeFigureOut">
              <a:rPr lang="hr-HR" smtClean="0"/>
              <a:t>19.4.2017.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1396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9DD6-B089-4487-A9E2-208BB7D75419}" type="datetimeFigureOut">
              <a:rPr lang="hr-HR" smtClean="0"/>
              <a:t>19.4.2017.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8149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9DD6-B089-4487-A9E2-208BB7D75419}" type="datetimeFigureOut">
              <a:rPr lang="hr-HR" smtClean="0"/>
              <a:t>19.4.2017.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8863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9DD6-B089-4487-A9E2-208BB7D75419}" type="datetimeFigureOut">
              <a:rPr lang="hr-HR" smtClean="0"/>
              <a:t>19.4.2017.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2642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9DD6-B089-4487-A9E2-208BB7D75419}" type="datetimeFigureOut">
              <a:rPr lang="hr-HR" smtClean="0"/>
              <a:t>19.4.2017.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7784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9DD6-B089-4487-A9E2-208BB7D75419}" type="datetimeFigureOut">
              <a:rPr lang="hr-HR" smtClean="0"/>
              <a:t>19.4.2017.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9562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9DD6-B089-4487-A9E2-208BB7D75419}" type="datetimeFigureOut">
              <a:rPr lang="hr-HR" smtClean="0"/>
              <a:t>19.4.2017.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3340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C9DD6-B089-4487-A9E2-208BB7D75419}" type="datetimeFigureOut">
              <a:rPr lang="hr-HR" smtClean="0"/>
              <a:t>19.4.2017.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C157E-0584-4FB7-BB23-9C1269E55E3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570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  <p:sldLayoutId id="2147484065" r:id="rId2"/>
    <p:sldLayoutId id="2147484066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gscars.com/" TargetMode="External"/><Relationship Id="rId2" Type="http://schemas.openxmlformats.org/officeDocument/2006/relationships/hyperlink" Target="http://www.pmf.unizg.hr/phy/nastava/nastavni_materijal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rapbootstrap.com/" TargetMode="External"/><Relationship Id="rId2" Type="http://schemas.openxmlformats.org/officeDocument/2006/relationships/hyperlink" Target="https://v4-alpha.getbootstrap.com/layout/grid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Ciljevi radionice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Razvijati profesionalne </a:t>
            </a:r>
            <a:r>
              <a:rPr lang="hr-HR" dirty="0"/>
              <a:t>web </a:t>
            </a:r>
            <a:r>
              <a:rPr lang="hr-HR" dirty="0" smtClean="0"/>
              <a:t>aplikacije</a:t>
            </a:r>
            <a:endParaRPr lang="hr-HR" dirty="0"/>
          </a:p>
          <a:p>
            <a:r>
              <a:rPr lang="hr-HR" dirty="0" err="1" smtClean="0"/>
              <a:t>Angular</a:t>
            </a:r>
            <a:r>
              <a:rPr lang="hr-HR" dirty="0" smtClean="0"/>
              <a:t> </a:t>
            </a:r>
            <a:r>
              <a:rPr lang="hr-HR" dirty="0"/>
              <a:t>2</a:t>
            </a:r>
          </a:p>
          <a:p>
            <a:r>
              <a:rPr lang="hr-HR" dirty="0"/>
              <a:t>Web API</a:t>
            </a:r>
          </a:p>
          <a:p>
            <a:r>
              <a:rPr lang="hr-HR" dirty="0" err="1"/>
              <a:t>Entity</a:t>
            </a:r>
            <a:r>
              <a:rPr lang="hr-HR" dirty="0"/>
              <a:t> Framework</a:t>
            </a:r>
          </a:p>
          <a:p>
            <a:r>
              <a:rPr lang="hr-HR" dirty="0" smtClean="0"/>
              <a:t>Koristiti alate vezane </a:t>
            </a:r>
            <a:r>
              <a:rPr lang="hr-HR" dirty="0"/>
              <a:t>za web razvoj</a:t>
            </a:r>
          </a:p>
        </p:txBody>
      </p:sp>
    </p:spTree>
    <p:extLst>
      <p:ext uri="{BB962C8B-B14F-4D97-AF65-F5344CB8AC3E}">
        <p14:creationId xmlns:p14="http://schemas.microsoft.com/office/powerpoint/2010/main" val="300240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ASP.NET </a:t>
            </a:r>
            <a:r>
              <a:rPr lang="hr-HR" dirty="0" err="1" smtClean="0"/>
              <a:t>Simple</a:t>
            </a:r>
            <a:r>
              <a:rPr lang="hr-HR" dirty="0" smtClean="0"/>
              <a:t> </a:t>
            </a:r>
            <a:r>
              <a:rPr lang="hr-HR" dirty="0" err="1" smtClean="0"/>
              <a:t>Membership</a:t>
            </a:r>
            <a:r>
              <a:rPr lang="hr-HR" dirty="0" smtClean="0"/>
              <a:t> (2010)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Kreirano za korištenje u web aplikacijama</a:t>
            </a:r>
          </a:p>
          <a:p>
            <a:r>
              <a:rPr lang="hr-HR" dirty="0" smtClean="0"/>
              <a:t>Lakše povezivanje s ostalim bazama</a:t>
            </a:r>
          </a:p>
          <a:p>
            <a:r>
              <a:rPr lang="hr-HR" dirty="0" smtClean="0"/>
              <a:t>Teško promijeniti strukturu potrebnih tablica</a:t>
            </a:r>
          </a:p>
          <a:p>
            <a:r>
              <a:rPr lang="hr-HR" dirty="0" smtClean="0"/>
              <a:t>Nema OWIN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5617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ASP.NET </a:t>
            </a:r>
            <a:r>
              <a:rPr lang="hr-HR" dirty="0" err="1" smtClean="0"/>
              <a:t>Identity</a:t>
            </a:r>
            <a:r>
              <a:rPr lang="hr-HR" dirty="0" smtClean="0"/>
              <a:t> (2013)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Moguće točno definirati korisničke podatke na jednom mjestu</a:t>
            </a:r>
          </a:p>
          <a:p>
            <a:r>
              <a:rPr lang="hr-HR" dirty="0" smtClean="0"/>
              <a:t>Moguće mijenjati strukturu u bazi</a:t>
            </a:r>
          </a:p>
          <a:p>
            <a:r>
              <a:rPr lang="hr-HR" dirty="0" smtClean="0"/>
              <a:t>Podržava OWIN</a:t>
            </a:r>
          </a:p>
          <a:p>
            <a:r>
              <a:rPr lang="hr-HR" dirty="0" err="1" smtClean="0"/>
              <a:t>Testabilno</a:t>
            </a:r>
            <a:endParaRPr lang="hr-HR" dirty="0" smtClean="0"/>
          </a:p>
          <a:p>
            <a:r>
              <a:rPr lang="hr-HR" dirty="0" smtClean="0"/>
              <a:t>Omogućuje jednostavne </a:t>
            </a:r>
            <a:r>
              <a:rPr lang="hr-HR" dirty="0" err="1" smtClean="0"/>
              <a:t>third</a:t>
            </a:r>
            <a:r>
              <a:rPr lang="hr-HR" dirty="0" smtClean="0"/>
              <a:t>-party logine</a:t>
            </a:r>
          </a:p>
          <a:p>
            <a:r>
              <a:rPr lang="hr-HR" dirty="0" smtClean="0"/>
              <a:t>Moguće preuzeti kao </a:t>
            </a:r>
            <a:r>
              <a:rPr lang="hr-HR" dirty="0" err="1" smtClean="0"/>
              <a:t>NuGet</a:t>
            </a:r>
            <a:r>
              <a:rPr lang="hr-HR" dirty="0" smtClean="0"/>
              <a:t> </a:t>
            </a:r>
            <a:r>
              <a:rPr lang="hr-HR" dirty="0" err="1" smtClean="0"/>
              <a:t>package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4577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Token</a:t>
            </a:r>
            <a:r>
              <a:rPr lang="hr-HR" dirty="0" smtClean="0"/>
              <a:t> </a:t>
            </a:r>
            <a:r>
              <a:rPr lang="hr-HR" dirty="0" err="1" smtClean="0"/>
              <a:t>based</a:t>
            </a:r>
            <a:r>
              <a:rPr lang="hr-HR" dirty="0" smtClean="0"/>
              <a:t> </a:t>
            </a:r>
            <a:r>
              <a:rPr lang="hr-HR" dirty="0" err="1" smtClean="0"/>
              <a:t>security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Prilikom korištenja SPA + Web API</a:t>
            </a:r>
          </a:p>
          <a:p>
            <a:r>
              <a:rPr lang="hr-HR" dirty="0" smtClean="0"/>
              <a:t>Nakon autentikacije SPA aplikacija sadrži podatke o korisniku i njegov pristupni </a:t>
            </a:r>
            <a:r>
              <a:rPr lang="hr-HR" dirty="0" err="1" smtClean="0"/>
              <a:t>token</a:t>
            </a:r>
            <a:endParaRPr lang="hr-HR" dirty="0" smtClean="0"/>
          </a:p>
          <a:p>
            <a:r>
              <a:rPr lang="hr-HR" dirty="0" smtClean="0"/>
              <a:t>Nije potreban </a:t>
            </a:r>
            <a:r>
              <a:rPr lang="hr-HR" dirty="0" err="1" smtClean="0"/>
              <a:t>cookie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802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Token</a:t>
            </a:r>
            <a:r>
              <a:rPr lang="hr-HR" dirty="0" smtClean="0"/>
              <a:t> </a:t>
            </a:r>
            <a:r>
              <a:rPr lang="hr-HR" dirty="0" err="1" smtClean="0"/>
              <a:t>based</a:t>
            </a:r>
            <a:r>
              <a:rPr lang="hr-HR" dirty="0" smtClean="0"/>
              <a:t> </a:t>
            </a:r>
            <a:r>
              <a:rPr lang="hr-HR" dirty="0" err="1" smtClean="0"/>
              <a:t>security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Posebna adresa za autentikaciju: /</a:t>
            </a:r>
            <a:r>
              <a:rPr lang="hr-HR" dirty="0" err="1" smtClean="0"/>
              <a:t>token</a:t>
            </a:r>
            <a:endParaRPr lang="hr-HR" dirty="0" smtClean="0"/>
          </a:p>
          <a:p>
            <a:r>
              <a:rPr lang="hr-HR" dirty="0" smtClean="0"/>
              <a:t>Mjesta konfiguracije:</a:t>
            </a:r>
          </a:p>
          <a:p>
            <a:pPr lvl="1"/>
            <a:r>
              <a:rPr lang="hr-HR" dirty="0" err="1" smtClean="0"/>
              <a:t>Startup.Auth.cs</a:t>
            </a:r>
            <a:endParaRPr lang="hr-HR" dirty="0" smtClean="0"/>
          </a:p>
          <a:p>
            <a:pPr lvl="1"/>
            <a:r>
              <a:rPr lang="hr-HR" dirty="0" err="1" smtClean="0"/>
              <a:t>ApplicationOAuthProvider.cs</a:t>
            </a:r>
            <a:endParaRPr lang="hr-HR" dirty="0"/>
          </a:p>
          <a:p>
            <a:r>
              <a:rPr lang="hr-HR" dirty="0" smtClean="0"/>
              <a:t>Moguće jednostavno postaviti koje se sve vrijednosti dohvate prilikom autentikacije (nije uvijek bilo tako)</a:t>
            </a:r>
          </a:p>
          <a:p>
            <a:r>
              <a:rPr lang="hr-HR" dirty="0" smtClean="0"/>
              <a:t>Po </a:t>
            </a:r>
            <a:r>
              <a:rPr lang="hr-HR" dirty="0" err="1" smtClean="0"/>
              <a:t>defaultu</a:t>
            </a:r>
            <a:r>
              <a:rPr lang="hr-HR" dirty="0"/>
              <a:t> </a:t>
            </a:r>
            <a:r>
              <a:rPr lang="hr-HR" dirty="0" smtClean="0"/>
              <a:t>se vraća samo </a:t>
            </a:r>
            <a:r>
              <a:rPr lang="hr-HR" dirty="0" err="1" smtClean="0"/>
              <a:t>userName</a:t>
            </a:r>
            <a:r>
              <a:rPr lang="hr-HR" dirty="0" smtClean="0"/>
              <a:t> (i </a:t>
            </a:r>
            <a:r>
              <a:rPr lang="hr-HR" dirty="0" err="1" smtClean="0"/>
              <a:t>token</a:t>
            </a:r>
            <a:r>
              <a:rPr lang="hr-HR" dirty="0" smtClean="0"/>
              <a:t>)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9412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OWIN (2014)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Standardni </a:t>
            </a:r>
            <a:r>
              <a:rPr lang="hr-HR" dirty="0" err="1" smtClean="0"/>
              <a:t>interface</a:t>
            </a:r>
            <a:r>
              <a:rPr lang="hr-HR" dirty="0" smtClean="0"/>
              <a:t> između .</a:t>
            </a:r>
            <a:r>
              <a:rPr lang="hr-HR" dirty="0" err="1" smtClean="0"/>
              <a:t>Net</a:t>
            </a:r>
            <a:r>
              <a:rPr lang="hr-HR" dirty="0" smtClean="0"/>
              <a:t> web servera i web aplikacija</a:t>
            </a:r>
          </a:p>
          <a:p>
            <a:r>
              <a:rPr lang="hr-HR" dirty="0" smtClean="0"/>
              <a:t>Microsoftovo rješenje za rastuće </a:t>
            </a:r>
            <a:r>
              <a:rPr lang="hr-HR" dirty="0" err="1" smtClean="0"/>
              <a:t>open</a:t>
            </a:r>
            <a:r>
              <a:rPr lang="hr-HR" dirty="0" smtClean="0"/>
              <a:t> </a:t>
            </a:r>
            <a:r>
              <a:rPr lang="hr-HR" dirty="0" err="1" smtClean="0"/>
              <a:t>source</a:t>
            </a:r>
            <a:r>
              <a:rPr lang="hr-HR" dirty="0" smtClean="0"/>
              <a:t> tržište</a:t>
            </a:r>
          </a:p>
          <a:p>
            <a:r>
              <a:rPr lang="hr-HR" dirty="0" smtClean="0"/>
              <a:t>Sadrži implementacije </a:t>
            </a:r>
            <a:r>
              <a:rPr lang="hr-HR" dirty="0" err="1" smtClean="0"/>
              <a:t>OAuth</a:t>
            </a:r>
            <a:r>
              <a:rPr lang="hr-HR" dirty="0" smtClean="0"/>
              <a:t> standarda</a:t>
            </a:r>
          </a:p>
        </p:txBody>
      </p:sp>
    </p:spTree>
    <p:extLst>
      <p:ext uri="{BB962C8B-B14F-4D97-AF65-F5344CB8AC3E}">
        <p14:creationId xmlns:p14="http://schemas.microsoft.com/office/powerpoint/2010/main" val="125557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OAuth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Standard za </a:t>
            </a:r>
            <a:r>
              <a:rPr lang="hr-HR" dirty="0" err="1" smtClean="0"/>
              <a:t>token-based</a:t>
            </a:r>
            <a:r>
              <a:rPr lang="hr-HR" dirty="0" smtClean="0"/>
              <a:t> autentikaciju</a:t>
            </a:r>
          </a:p>
          <a:p>
            <a:r>
              <a:rPr lang="hr-HR" dirty="0" smtClean="0"/>
              <a:t>Omogućuje 3rd party login</a:t>
            </a:r>
          </a:p>
          <a:p>
            <a:pPr lvl="1"/>
            <a:r>
              <a:rPr lang="hr-HR" dirty="0" smtClean="0"/>
              <a:t>Prijavite se u aplikaciju sa svojim MS ili Google računom</a:t>
            </a:r>
          </a:p>
          <a:p>
            <a:r>
              <a:rPr lang="hr-HR" dirty="0" smtClean="0"/>
              <a:t>Omogućuje ograničeni pristup drugih aplikacija web serveru bez da one imaju informacije o korisnikovoj lozinki</a:t>
            </a:r>
          </a:p>
          <a:p>
            <a:pPr lvl="1"/>
            <a:r>
              <a:rPr lang="hr-HR" dirty="0" smtClean="0"/>
              <a:t>Aplikacija u koju ste se prijavili može čitati vaš MS ili Google kalendar i ubacivati nove stavke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6107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Security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Owasp</a:t>
            </a:r>
            <a:r>
              <a:rPr lang="hr-HR" dirty="0"/>
              <a:t> top 10</a:t>
            </a:r>
          </a:p>
          <a:p>
            <a:r>
              <a:rPr lang="hr-HR" dirty="0" err="1"/>
              <a:t>Injection</a:t>
            </a:r>
            <a:endParaRPr lang="hr-HR" dirty="0"/>
          </a:p>
          <a:p>
            <a:r>
              <a:rPr lang="hr-HR" dirty="0"/>
              <a:t>XSS</a:t>
            </a:r>
          </a:p>
          <a:p>
            <a:r>
              <a:rPr lang="hr-HR" dirty="0"/>
              <a:t>CSRF</a:t>
            </a:r>
          </a:p>
        </p:txBody>
      </p:sp>
    </p:spTree>
    <p:extLst>
      <p:ext uri="{BB962C8B-B14F-4D97-AF65-F5344CB8AC3E}">
        <p14:creationId xmlns:p14="http://schemas.microsoft.com/office/powerpoint/2010/main" val="265294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Sigurnosni rizici web aplikacija</a:t>
            </a:r>
            <a:endParaRPr lang="hr-H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457706" cy="4442256"/>
          </a:xfrm>
        </p:spPr>
      </p:pic>
    </p:spTree>
    <p:extLst>
      <p:ext uri="{BB962C8B-B14F-4D97-AF65-F5344CB8AC3E}">
        <p14:creationId xmlns:p14="http://schemas.microsoft.com/office/powerpoint/2010/main" val="228088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Web </a:t>
            </a:r>
            <a:r>
              <a:rPr lang="hr-HR" dirty="0" smtClean="0"/>
              <a:t>aplikacije -povijest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Statični sadržaj (</a:t>
            </a:r>
            <a:r>
              <a:rPr lang="hr-HR" dirty="0">
                <a:hlinkClick r:id="rId2"/>
              </a:rPr>
              <a:t>http://www.pmf.unizg.hr/phy/nastava/nastavni_materijali</a:t>
            </a:r>
            <a:r>
              <a:rPr lang="hr-HR" dirty="0"/>
              <a:t>)</a:t>
            </a:r>
          </a:p>
          <a:p>
            <a:r>
              <a:rPr lang="hr-HR" dirty="0"/>
              <a:t>Potreba pohrane podataka i prikaz dinamičkog sadržaja</a:t>
            </a:r>
          </a:p>
          <a:p>
            <a:pPr lvl="1"/>
            <a:r>
              <a:rPr lang="hr-HR" dirty="0"/>
              <a:t>Za male promjene na stranici potreban dohvat cijele stranice</a:t>
            </a:r>
          </a:p>
          <a:p>
            <a:r>
              <a:rPr lang="hr-HR" dirty="0" err="1"/>
              <a:t>Javascript</a:t>
            </a:r>
            <a:r>
              <a:rPr lang="hr-HR" dirty="0"/>
              <a:t> i CSS </a:t>
            </a:r>
            <a:r>
              <a:rPr lang="hr-HR" dirty="0"/>
              <a:t>(</a:t>
            </a:r>
            <a:r>
              <a:rPr lang="hr-HR" dirty="0">
                <a:hlinkClick r:id="rId3"/>
              </a:rPr>
              <a:t>https://www.lingscars.com</a:t>
            </a:r>
            <a:r>
              <a:rPr lang="hr-HR" dirty="0" smtClean="0">
                <a:hlinkClick r:id="rId3"/>
              </a:rPr>
              <a:t>/</a:t>
            </a:r>
            <a:r>
              <a:rPr lang="hr-HR" dirty="0" smtClean="0"/>
              <a:t>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3875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Web </a:t>
            </a:r>
            <a:r>
              <a:rPr lang="hr-HR" dirty="0" smtClean="0"/>
              <a:t>aplikacije - povijest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AJAX</a:t>
            </a:r>
          </a:p>
          <a:p>
            <a:pPr lvl="1"/>
            <a:r>
              <a:rPr lang="hr-HR" dirty="0" err="1"/>
              <a:t>iframe</a:t>
            </a:r>
            <a:r>
              <a:rPr lang="hr-HR" dirty="0"/>
              <a:t> (1996)</a:t>
            </a:r>
          </a:p>
          <a:p>
            <a:pPr lvl="1"/>
            <a:r>
              <a:rPr lang="hr-HR" dirty="0" err="1"/>
              <a:t>ActiveX</a:t>
            </a:r>
            <a:r>
              <a:rPr lang="hr-HR" dirty="0"/>
              <a:t> (IE 5, 1999)</a:t>
            </a:r>
          </a:p>
          <a:p>
            <a:pPr lvl="1"/>
            <a:r>
              <a:rPr lang="hr-HR" dirty="0" err="1"/>
              <a:t>Gmail</a:t>
            </a:r>
            <a:r>
              <a:rPr lang="hr-HR" dirty="0"/>
              <a:t> (2004)</a:t>
            </a:r>
          </a:p>
          <a:p>
            <a:r>
              <a:rPr lang="hr-HR" dirty="0"/>
              <a:t>MVC – </a:t>
            </a:r>
            <a:r>
              <a:rPr lang="hr-HR" dirty="0" err="1"/>
              <a:t>partial</a:t>
            </a:r>
            <a:r>
              <a:rPr lang="hr-HR" dirty="0"/>
              <a:t> </a:t>
            </a:r>
            <a:r>
              <a:rPr lang="hr-HR" dirty="0" err="1"/>
              <a:t>view</a:t>
            </a:r>
            <a:endParaRPr lang="hr-HR" dirty="0"/>
          </a:p>
          <a:p>
            <a:pPr lvl="1"/>
            <a:r>
              <a:rPr lang="hr-HR" dirty="0"/>
              <a:t>MVC 1 (2009) – web </a:t>
            </a:r>
            <a:r>
              <a:rPr lang="hr-HR" dirty="0" err="1"/>
              <a:t>pages</a:t>
            </a:r>
            <a:endParaRPr lang="hr-HR" dirty="0"/>
          </a:p>
          <a:p>
            <a:pPr lvl="1"/>
            <a:r>
              <a:rPr lang="hr-HR" dirty="0"/>
              <a:t>MVC 3 (2011) - razor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213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Web </a:t>
            </a:r>
            <a:r>
              <a:rPr lang="hr-HR" dirty="0" smtClean="0"/>
              <a:t>aplikacije - povijest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Single </a:t>
            </a:r>
            <a:r>
              <a:rPr lang="hr-HR" dirty="0" err="1"/>
              <a:t>page</a:t>
            </a:r>
            <a:r>
              <a:rPr lang="hr-HR" dirty="0"/>
              <a:t> (patent 2004)</a:t>
            </a:r>
          </a:p>
          <a:p>
            <a:pPr lvl="1"/>
            <a:r>
              <a:rPr lang="hr-HR" dirty="0"/>
              <a:t>Jedan dohvat cijele aplikacije </a:t>
            </a:r>
          </a:p>
          <a:p>
            <a:pPr lvl="1"/>
            <a:r>
              <a:rPr lang="hr-HR" dirty="0"/>
              <a:t>Svi ostali upiti isključivo podaci</a:t>
            </a:r>
          </a:p>
          <a:p>
            <a:pPr lvl="1"/>
            <a:r>
              <a:rPr lang="hr-HR" dirty="0" err="1"/>
              <a:t>AngularJS</a:t>
            </a:r>
            <a:r>
              <a:rPr lang="hr-HR" dirty="0"/>
              <a:t> (2010</a:t>
            </a:r>
            <a:r>
              <a:rPr lang="hr-HR" dirty="0" smtClean="0"/>
              <a:t>)</a:t>
            </a:r>
          </a:p>
          <a:p>
            <a:pPr lvl="1"/>
            <a:r>
              <a:rPr lang="hr-HR" dirty="0" smtClean="0"/>
              <a:t>Problemi</a:t>
            </a:r>
            <a:endParaRPr lang="hr-HR" dirty="0"/>
          </a:p>
          <a:p>
            <a:pPr lvl="2"/>
            <a:r>
              <a:rPr lang="hr-HR" dirty="0" err="1"/>
              <a:t>Routing</a:t>
            </a:r>
            <a:endParaRPr lang="hr-HR" dirty="0"/>
          </a:p>
          <a:p>
            <a:pPr lvl="2"/>
            <a:r>
              <a:rPr lang="hr-HR" dirty="0"/>
              <a:t>SEO</a:t>
            </a:r>
          </a:p>
          <a:p>
            <a:pPr lvl="1"/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314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Web aplikacije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dirty="0" smtClean="0"/>
              <a:t>UI/UX</a:t>
            </a:r>
          </a:p>
          <a:p>
            <a:pPr lvl="1"/>
            <a:r>
              <a:rPr lang="hr-HR" dirty="0" smtClean="0"/>
              <a:t>Pratimo generalne smjernice, ukoliko naručitelj ne traži nešto određeno</a:t>
            </a:r>
          </a:p>
          <a:p>
            <a:pPr lvl="1"/>
            <a:r>
              <a:rPr lang="hr-HR" dirty="0" smtClean="0"/>
              <a:t>Većinom interne aplikacije – jednostavan dizajn</a:t>
            </a:r>
            <a:endParaRPr lang="hr-HR" dirty="0"/>
          </a:p>
          <a:p>
            <a:r>
              <a:rPr lang="hr-HR" dirty="0" smtClean="0"/>
              <a:t>Performanse</a:t>
            </a:r>
          </a:p>
          <a:p>
            <a:pPr lvl="1"/>
            <a:r>
              <a:rPr lang="hr-HR" dirty="0" smtClean="0"/>
              <a:t>Koliko korisnik smije čekati na otvaranje stranice?</a:t>
            </a:r>
          </a:p>
          <a:p>
            <a:pPr lvl="1"/>
            <a:r>
              <a:rPr lang="hr-HR" dirty="0" smtClean="0"/>
              <a:t>Što ako je u pitanju ogroman izvještaj?</a:t>
            </a:r>
          </a:p>
          <a:p>
            <a:pPr lvl="1"/>
            <a:r>
              <a:rPr lang="hr-HR" dirty="0" err="1" smtClean="0"/>
              <a:t>Broadband</a:t>
            </a:r>
            <a:r>
              <a:rPr lang="hr-HR" dirty="0" smtClean="0"/>
              <a:t> ograničenja</a:t>
            </a:r>
            <a:endParaRPr lang="hr-HR" dirty="0"/>
          </a:p>
          <a:p>
            <a:r>
              <a:rPr lang="hr-HR" dirty="0"/>
              <a:t>Pohrana </a:t>
            </a:r>
            <a:r>
              <a:rPr lang="hr-HR" dirty="0" smtClean="0"/>
              <a:t>podataka</a:t>
            </a:r>
          </a:p>
          <a:p>
            <a:pPr lvl="1"/>
            <a:r>
              <a:rPr lang="hr-HR" dirty="0" smtClean="0"/>
              <a:t>Model na bazi</a:t>
            </a:r>
          </a:p>
          <a:p>
            <a:pPr lvl="1"/>
            <a:r>
              <a:rPr lang="hr-HR" dirty="0" smtClean="0"/>
              <a:t>Audit, log</a:t>
            </a:r>
          </a:p>
          <a:p>
            <a:pPr lvl="1"/>
            <a:r>
              <a:rPr lang="hr-HR" dirty="0" smtClean="0"/>
              <a:t>Backup</a:t>
            </a: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3860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Web aplikacije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hr-HR" dirty="0"/>
              <a:t>Hodogram poslovne aplikacije</a:t>
            </a:r>
          </a:p>
          <a:p>
            <a:pPr lvl="1"/>
            <a:r>
              <a:rPr lang="hr-HR" dirty="0"/>
              <a:t>Analiza</a:t>
            </a:r>
          </a:p>
          <a:p>
            <a:pPr lvl="1"/>
            <a:r>
              <a:rPr lang="hr-HR" dirty="0"/>
              <a:t>Funkcionalna</a:t>
            </a:r>
          </a:p>
          <a:p>
            <a:pPr lvl="2"/>
            <a:r>
              <a:rPr lang="hr-HR" dirty="0"/>
              <a:t>Tehnologija</a:t>
            </a:r>
          </a:p>
          <a:p>
            <a:pPr lvl="2"/>
            <a:r>
              <a:rPr lang="hr-HR" dirty="0"/>
              <a:t>Arhitektura</a:t>
            </a:r>
          </a:p>
          <a:p>
            <a:pPr lvl="2"/>
            <a:r>
              <a:rPr lang="hr-HR" dirty="0"/>
              <a:t>Model</a:t>
            </a:r>
          </a:p>
          <a:p>
            <a:pPr lvl="2"/>
            <a:r>
              <a:rPr lang="hr-HR" dirty="0" err="1"/>
              <a:t>Mockovi</a:t>
            </a:r>
            <a:endParaRPr lang="hr-HR" dirty="0"/>
          </a:p>
          <a:p>
            <a:pPr lvl="1"/>
            <a:r>
              <a:rPr lang="hr-HR" dirty="0"/>
              <a:t>Razvoj</a:t>
            </a:r>
          </a:p>
          <a:p>
            <a:pPr lvl="2"/>
            <a:r>
              <a:rPr lang="hr-HR" dirty="0"/>
              <a:t>Baza</a:t>
            </a:r>
          </a:p>
          <a:p>
            <a:pPr lvl="2"/>
            <a:r>
              <a:rPr lang="hr-HR" dirty="0"/>
              <a:t>Poslovna logika</a:t>
            </a:r>
          </a:p>
          <a:p>
            <a:pPr lvl="2"/>
            <a:r>
              <a:rPr lang="hr-HR" dirty="0"/>
              <a:t>Sučelje</a:t>
            </a:r>
          </a:p>
          <a:p>
            <a:pPr lvl="2"/>
            <a:r>
              <a:rPr lang="hr-HR" dirty="0"/>
              <a:t>Infrastruktura (mail, </a:t>
            </a:r>
            <a:r>
              <a:rPr lang="hr-HR" dirty="0" err="1"/>
              <a:t>logiranje</a:t>
            </a:r>
            <a:r>
              <a:rPr lang="hr-HR" dirty="0"/>
              <a:t>)</a:t>
            </a:r>
          </a:p>
          <a:p>
            <a:pPr lvl="2"/>
            <a:r>
              <a:rPr lang="hr-HR" dirty="0"/>
              <a:t>Testiranje</a:t>
            </a:r>
          </a:p>
          <a:p>
            <a:pPr lvl="2"/>
            <a:r>
              <a:rPr lang="hr-HR" dirty="0"/>
              <a:t>Timski rad</a:t>
            </a:r>
          </a:p>
          <a:p>
            <a:pPr lvl="1"/>
            <a:r>
              <a:rPr lang="hr-HR" dirty="0"/>
              <a:t>Test/Produkcija</a:t>
            </a:r>
          </a:p>
          <a:p>
            <a:pPr lvl="2"/>
            <a:r>
              <a:rPr lang="hr-HR" dirty="0"/>
              <a:t>Okoline</a:t>
            </a:r>
          </a:p>
          <a:p>
            <a:pPr lvl="2"/>
            <a:r>
              <a:rPr lang="hr-HR" dirty="0"/>
              <a:t>Migracije</a:t>
            </a:r>
          </a:p>
          <a:p>
            <a:pPr lvl="2"/>
            <a:r>
              <a:rPr lang="hr-HR" dirty="0"/>
              <a:t>Dostupnost/Backup</a:t>
            </a:r>
          </a:p>
          <a:p>
            <a:pPr lvl="2"/>
            <a:r>
              <a:rPr lang="hr-HR" dirty="0"/>
              <a:t>Izmjene modela/poslovne logike</a:t>
            </a:r>
          </a:p>
          <a:p>
            <a:pPr lvl="1"/>
            <a:r>
              <a:rPr lang="hr-HR" dirty="0"/>
              <a:t>Održavanje</a:t>
            </a:r>
          </a:p>
          <a:p>
            <a:pPr lvl="2"/>
            <a:r>
              <a:rPr lang="hr-HR" dirty="0"/>
              <a:t>Pohrana znanja/How to</a:t>
            </a:r>
          </a:p>
          <a:p>
            <a:pPr lvl="2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7157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Twitter </a:t>
            </a:r>
            <a:r>
              <a:rPr lang="hr-HR" dirty="0" err="1" smtClean="0"/>
              <a:t>Bootstrap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Jednostavan za korištenje i modifikaciju</a:t>
            </a:r>
          </a:p>
          <a:p>
            <a:r>
              <a:rPr lang="hr-HR" dirty="0" err="1" smtClean="0"/>
              <a:t>Responzivan</a:t>
            </a:r>
            <a:endParaRPr lang="hr-HR" dirty="0" smtClean="0"/>
          </a:p>
          <a:p>
            <a:r>
              <a:rPr lang="hr-HR" dirty="0" smtClean="0"/>
              <a:t>Primjeri lako dostupni</a:t>
            </a:r>
          </a:p>
          <a:p>
            <a:r>
              <a:rPr lang="hr-HR" dirty="0" smtClean="0"/>
              <a:t>Ogroman </a:t>
            </a:r>
            <a:r>
              <a:rPr lang="hr-HR" dirty="0" err="1" smtClean="0"/>
              <a:t>community</a:t>
            </a:r>
            <a:endParaRPr lang="hr-HR" dirty="0" smtClean="0"/>
          </a:p>
          <a:p>
            <a:r>
              <a:rPr lang="hr-HR" dirty="0" smtClean="0">
                <a:hlinkClick r:id="rId2"/>
              </a:rPr>
              <a:t>http://getbootstrap.com/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105726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Grid sistem / teme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Kako se uređivao izgled stranice prije CSS-a?</a:t>
            </a:r>
          </a:p>
          <a:p>
            <a:r>
              <a:rPr lang="hr-HR" dirty="0" err="1" smtClean="0"/>
              <a:t>Bootstrap</a:t>
            </a:r>
            <a:r>
              <a:rPr lang="hr-HR" dirty="0"/>
              <a:t> </a:t>
            </a:r>
            <a:r>
              <a:rPr lang="hr-HR" dirty="0" smtClean="0"/>
              <a:t>ima sličan sustav, ali implementiran CSS klasama</a:t>
            </a:r>
          </a:p>
          <a:p>
            <a:pPr lvl="1"/>
            <a:r>
              <a:rPr lang="hr-HR" dirty="0" smtClean="0">
                <a:hlinkClick r:id="rId2"/>
              </a:rPr>
              <a:t>https://v4-alpha.getbootstrap.com/layout/grid/</a:t>
            </a:r>
            <a:endParaRPr lang="hr-HR" dirty="0" smtClean="0"/>
          </a:p>
          <a:p>
            <a:r>
              <a:rPr lang="hr-HR" dirty="0" err="1" smtClean="0"/>
              <a:t>Bootstrap</a:t>
            </a:r>
            <a:r>
              <a:rPr lang="hr-HR" dirty="0" smtClean="0"/>
              <a:t> teme</a:t>
            </a:r>
          </a:p>
          <a:p>
            <a:pPr lvl="1"/>
            <a:r>
              <a:rPr lang="hr-HR" dirty="0" smtClean="0"/>
              <a:t>Ogroman </a:t>
            </a:r>
            <a:r>
              <a:rPr lang="hr-HR" dirty="0" err="1" smtClean="0"/>
              <a:t>community</a:t>
            </a:r>
            <a:r>
              <a:rPr lang="hr-HR" dirty="0" smtClean="0"/>
              <a:t> pruža mnoštvo tema</a:t>
            </a:r>
          </a:p>
          <a:p>
            <a:pPr lvl="1"/>
            <a:r>
              <a:rPr lang="hr-HR" dirty="0" smtClean="0"/>
              <a:t>Teme često pružaju i </a:t>
            </a:r>
            <a:r>
              <a:rPr lang="hr-HR" dirty="0" err="1" smtClean="0"/>
              <a:t>support</a:t>
            </a:r>
            <a:r>
              <a:rPr lang="hr-HR" dirty="0" smtClean="0"/>
              <a:t> za pojedine </a:t>
            </a:r>
            <a:r>
              <a:rPr lang="hr-HR" dirty="0" err="1" smtClean="0"/>
              <a:t>frameworke</a:t>
            </a:r>
            <a:r>
              <a:rPr lang="hr-HR" dirty="0" smtClean="0"/>
              <a:t> (</a:t>
            </a:r>
            <a:r>
              <a:rPr lang="hr-HR" dirty="0" err="1"/>
              <a:t>A</a:t>
            </a:r>
            <a:r>
              <a:rPr lang="hr-HR" dirty="0" err="1" smtClean="0"/>
              <a:t>ngular</a:t>
            </a:r>
            <a:r>
              <a:rPr lang="hr-HR" dirty="0" smtClean="0"/>
              <a:t>, </a:t>
            </a:r>
            <a:r>
              <a:rPr lang="hr-HR" dirty="0" err="1"/>
              <a:t>R</a:t>
            </a:r>
            <a:r>
              <a:rPr lang="hr-HR" dirty="0" err="1" smtClean="0"/>
              <a:t>eact</a:t>
            </a:r>
            <a:r>
              <a:rPr lang="hr-HR" dirty="0" smtClean="0"/>
              <a:t>, MVC, …)</a:t>
            </a:r>
          </a:p>
          <a:p>
            <a:pPr lvl="1"/>
            <a:r>
              <a:rPr lang="hr-HR" dirty="0" smtClean="0">
                <a:hlinkClick r:id="rId3"/>
              </a:rPr>
              <a:t>https://wrapbootstrap.com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197718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ASP.NET </a:t>
            </a:r>
            <a:r>
              <a:rPr lang="hr-HR" dirty="0" err="1" smtClean="0"/>
              <a:t>Membership</a:t>
            </a:r>
            <a:r>
              <a:rPr lang="hr-HR" dirty="0" smtClean="0"/>
              <a:t> (2005)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Ugrađeni način za upravljanje korisnicima (kreiranje, autorizacija i autentikacija)</a:t>
            </a:r>
          </a:p>
          <a:p>
            <a:r>
              <a:rPr lang="hr-HR" dirty="0" smtClean="0"/>
              <a:t>Povezivanje s bazom, AD-om ili nekom alternativom</a:t>
            </a:r>
          </a:p>
          <a:p>
            <a:r>
              <a:rPr lang="hr-HR" dirty="0" smtClean="0"/>
              <a:t>Resetiranje i mijenjanje lozinka</a:t>
            </a:r>
          </a:p>
          <a:p>
            <a:r>
              <a:rPr lang="hr-HR" dirty="0" smtClean="0"/>
              <a:t>Upravljanje ulogama</a:t>
            </a:r>
            <a:r>
              <a:rPr lang="hr-HR" dirty="0"/>
              <a:t> </a:t>
            </a:r>
            <a:r>
              <a:rPr lang="hr-HR" dirty="0" smtClean="0"/>
              <a:t>(role)</a:t>
            </a:r>
          </a:p>
          <a:p>
            <a:r>
              <a:rPr lang="hr-HR" dirty="0" smtClean="0"/>
              <a:t>Brz i jednostavan način za uključivanje korisničkog sustava u aplikaciju u (isključivo) MS okruženju</a:t>
            </a:r>
          </a:p>
          <a:p>
            <a:r>
              <a:rPr lang="hr-HR" dirty="0" smtClean="0"/>
              <a:t>Bazirano na </a:t>
            </a:r>
            <a:r>
              <a:rPr lang="hr-HR" dirty="0" err="1" smtClean="0"/>
              <a:t>Forms</a:t>
            </a:r>
            <a:r>
              <a:rPr lang="hr-HR" dirty="0" smtClean="0"/>
              <a:t> </a:t>
            </a:r>
            <a:r>
              <a:rPr lang="hr-HR" dirty="0" err="1"/>
              <a:t>A</a:t>
            </a:r>
            <a:r>
              <a:rPr lang="hr-HR" dirty="0" err="1" smtClean="0"/>
              <a:t>utenthicationu</a:t>
            </a:r>
            <a:r>
              <a:rPr lang="hr-HR" dirty="0" smtClean="0"/>
              <a:t> (nema OWIN)</a:t>
            </a:r>
          </a:p>
        </p:txBody>
      </p:sp>
    </p:spTree>
    <p:extLst>
      <p:ext uri="{BB962C8B-B14F-4D97-AF65-F5344CB8AC3E}">
        <p14:creationId xmlns:p14="http://schemas.microsoft.com/office/powerpoint/2010/main" val="313124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7924</TotalTime>
  <Words>533</Words>
  <Application>Microsoft Office PowerPoint</Application>
  <PresentationFormat>Widescreen</PresentationFormat>
  <Paragraphs>121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Ciljevi radionice</vt:lpstr>
      <vt:lpstr>Web aplikacije -povijest</vt:lpstr>
      <vt:lpstr>Web aplikacije - povijest</vt:lpstr>
      <vt:lpstr>Web aplikacije - povijest</vt:lpstr>
      <vt:lpstr>Web aplikacije</vt:lpstr>
      <vt:lpstr>Web aplikacije</vt:lpstr>
      <vt:lpstr>Twitter Bootstrap</vt:lpstr>
      <vt:lpstr>Grid sistem / teme</vt:lpstr>
      <vt:lpstr>ASP.NET Membership (2005)</vt:lpstr>
      <vt:lpstr>ASP.NET Simple Membership (2010)</vt:lpstr>
      <vt:lpstr>ASP.NET Identity (2013)</vt:lpstr>
      <vt:lpstr>Token based security</vt:lpstr>
      <vt:lpstr>Token based security</vt:lpstr>
      <vt:lpstr>OWIN (2014)</vt:lpstr>
      <vt:lpstr>OAuth</vt:lpstr>
      <vt:lpstr>Security</vt:lpstr>
      <vt:lpstr>Sigurnosni rizici web aplikacija</vt:lpstr>
    </vt:vector>
  </TitlesOfParts>
  <Company>IN2 d.o.o.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 APLIKACIJE</dc:title>
  <dc:creator>Maro Marčinko</dc:creator>
  <cp:lastModifiedBy>Matija Hrženjak</cp:lastModifiedBy>
  <cp:revision>42</cp:revision>
  <dcterms:created xsi:type="dcterms:W3CDTF">2017-04-03T13:41:26Z</dcterms:created>
  <dcterms:modified xsi:type="dcterms:W3CDTF">2017-04-24T07:01:00Z</dcterms:modified>
</cp:coreProperties>
</file>