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1" r:id="rId2"/>
    <p:sldId id="263" r:id="rId3"/>
    <p:sldId id="262" r:id="rId4"/>
    <p:sldId id="257" r:id="rId5"/>
    <p:sldId id="264" r:id="rId6"/>
    <p:sldId id="266" r:id="rId7"/>
    <p:sldId id="265" r:id="rId8"/>
    <p:sldId id="259" r:id="rId9"/>
    <p:sldId id="260" r:id="rId10"/>
    <p:sldId id="267" r:id="rId11"/>
    <p:sldId id="268" r:id="rId12"/>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771" autoAdjust="0"/>
  </p:normalViewPr>
  <p:slideViewPr>
    <p:cSldViewPr snapToGrid="0">
      <p:cViewPr varScale="1">
        <p:scale>
          <a:sx n="82" d="100"/>
          <a:sy n="82" d="100"/>
        </p:scale>
        <p:origin x="16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1EFEF-21BD-41DB-95B6-385923D7545D}" type="datetimeFigureOut">
              <a:rPr lang="hr-HR" smtClean="0"/>
              <a:t>1.5.2017.</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97A2A-5CE1-4FD2-A6C4-23278FA733EC}" type="slidenum">
              <a:rPr lang="hr-HR" smtClean="0"/>
              <a:t>‹#›</a:t>
            </a:fld>
            <a:endParaRPr lang="hr-HR"/>
          </a:p>
        </p:txBody>
      </p:sp>
    </p:spTree>
    <p:extLst>
      <p:ext uri="{BB962C8B-B14F-4D97-AF65-F5344CB8AC3E}">
        <p14:creationId xmlns:p14="http://schemas.microsoft.com/office/powerpoint/2010/main" val="2966478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Norway" TargetMode="External"/><Relationship Id="rId7" Type="http://schemas.openxmlformats.org/officeDocument/2006/relationships/hyperlink" Target="https://en.wikipedia.org/wiki/Xerox_Parc"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Graphical_user_interface" TargetMode="External"/><Relationship Id="rId5" Type="http://schemas.openxmlformats.org/officeDocument/2006/relationships/hyperlink" Target="https://en.wikipedia.org/wiki/Model%E2%80%93view%E2%80%93controller" TargetMode="External"/><Relationship Id="rId4" Type="http://schemas.openxmlformats.org/officeDocument/2006/relationships/hyperlink" Target="https://en.wikipedia.org/wiki/University_of_Oslo"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Software" TargetMode="External"/><Relationship Id="rId13" Type="http://schemas.openxmlformats.org/officeDocument/2006/relationships/hyperlink" Target="https://en.wikipedia.org/wiki/Computer_programming" TargetMode="External"/><Relationship Id="rId18" Type="http://schemas.openxmlformats.org/officeDocument/2006/relationships/hyperlink" Target="https://en.wikipedia.org/wiki/Reusability" TargetMode="External"/><Relationship Id="rId3" Type="http://schemas.openxmlformats.org/officeDocument/2006/relationships/hyperlink" Target="https://en.wikipedia.org/wiki/Single_responsibility_principle" TargetMode="External"/><Relationship Id="rId7" Type="http://schemas.openxmlformats.org/officeDocument/2006/relationships/hyperlink" Target="https://en.wikipedia.org/wiki/Software_feature" TargetMode="External"/><Relationship Id="rId12" Type="http://schemas.openxmlformats.org/officeDocument/2006/relationships/hyperlink" Target="https://en.wikipedia.org/wiki/Single_responsibility_principle#cite_note-1" TargetMode="External"/><Relationship Id="rId17" Type="http://schemas.openxmlformats.org/officeDocument/2006/relationships/hyperlink" Target="https://en.wikipedia.org/wiki/Robustness_(computer_science)" TargetMode="External"/><Relationship Id="rId2" Type="http://schemas.openxmlformats.org/officeDocument/2006/relationships/slide" Target="../slides/slide5.xml"/><Relationship Id="rId16" Type="http://schemas.openxmlformats.org/officeDocument/2006/relationships/hyperlink" Target="https://en.wikipedia.org/wiki/Level_of_measurement#Ordinal_scale" TargetMode="External"/><Relationship Id="rId1" Type="http://schemas.openxmlformats.org/officeDocument/2006/relationships/notesMaster" Target="../notesMasters/notesMaster1.xml"/><Relationship Id="rId6" Type="http://schemas.openxmlformats.org/officeDocument/2006/relationships/hyperlink" Target="https://en.wikipedia.org/wiki/Class_(computer_programming)" TargetMode="External"/><Relationship Id="rId11" Type="http://schemas.openxmlformats.org/officeDocument/2006/relationships/hyperlink" Target="https://en.wikipedia.org/wiki/Robert_C._Martin" TargetMode="External"/><Relationship Id="rId5" Type="http://schemas.openxmlformats.org/officeDocument/2006/relationships/hyperlink" Target="https://en.wikipedia.org/wiki/Modular_programming" TargetMode="External"/><Relationship Id="rId15" Type="http://schemas.openxmlformats.org/officeDocument/2006/relationships/hyperlink" Target="https://en.wikipedia.org/wiki/Cohesion_(computer_science)#cite_note-FOOTNOTEYourdonConstantine1979-1" TargetMode="External"/><Relationship Id="rId10" Type="http://schemas.openxmlformats.org/officeDocument/2006/relationships/hyperlink" Target="https://en.wikipedia.org/wiki/Service_(systems_architecture)" TargetMode="External"/><Relationship Id="rId4" Type="http://schemas.openxmlformats.org/officeDocument/2006/relationships/hyperlink" Target="https://en.wikipedia.org/wiki/Model%E2%80%93view%E2%80%93controller#cite_note-9" TargetMode="External"/><Relationship Id="rId9" Type="http://schemas.openxmlformats.org/officeDocument/2006/relationships/hyperlink" Target="https://en.wikipedia.org/wiki/Encapsulation_(object-oriented_programming)" TargetMode="External"/><Relationship Id="rId14" Type="http://schemas.openxmlformats.org/officeDocument/2006/relationships/hyperlink" Target="https://en.wikipedia.org/wiki/Module_(programmin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1) Povijest, zašto je i do danas najuspješniji </a:t>
            </a:r>
            <a:r>
              <a:rPr lang="hr-HR" dirty="0" err="1" smtClean="0"/>
              <a:t>pattern</a:t>
            </a:r>
            <a:r>
              <a:rPr lang="hr-HR" dirty="0" smtClean="0"/>
              <a:t> koji pomaže u razvoju čistih i održivih aplikacija. </a:t>
            </a:r>
          </a:p>
          <a:p>
            <a:r>
              <a:rPr lang="hr-HR" dirty="0" smtClean="0"/>
              <a:t>2) Detaljan opis - prilika koja se mora iskoristiti za 3)</a:t>
            </a:r>
          </a:p>
          <a:p>
            <a:r>
              <a:rPr lang="hr-HR" dirty="0" smtClean="0"/>
              <a:t>3) Kako organizirati kod da odgovara toj arhitekturi.</a:t>
            </a:r>
          </a:p>
          <a:p>
            <a:r>
              <a:rPr lang="hr-HR" dirty="0" smtClean="0"/>
              <a:t>4) Razmišljanje - prikaz i način implementacije u </a:t>
            </a:r>
            <a:r>
              <a:rPr lang="hr-HR" dirty="0" err="1" smtClean="0"/>
              <a:t>Angular</a:t>
            </a:r>
            <a:r>
              <a:rPr lang="hr-HR" dirty="0" smtClean="0"/>
              <a:t> 1 </a:t>
            </a:r>
            <a:r>
              <a:rPr lang="hr-HR" dirty="0" err="1" smtClean="0"/>
              <a:t>controllera</a:t>
            </a:r>
            <a:r>
              <a:rPr lang="hr-HR" dirty="0" smtClean="0"/>
              <a:t> - servisa - </a:t>
            </a:r>
            <a:r>
              <a:rPr lang="hr-HR" dirty="0" err="1" smtClean="0"/>
              <a:t>viewa</a:t>
            </a:r>
            <a:r>
              <a:rPr lang="hr-HR" dirty="0" smtClean="0"/>
              <a:t>.</a:t>
            </a:r>
          </a:p>
          <a:p>
            <a:r>
              <a:rPr lang="hr-HR" dirty="0" smtClean="0"/>
              <a:t>5) Razmišljanje - prikaz i način implementacije u ASP.NET </a:t>
            </a:r>
            <a:r>
              <a:rPr lang="hr-HR" dirty="0" err="1" smtClean="0"/>
              <a:t>Mvc</a:t>
            </a:r>
            <a:r>
              <a:rPr lang="hr-HR" dirty="0" smtClean="0"/>
              <a:t>-u i </a:t>
            </a:r>
            <a:r>
              <a:rPr lang="hr-HR" dirty="0" err="1" smtClean="0"/>
              <a:t>WebAPI</a:t>
            </a:r>
            <a:r>
              <a:rPr lang="hr-HR" dirty="0" smtClean="0"/>
              <a:t>-au</a:t>
            </a:r>
          </a:p>
          <a:p>
            <a:r>
              <a:rPr lang="hr-HR" dirty="0" smtClean="0"/>
              <a:t>6) spomenuti varijantu MVVM za WPF aplikacije. Mini problematika pristupa (eventualno PRISM u 2-3 rečenice)</a:t>
            </a:r>
          </a:p>
          <a:p>
            <a:endParaRPr lang="hr-HR" dirty="0"/>
          </a:p>
        </p:txBody>
      </p:sp>
      <p:sp>
        <p:nvSpPr>
          <p:cNvPr id="4" name="Slide Number Placeholder 3"/>
          <p:cNvSpPr>
            <a:spLocks noGrp="1"/>
          </p:cNvSpPr>
          <p:nvPr>
            <p:ph type="sldNum" sz="quarter" idx="10"/>
          </p:nvPr>
        </p:nvSpPr>
        <p:spPr/>
        <p:txBody>
          <a:bodyPr/>
          <a:lstStyle/>
          <a:p>
            <a:fld id="{F0397A2A-5CE1-4FD2-A6C4-23278FA733EC}" type="slidenum">
              <a:rPr lang="hr-HR" smtClean="0"/>
              <a:t>2</a:t>
            </a:fld>
            <a:endParaRPr lang="hr-HR"/>
          </a:p>
        </p:txBody>
      </p:sp>
    </p:spTree>
    <p:extLst>
      <p:ext uri="{BB962C8B-B14F-4D97-AF65-F5344CB8AC3E}">
        <p14:creationId xmlns:p14="http://schemas.microsoft.com/office/powerpoint/2010/main" val="3844368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Trygve</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Mikkjel</a:t>
            </a:r>
            <a:r>
              <a:rPr lang="en-US" sz="1200" b="1" i="0" kern="1200" dirty="0" smtClean="0">
                <a:solidFill>
                  <a:schemeClr val="tx1"/>
                </a:solidFill>
                <a:effectLst/>
                <a:latin typeface="+mn-lt"/>
                <a:ea typeface="+mn-ea"/>
                <a:cs typeface="+mn-cs"/>
              </a:rPr>
              <a:t> Heyerdahl </a:t>
            </a:r>
            <a:r>
              <a:rPr lang="en-US" sz="1200" b="1" i="0" kern="1200" dirty="0" err="1" smtClean="0">
                <a:solidFill>
                  <a:schemeClr val="tx1"/>
                </a:solidFill>
                <a:effectLst/>
                <a:latin typeface="+mn-lt"/>
                <a:ea typeface="+mn-ea"/>
                <a:cs typeface="+mn-cs"/>
              </a:rPr>
              <a:t>Reenskaug</a:t>
            </a:r>
            <a:r>
              <a:rPr lang="en-US" sz="1200" b="0" i="0" kern="1200" dirty="0" smtClean="0">
                <a:solidFill>
                  <a:schemeClr val="tx1"/>
                </a:solidFill>
                <a:effectLst/>
                <a:latin typeface="+mn-lt"/>
                <a:ea typeface="+mn-ea"/>
                <a:cs typeface="+mn-cs"/>
              </a:rPr>
              <a:t> (born 21 June 1930) is a </a:t>
            </a:r>
            <a:r>
              <a:rPr lang="en-US" sz="1200" b="0" i="0" u="none" strike="noStrike" kern="1200" dirty="0" smtClean="0">
                <a:solidFill>
                  <a:schemeClr val="tx1"/>
                </a:solidFill>
                <a:effectLst/>
                <a:latin typeface="+mn-lt"/>
                <a:ea typeface="+mn-ea"/>
                <a:cs typeface="+mn-cs"/>
                <a:hlinkClick r:id="rId3" tooltip="Norway"/>
              </a:rPr>
              <a:t>Norwegian</a:t>
            </a:r>
            <a:r>
              <a:rPr lang="en-US" sz="1200" b="0" i="0" kern="1200" dirty="0" smtClean="0">
                <a:solidFill>
                  <a:schemeClr val="tx1"/>
                </a:solidFill>
                <a:effectLst/>
                <a:latin typeface="+mn-lt"/>
                <a:ea typeface="+mn-ea"/>
                <a:cs typeface="+mn-cs"/>
              </a:rPr>
              <a:t> computer scientist and professor emeritus of the </a:t>
            </a:r>
            <a:r>
              <a:rPr lang="en-US" sz="1200" b="0" i="0" u="none" strike="noStrike" kern="1200" dirty="0" smtClean="0">
                <a:solidFill>
                  <a:schemeClr val="tx1"/>
                </a:solidFill>
                <a:effectLst/>
                <a:latin typeface="+mn-lt"/>
                <a:ea typeface="+mn-ea"/>
                <a:cs typeface="+mn-cs"/>
                <a:hlinkClick r:id="rId4" tooltip="University of Oslo"/>
              </a:rPr>
              <a:t>University of Oslo</a:t>
            </a:r>
            <a:r>
              <a:rPr lang="en-US" sz="1200" b="0" i="0" kern="1200" dirty="0" smtClean="0">
                <a:solidFill>
                  <a:schemeClr val="tx1"/>
                </a:solidFill>
                <a:effectLst/>
                <a:latin typeface="+mn-lt"/>
                <a:ea typeface="+mn-ea"/>
                <a:cs typeface="+mn-cs"/>
              </a:rPr>
              <a:t>. He formulated the </a:t>
            </a:r>
            <a:r>
              <a:rPr lang="en-US" sz="1200" b="0" i="0" u="none" strike="noStrike" kern="1200" dirty="0" smtClean="0">
                <a:solidFill>
                  <a:schemeClr val="tx1"/>
                </a:solidFill>
                <a:effectLst/>
                <a:latin typeface="+mn-lt"/>
                <a:ea typeface="+mn-ea"/>
                <a:cs typeface="+mn-cs"/>
                <a:hlinkClick r:id="rId5" tooltip="Model–view–controller"/>
              </a:rPr>
              <a:t>model–view–controller</a:t>
            </a:r>
            <a:r>
              <a:rPr lang="en-US" sz="1200" b="0" i="0" kern="1200" dirty="0" smtClean="0">
                <a:solidFill>
                  <a:schemeClr val="tx1"/>
                </a:solidFill>
                <a:effectLst/>
                <a:latin typeface="+mn-lt"/>
                <a:ea typeface="+mn-ea"/>
                <a:cs typeface="+mn-cs"/>
              </a:rPr>
              <a:t> (MVC) pattern for </a:t>
            </a:r>
            <a:r>
              <a:rPr lang="en-US" sz="1200" b="0" i="0" u="none" strike="noStrike" kern="1200" dirty="0" smtClean="0">
                <a:solidFill>
                  <a:schemeClr val="tx1"/>
                </a:solidFill>
                <a:effectLst/>
                <a:latin typeface="+mn-lt"/>
                <a:ea typeface="+mn-ea"/>
                <a:cs typeface="+mn-cs"/>
                <a:hlinkClick r:id="rId6" tooltip="Graphical user interface"/>
              </a:rPr>
              <a:t>graphical user interface</a:t>
            </a:r>
            <a:r>
              <a:rPr lang="en-US" sz="1200" b="0" i="0" kern="1200" dirty="0" smtClean="0">
                <a:solidFill>
                  <a:schemeClr val="tx1"/>
                </a:solidFill>
                <a:effectLst/>
                <a:latin typeface="+mn-lt"/>
                <a:ea typeface="+mn-ea"/>
                <a:cs typeface="+mn-cs"/>
              </a:rPr>
              <a:t> (GUI) software design in 1979 while visiting the </a:t>
            </a:r>
            <a:r>
              <a:rPr lang="en-US" sz="1200" b="0" i="0" u="none" strike="noStrike" kern="1200" dirty="0" smtClean="0">
                <a:solidFill>
                  <a:schemeClr val="tx1"/>
                </a:solidFill>
                <a:effectLst/>
                <a:latin typeface="+mn-lt"/>
                <a:ea typeface="+mn-ea"/>
                <a:cs typeface="+mn-cs"/>
                <a:hlinkClick r:id="rId7" tooltip="Xerox Parc"/>
              </a:rPr>
              <a:t>Xerox Palo Alto Research Center</a:t>
            </a:r>
            <a:r>
              <a:rPr lang="en-US" sz="1200" b="0" i="0" kern="1200" dirty="0" smtClean="0">
                <a:solidFill>
                  <a:schemeClr val="tx1"/>
                </a:solidFill>
                <a:effectLst/>
                <a:latin typeface="+mn-lt"/>
                <a:ea typeface="+mn-ea"/>
                <a:cs typeface="+mn-cs"/>
              </a:rPr>
              <a:t> (PARC). His first major software project, "</a:t>
            </a:r>
            <a:r>
              <a:rPr lang="en-US" sz="1200" b="0" i="0" kern="1200" dirty="0" err="1" smtClean="0">
                <a:solidFill>
                  <a:schemeClr val="tx1"/>
                </a:solidFill>
                <a:effectLst/>
                <a:latin typeface="+mn-lt"/>
                <a:ea typeface="+mn-ea"/>
                <a:cs typeface="+mn-cs"/>
              </a:rPr>
              <a:t>Autokon</a:t>
            </a:r>
            <a:r>
              <a:rPr lang="en-US" sz="1200" b="0" i="0" kern="1200" dirty="0" smtClean="0">
                <a:solidFill>
                  <a:schemeClr val="tx1"/>
                </a:solidFill>
                <a:effectLst/>
                <a:latin typeface="+mn-lt"/>
                <a:ea typeface="+mn-ea"/>
                <a:cs typeface="+mn-cs"/>
              </a:rPr>
              <a:t>," produced a successful CAD/CAM program which was first used in 1963, and continued in use by shipyards worldwide for more than 30 years.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MVC was conceived as a general solution to the problem of users controlling a large and complex data set. </a:t>
            </a:r>
            <a:endParaRPr lang="hr-HR" dirty="0"/>
          </a:p>
        </p:txBody>
      </p:sp>
      <p:sp>
        <p:nvSpPr>
          <p:cNvPr id="4" name="Slide Number Placeholder 3"/>
          <p:cNvSpPr>
            <a:spLocks noGrp="1"/>
          </p:cNvSpPr>
          <p:nvPr>
            <p:ph type="sldNum" sz="quarter" idx="10"/>
          </p:nvPr>
        </p:nvSpPr>
        <p:spPr/>
        <p:txBody>
          <a:bodyPr/>
          <a:lstStyle/>
          <a:p>
            <a:fld id="{F0397A2A-5CE1-4FD2-A6C4-23278FA733EC}" type="slidenum">
              <a:rPr lang="hr-HR" smtClean="0"/>
              <a:t>4</a:t>
            </a:fld>
            <a:endParaRPr lang="hr-HR"/>
          </a:p>
        </p:txBody>
      </p:sp>
    </p:spTree>
    <p:extLst>
      <p:ext uri="{BB962C8B-B14F-4D97-AF65-F5344CB8AC3E}">
        <p14:creationId xmlns:p14="http://schemas.microsoft.com/office/powerpoint/2010/main" val="199437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 MVC became one of the first approaches to describe and implement software constructs in terms of their </a:t>
            </a:r>
            <a:r>
              <a:rPr lang="en-US" sz="1200" b="0" i="0" u="none" strike="noStrike" kern="1200" dirty="0" smtClean="0">
                <a:solidFill>
                  <a:schemeClr val="tx1"/>
                </a:solidFill>
                <a:effectLst/>
                <a:latin typeface="+mn-lt"/>
                <a:ea typeface="+mn-ea"/>
                <a:cs typeface="+mn-cs"/>
                <a:hlinkClick r:id="rId3" tooltip="Single responsibility principle"/>
              </a:rPr>
              <a:t>responsibilities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4"/>
              </a:rPr>
              <a:t>[9]</a:t>
            </a:r>
            <a:endParaRPr lang="hr-HR" sz="1200" b="0" i="0" u="none" strike="noStrike" kern="1200" baseline="30000" dirty="0" smtClean="0">
              <a:solidFill>
                <a:schemeClr val="tx1"/>
              </a:solidFill>
              <a:effectLst/>
              <a:latin typeface="+mn-lt"/>
              <a:ea typeface="+mn-ea"/>
              <a:cs typeface="+mn-cs"/>
            </a:endParaRPr>
          </a:p>
          <a:p>
            <a:endParaRPr lang="hr-HR" sz="1200" b="0" i="0" u="none" strike="noStrike" kern="1200" baseline="300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single responsibility principle</a:t>
            </a:r>
            <a:r>
              <a:rPr lang="en-US" sz="1200" b="0" i="0" kern="1200" dirty="0" smtClean="0">
                <a:solidFill>
                  <a:schemeClr val="tx1"/>
                </a:solidFill>
                <a:effectLst/>
                <a:latin typeface="+mn-lt"/>
                <a:ea typeface="+mn-ea"/>
                <a:cs typeface="+mn-cs"/>
              </a:rPr>
              <a:t> states that every </a:t>
            </a:r>
            <a:r>
              <a:rPr lang="en-US" sz="1200" b="0" i="0" u="none" strike="noStrike" kern="1200" dirty="0" smtClean="0">
                <a:solidFill>
                  <a:schemeClr val="tx1"/>
                </a:solidFill>
                <a:effectLst/>
                <a:latin typeface="+mn-lt"/>
                <a:ea typeface="+mn-ea"/>
                <a:cs typeface="+mn-cs"/>
                <a:hlinkClick r:id="rId5" tooltip="Modular programming"/>
              </a:rPr>
              <a:t>module</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6" tooltip="Class (computer programming)"/>
              </a:rPr>
              <a:t>class</a:t>
            </a:r>
            <a:r>
              <a:rPr lang="en-US" sz="1200" b="0" i="0" kern="1200" dirty="0" smtClean="0">
                <a:solidFill>
                  <a:schemeClr val="tx1"/>
                </a:solidFill>
                <a:effectLst/>
                <a:latin typeface="+mn-lt"/>
                <a:ea typeface="+mn-ea"/>
                <a:cs typeface="+mn-cs"/>
              </a:rPr>
              <a:t> should have responsibility over a single part of the </a:t>
            </a:r>
            <a:r>
              <a:rPr lang="en-US" sz="1200" b="0" i="0" u="none" strike="noStrike" kern="1200" dirty="0" smtClean="0">
                <a:solidFill>
                  <a:schemeClr val="tx1"/>
                </a:solidFill>
                <a:effectLst/>
                <a:latin typeface="+mn-lt"/>
                <a:ea typeface="+mn-ea"/>
                <a:cs typeface="+mn-cs"/>
                <a:hlinkClick r:id="rId7" tooltip="Software feature"/>
              </a:rPr>
              <a:t>functionality</a:t>
            </a:r>
            <a:r>
              <a:rPr lang="en-US" sz="1200" b="0" i="0" kern="1200" dirty="0" smtClean="0">
                <a:solidFill>
                  <a:schemeClr val="tx1"/>
                </a:solidFill>
                <a:effectLst/>
                <a:latin typeface="+mn-lt"/>
                <a:ea typeface="+mn-ea"/>
                <a:cs typeface="+mn-cs"/>
              </a:rPr>
              <a:t> provided by the </a:t>
            </a:r>
            <a:r>
              <a:rPr lang="en-US" sz="1200" b="0" i="0" u="none" strike="noStrike" kern="1200" dirty="0" smtClean="0">
                <a:solidFill>
                  <a:schemeClr val="tx1"/>
                </a:solidFill>
                <a:effectLst/>
                <a:latin typeface="+mn-lt"/>
                <a:ea typeface="+mn-ea"/>
                <a:cs typeface="+mn-cs"/>
                <a:hlinkClick r:id="rId8" tooltip="Software"/>
              </a:rPr>
              <a:t>software</a:t>
            </a:r>
            <a:r>
              <a:rPr lang="en-US" sz="1200" b="0" i="0" kern="1200" dirty="0" smtClean="0">
                <a:solidFill>
                  <a:schemeClr val="tx1"/>
                </a:solidFill>
                <a:effectLst/>
                <a:latin typeface="+mn-lt"/>
                <a:ea typeface="+mn-ea"/>
                <a:cs typeface="+mn-cs"/>
              </a:rPr>
              <a:t>, and that responsibility should be entirely </a:t>
            </a:r>
            <a:r>
              <a:rPr lang="en-US" sz="1200" b="0" i="0" u="none" strike="noStrike" kern="1200" dirty="0" smtClean="0">
                <a:solidFill>
                  <a:schemeClr val="tx1"/>
                </a:solidFill>
                <a:effectLst/>
                <a:latin typeface="+mn-lt"/>
                <a:ea typeface="+mn-ea"/>
                <a:cs typeface="+mn-cs"/>
                <a:hlinkClick r:id="rId9" tooltip="Encapsulation (object-oriented programming)"/>
              </a:rPr>
              <a:t>encapsulated</a:t>
            </a:r>
            <a:r>
              <a:rPr lang="en-US" sz="1200" b="0" i="0" kern="1200" dirty="0" smtClean="0">
                <a:solidFill>
                  <a:schemeClr val="tx1"/>
                </a:solidFill>
                <a:effectLst/>
                <a:latin typeface="+mn-lt"/>
                <a:ea typeface="+mn-ea"/>
                <a:cs typeface="+mn-cs"/>
              </a:rPr>
              <a:t> by the class. All its </a:t>
            </a:r>
            <a:r>
              <a:rPr lang="en-US" sz="1200" b="0" i="0" u="none" strike="noStrike" kern="1200" dirty="0" smtClean="0">
                <a:solidFill>
                  <a:schemeClr val="tx1"/>
                </a:solidFill>
                <a:effectLst/>
                <a:latin typeface="+mn-lt"/>
                <a:ea typeface="+mn-ea"/>
                <a:cs typeface="+mn-cs"/>
                <a:hlinkClick r:id="rId10" tooltip="Service (systems architecture)"/>
              </a:rPr>
              <a:t>services</a:t>
            </a:r>
            <a:r>
              <a:rPr lang="en-US" sz="1200" b="0" i="0" kern="1200" dirty="0" smtClean="0">
                <a:solidFill>
                  <a:schemeClr val="tx1"/>
                </a:solidFill>
                <a:effectLst/>
                <a:latin typeface="+mn-lt"/>
                <a:ea typeface="+mn-ea"/>
                <a:cs typeface="+mn-cs"/>
              </a:rPr>
              <a:t> should be narrowly aligned with that responsibility. </a:t>
            </a:r>
            <a:r>
              <a:rPr lang="en-US" sz="1200" b="0" i="0" u="none" strike="noStrike" kern="1200" dirty="0" smtClean="0">
                <a:solidFill>
                  <a:schemeClr val="tx1"/>
                </a:solidFill>
                <a:effectLst/>
                <a:latin typeface="+mn-lt"/>
                <a:ea typeface="+mn-ea"/>
                <a:cs typeface="+mn-cs"/>
                <a:hlinkClick r:id="rId11" tooltip="Robert C. Martin"/>
              </a:rPr>
              <a:t>Robert C. Martin</a:t>
            </a:r>
            <a:r>
              <a:rPr lang="en-US" sz="1200" b="0" i="0" kern="1200" dirty="0" smtClean="0">
                <a:solidFill>
                  <a:schemeClr val="tx1"/>
                </a:solidFill>
                <a:effectLst/>
                <a:latin typeface="+mn-lt"/>
                <a:ea typeface="+mn-ea"/>
                <a:cs typeface="+mn-cs"/>
              </a:rPr>
              <a:t> expresses the principle as, "A class should have only one reason to change."</a:t>
            </a:r>
            <a:r>
              <a:rPr lang="en-US" sz="1200" b="0" i="0" u="none" strike="noStrike" kern="1200" baseline="30000" dirty="0" smtClean="0">
                <a:solidFill>
                  <a:schemeClr val="tx1"/>
                </a:solidFill>
                <a:effectLst/>
                <a:latin typeface="+mn-lt"/>
                <a:ea typeface="+mn-ea"/>
                <a:cs typeface="+mn-cs"/>
                <a:hlinkClick r:id="rId12"/>
              </a:rPr>
              <a:t>[1]</a:t>
            </a:r>
            <a:endParaRPr lang="hr-HR" sz="1200" b="0" i="0" u="none" strike="noStrike" kern="1200" baseline="30000" dirty="0" smtClean="0">
              <a:solidFill>
                <a:schemeClr val="tx1"/>
              </a:solidFill>
              <a:effectLst/>
              <a:latin typeface="+mn-lt"/>
              <a:ea typeface="+mn-ea"/>
              <a:cs typeface="+mn-cs"/>
            </a:endParaRPr>
          </a:p>
          <a:p>
            <a:endParaRPr lang="hr-HR" sz="1200" b="0" i="0" u="none" strike="noStrike" kern="1200" baseline="30000" dirty="0" smtClean="0">
              <a:solidFill>
                <a:schemeClr val="tx1"/>
              </a:solidFill>
              <a:effectLst/>
              <a:latin typeface="+mn-lt"/>
              <a:ea typeface="+mn-ea"/>
              <a:cs typeface="+mn-cs"/>
            </a:endParaRPr>
          </a:p>
          <a:p>
            <a:r>
              <a:rPr lang="hr-HR" sz="1200" b="0" i="0" u="none" strike="noStrike" kern="1200" baseline="30000" dirty="0" err="1" smtClean="0">
                <a:solidFill>
                  <a:schemeClr val="tx1"/>
                </a:solidFill>
                <a:effectLst/>
                <a:latin typeface="+mn-lt"/>
                <a:ea typeface="+mn-ea"/>
                <a:cs typeface="+mn-cs"/>
              </a:rPr>
              <a:t>Coupling</a:t>
            </a:r>
            <a:r>
              <a:rPr lang="hr-HR" sz="1200" b="0" i="0" u="none" strike="noStrike" kern="1200" baseline="30000" dirty="0" smtClean="0">
                <a:solidFill>
                  <a:schemeClr val="tx1"/>
                </a:solidFill>
                <a:effectLst/>
                <a:latin typeface="+mn-lt"/>
                <a:ea typeface="+mn-ea"/>
                <a:cs typeface="+mn-cs"/>
              </a:rPr>
              <a:t>!</a:t>
            </a:r>
          </a:p>
          <a:p>
            <a:endParaRPr lang="hr-HR" sz="1200" b="0" i="0" u="none" strike="noStrike" kern="1200" baseline="300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13" tooltip="Computer programming"/>
              </a:rPr>
              <a:t>computer programming</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cohesion</a:t>
            </a:r>
            <a:r>
              <a:rPr lang="en-US" sz="1200" b="0" i="0" kern="1200" dirty="0" smtClean="0">
                <a:solidFill>
                  <a:schemeClr val="tx1"/>
                </a:solidFill>
                <a:effectLst/>
                <a:latin typeface="+mn-lt"/>
                <a:ea typeface="+mn-ea"/>
                <a:cs typeface="+mn-cs"/>
              </a:rPr>
              <a:t> refers to the </a:t>
            </a:r>
            <a:r>
              <a:rPr lang="en-US" sz="1200" b="0" i="1" kern="1200" dirty="0" smtClean="0">
                <a:solidFill>
                  <a:schemeClr val="tx1"/>
                </a:solidFill>
                <a:effectLst/>
                <a:latin typeface="+mn-lt"/>
                <a:ea typeface="+mn-ea"/>
                <a:cs typeface="+mn-cs"/>
              </a:rPr>
              <a:t>degree to which the elements inside a </a:t>
            </a:r>
            <a:r>
              <a:rPr lang="en-US" sz="1200" b="0" i="1" u="none" strike="noStrike" kern="1200" dirty="0" smtClean="0">
                <a:solidFill>
                  <a:schemeClr val="tx1"/>
                </a:solidFill>
                <a:effectLst/>
                <a:latin typeface="+mn-lt"/>
                <a:ea typeface="+mn-ea"/>
                <a:cs typeface="+mn-cs"/>
                <a:hlinkClick r:id="rId14" tooltip="Module (programming)"/>
              </a:rPr>
              <a:t>module</a:t>
            </a:r>
            <a:r>
              <a:rPr lang="en-US" sz="1200" b="0" i="1" kern="1200" dirty="0" smtClean="0">
                <a:solidFill>
                  <a:schemeClr val="tx1"/>
                </a:solidFill>
                <a:effectLst/>
                <a:latin typeface="+mn-lt"/>
                <a:ea typeface="+mn-ea"/>
                <a:cs typeface="+mn-cs"/>
              </a:rPr>
              <a:t> belong together</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15"/>
              </a:rPr>
              <a:t>[1]</a:t>
            </a:r>
            <a:r>
              <a:rPr lang="en-US" sz="1200" b="0" i="0" kern="1200" dirty="0" smtClean="0">
                <a:solidFill>
                  <a:schemeClr val="tx1"/>
                </a:solidFill>
                <a:effectLst/>
                <a:latin typeface="+mn-lt"/>
                <a:ea typeface="+mn-ea"/>
                <a:cs typeface="+mn-cs"/>
              </a:rPr>
              <a:t> Thus, cohesion measures the strength of relationship between pieces of functionality within a given module. For example, in highly cohesive systems functionality is strongly related.</a:t>
            </a:r>
          </a:p>
          <a:p>
            <a:r>
              <a:rPr lang="en-US" sz="1200" b="0" i="0" kern="1200" dirty="0" smtClean="0">
                <a:solidFill>
                  <a:schemeClr val="tx1"/>
                </a:solidFill>
                <a:effectLst/>
                <a:latin typeface="+mn-lt"/>
                <a:ea typeface="+mn-ea"/>
                <a:cs typeface="+mn-cs"/>
              </a:rPr>
              <a:t>Cohesion is an </a:t>
            </a:r>
            <a:r>
              <a:rPr lang="en-US" sz="1200" b="0" i="0" u="none" strike="noStrike" kern="1200" dirty="0" smtClean="0">
                <a:solidFill>
                  <a:schemeClr val="tx1"/>
                </a:solidFill>
                <a:effectLst/>
                <a:latin typeface="+mn-lt"/>
                <a:ea typeface="+mn-ea"/>
                <a:cs typeface="+mn-cs"/>
                <a:hlinkClick r:id="rId16" tooltip="Level of measurement"/>
              </a:rPr>
              <a:t>ordinal</a:t>
            </a:r>
            <a:r>
              <a:rPr lang="en-US" sz="1200" b="0" i="0" kern="1200" dirty="0" smtClean="0">
                <a:solidFill>
                  <a:schemeClr val="tx1"/>
                </a:solidFill>
                <a:effectLst/>
                <a:latin typeface="+mn-lt"/>
                <a:ea typeface="+mn-ea"/>
                <a:cs typeface="+mn-cs"/>
              </a:rPr>
              <a:t> type of measurement and is usually described as “high cohesion” or “low cohesion”. Modules with high cohesion tend to be preferable, because high cohesion is associated with several desirable traits of software including </a:t>
            </a:r>
            <a:r>
              <a:rPr lang="en-US" sz="1200" b="0" i="0" u="none" strike="noStrike" kern="1200" dirty="0" smtClean="0">
                <a:solidFill>
                  <a:schemeClr val="tx1"/>
                </a:solidFill>
                <a:effectLst/>
                <a:latin typeface="+mn-lt"/>
                <a:ea typeface="+mn-ea"/>
                <a:cs typeface="+mn-cs"/>
                <a:hlinkClick r:id="rId17" tooltip="Robustness (computer science)"/>
              </a:rPr>
              <a:t>robustness</a:t>
            </a:r>
            <a:r>
              <a:rPr lang="en-US" sz="1200" b="0" i="0" kern="1200" dirty="0" smtClean="0">
                <a:solidFill>
                  <a:schemeClr val="tx1"/>
                </a:solidFill>
                <a:effectLst/>
                <a:latin typeface="+mn-lt"/>
                <a:ea typeface="+mn-ea"/>
                <a:cs typeface="+mn-cs"/>
              </a:rPr>
              <a:t>, reliability, </a:t>
            </a:r>
            <a:r>
              <a:rPr lang="en-US" sz="1200" b="0" i="0" u="none" strike="noStrike" kern="1200" dirty="0" smtClean="0">
                <a:solidFill>
                  <a:schemeClr val="tx1"/>
                </a:solidFill>
                <a:effectLst/>
                <a:latin typeface="+mn-lt"/>
                <a:ea typeface="+mn-ea"/>
                <a:cs typeface="+mn-cs"/>
                <a:hlinkClick r:id="rId18" tooltip="Reusability"/>
              </a:rPr>
              <a:t>reusability</a:t>
            </a:r>
            <a:r>
              <a:rPr lang="en-US" sz="1200" b="0" i="0" kern="1200" dirty="0" smtClean="0">
                <a:solidFill>
                  <a:schemeClr val="tx1"/>
                </a:solidFill>
                <a:effectLst/>
                <a:latin typeface="+mn-lt"/>
                <a:ea typeface="+mn-ea"/>
                <a:cs typeface="+mn-cs"/>
              </a:rPr>
              <a:t>, and understandability. In contrast, low cohesion is associated with undesirable traits such as being difficult to maintain, test, reuse, or even understand.</a:t>
            </a:r>
          </a:p>
          <a:p>
            <a:endParaRPr lang="hr-HR" dirty="0"/>
          </a:p>
        </p:txBody>
      </p:sp>
      <p:sp>
        <p:nvSpPr>
          <p:cNvPr id="4" name="Slide Number Placeholder 3"/>
          <p:cNvSpPr>
            <a:spLocks noGrp="1"/>
          </p:cNvSpPr>
          <p:nvPr>
            <p:ph type="sldNum" sz="quarter" idx="10"/>
          </p:nvPr>
        </p:nvSpPr>
        <p:spPr/>
        <p:txBody>
          <a:bodyPr/>
          <a:lstStyle/>
          <a:p>
            <a:fld id="{F0397A2A-5CE1-4FD2-A6C4-23278FA733EC}" type="slidenum">
              <a:rPr lang="hr-HR" smtClean="0"/>
              <a:t>5</a:t>
            </a:fld>
            <a:endParaRPr lang="hr-HR"/>
          </a:p>
        </p:txBody>
      </p:sp>
    </p:spTree>
    <p:extLst>
      <p:ext uri="{BB962C8B-B14F-4D97-AF65-F5344CB8AC3E}">
        <p14:creationId xmlns:p14="http://schemas.microsoft.com/office/powerpoint/2010/main" val="3839434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Before MVC, user interface designs tended to lump</a:t>
            </a:r>
          </a:p>
          <a:p>
            <a:r>
              <a:rPr lang="en-US" sz="1200" b="0" i="0" u="none" strike="noStrike" kern="1200" baseline="0" dirty="0" smtClean="0">
                <a:solidFill>
                  <a:schemeClr val="tx1"/>
                </a:solidFill>
                <a:latin typeface="+mn-lt"/>
                <a:ea typeface="+mn-ea"/>
                <a:cs typeface="+mn-cs"/>
              </a:rPr>
              <a:t>these objects together. MVC decouples them to increase flexibility and reuse.</a:t>
            </a:r>
          </a:p>
          <a:p>
            <a:r>
              <a:rPr lang="en-US" sz="1200" b="0" i="0" u="none" strike="noStrike" kern="1200" baseline="0" dirty="0" smtClean="0">
                <a:solidFill>
                  <a:schemeClr val="tx1"/>
                </a:solidFill>
                <a:latin typeface="+mn-lt"/>
                <a:ea typeface="+mn-ea"/>
                <a:cs typeface="+mn-cs"/>
              </a:rPr>
              <a:t>MVC decouples views and models by establishing a subscribe/notify protocol between</a:t>
            </a:r>
          </a:p>
          <a:p>
            <a:r>
              <a:rPr lang="en-US" sz="1200" b="0" i="0" u="none" strike="noStrike" kern="1200" baseline="0" dirty="0" smtClean="0">
                <a:solidFill>
                  <a:schemeClr val="tx1"/>
                </a:solidFill>
                <a:latin typeface="+mn-lt"/>
                <a:ea typeface="+mn-ea"/>
                <a:cs typeface="+mn-cs"/>
              </a:rPr>
              <a:t>them. A view must ensure that its appearance reflects the state of the model.</a:t>
            </a:r>
          </a:p>
          <a:p>
            <a:r>
              <a:rPr lang="en-US" sz="1200" b="0" i="0" u="none" strike="noStrike" kern="1200" baseline="0" dirty="0" smtClean="0">
                <a:solidFill>
                  <a:schemeClr val="tx1"/>
                </a:solidFill>
                <a:latin typeface="+mn-lt"/>
                <a:ea typeface="+mn-ea"/>
                <a:cs typeface="+mn-cs"/>
              </a:rPr>
              <a:t>Whenever the model's data changes, the model notifies views that depend on it.</a:t>
            </a:r>
          </a:p>
          <a:p>
            <a:r>
              <a:rPr lang="en-US" sz="1200" b="0" i="0" u="none" strike="noStrike" kern="1200" baseline="0" dirty="0" smtClean="0">
                <a:solidFill>
                  <a:schemeClr val="tx1"/>
                </a:solidFill>
                <a:latin typeface="+mn-lt"/>
                <a:ea typeface="+mn-ea"/>
                <a:cs typeface="+mn-cs"/>
              </a:rPr>
              <a:t>In response, each view gets an opportunity to update itself. This approach lets</a:t>
            </a:r>
          </a:p>
          <a:p>
            <a:r>
              <a:rPr lang="en-US" sz="1200" b="0" i="0" u="none" strike="noStrike" kern="1200" baseline="0" dirty="0" smtClean="0">
                <a:solidFill>
                  <a:schemeClr val="tx1"/>
                </a:solidFill>
                <a:latin typeface="+mn-lt"/>
                <a:ea typeface="+mn-ea"/>
                <a:cs typeface="+mn-cs"/>
              </a:rPr>
              <a:t>you attach multiple views to a model to provide different presentations. You can</a:t>
            </a:r>
          </a:p>
          <a:p>
            <a:r>
              <a:rPr lang="en-US" sz="1200" b="0" i="0" u="none" strike="noStrike" kern="1200" baseline="0" dirty="0" smtClean="0">
                <a:solidFill>
                  <a:schemeClr val="tx1"/>
                </a:solidFill>
                <a:latin typeface="+mn-lt"/>
                <a:ea typeface="+mn-ea"/>
                <a:cs typeface="+mn-cs"/>
              </a:rPr>
              <a:t>also create new views for a model without rewriting it.</a:t>
            </a:r>
            <a:endParaRPr lang="hr-HR" dirty="0"/>
          </a:p>
        </p:txBody>
      </p:sp>
      <p:sp>
        <p:nvSpPr>
          <p:cNvPr id="4" name="Slide Number Placeholder 3"/>
          <p:cNvSpPr>
            <a:spLocks noGrp="1"/>
          </p:cNvSpPr>
          <p:nvPr>
            <p:ph type="sldNum" sz="quarter" idx="10"/>
          </p:nvPr>
        </p:nvSpPr>
        <p:spPr/>
        <p:txBody>
          <a:bodyPr/>
          <a:lstStyle/>
          <a:p>
            <a:fld id="{F0397A2A-5CE1-4FD2-A6C4-23278FA733EC}" type="slidenum">
              <a:rPr lang="hr-HR" smtClean="0"/>
              <a:t>6</a:t>
            </a:fld>
            <a:endParaRPr lang="hr-HR"/>
          </a:p>
        </p:txBody>
      </p:sp>
    </p:spTree>
    <p:extLst>
      <p:ext uri="{BB962C8B-B14F-4D97-AF65-F5344CB8AC3E}">
        <p14:creationId xmlns:p14="http://schemas.microsoft.com/office/powerpoint/2010/main" val="1352185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F0397A2A-5CE1-4FD2-A6C4-23278FA733EC}" type="slidenum">
              <a:rPr lang="hr-HR" smtClean="0"/>
              <a:t>10</a:t>
            </a:fld>
            <a:endParaRPr lang="hr-HR"/>
          </a:p>
        </p:txBody>
      </p:sp>
    </p:spTree>
    <p:extLst>
      <p:ext uri="{BB962C8B-B14F-4D97-AF65-F5344CB8AC3E}">
        <p14:creationId xmlns:p14="http://schemas.microsoft.com/office/powerpoint/2010/main" val="69489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r-H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956564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105081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69325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89697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r-H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172440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204536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r-H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8" name="Footer Placeholder 7"/>
          <p:cNvSpPr>
            <a:spLocks noGrp="1"/>
          </p:cNvSpPr>
          <p:nvPr>
            <p:ph type="ftr" sz="quarter" idx="11"/>
          </p:nvPr>
        </p:nvSpPr>
        <p:spPr/>
        <p:txBody>
          <a:bodyPr/>
          <a:lstStyle/>
          <a:p>
            <a:endParaRPr lang="hr-HR" dirty="0"/>
          </a:p>
        </p:txBody>
      </p:sp>
      <p:sp>
        <p:nvSpPr>
          <p:cNvPr id="9" name="Slide Number Placeholder 8"/>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219645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4" name="Footer Placeholder 3"/>
          <p:cNvSpPr>
            <a:spLocks noGrp="1"/>
          </p:cNvSpPr>
          <p:nvPr>
            <p:ph type="ftr" sz="quarter" idx="11"/>
          </p:nvPr>
        </p:nvSpPr>
        <p:spPr/>
        <p:txBody>
          <a:bodyPr/>
          <a:lstStyle/>
          <a:p>
            <a:endParaRPr lang="hr-HR" dirty="0"/>
          </a:p>
        </p:txBody>
      </p:sp>
      <p:sp>
        <p:nvSpPr>
          <p:cNvPr id="5" name="Slide Number Placeholder 4"/>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114268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3" name="Footer Placeholder 2"/>
          <p:cNvSpPr>
            <a:spLocks noGrp="1"/>
          </p:cNvSpPr>
          <p:nvPr>
            <p:ph type="ftr" sz="quarter" idx="11"/>
          </p:nvPr>
        </p:nvSpPr>
        <p:spPr/>
        <p:txBody>
          <a:bodyPr/>
          <a:lstStyle/>
          <a:p>
            <a:endParaRPr lang="hr-HR" dirty="0"/>
          </a:p>
        </p:txBody>
      </p:sp>
      <p:sp>
        <p:nvSpPr>
          <p:cNvPr id="4" name="Slide Number Placeholder 3"/>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1350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253152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336536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714AC-CB27-47AA-AF05-C632DF7D71A8}" type="datetimeFigureOut">
              <a:rPr lang="hr-HR" smtClean="0"/>
              <a:t>1.5.2017.</a:t>
            </a:fld>
            <a:endParaRPr lang="hr-H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20862-AB98-4325-B731-D0B19042A603}" type="slidenum">
              <a:rPr lang="hr-HR" smtClean="0"/>
              <a:t>‹#›</a:t>
            </a:fld>
            <a:endParaRPr lang="hr-HR" dirty="0"/>
          </a:p>
        </p:txBody>
      </p:sp>
    </p:spTree>
    <p:extLst>
      <p:ext uri="{BB962C8B-B14F-4D97-AF65-F5344CB8AC3E}">
        <p14:creationId xmlns:p14="http://schemas.microsoft.com/office/powerpoint/2010/main" val="931972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hr-HR" dirty="0" smtClean="0"/>
              <a:t>1-2 </a:t>
            </a:r>
            <a:r>
              <a:rPr lang="hr-HR" dirty="0" err="1" smtClean="0"/>
              <a:t>Mvc</a:t>
            </a:r>
            <a:endParaRPr lang="hr-HR" dirty="0"/>
          </a:p>
        </p:txBody>
      </p:sp>
      <p:sp>
        <p:nvSpPr>
          <p:cNvPr id="5" name="Subtitle 4"/>
          <p:cNvSpPr>
            <a:spLocks noGrp="1"/>
          </p:cNvSpPr>
          <p:nvPr>
            <p:ph type="subTitle" idx="1"/>
          </p:nvPr>
        </p:nvSpPr>
        <p:spPr/>
        <p:txBody>
          <a:bodyPr/>
          <a:lstStyle/>
          <a:p>
            <a:r>
              <a:rPr lang="hr-HR" dirty="0" smtClean="0"/>
              <a:t>MS </a:t>
            </a:r>
            <a:r>
              <a:rPr lang="hr-HR" dirty="0" err="1" smtClean="0"/>
              <a:t>Full</a:t>
            </a:r>
            <a:r>
              <a:rPr lang="hr-HR" dirty="0" smtClean="0"/>
              <a:t> </a:t>
            </a:r>
            <a:r>
              <a:rPr lang="hr-HR" dirty="0" err="1" smtClean="0"/>
              <a:t>Stack</a:t>
            </a:r>
            <a:r>
              <a:rPr lang="hr-HR" dirty="0" smtClean="0"/>
              <a:t> radionica</a:t>
            </a:r>
            <a:br>
              <a:rPr lang="hr-HR" dirty="0" smtClean="0"/>
            </a:br>
            <a:r>
              <a:rPr lang="hr-HR" dirty="0" smtClean="0"/>
              <a:t>Maro Marčinko-Matija </a:t>
            </a:r>
            <a:r>
              <a:rPr lang="hr-HR" dirty="0" err="1" smtClean="0"/>
              <a:t>Hrženjak</a:t>
            </a:r>
            <a:endParaRPr lang="hr-HR" dirty="0"/>
          </a:p>
        </p:txBody>
      </p:sp>
    </p:spTree>
    <p:extLst>
      <p:ext uri="{BB962C8B-B14F-4D97-AF65-F5344CB8AC3E}">
        <p14:creationId xmlns:p14="http://schemas.microsoft.com/office/powerpoint/2010/main" val="1326051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Varijante</a:t>
            </a:r>
            <a:endParaRPr lang="hr-HR" dirty="0"/>
          </a:p>
        </p:txBody>
      </p:sp>
      <p:sp>
        <p:nvSpPr>
          <p:cNvPr id="3" name="Content Placeholder 2"/>
          <p:cNvSpPr>
            <a:spLocks noGrp="1"/>
          </p:cNvSpPr>
          <p:nvPr>
            <p:ph idx="1"/>
          </p:nvPr>
        </p:nvSpPr>
        <p:spPr/>
        <p:txBody>
          <a:bodyPr/>
          <a:lstStyle/>
          <a:p>
            <a:r>
              <a:rPr lang="hr-HR" dirty="0" smtClean="0"/>
              <a:t>Model – </a:t>
            </a:r>
            <a:r>
              <a:rPr lang="hr-HR" dirty="0" err="1" smtClean="0"/>
              <a:t>View</a:t>
            </a:r>
            <a:r>
              <a:rPr lang="hr-HR" dirty="0" smtClean="0"/>
              <a:t> – </a:t>
            </a:r>
            <a:r>
              <a:rPr lang="hr-HR" dirty="0" err="1" smtClean="0"/>
              <a:t>Presenter</a:t>
            </a:r>
            <a:endParaRPr lang="hr-HR" dirty="0" smtClean="0"/>
          </a:p>
          <a:p>
            <a:r>
              <a:rPr lang="hr-HR" dirty="0" smtClean="0"/>
              <a:t>Model – </a:t>
            </a:r>
            <a:r>
              <a:rPr lang="hr-HR" dirty="0" err="1" smtClean="0"/>
              <a:t>View</a:t>
            </a:r>
            <a:r>
              <a:rPr lang="hr-HR" dirty="0" smtClean="0"/>
              <a:t> – </a:t>
            </a:r>
            <a:r>
              <a:rPr lang="hr-HR" dirty="0" err="1" smtClean="0"/>
              <a:t>ViewModel</a:t>
            </a:r>
            <a:r>
              <a:rPr lang="hr-HR" dirty="0" smtClean="0"/>
              <a:t> (PRISM)</a:t>
            </a:r>
            <a:endParaRPr lang="hr-HR" dirty="0"/>
          </a:p>
        </p:txBody>
      </p:sp>
      <p:pic>
        <p:nvPicPr>
          <p:cNvPr id="3074" name="Picture 2" descr="https://manojjaggavarapu.files.wordpress.com/2012/05/mvpseque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237" y="1382529"/>
            <a:ext cx="4791075" cy="22750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vp-supervisingcontroller.png (723×4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60" y="2989751"/>
            <a:ext cx="4674578" cy="313458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manojjaggavarapu.files.wordpress.com/2012/05/ima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323" y="3657600"/>
            <a:ext cx="5778989" cy="244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211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Koristi se</a:t>
            </a:r>
            <a:endParaRPr lang="hr-HR" dirty="0"/>
          </a:p>
        </p:txBody>
      </p:sp>
      <p:pic>
        <p:nvPicPr>
          <p:cNvPr id="4098" name="Picture 2" descr="http://o7planning.org/en/10129/cache/images/i/71026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67" y="1751013"/>
            <a:ext cx="4064733"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591908" y="1690687"/>
            <a:ext cx="3763107" cy="1965325"/>
          </a:xfrm>
          <a:prstGeom prst="rect">
            <a:avLst/>
          </a:prstGeom>
        </p:spPr>
      </p:pic>
      <p:pic>
        <p:nvPicPr>
          <p:cNvPr id="7" name="Picture 6"/>
          <p:cNvPicPr>
            <a:picLocks noChangeAspect="1"/>
          </p:cNvPicPr>
          <p:nvPr/>
        </p:nvPicPr>
        <p:blipFill>
          <a:blip r:embed="rId4"/>
          <a:stretch>
            <a:fillRect/>
          </a:stretch>
        </p:blipFill>
        <p:spPr>
          <a:xfrm>
            <a:off x="2535358" y="3728059"/>
            <a:ext cx="5436334" cy="2297601"/>
          </a:xfrm>
          <a:prstGeom prst="rect">
            <a:avLst/>
          </a:prstGeom>
        </p:spPr>
      </p:pic>
    </p:spTree>
    <p:extLst>
      <p:ext uri="{BB962C8B-B14F-4D97-AF65-F5344CB8AC3E}">
        <p14:creationId xmlns:p14="http://schemas.microsoft.com/office/powerpoint/2010/main" val="4114524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Sadržaj</a:t>
            </a:r>
            <a:endParaRPr lang="hr-HR" dirty="0"/>
          </a:p>
        </p:txBody>
      </p:sp>
      <p:sp>
        <p:nvSpPr>
          <p:cNvPr id="3" name="Content Placeholder 2"/>
          <p:cNvSpPr>
            <a:spLocks noGrp="1"/>
          </p:cNvSpPr>
          <p:nvPr>
            <p:ph idx="1"/>
          </p:nvPr>
        </p:nvSpPr>
        <p:spPr/>
        <p:txBody>
          <a:bodyPr>
            <a:normAutofit/>
          </a:bodyPr>
          <a:lstStyle/>
          <a:p>
            <a:r>
              <a:rPr lang="hr-HR" dirty="0" smtClean="0"/>
              <a:t>Povijest i zašto se koristi</a:t>
            </a:r>
            <a:endParaRPr lang="hr-HR" dirty="0"/>
          </a:p>
          <a:p>
            <a:r>
              <a:rPr lang="hr-HR" dirty="0" smtClean="0"/>
              <a:t>Detaljan opis i organizacija koda</a:t>
            </a:r>
            <a:endParaRPr lang="hr-HR" dirty="0"/>
          </a:p>
          <a:p>
            <a:r>
              <a:rPr lang="hr-HR" dirty="0" smtClean="0"/>
              <a:t>Kako </a:t>
            </a:r>
            <a:r>
              <a:rPr lang="hr-HR" dirty="0"/>
              <a:t>organizirati kod da odgovara toj arhitekturi.</a:t>
            </a:r>
          </a:p>
          <a:p>
            <a:r>
              <a:rPr lang="hr-HR" dirty="0" smtClean="0"/>
              <a:t>Način </a:t>
            </a:r>
            <a:r>
              <a:rPr lang="hr-HR" dirty="0"/>
              <a:t>implementacije u ASP.NET </a:t>
            </a:r>
            <a:r>
              <a:rPr lang="hr-HR" dirty="0" err="1"/>
              <a:t>Mvc</a:t>
            </a:r>
            <a:r>
              <a:rPr lang="hr-HR" dirty="0"/>
              <a:t>-u i </a:t>
            </a:r>
            <a:r>
              <a:rPr lang="hr-HR" dirty="0" err="1"/>
              <a:t>WebAPI</a:t>
            </a:r>
            <a:r>
              <a:rPr lang="hr-HR" dirty="0"/>
              <a:t>-au</a:t>
            </a:r>
          </a:p>
          <a:p>
            <a:r>
              <a:rPr lang="hr-HR" dirty="0" smtClean="0"/>
              <a:t>Razne varijante </a:t>
            </a:r>
            <a:r>
              <a:rPr lang="hr-HR" dirty="0" err="1" smtClean="0"/>
              <a:t>Mvc</a:t>
            </a:r>
            <a:r>
              <a:rPr lang="hr-HR" dirty="0"/>
              <a:t> </a:t>
            </a:r>
            <a:r>
              <a:rPr lang="hr-HR" dirty="0" err="1" smtClean="0"/>
              <a:t>patterna</a:t>
            </a:r>
            <a:endParaRPr lang="hr-HR" dirty="0"/>
          </a:p>
        </p:txBody>
      </p:sp>
    </p:spTree>
    <p:extLst>
      <p:ext uri="{BB962C8B-B14F-4D97-AF65-F5344CB8AC3E}">
        <p14:creationId xmlns:p14="http://schemas.microsoft.com/office/powerpoint/2010/main" val="2861341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HR"/>
          </a:p>
        </p:txBody>
      </p:sp>
      <p:sp>
        <p:nvSpPr>
          <p:cNvPr id="10" name="Rectangle 5"/>
          <p:cNvSpPr>
            <a:spLocks noChangeArrowheads="1"/>
          </p:cNvSpPr>
          <p:nvPr/>
        </p:nvSpPr>
        <p:spPr bwMode="auto">
          <a:xfrm>
            <a:off x="2719254" y="2129243"/>
            <a:ext cx="5638800" cy="2308225"/>
          </a:xfrm>
          <a:prstGeom prst="rect">
            <a:avLst/>
          </a:prstGeom>
          <a:noFill/>
          <a:ln w="9525">
            <a:noFill/>
            <a:miter lim="800000"/>
            <a:headEnd/>
            <a:tailEnd/>
          </a:ln>
        </p:spPr>
        <p:txBody>
          <a:bodyPr>
            <a:spAutoFit/>
          </a:bodyPr>
          <a:lstStyle/>
          <a:p>
            <a:pPr algn="ctr"/>
            <a:r>
              <a:rPr lang="en-US" sz="2400" b="1" i="1" dirty="0">
                <a:latin typeface="Century Schoolbook" pitchFamily="18" charset="0"/>
              </a:rPr>
              <a:t>Any fool can write code that a computer can understand.</a:t>
            </a:r>
          </a:p>
          <a:p>
            <a:pPr algn="ctr"/>
            <a:r>
              <a:rPr lang="en-US" sz="2400" b="1" i="1" dirty="0">
                <a:latin typeface="Century Schoolbook" pitchFamily="18" charset="0"/>
              </a:rPr>
              <a:t>Good programmers write code that humans can understand.</a:t>
            </a:r>
          </a:p>
          <a:p>
            <a:pPr algn="ctr"/>
            <a:endParaRPr lang="hr-HR" sz="2400" b="1" i="1" dirty="0">
              <a:latin typeface="Century Schoolbook" pitchFamily="18" charset="0"/>
            </a:endParaRPr>
          </a:p>
          <a:p>
            <a:pPr algn="just"/>
            <a:r>
              <a:rPr lang="hr-HR" sz="2400" b="1" i="1" dirty="0">
                <a:latin typeface="Century Schoolbook" pitchFamily="18" charset="0"/>
              </a:rPr>
              <a:t>			     Martin </a:t>
            </a:r>
            <a:r>
              <a:rPr lang="hr-HR" sz="2400" b="1" i="1" dirty="0" err="1">
                <a:latin typeface="Century Schoolbook" pitchFamily="18" charset="0"/>
              </a:rPr>
              <a:t>Fowler</a:t>
            </a:r>
            <a:endParaRPr lang="en-US" sz="2400" b="1" i="1" dirty="0">
              <a:latin typeface="Century Schoolbook" pitchFamily="18" charset="0"/>
            </a:endParaRPr>
          </a:p>
        </p:txBody>
      </p:sp>
    </p:spTree>
    <p:extLst>
      <p:ext uri="{BB962C8B-B14F-4D97-AF65-F5344CB8AC3E}">
        <p14:creationId xmlns:p14="http://schemas.microsoft.com/office/powerpoint/2010/main" val="3531353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Povijest</a:t>
            </a:r>
            <a:endParaRPr lang="hr-HR" dirty="0"/>
          </a:p>
        </p:txBody>
      </p:sp>
      <p:sp>
        <p:nvSpPr>
          <p:cNvPr id="3" name="Content Placeholder 2"/>
          <p:cNvSpPr>
            <a:spLocks noGrp="1"/>
          </p:cNvSpPr>
          <p:nvPr>
            <p:ph idx="1"/>
          </p:nvPr>
        </p:nvSpPr>
        <p:spPr/>
        <p:txBody>
          <a:bodyPr/>
          <a:lstStyle/>
          <a:p>
            <a:r>
              <a:rPr lang="hr-HR" dirty="0" smtClean="0"/>
              <a:t>Kreirao ga </a:t>
            </a:r>
            <a:r>
              <a:rPr lang="hr-HR" dirty="0"/>
              <a:t>je </a:t>
            </a:r>
            <a:r>
              <a:rPr lang="hr-HR" i="1" dirty="0" err="1"/>
              <a:t>Trygve</a:t>
            </a:r>
            <a:r>
              <a:rPr lang="hr-HR" i="1" dirty="0"/>
              <a:t> </a:t>
            </a:r>
            <a:r>
              <a:rPr lang="hr-HR" i="1" dirty="0" err="1"/>
              <a:t>Mikkjel</a:t>
            </a:r>
            <a:r>
              <a:rPr lang="hr-HR" i="1" dirty="0"/>
              <a:t> </a:t>
            </a:r>
            <a:r>
              <a:rPr lang="hr-HR" i="1" dirty="0" err="1"/>
              <a:t>Heyerdahl</a:t>
            </a:r>
            <a:r>
              <a:rPr lang="hr-HR" i="1" dirty="0"/>
              <a:t> </a:t>
            </a:r>
            <a:r>
              <a:rPr lang="hr-HR" i="1" dirty="0" err="1"/>
              <a:t>Reenskau</a:t>
            </a:r>
            <a:endParaRPr lang="hr-HR" i="1" dirty="0"/>
          </a:p>
          <a:p>
            <a:pPr marL="0" indent="0">
              <a:buNone/>
            </a:pPr>
            <a:r>
              <a:rPr lang="hr-HR" dirty="0" smtClean="0"/>
              <a:t>1979 godine</a:t>
            </a:r>
          </a:p>
          <a:p>
            <a:r>
              <a:rPr lang="hr-HR" dirty="0" smtClean="0"/>
              <a:t>Inicijalno zamišljen </a:t>
            </a:r>
            <a:r>
              <a:rPr lang="hr-HR" dirty="0" smtClean="0"/>
              <a:t>za desktop </a:t>
            </a:r>
            <a:r>
              <a:rPr lang="hr-HR" dirty="0" smtClean="0"/>
              <a:t>razvoj – Smalltalk-76</a:t>
            </a:r>
          </a:p>
          <a:p>
            <a:r>
              <a:rPr lang="hr-HR" dirty="0" smtClean="0"/>
              <a:t>1988 se pojavio kao koncept u </a:t>
            </a:r>
            <a:r>
              <a:rPr lang="en-US" i="1" dirty="0"/>
              <a:t>The Journal of Object Technology</a:t>
            </a:r>
            <a:r>
              <a:rPr lang="en-US" dirty="0"/>
              <a:t> </a:t>
            </a:r>
            <a:endParaRPr lang="hr-HR" dirty="0" smtClean="0"/>
          </a:p>
          <a:p>
            <a:r>
              <a:rPr lang="hr-HR" dirty="0" smtClean="0"/>
              <a:t>Koristio se u 80tim i 90tm</a:t>
            </a:r>
          </a:p>
          <a:p>
            <a:r>
              <a:rPr lang="hr-HR" dirty="0" smtClean="0"/>
              <a:t>1996 – </a:t>
            </a:r>
            <a:r>
              <a:rPr lang="hr-HR" dirty="0" err="1" smtClean="0"/>
              <a:t>Apple’s</a:t>
            </a:r>
            <a:r>
              <a:rPr lang="hr-HR" dirty="0" smtClean="0"/>
              <a:t> </a:t>
            </a:r>
            <a:r>
              <a:rPr lang="hr-HR" dirty="0" err="1" smtClean="0"/>
              <a:t>WebObjects</a:t>
            </a:r>
            <a:r>
              <a:rPr lang="hr-HR" dirty="0" smtClean="0"/>
              <a:t> (</a:t>
            </a:r>
            <a:r>
              <a:rPr lang="hr-HR" dirty="0" err="1" smtClean="0"/>
              <a:t>Objective</a:t>
            </a:r>
            <a:r>
              <a:rPr lang="hr-HR" dirty="0"/>
              <a:t>-</a:t>
            </a:r>
            <a:r>
              <a:rPr lang="hr-HR" dirty="0" smtClean="0"/>
              <a:t>C)</a:t>
            </a:r>
            <a:endParaRPr lang="hr-HR" dirty="0" smtClean="0"/>
          </a:p>
          <a:p>
            <a:r>
              <a:rPr lang="hr-HR" dirty="0" smtClean="0"/>
              <a:t>Danas se koristi na svim platformama</a:t>
            </a:r>
            <a:endParaRPr lang="hr-HR" dirty="0" smtClean="0"/>
          </a:p>
          <a:p>
            <a:r>
              <a:rPr lang="hr-HR" dirty="0" smtClean="0"/>
              <a:t>MV*W*</a:t>
            </a:r>
            <a:endParaRPr lang="hr-HR" dirty="0" smtClean="0"/>
          </a:p>
          <a:p>
            <a:endParaRPr lang="hr-HR" dirty="0" smtClean="0"/>
          </a:p>
          <a:p>
            <a:endParaRPr lang="hr-HR" dirty="0"/>
          </a:p>
        </p:txBody>
      </p:sp>
      <p:pic>
        <p:nvPicPr>
          <p:cNvPr id="2050" name="Picture 2" descr="https://upload.wikimedia.org/wikipedia/commons/thumb/7/77/Trygve_Reenskaug_%282010%29.jpg/220px-Trygve_Reenskaug_%282010%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0453" y="1359877"/>
            <a:ext cx="2251669" cy="2095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409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Mvc</a:t>
            </a:r>
            <a:r>
              <a:rPr lang="hr-HR" dirty="0" smtClean="0"/>
              <a:t> </a:t>
            </a:r>
            <a:r>
              <a:rPr lang="hr-HR" dirty="0" err="1" smtClean="0"/>
              <a:t>Pattern</a:t>
            </a:r>
            <a:endParaRPr lang="hr-HR" dirty="0"/>
          </a:p>
        </p:txBody>
      </p:sp>
      <p:pic>
        <p:nvPicPr>
          <p:cNvPr id="1026" name="Picture 2" descr="Slikovni rezultat za about Mvc patter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5229225" cy="3114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184571" y="1994263"/>
            <a:ext cx="4344266" cy="646331"/>
          </a:xfrm>
          <a:prstGeom prst="rect">
            <a:avLst/>
          </a:prstGeom>
          <a:noFill/>
        </p:spPr>
        <p:txBody>
          <a:bodyPr wrap="none" rtlCol="0">
            <a:spAutoFit/>
          </a:bodyPr>
          <a:lstStyle/>
          <a:p>
            <a:r>
              <a:rPr lang="hr-HR" dirty="0" smtClean="0"/>
              <a:t>Softverski </a:t>
            </a:r>
            <a:r>
              <a:rPr lang="hr-HR" dirty="0" err="1" smtClean="0"/>
              <a:t>arhitekturalni</a:t>
            </a:r>
            <a:r>
              <a:rPr lang="hr-HR" dirty="0" smtClean="0"/>
              <a:t> </a:t>
            </a:r>
            <a:r>
              <a:rPr lang="hr-HR" dirty="0" err="1" smtClean="0"/>
              <a:t>pattern</a:t>
            </a:r>
            <a:r>
              <a:rPr lang="hr-HR" dirty="0" smtClean="0"/>
              <a:t> koji pomaže</a:t>
            </a:r>
            <a:br>
              <a:rPr lang="hr-HR" dirty="0" smtClean="0"/>
            </a:br>
            <a:r>
              <a:rPr lang="hr-HR" dirty="0" smtClean="0"/>
              <a:t>u kvalitetnoj implementaciji </a:t>
            </a:r>
            <a:r>
              <a:rPr lang="hr-HR" dirty="0" err="1" smtClean="0"/>
              <a:t>User</a:t>
            </a:r>
            <a:r>
              <a:rPr lang="hr-HR" dirty="0" smtClean="0"/>
              <a:t> </a:t>
            </a:r>
            <a:r>
              <a:rPr lang="hr-HR" dirty="0" err="1" smtClean="0"/>
              <a:t>Interfacea</a:t>
            </a:r>
            <a:endParaRPr lang="hr-HR" dirty="0"/>
          </a:p>
        </p:txBody>
      </p:sp>
      <p:pic>
        <p:nvPicPr>
          <p:cNvPr id="1028" name="Picture 4" descr="https://upload.wikimedia.org/wikipedia/commons/thumb/a/a0/MVC-Process.svg/200px-MVC-Process.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4571" y="2783340"/>
            <a:ext cx="4169229"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9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Mvc</a:t>
            </a:r>
            <a:r>
              <a:rPr lang="hr-HR" dirty="0" smtClean="0"/>
              <a:t> </a:t>
            </a:r>
            <a:r>
              <a:rPr lang="hr-HR" dirty="0" err="1" smtClean="0"/>
              <a:t>Pattern</a:t>
            </a:r>
            <a:endParaRPr lang="hr-HR" dirty="0"/>
          </a:p>
        </p:txBody>
      </p:sp>
      <p:sp>
        <p:nvSpPr>
          <p:cNvPr id="3" name="Content Placeholder 2"/>
          <p:cNvSpPr>
            <a:spLocks noGrp="1"/>
          </p:cNvSpPr>
          <p:nvPr>
            <p:ph idx="1"/>
          </p:nvPr>
        </p:nvSpPr>
        <p:spPr/>
        <p:txBody>
          <a:bodyPr>
            <a:normAutofit lnSpcReduction="10000"/>
          </a:bodyPr>
          <a:lstStyle/>
          <a:p>
            <a:r>
              <a:rPr lang="hr-HR" dirty="0" smtClean="0"/>
              <a:t>Glavne </a:t>
            </a:r>
            <a:r>
              <a:rPr lang="hr-HR" dirty="0" err="1" smtClean="0"/>
              <a:t>kompoment</a:t>
            </a:r>
            <a:endParaRPr lang="hr-HR" dirty="0" smtClean="0"/>
          </a:p>
          <a:p>
            <a:pPr lvl="1"/>
            <a:r>
              <a:rPr lang="hr-HR" b="1" dirty="0" smtClean="0"/>
              <a:t>Model </a:t>
            </a:r>
            <a:r>
              <a:rPr lang="hr-HR" dirty="0" smtClean="0"/>
              <a:t>-</a:t>
            </a:r>
            <a:r>
              <a:rPr lang="en-US" dirty="0"/>
              <a:t> </a:t>
            </a:r>
            <a:r>
              <a:rPr lang="hr-HR" dirty="0" smtClean="0"/>
              <a:t>nezavisni aplikacijski objekt koji sadrži dio domenske reprezentacije (ponekad i validacije i logike). </a:t>
            </a:r>
            <a:r>
              <a:rPr lang="hr-HR" dirty="0"/>
              <a:t>Domenska </a:t>
            </a:r>
            <a:r>
              <a:rPr lang="hr-HR" dirty="0" smtClean="0"/>
              <a:t>logika i  obrada podataka</a:t>
            </a:r>
            <a:endParaRPr lang="en-US" dirty="0"/>
          </a:p>
          <a:p>
            <a:pPr lvl="1"/>
            <a:r>
              <a:rPr lang="hr-HR" b="1" dirty="0" err="1" smtClean="0"/>
              <a:t>View</a:t>
            </a:r>
            <a:r>
              <a:rPr lang="hr-HR" dirty="0" smtClean="0"/>
              <a:t> – ekranska </a:t>
            </a:r>
            <a:r>
              <a:rPr lang="hr-HR" dirty="0" err="1" smtClean="0"/>
              <a:t>reprezenacija</a:t>
            </a:r>
            <a:r>
              <a:rPr lang="hr-HR" dirty="0" smtClean="0"/>
              <a:t> podataka. Za isti model možemo imati više vrsta </a:t>
            </a:r>
            <a:r>
              <a:rPr lang="hr-HR" dirty="0" err="1" smtClean="0"/>
              <a:t>viewova</a:t>
            </a:r>
            <a:endParaRPr lang="en-US" dirty="0"/>
          </a:p>
          <a:p>
            <a:pPr lvl="1"/>
            <a:r>
              <a:rPr lang="hr-HR" b="1" dirty="0" err="1" smtClean="0"/>
              <a:t>Controller</a:t>
            </a:r>
            <a:r>
              <a:rPr lang="hr-HR" dirty="0" smtClean="0"/>
              <a:t> – definira sve akcije-komande koje sistem može zaprimiti.</a:t>
            </a:r>
            <a:br>
              <a:rPr lang="hr-HR" dirty="0" smtClean="0"/>
            </a:br>
            <a:r>
              <a:rPr lang="hr-HR" dirty="0" smtClean="0"/>
              <a:t>Šalje zahtjeve za pretvorbom </a:t>
            </a:r>
            <a:r>
              <a:rPr lang="hr-HR" dirty="0"/>
              <a:t>domenskih podataka u podatke za </a:t>
            </a:r>
            <a:r>
              <a:rPr lang="hr-HR" dirty="0" smtClean="0"/>
              <a:t>prikaz. </a:t>
            </a:r>
            <a:br>
              <a:rPr lang="hr-HR" dirty="0" smtClean="0"/>
            </a:br>
            <a:r>
              <a:rPr lang="hr-HR" dirty="0" smtClean="0"/>
              <a:t>Prihvaćanje </a:t>
            </a:r>
            <a:r>
              <a:rPr lang="hr-HR" dirty="0"/>
              <a:t>korisničkih </a:t>
            </a:r>
            <a:r>
              <a:rPr lang="hr-HR" dirty="0" smtClean="0"/>
              <a:t>akcija.</a:t>
            </a:r>
            <a:endParaRPr lang="hr-HR" dirty="0"/>
          </a:p>
          <a:p>
            <a:pPr lvl="1"/>
            <a:endParaRPr lang="hr-HR" dirty="0" smtClean="0"/>
          </a:p>
          <a:p>
            <a:r>
              <a:rPr lang="hr-HR" dirty="0" err="1" smtClean="0"/>
              <a:t>ViewModel</a:t>
            </a:r>
            <a:r>
              <a:rPr lang="hr-HR" dirty="0" smtClean="0"/>
              <a:t> – konverzijom jednog ili više domenskih objekata u specifični ekranski model, postižemo fleksibilnost i neograničene mogućnosti prezentacije</a:t>
            </a:r>
            <a:endParaRPr lang="en-US" dirty="0"/>
          </a:p>
          <a:p>
            <a:endParaRPr lang="hr-HR" dirty="0"/>
          </a:p>
        </p:txBody>
      </p:sp>
    </p:spTree>
    <p:extLst>
      <p:ext uri="{BB962C8B-B14F-4D97-AF65-F5344CB8AC3E}">
        <p14:creationId xmlns:p14="http://schemas.microsoft.com/office/powerpoint/2010/main" val="1208759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Mvc</a:t>
            </a:r>
            <a:r>
              <a:rPr lang="hr-HR" dirty="0" smtClean="0"/>
              <a:t> </a:t>
            </a:r>
            <a:r>
              <a:rPr lang="hr-HR" dirty="0" err="1" smtClean="0"/>
              <a:t>Pattern</a:t>
            </a:r>
            <a:endParaRPr lang="hr-HR" dirty="0"/>
          </a:p>
        </p:txBody>
      </p:sp>
      <p:sp>
        <p:nvSpPr>
          <p:cNvPr id="3" name="Content Placeholder 2"/>
          <p:cNvSpPr>
            <a:spLocks noGrp="1"/>
          </p:cNvSpPr>
          <p:nvPr>
            <p:ph idx="1"/>
          </p:nvPr>
        </p:nvSpPr>
        <p:spPr/>
        <p:txBody>
          <a:bodyPr/>
          <a:lstStyle/>
          <a:p>
            <a:r>
              <a:rPr lang="hr-HR" dirty="0" smtClean="0"/>
              <a:t>UI logika-aplikacija se dijeli u tri povezana dijela, tako da se interna reprezentacija apstrahira od prezentacije korisniku ili zaprimanja od korisnika</a:t>
            </a:r>
          </a:p>
          <a:p>
            <a:pPr marL="457200" lvl="1" indent="0">
              <a:buNone/>
            </a:pPr>
            <a:r>
              <a:rPr lang="en-US" b="1" dirty="0"/>
              <a:t>MVC </a:t>
            </a:r>
            <a:r>
              <a:rPr lang="hr-HR" b="1" dirty="0" err="1" smtClean="0"/>
              <a:t>pattern</a:t>
            </a:r>
            <a:r>
              <a:rPr lang="hr-HR" b="1" dirty="0" smtClean="0"/>
              <a:t> omogućava da se </a:t>
            </a:r>
            <a:r>
              <a:rPr lang="en-US" b="1" dirty="0" smtClean="0"/>
              <a:t>model </a:t>
            </a:r>
            <a:r>
              <a:rPr lang="hr-HR" b="1" dirty="0" smtClean="0"/>
              <a:t>klase „ponovno iskorištavaju” bez promjena</a:t>
            </a:r>
            <a:br>
              <a:rPr lang="hr-HR" b="1" dirty="0" smtClean="0"/>
            </a:br>
            <a:r>
              <a:rPr lang="hr-HR" b="1" dirty="0" smtClean="0"/>
              <a:t>SRP (Single </a:t>
            </a:r>
            <a:r>
              <a:rPr lang="hr-HR" b="1" dirty="0" err="1" smtClean="0"/>
              <a:t>Responsability</a:t>
            </a:r>
            <a:r>
              <a:rPr lang="hr-HR" b="1" dirty="0" smtClean="0"/>
              <a:t> </a:t>
            </a:r>
            <a:r>
              <a:rPr lang="hr-HR" b="1" dirty="0" err="1" smtClean="0"/>
              <a:t>Principle</a:t>
            </a:r>
            <a:r>
              <a:rPr lang="hr-HR" b="1" dirty="0" smtClean="0"/>
              <a:t>) na djelu</a:t>
            </a:r>
            <a:endParaRPr lang="hr-HR" dirty="0"/>
          </a:p>
        </p:txBody>
      </p:sp>
    </p:spTree>
    <p:extLst>
      <p:ext uri="{BB962C8B-B14F-4D97-AF65-F5344CB8AC3E}">
        <p14:creationId xmlns:p14="http://schemas.microsoft.com/office/powerpoint/2010/main" val="2501109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Prednosti</a:t>
            </a:r>
            <a:endParaRPr lang="hr-HR" dirty="0"/>
          </a:p>
        </p:txBody>
      </p:sp>
      <p:sp>
        <p:nvSpPr>
          <p:cNvPr id="3" name="Content Placeholder 2"/>
          <p:cNvSpPr>
            <a:spLocks noGrp="1"/>
          </p:cNvSpPr>
          <p:nvPr>
            <p:ph idx="1"/>
          </p:nvPr>
        </p:nvSpPr>
        <p:spPr/>
        <p:txBody>
          <a:bodyPr>
            <a:normAutofit/>
          </a:bodyPr>
          <a:lstStyle/>
          <a:p>
            <a:r>
              <a:rPr lang="hr-HR" dirty="0" smtClean="0"/>
              <a:t>Timski rad</a:t>
            </a:r>
          </a:p>
          <a:p>
            <a:pPr lvl="1"/>
            <a:r>
              <a:rPr lang="hr-HR" dirty="0" smtClean="0"/>
              <a:t>Moguće podijeliti posao za pojedini sloj</a:t>
            </a:r>
          </a:p>
          <a:p>
            <a:pPr lvl="1"/>
            <a:r>
              <a:rPr lang="hr-HR" dirty="0" smtClean="0"/>
              <a:t>Moguće podijeliti posao po logičkoj cjelini</a:t>
            </a:r>
          </a:p>
          <a:p>
            <a:r>
              <a:rPr lang="hr-HR" dirty="0" err="1" smtClean="0"/>
              <a:t>Loose</a:t>
            </a:r>
            <a:r>
              <a:rPr lang="hr-HR" dirty="0" smtClean="0"/>
              <a:t> </a:t>
            </a:r>
            <a:r>
              <a:rPr lang="hr-HR" dirty="0" err="1" smtClean="0"/>
              <a:t>coupling</a:t>
            </a:r>
            <a:endParaRPr lang="hr-HR" dirty="0" smtClean="0"/>
          </a:p>
          <a:p>
            <a:pPr lvl="1"/>
            <a:r>
              <a:rPr lang="hr-HR" dirty="0" smtClean="0"/>
              <a:t>Lagano zamijeniti pojedini dio</a:t>
            </a:r>
          </a:p>
          <a:p>
            <a:pPr lvl="1"/>
            <a:r>
              <a:rPr lang="hr-HR" dirty="0" smtClean="0"/>
              <a:t>Lako nadograditi</a:t>
            </a:r>
            <a:endParaRPr lang="hr-HR" dirty="0"/>
          </a:p>
          <a:p>
            <a:r>
              <a:rPr lang="hr-HR" dirty="0" smtClean="0"/>
              <a:t>Moguće imati više </a:t>
            </a:r>
            <a:r>
              <a:rPr lang="hr-HR" dirty="0" err="1" smtClean="0"/>
              <a:t>Viewova</a:t>
            </a:r>
            <a:r>
              <a:rPr lang="hr-HR" dirty="0" smtClean="0"/>
              <a:t> za isti model</a:t>
            </a:r>
          </a:p>
          <a:p>
            <a:pPr lvl="1"/>
            <a:r>
              <a:rPr lang="hr-HR" dirty="0" err="1" smtClean="0"/>
              <a:t>Device</a:t>
            </a:r>
            <a:r>
              <a:rPr lang="hr-HR" dirty="0" smtClean="0"/>
              <a:t> </a:t>
            </a:r>
            <a:r>
              <a:rPr lang="hr-HR" dirty="0" err="1" smtClean="0"/>
              <a:t>specific</a:t>
            </a:r>
            <a:r>
              <a:rPr lang="hr-HR" dirty="0" smtClean="0"/>
              <a:t> </a:t>
            </a:r>
            <a:r>
              <a:rPr lang="hr-HR" dirty="0" err="1" smtClean="0"/>
              <a:t>view</a:t>
            </a:r>
            <a:endParaRPr lang="hr-HR" dirty="0" smtClean="0"/>
          </a:p>
          <a:p>
            <a:pPr marL="457200" lvl="1" indent="0">
              <a:buNone/>
            </a:pPr>
            <a:endParaRPr lang="hr-HR" dirty="0"/>
          </a:p>
          <a:p>
            <a:pPr marL="457200" lvl="1" indent="0">
              <a:buNone/>
            </a:pPr>
            <a:r>
              <a:rPr lang="hr-HR" b="1" dirty="0" smtClean="0"/>
              <a:t>	</a:t>
            </a:r>
            <a:endParaRPr lang="hr-HR" dirty="0" smtClean="0"/>
          </a:p>
        </p:txBody>
      </p:sp>
    </p:spTree>
    <p:extLst>
      <p:ext uri="{BB962C8B-B14F-4D97-AF65-F5344CB8AC3E}">
        <p14:creationId xmlns:p14="http://schemas.microsoft.com/office/powerpoint/2010/main" val="3758539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Organizacija koda</a:t>
            </a:r>
            <a:endParaRPr lang="hr-HR" dirty="0"/>
          </a:p>
        </p:txBody>
      </p:sp>
      <p:sp>
        <p:nvSpPr>
          <p:cNvPr id="3" name="Content Placeholder 2"/>
          <p:cNvSpPr>
            <a:spLocks noGrp="1"/>
          </p:cNvSpPr>
          <p:nvPr>
            <p:ph idx="1"/>
          </p:nvPr>
        </p:nvSpPr>
        <p:spPr/>
        <p:txBody>
          <a:bodyPr>
            <a:noAutofit/>
          </a:bodyPr>
          <a:lstStyle/>
          <a:p>
            <a:pPr marL="0" indent="0">
              <a:buNone/>
            </a:pPr>
            <a:r>
              <a:rPr lang="hr-HR" sz="1200" dirty="0" err="1">
                <a:solidFill>
                  <a:srgbClr val="0000FF"/>
                </a:solidFill>
                <a:highlight>
                  <a:srgbClr val="FFFFFF"/>
                </a:highlight>
                <a:latin typeface="Consolas" panose="020B0609020204030204" pitchFamily="49" charset="0"/>
              </a:rPr>
              <a:t>public</a:t>
            </a:r>
            <a:r>
              <a:rPr lang="hr-HR" sz="1200" dirty="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HttpResponseMessage</a:t>
            </a:r>
            <a:r>
              <a:rPr lang="hr-HR" sz="1200" dirty="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GetOrderDetails</a:t>
            </a:r>
            <a:r>
              <a:rPr lang="hr-HR" sz="1200" dirty="0">
                <a:solidFill>
                  <a:srgbClr val="0000FF"/>
                </a:solidFill>
                <a:highlight>
                  <a:srgbClr val="FFFFFF"/>
                </a:highlight>
                <a:latin typeface="Consolas" panose="020B0609020204030204" pitchFamily="49" charset="0"/>
              </a:rPr>
              <a:t>(</a:t>
            </a:r>
            <a:r>
              <a:rPr lang="hr-HR" sz="1200" dirty="0" err="1">
                <a:solidFill>
                  <a:srgbClr val="0000FF"/>
                </a:solidFill>
                <a:highlight>
                  <a:srgbClr val="FFFFFF"/>
                </a:highlight>
                <a:latin typeface="Consolas" panose="020B0609020204030204" pitchFamily="49" charset="0"/>
              </a:rPr>
              <a:t>string</a:t>
            </a:r>
            <a:r>
              <a:rPr lang="hr-HR" sz="1200" dirty="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orderId</a:t>
            </a:r>
            <a:r>
              <a:rPr lang="hr-HR" sz="1200" dirty="0">
                <a:solidFill>
                  <a:srgbClr val="0000FF"/>
                </a:solidFill>
                <a:highlight>
                  <a:srgbClr val="FFFFFF"/>
                </a:highlight>
                <a:latin typeface="Consolas" panose="020B0609020204030204" pitchFamily="49" charset="0"/>
              </a:rPr>
              <a:t>)</a:t>
            </a:r>
          </a:p>
          <a:p>
            <a:pPr marL="0" indent="0">
              <a:buNone/>
            </a:pPr>
            <a:r>
              <a:rPr lang="hr-HR" sz="1200" dirty="0" smtClean="0">
                <a:solidFill>
                  <a:srgbClr val="0000FF"/>
                </a:solidFill>
                <a:highlight>
                  <a:srgbClr val="FFFFFF"/>
                </a:highlight>
                <a:latin typeface="Consolas" panose="020B0609020204030204" pitchFamily="49" charset="0"/>
              </a:rPr>
              <a:t>{</a:t>
            </a:r>
            <a:endParaRPr lang="hr-HR" sz="1200" dirty="0">
              <a:solidFill>
                <a:srgbClr val="0000FF"/>
              </a:solidFill>
              <a:highlight>
                <a:srgbClr val="FFFFFF"/>
              </a:highlight>
              <a:latin typeface="Consolas" panose="020B0609020204030204" pitchFamily="49" charset="0"/>
            </a:endParaRPr>
          </a:p>
          <a:p>
            <a:pPr marL="0" indent="0">
              <a:buNone/>
            </a:pPr>
            <a:r>
              <a:rPr lang="hr-HR" sz="1200" dirty="0">
                <a:solidFill>
                  <a:srgbClr val="0000FF"/>
                </a:solidFill>
                <a:highlight>
                  <a:srgbClr val="FFFFFF"/>
                </a:highlight>
                <a:latin typeface="Consolas" panose="020B0609020204030204" pitchFamily="49" charset="0"/>
              </a:rPr>
              <a:t>    </a:t>
            </a:r>
            <a:r>
              <a:rPr lang="hr-HR" sz="1200" dirty="0" err="1" smtClean="0">
                <a:solidFill>
                  <a:srgbClr val="0000FF"/>
                </a:solidFill>
                <a:highlight>
                  <a:srgbClr val="FFFFFF"/>
                </a:highlight>
                <a:latin typeface="Consolas" panose="020B0609020204030204" pitchFamily="49" charset="0"/>
              </a:rPr>
              <a:t>try</a:t>
            </a:r>
            <a:endParaRPr lang="hr-HR" sz="1200" dirty="0">
              <a:solidFill>
                <a:srgbClr val="0000FF"/>
              </a:solidFill>
              <a:highlight>
                <a:srgbClr val="FFFFFF"/>
              </a:highlight>
              <a:latin typeface="Consolas" panose="020B0609020204030204" pitchFamily="49" charset="0"/>
            </a:endParaRPr>
          </a:p>
          <a:p>
            <a:pPr marL="0" indent="0">
              <a:buNone/>
            </a:pPr>
            <a:r>
              <a:rPr lang="hr-HR" sz="1200" dirty="0">
                <a:solidFill>
                  <a:srgbClr val="0000FF"/>
                </a:solidFill>
                <a:highlight>
                  <a:srgbClr val="FFFFFF"/>
                </a:highlight>
                <a:latin typeface="Consolas" panose="020B0609020204030204" pitchFamily="49" charset="0"/>
              </a:rPr>
              <a:t>    </a:t>
            </a:r>
            <a:r>
              <a:rPr lang="hr-HR" sz="1200" dirty="0" smtClean="0">
                <a:solidFill>
                  <a:srgbClr val="0000FF"/>
                </a:solidFill>
                <a:highlight>
                  <a:srgbClr val="FFFFFF"/>
                </a:highlight>
                <a:latin typeface="Consolas" panose="020B0609020204030204" pitchFamily="49" charset="0"/>
              </a:rPr>
              <a:t>{ </a:t>
            </a:r>
            <a:endParaRPr lang="hr-HR" sz="1200" dirty="0">
              <a:solidFill>
                <a:srgbClr val="0000FF"/>
              </a:solidFill>
              <a:highlight>
                <a:srgbClr val="FFFFFF"/>
              </a:highlight>
              <a:latin typeface="Consolas" panose="020B0609020204030204" pitchFamily="49" charset="0"/>
            </a:endParaRPr>
          </a:p>
          <a:p>
            <a:pPr marL="0" indent="0">
              <a:buNone/>
            </a:pPr>
            <a:r>
              <a:rPr lang="hr-HR" sz="1200" dirty="0" smtClean="0">
                <a:solidFill>
                  <a:srgbClr val="0000FF"/>
                </a:solidFill>
                <a:highlight>
                  <a:srgbClr val="FFFFFF"/>
                </a:highlight>
                <a:latin typeface="Consolas" panose="020B0609020204030204" pitchFamily="49" charset="0"/>
              </a:rPr>
              <a:t>	var </a:t>
            </a:r>
            <a:r>
              <a:rPr lang="hr-HR" sz="1200" dirty="0" err="1">
                <a:solidFill>
                  <a:srgbClr val="0000FF"/>
                </a:solidFill>
                <a:highlight>
                  <a:srgbClr val="FFFFFF"/>
                </a:highlight>
                <a:latin typeface="Consolas" panose="020B0609020204030204" pitchFamily="49" charset="0"/>
              </a:rPr>
              <a:t>user</a:t>
            </a:r>
            <a:r>
              <a:rPr lang="hr-HR" sz="1200" dirty="0">
                <a:solidFill>
                  <a:srgbClr val="0000FF"/>
                </a:solidFill>
                <a:highlight>
                  <a:srgbClr val="FFFFFF"/>
                </a:highlight>
                <a:latin typeface="Consolas" panose="020B0609020204030204" pitchFamily="49" charset="0"/>
              </a:rPr>
              <a:t> = _</a:t>
            </a:r>
            <a:r>
              <a:rPr lang="hr-HR" sz="1200" dirty="0" err="1">
                <a:solidFill>
                  <a:srgbClr val="0000FF"/>
                </a:solidFill>
                <a:highlight>
                  <a:srgbClr val="FFFFFF"/>
                </a:highlight>
                <a:latin typeface="Consolas" panose="020B0609020204030204" pitchFamily="49" charset="0"/>
              </a:rPr>
              <a:t>userService.GetCurrentUser</a:t>
            </a:r>
            <a:r>
              <a:rPr lang="hr-HR" sz="1200" dirty="0" smtClean="0">
                <a:solidFill>
                  <a:srgbClr val="0000FF"/>
                </a:solidFill>
                <a:highlight>
                  <a:srgbClr val="FFFFFF"/>
                </a:highlight>
                <a:latin typeface="Consolas" panose="020B0609020204030204" pitchFamily="49" charset="0"/>
              </a:rPr>
              <a:t>();</a:t>
            </a:r>
            <a:endParaRPr lang="hr-HR" sz="1200" dirty="0">
              <a:solidFill>
                <a:srgbClr val="0000FF"/>
              </a:solidFill>
              <a:highlight>
                <a:srgbClr val="FFFFFF"/>
              </a:highlight>
              <a:latin typeface="Consolas" panose="020B0609020204030204" pitchFamily="49" charset="0"/>
            </a:endParaRPr>
          </a:p>
          <a:p>
            <a:pPr marL="0" indent="0">
              <a:buNone/>
            </a:pPr>
            <a:r>
              <a:rPr lang="hr-HR" sz="1200" dirty="0">
                <a:solidFill>
                  <a:srgbClr val="0000FF"/>
                </a:solidFill>
                <a:highlight>
                  <a:srgbClr val="FFFFFF"/>
                </a:highlight>
                <a:latin typeface="Consolas" panose="020B0609020204030204" pitchFamily="49" charset="0"/>
              </a:rPr>
              <a:t>           </a:t>
            </a:r>
            <a:r>
              <a:rPr lang="hr-HR" sz="1200" dirty="0" smtClean="0">
                <a:solidFill>
                  <a:srgbClr val="0000FF"/>
                </a:solidFill>
                <a:highlight>
                  <a:srgbClr val="FFFFFF"/>
                </a:highlight>
                <a:latin typeface="Consolas" panose="020B0609020204030204" pitchFamily="49" charset="0"/>
              </a:rPr>
              <a:t>var </a:t>
            </a:r>
            <a:r>
              <a:rPr lang="hr-HR" sz="1200" dirty="0" err="1">
                <a:solidFill>
                  <a:srgbClr val="0000FF"/>
                </a:solidFill>
                <a:highlight>
                  <a:srgbClr val="FFFFFF"/>
                </a:highlight>
                <a:latin typeface="Consolas" panose="020B0609020204030204" pitchFamily="49" charset="0"/>
              </a:rPr>
              <a:t>order</a:t>
            </a:r>
            <a:r>
              <a:rPr lang="hr-HR" sz="1200" dirty="0">
                <a:solidFill>
                  <a:srgbClr val="0000FF"/>
                </a:solidFill>
                <a:highlight>
                  <a:srgbClr val="FFFFFF"/>
                </a:highlight>
                <a:latin typeface="Consolas" panose="020B0609020204030204" pitchFamily="49" charset="0"/>
              </a:rPr>
              <a:t> = _</a:t>
            </a:r>
            <a:r>
              <a:rPr lang="hr-HR" sz="1200" dirty="0" err="1">
                <a:solidFill>
                  <a:srgbClr val="0000FF"/>
                </a:solidFill>
                <a:highlight>
                  <a:srgbClr val="FFFFFF"/>
                </a:highlight>
                <a:latin typeface="Consolas" panose="020B0609020204030204" pitchFamily="49" charset="0"/>
              </a:rPr>
              <a:t>ordersService.GetOrderDetails</a:t>
            </a:r>
            <a:r>
              <a:rPr lang="hr-HR" sz="1200" dirty="0">
                <a:solidFill>
                  <a:srgbClr val="0000FF"/>
                </a:solidFill>
                <a:highlight>
                  <a:srgbClr val="FFFFFF"/>
                </a:highlight>
                <a:latin typeface="Consolas" panose="020B0609020204030204" pitchFamily="49" charset="0"/>
              </a:rPr>
              <a:t>(</a:t>
            </a:r>
            <a:r>
              <a:rPr lang="hr-HR" sz="1200" dirty="0" err="1">
                <a:solidFill>
                  <a:srgbClr val="0000FF"/>
                </a:solidFill>
                <a:highlight>
                  <a:srgbClr val="FFFFFF"/>
                </a:highlight>
                <a:latin typeface="Consolas" panose="020B0609020204030204" pitchFamily="49" charset="0"/>
              </a:rPr>
              <a:t>orderId</a:t>
            </a:r>
            <a:r>
              <a:rPr lang="hr-HR" sz="1200" dirty="0" smtClean="0">
                <a:solidFill>
                  <a:srgbClr val="0000FF"/>
                </a:solidFill>
                <a:highlight>
                  <a:srgbClr val="FFFFFF"/>
                </a:highlight>
                <a:latin typeface="Consolas" panose="020B0609020204030204" pitchFamily="49" charset="0"/>
              </a:rPr>
              <a:t>);</a:t>
            </a:r>
            <a:endParaRPr lang="hr-HR" sz="1200" dirty="0">
              <a:solidFill>
                <a:srgbClr val="0000FF"/>
              </a:solidFill>
              <a:highlight>
                <a:srgbClr val="FFFFFF"/>
              </a:highlight>
              <a:latin typeface="Consolas" panose="020B0609020204030204" pitchFamily="49" charset="0"/>
            </a:endParaRPr>
          </a:p>
          <a:p>
            <a:pPr marL="0" indent="0">
              <a:buNone/>
            </a:pPr>
            <a:r>
              <a:rPr lang="hr-HR" sz="1200" dirty="0">
                <a:solidFill>
                  <a:srgbClr val="0000FF"/>
                </a:solidFill>
                <a:highlight>
                  <a:srgbClr val="FFFFFF"/>
                </a:highlight>
                <a:latin typeface="Consolas" panose="020B0609020204030204" pitchFamily="49" charset="0"/>
              </a:rPr>
              <a:t>           </a:t>
            </a:r>
            <a:r>
              <a:rPr lang="hr-HR" sz="1200" dirty="0" err="1" smtClean="0">
                <a:solidFill>
                  <a:srgbClr val="0000FF"/>
                </a:solidFill>
                <a:highlight>
                  <a:srgbClr val="FFFFFF"/>
                </a:highlight>
                <a:latin typeface="Consolas" panose="020B0609020204030204" pitchFamily="49" charset="0"/>
              </a:rPr>
              <a:t>return</a:t>
            </a:r>
            <a:r>
              <a:rPr lang="hr-HR" sz="1200" dirty="0" smtClean="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Request.CreateResponse</a:t>
            </a:r>
            <a:r>
              <a:rPr lang="hr-HR" sz="1200" dirty="0">
                <a:solidFill>
                  <a:srgbClr val="0000FF"/>
                </a:solidFill>
                <a:highlight>
                  <a:srgbClr val="FFFFFF"/>
                </a:highlight>
                <a:latin typeface="Consolas" panose="020B0609020204030204" pitchFamily="49" charset="0"/>
              </a:rPr>
              <a:t>(</a:t>
            </a:r>
            <a:r>
              <a:rPr lang="hr-HR" sz="1200" dirty="0" err="1">
                <a:solidFill>
                  <a:srgbClr val="0000FF"/>
                </a:solidFill>
                <a:highlight>
                  <a:srgbClr val="FFFFFF"/>
                </a:highlight>
                <a:latin typeface="Consolas" panose="020B0609020204030204" pitchFamily="49" charset="0"/>
              </a:rPr>
              <a:t>HttpStatusCode.OK</a:t>
            </a:r>
            <a:r>
              <a:rPr lang="hr-HR" sz="1200" dirty="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order.ToOrderModel</a:t>
            </a:r>
            <a:r>
              <a:rPr lang="hr-HR" sz="1200" dirty="0">
                <a:solidFill>
                  <a:srgbClr val="0000FF"/>
                </a:solidFill>
                <a:highlight>
                  <a:srgbClr val="FFFFFF"/>
                </a:highlight>
                <a:latin typeface="Consolas" panose="020B0609020204030204" pitchFamily="49" charset="0"/>
              </a:rPr>
              <a:t>(</a:t>
            </a:r>
            <a:r>
              <a:rPr lang="hr-HR" sz="1200" dirty="0" err="1">
                <a:solidFill>
                  <a:srgbClr val="0000FF"/>
                </a:solidFill>
                <a:highlight>
                  <a:srgbClr val="FFFFFF"/>
                </a:highlight>
                <a:latin typeface="Consolas" panose="020B0609020204030204" pitchFamily="49" charset="0"/>
              </a:rPr>
              <a:t>user.IsClubMember</a:t>
            </a:r>
            <a:r>
              <a:rPr lang="hr-HR" sz="1200" dirty="0">
                <a:solidFill>
                  <a:srgbClr val="0000FF"/>
                </a:solidFill>
                <a:highlight>
                  <a:srgbClr val="FFFFFF"/>
                </a:highlight>
                <a:latin typeface="Consolas" panose="020B0609020204030204" pitchFamily="49" charset="0"/>
              </a:rPr>
              <a:t>));</a:t>
            </a:r>
          </a:p>
          <a:p>
            <a:pPr marL="0" indent="0">
              <a:buNone/>
            </a:pPr>
            <a:r>
              <a:rPr lang="hr-HR" sz="1200" dirty="0" smtClean="0">
                <a:solidFill>
                  <a:srgbClr val="0000FF"/>
                </a:solidFill>
                <a:highlight>
                  <a:srgbClr val="FFFFFF"/>
                </a:highlight>
                <a:latin typeface="Consolas" panose="020B0609020204030204" pitchFamily="49" charset="0"/>
              </a:rPr>
              <a:t>     }</a:t>
            </a:r>
            <a:endParaRPr lang="hr-HR" sz="1200" dirty="0">
              <a:solidFill>
                <a:srgbClr val="0000FF"/>
              </a:solidFill>
              <a:highlight>
                <a:srgbClr val="FFFFFF"/>
              </a:highlight>
              <a:latin typeface="Consolas" panose="020B0609020204030204" pitchFamily="49" charset="0"/>
            </a:endParaRPr>
          </a:p>
          <a:p>
            <a:pPr marL="0" indent="0">
              <a:buNone/>
            </a:pPr>
            <a:r>
              <a:rPr lang="hr-HR" sz="1200" dirty="0" smtClean="0">
                <a:solidFill>
                  <a:srgbClr val="0000FF"/>
                </a:solidFill>
                <a:highlight>
                  <a:srgbClr val="FFFFFF"/>
                </a:highlight>
                <a:latin typeface="Consolas" panose="020B0609020204030204" pitchFamily="49" charset="0"/>
              </a:rPr>
              <a:t>     </a:t>
            </a:r>
            <a:r>
              <a:rPr lang="hr-HR" sz="1200" dirty="0" err="1" smtClean="0">
                <a:solidFill>
                  <a:srgbClr val="0000FF"/>
                </a:solidFill>
                <a:highlight>
                  <a:srgbClr val="FFFFFF"/>
                </a:highlight>
                <a:latin typeface="Consolas" panose="020B0609020204030204" pitchFamily="49" charset="0"/>
              </a:rPr>
              <a:t>catch</a:t>
            </a:r>
            <a:r>
              <a:rPr lang="hr-HR" sz="1200" dirty="0" smtClean="0">
                <a:solidFill>
                  <a:srgbClr val="0000FF"/>
                </a:solidFill>
                <a:highlight>
                  <a:srgbClr val="FFFFFF"/>
                </a:highlight>
                <a:latin typeface="Consolas" panose="020B0609020204030204" pitchFamily="49" charset="0"/>
              </a:rPr>
              <a:t>(</a:t>
            </a:r>
            <a:r>
              <a:rPr lang="hr-HR" sz="1200" dirty="0" err="1" smtClean="0">
                <a:solidFill>
                  <a:srgbClr val="0000FF"/>
                </a:solidFill>
                <a:highlight>
                  <a:srgbClr val="FFFFFF"/>
                </a:highlight>
                <a:latin typeface="Consolas" panose="020B0609020204030204" pitchFamily="49" charset="0"/>
              </a:rPr>
              <a:t>Exception</a:t>
            </a:r>
            <a:r>
              <a:rPr lang="hr-HR" sz="1200" dirty="0" smtClean="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exc</a:t>
            </a:r>
            <a:r>
              <a:rPr lang="hr-HR" sz="1200" dirty="0">
                <a:solidFill>
                  <a:srgbClr val="0000FF"/>
                </a:solidFill>
                <a:highlight>
                  <a:srgbClr val="FFFFFF"/>
                </a:highlight>
                <a:latin typeface="Consolas" panose="020B0609020204030204" pitchFamily="49" charset="0"/>
              </a:rPr>
              <a:t>)</a:t>
            </a:r>
          </a:p>
          <a:p>
            <a:pPr marL="0" indent="0">
              <a:buNone/>
            </a:pPr>
            <a:r>
              <a:rPr lang="hr-HR" sz="1200" dirty="0">
                <a:solidFill>
                  <a:srgbClr val="0000FF"/>
                </a:solidFill>
                <a:highlight>
                  <a:srgbClr val="FFFFFF"/>
                </a:highlight>
                <a:latin typeface="Consolas" panose="020B0609020204030204" pitchFamily="49" charset="0"/>
              </a:rPr>
              <a:t>     </a:t>
            </a:r>
            <a:r>
              <a:rPr lang="hr-HR" sz="1200" dirty="0" smtClean="0">
                <a:solidFill>
                  <a:srgbClr val="0000FF"/>
                </a:solidFill>
                <a:highlight>
                  <a:srgbClr val="FFFFFF"/>
                </a:highlight>
                <a:latin typeface="Consolas" panose="020B0609020204030204" pitchFamily="49" charset="0"/>
              </a:rPr>
              <a:t>{</a:t>
            </a:r>
            <a:endParaRPr lang="hr-HR" sz="1200" dirty="0">
              <a:solidFill>
                <a:srgbClr val="0000FF"/>
              </a:solidFill>
              <a:highlight>
                <a:srgbClr val="FFFFFF"/>
              </a:highlight>
              <a:latin typeface="Consolas" panose="020B0609020204030204" pitchFamily="49" charset="0"/>
            </a:endParaRPr>
          </a:p>
          <a:p>
            <a:pPr marL="0" indent="0">
              <a:buNone/>
            </a:pPr>
            <a:r>
              <a:rPr lang="hr-HR" sz="1200" dirty="0">
                <a:solidFill>
                  <a:srgbClr val="0000FF"/>
                </a:solidFill>
                <a:highlight>
                  <a:srgbClr val="FFFFFF"/>
                </a:highlight>
                <a:latin typeface="Consolas" panose="020B0609020204030204" pitchFamily="49" charset="0"/>
              </a:rPr>
              <a:t>                _</a:t>
            </a:r>
            <a:r>
              <a:rPr lang="hr-HR" sz="1200" dirty="0" err="1">
                <a:solidFill>
                  <a:srgbClr val="0000FF"/>
                </a:solidFill>
                <a:highlight>
                  <a:srgbClr val="FFFFFF"/>
                </a:highlight>
                <a:latin typeface="Consolas" panose="020B0609020204030204" pitchFamily="49" charset="0"/>
              </a:rPr>
              <a:t>logger.Error</a:t>
            </a:r>
            <a:r>
              <a:rPr lang="hr-HR" sz="1200" dirty="0">
                <a:solidFill>
                  <a:srgbClr val="0000FF"/>
                </a:solidFill>
                <a:highlight>
                  <a:srgbClr val="FFFFFF"/>
                </a:highlight>
                <a:latin typeface="Consolas" panose="020B0609020204030204" pitchFamily="49" charset="0"/>
              </a:rPr>
              <a:t>("</a:t>
            </a:r>
            <a:r>
              <a:rPr lang="hr-HR" sz="1200" dirty="0" err="1">
                <a:solidFill>
                  <a:srgbClr val="0000FF"/>
                </a:solidFill>
                <a:highlight>
                  <a:srgbClr val="FFFFFF"/>
                </a:highlight>
                <a:latin typeface="Consolas" panose="020B0609020204030204" pitchFamily="49" charset="0"/>
              </a:rPr>
              <a:t>Order</a:t>
            </a:r>
            <a:r>
              <a:rPr lang="hr-HR" sz="1200" dirty="0">
                <a:solidFill>
                  <a:srgbClr val="0000FF"/>
                </a:solidFill>
                <a:highlight>
                  <a:srgbClr val="FFFFFF"/>
                </a:highlight>
                <a:latin typeface="Consolas" panose="020B0609020204030204" pitchFamily="49" charset="0"/>
              </a:rPr>
              <a:t> </a:t>
            </a:r>
            <a:r>
              <a:rPr lang="hr-HR" sz="1200" dirty="0" err="1" smtClean="0">
                <a:solidFill>
                  <a:srgbClr val="0000FF"/>
                </a:solidFill>
                <a:highlight>
                  <a:srgbClr val="FFFFFF"/>
                </a:highlight>
                <a:latin typeface="Consolas" panose="020B0609020204030204" pitchFamily="49" charset="0"/>
              </a:rPr>
              <a:t>Details</a:t>
            </a:r>
            <a:r>
              <a:rPr lang="hr-HR" sz="1200" dirty="0" smtClean="0">
                <a:solidFill>
                  <a:srgbClr val="0000FF"/>
                </a:solidFill>
                <a:highlight>
                  <a:srgbClr val="FFFFFF"/>
                </a:highlight>
                <a:latin typeface="Consolas" panose="020B0609020204030204" pitchFamily="49" charset="0"/>
              </a:rPr>
              <a:t> </a:t>
            </a:r>
            <a:r>
              <a:rPr lang="hr-HR" sz="1200" dirty="0" err="1" smtClean="0">
                <a:solidFill>
                  <a:srgbClr val="0000FF"/>
                </a:solidFill>
                <a:highlight>
                  <a:srgbClr val="FFFFFF"/>
                </a:highlight>
                <a:latin typeface="Consolas" panose="020B0609020204030204" pitchFamily="49" charset="0"/>
              </a:rPr>
              <a:t>error</a:t>
            </a:r>
            <a:r>
              <a:rPr lang="hr-HR" sz="1200" dirty="0" smtClean="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exc</a:t>
            </a:r>
            <a:r>
              <a:rPr lang="hr-HR" sz="1200" dirty="0">
                <a:solidFill>
                  <a:srgbClr val="0000FF"/>
                </a:solidFill>
                <a:highlight>
                  <a:srgbClr val="FFFFFF"/>
                </a:highlight>
                <a:latin typeface="Consolas" panose="020B0609020204030204" pitchFamily="49" charset="0"/>
              </a:rPr>
              <a:t>);</a:t>
            </a:r>
          </a:p>
          <a:p>
            <a:pPr marL="0" indent="0">
              <a:buNone/>
            </a:pPr>
            <a:r>
              <a:rPr lang="hr-HR" sz="1200" dirty="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return</a:t>
            </a:r>
            <a:r>
              <a:rPr lang="hr-HR" sz="1200" dirty="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Request.CreateResponse</a:t>
            </a:r>
            <a:r>
              <a:rPr lang="hr-HR" sz="1200" dirty="0">
                <a:solidFill>
                  <a:srgbClr val="0000FF"/>
                </a:solidFill>
                <a:highlight>
                  <a:srgbClr val="FFFFFF"/>
                </a:highlight>
                <a:latin typeface="Consolas" panose="020B0609020204030204" pitchFamily="49" charset="0"/>
              </a:rPr>
              <a:t>(</a:t>
            </a:r>
            <a:r>
              <a:rPr lang="hr-HR" sz="1200" dirty="0" err="1">
                <a:solidFill>
                  <a:srgbClr val="0000FF"/>
                </a:solidFill>
                <a:highlight>
                  <a:srgbClr val="FFFFFF"/>
                </a:highlight>
                <a:latin typeface="Consolas" panose="020B0609020204030204" pitchFamily="49" charset="0"/>
              </a:rPr>
              <a:t>HttpStatusCode.InternalServerError</a:t>
            </a:r>
            <a:r>
              <a:rPr lang="hr-HR" sz="1200" dirty="0" smtClean="0">
                <a:solidFill>
                  <a:srgbClr val="0000FF"/>
                </a:solidFill>
                <a:highlight>
                  <a:srgbClr val="FFFFFF"/>
                </a:highlight>
                <a:latin typeface="Consolas" panose="020B0609020204030204" pitchFamily="49" charset="0"/>
              </a:rPr>
              <a:t>);</a:t>
            </a:r>
          </a:p>
          <a:p>
            <a:pPr marL="0" indent="0">
              <a:buNone/>
            </a:pPr>
            <a:r>
              <a:rPr lang="hr-HR" sz="1200" dirty="0">
                <a:solidFill>
                  <a:srgbClr val="0000FF"/>
                </a:solidFill>
                <a:highlight>
                  <a:srgbClr val="FFFFFF"/>
                </a:highlight>
                <a:latin typeface="Consolas" panose="020B0609020204030204" pitchFamily="49" charset="0"/>
              </a:rPr>
              <a:t> </a:t>
            </a:r>
            <a:r>
              <a:rPr lang="hr-HR" sz="1200" dirty="0" smtClean="0">
                <a:solidFill>
                  <a:srgbClr val="0000FF"/>
                </a:solidFill>
                <a:highlight>
                  <a:srgbClr val="FFFFFF"/>
                </a:highlight>
                <a:latin typeface="Consolas" panose="020B0609020204030204" pitchFamily="49" charset="0"/>
              </a:rPr>
              <a:t>     }</a:t>
            </a:r>
            <a:endParaRPr lang="hr-HR" sz="1200" dirty="0">
              <a:solidFill>
                <a:srgbClr val="0000FF"/>
              </a:solidFill>
              <a:highlight>
                <a:srgbClr val="FFFFFF"/>
              </a:highlight>
              <a:latin typeface="Consolas" panose="020B0609020204030204" pitchFamily="49" charset="0"/>
            </a:endParaRPr>
          </a:p>
          <a:p>
            <a:pPr marL="0" indent="0">
              <a:buNone/>
            </a:pPr>
            <a:r>
              <a:rPr lang="hr-HR" sz="1200" dirty="0" smtClean="0">
                <a:solidFill>
                  <a:srgbClr val="0000FF"/>
                </a:solidFill>
                <a:highlight>
                  <a:srgbClr val="FFFFFF"/>
                </a:highlight>
                <a:latin typeface="Consolas" panose="020B0609020204030204" pitchFamily="49" charset="0"/>
              </a:rPr>
              <a:t>}</a:t>
            </a:r>
            <a:endParaRPr lang="hr-HR" sz="1200" dirty="0"/>
          </a:p>
        </p:txBody>
      </p:sp>
    </p:spTree>
    <p:extLst>
      <p:ext uri="{BB962C8B-B14F-4D97-AF65-F5344CB8AC3E}">
        <p14:creationId xmlns:p14="http://schemas.microsoft.com/office/powerpoint/2010/main" val="2611922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440</Words>
  <Application>Microsoft Office PowerPoint</Application>
  <PresentationFormat>Widescreen</PresentationFormat>
  <Paragraphs>93</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Century Schoolbook</vt:lpstr>
      <vt:lpstr>Consolas</vt:lpstr>
      <vt:lpstr>Office Theme</vt:lpstr>
      <vt:lpstr>1-2 Mvc</vt:lpstr>
      <vt:lpstr>Sadržaj</vt:lpstr>
      <vt:lpstr>PowerPoint Presentation</vt:lpstr>
      <vt:lpstr>Povijest</vt:lpstr>
      <vt:lpstr>Mvc Pattern</vt:lpstr>
      <vt:lpstr>Mvc Pattern</vt:lpstr>
      <vt:lpstr>Mvc Pattern</vt:lpstr>
      <vt:lpstr>Prednosti</vt:lpstr>
      <vt:lpstr>Organizacija koda</vt:lpstr>
      <vt:lpstr>Varijante</vt:lpstr>
      <vt:lpstr>Koristi se</vt:lpstr>
    </vt:vector>
  </TitlesOfParts>
  <Company>IN2 d.o.o.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MVC pattern</dc:title>
  <dc:creator>Maro Marčinko</dc:creator>
  <cp:lastModifiedBy>Maro Marcinko</cp:lastModifiedBy>
  <cp:revision>24</cp:revision>
  <dcterms:created xsi:type="dcterms:W3CDTF">2017-04-03T13:42:32Z</dcterms:created>
  <dcterms:modified xsi:type="dcterms:W3CDTF">2017-05-01T20:03:14Z</dcterms:modified>
</cp:coreProperties>
</file>