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63" r:id="rId2"/>
    <p:sldId id="257" r:id="rId3"/>
    <p:sldId id="265" r:id="rId4"/>
    <p:sldId id="266" r:id="rId5"/>
    <p:sldId id="258" r:id="rId6"/>
    <p:sldId id="264" r:id="rId7"/>
    <p:sldId id="267" r:id="rId8"/>
    <p:sldId id="276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62" r:id="rId17"/>
    <p:sldId id="275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61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50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3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9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396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14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8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64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78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6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4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9DD6-B089-4487-A9E2-208BB7D75419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57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scars.com/" TargetMode="External"/><Relationship Id="rId2" Type="http://schemas.openxmlformats.org/officeDocument/2006/relationships/hyperlink" Target="http://www.pmf.unizg.hr/phy/nastava/nastavni_materija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rapbootstrap.com/" TargetMode="External"/><Relationship Id="rId2" Type="http://schemas.openxmlformats.org/officeDocument/2006/relationships/hyperlink" Target="https://v4-alpha.getbootstrap.com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Ciljevi radionice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Smjernice za razvoj kvalitetnih </a:t>
            </a:r>
            <a:r>
              <a:rPr lang="hr-HR" dirty="0"/>
              <a:t>web </a:t>
            </a:r>
            <a:r>
              <a:rPr lang="hr-HR" dirty="0" smtClean="0"/>
              <a:t>aplikacije</a:t>
            </a:r>
            <a:endParaRPr lang="hr-HR" dirty="0"/>
          </a:p>
          <a:p>
            <a:r>
              <a:rPr lang="hr-HR" dirty="0" smtClean="0"/>
              <a:t>Upoznavanje sa </a:t>
            </a:r>
            <a:r>
              <a:rPr lang="hr-HR" dirty="0" err="1" smtClean="0"/>
              <a:t>Angular</a:t>
            </a:r>
            <a:r>
              <a:rPr lang="hr-HR" dirty="0" smtClean="0"/>
              <a:t> </a:t>
            </a:r>
            <a:r>
              <a:rPr lang="hr-HR" dirty="0"/>
              <a:t>2</a:t>
            </a:r>
          </a:p>
          <a:p>
            <a:r>
              <a:rPr lang="hr-HR" dirty="0" smtClean="0"/>
              <a:t>Detaljno </a:t>
            </a:r>
            <a:r>
              <a:rPr lang="hr-HR" dirty="0" smtClean="0"/>
              <a:t>upoznavanje sa „MS </a:t>
            </a:r>
            <a:r>
              <a:rPr lang="hr-HR" dirty="0" err="1" smtClean="0"/>
              <a:t>Stack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Upoznavanje sa Web </a:t>
            </a:r>
            <a:r>
              <a:rPr lang="hr-HR" dirty="0"/>
              <a:t>API</a:t>
            </a:r>
          </a:p>
          <a:p>
            <a:pPr lvl="1"/>
            <a:r>
              <a:rPr lang="hr-HR" dirty="0" smtClean="0"/>
              <a:t>Upoznavanje sa </a:t>
            </a:r>
            <a:r>
              <a:rPr lang="hr-HR" dirty="0" err="1" smtClean="0"/>
              <a:t>Entity</a:t>
            </a:r>
            <a:r>
              <a:rPr lang="hr-HR" dirty="0" smtClean="0"/>
              <a:t> </a:t>
            </a:r>
            <a:r>
              <a:rPr lang="hr-HR" dirty="0"/>
              <a:t>Framework</a:t>
            </a:r>
          </a:p>
          <a:p>
            <a:r>
              <a:rPr lang="hr-HR" dirty="0" smtClean="0"/>
              <a:t>Upoznavanje sa razvojnim alatima vezanim </a:t>
            </a:r>
            <a:r>
              <a:rPr lang="hr-HR" dirty="0"/>
              <a:t>za web razvoj</a:t>
            </a:r>
          </a:p>
        </p:txBody>
      </p:sp>
    </p:spTree>
    <p:extLst>
      <p:ext uri="{BB962C8B-B14F-4D97-AF65-F5344CB8AC3E}">
        <p14:creationId xmlns:p14="http://schemas.microsoft.com/office/powerpoint/2010/main" val="3002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Simple</a:t>
            </a:r>
            <a:r>
              <a:rPr lang="hr-HR" dirty="0" smtClean="0"/>
              <a:t> </a:t>
            </a:r>
            <a:r>
              <a:rPr lang="hr-HR" dirty="0" err="1" smtClean="0"/>
              <a:t>Membership</a:t>
            </a:r>
            <a:r>
              <a:rPr lang="hr-HR" dirty="0" smtClean="0"/>
              <a:t> (2010)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Kreirano za korištenje u web aplikacijama</a:t>
            </a:r>
          </a:p>
          <a:p>
            <a:r>
              <a:rPr lang="hr-HR" dirty="0" smtClean="0"/>
              <a:t>Lakše povezivanje s ostalim bazama</a:t>
            </a:r>
          </a:p>
          <a:p>
            <a:r>
              <a:rPr lang="hr-HR" dirty="0" smtClean="0"/>
              <a:t>Teško promijeniti strukturu potrebnih tablica</a:t>
            </a:r>
          </a:p>
          <a:p>
            <a:r>
              <a:rPr lang="hr-HR" dirty="0" smtClean="0"/>
              <a:t>Nema OWIN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6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Identity</a:t>
            </a:r>
            <a:r>
              <a:rPr lang="hr-HR" dirty="0" smtClean="0"/>
              <a:t> (2013)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Moguće točno definirati korisničke podatke na jednom mjestu</a:t>
            </a:r>
          </a:p>
          <a:p>
            <a:r>
              <a:rPr lang="hr-HR" dirty="0" smtClean="0"/>
              <a:t>Moguće mijenjati strukturu u bazi</a:t>
            </a:r>
          </a:p>
          <a:p>
            <a:r>
              <a:rPr lang="hr-HR" dirty="0" smtClean="0"/>
              <a:t>Podržava OWIN</a:t>
            </a:r>
          </a:p>
          <a:p>
            <a:r>
              <a:rPr lang="hr-HR" dirty="0" err="1" smtClean="0"/>
              <a:t>Testabilno</a:t>
            </a:r>
            <a:endParaRPr lang="hr-HR" dirty="0" smtClean="0"/>
          </a:p>
          <a:p>
            <a:r>
              <a:rPr lang="hr-HR" dirty="0" smtClean="0"/>
              <a:t>Omogućuje jednostavne </a:t>
            </a:r>
            <a:r>
              <a:rPr lang="hr-HR" dirty="0" err="1" smtClean="0"/>
              <a:t>third</a:t>
            </a:r>
            <a:r>
              <a:rPr lang="hr-HR" dirty="0" smtClean="0"/>
              <a:t>-party logine</a:t>
            </a:r>
          </a:p>
          <a:p>
            <a:r>
              <a:rPr lang="hr-HR" dirty="0" smtClean="0"/>
              <a:t>Moguće preuzeti kao </a:t>
            </a:r>
            <a:r>
              <a:rPr lang="hr-HR" dirty="0" err="1" smtClean="0"/>
              <a:t>NuGet</a:t>
            </a:r>
            <a:r>
              <a:rPr lang="hr-HR" dirty="0" smtClean="0"/>
              <a:t> </a:t>
            </a:r>
            <a:r>
              <a:rPr lang="hr-HR" dirty="0" err="1" smtClean="0"/>
              <a:t>package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Prilikom korištenja SPA + Web API</a:t>
            </a:r>
          </a:p>
          <a:p>
            <a:r>
              <a:rPr lang="hr-HR" dirty="0" smtClean="0"/>
              <a:t>Nakon autentikacije SPA aplikacija sadrži podatke o korisniku i njegov pristupni 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Nije potreban </a:t>
            </a:r>
            <a:r>
              <a:rPr lang="hr-HR" dirty="0" err="1" smtClean="0"/>
              <a:t>cookie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Posebna adresa za autentikaciju: /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Mjesta konfiguracije:</a:t>
            </a:r>
          </a:p>
          <a:p>
            <a:pPr lvl="1"/>
            <a:r>
              <a:rPr lang="hr-HR" dirty="0" err="1" smtClean="0"/>
              <a:t>Startup.Auth.cs</a:t>
            </a:r>
            <a:endParaRPr lang="hr-HR" dirty="0" smtClean="0"/>
          </a:p>
          <a:p>
            <a:pPr lvl="1"/>
            <a:r>
              <a:rPr lang="hr-HR" dirty="0" err="1" smtClean="0"/>
              <a:t>ApplicationOAuthProvider.cs</a:t>
            </a:r>
            <a:endParaRPr lang="hr-HR" dirty="0"/>
          </a:p>
          <a:p>
            <a:r>
              <a:rPr lang="hr-HR" dirty="0" smtClean="0"/>
              <a:t>Moguće jednostavno postaviti koje se sve vrijednosti dohvate prilikom autentikacije (nije uvijek bilo tako)</a:t>
            </a:r>
          </a:p>
          <a:p>
            <a:r>
              <a:rPr lang="hr-HR" dirty="0" smtClean="0"/>
              <a:t>Po </a:t>
            </a:r>
            <a:r>
              <a:rPr lang="hr-HR" dirty="0" err="1" smtClean="0"/>
              <a:t>defaultu</a:t>
            </a:r>
            <a:r>
              <a:rPr lang="hr-HR" dirty="0"/>
              <a:t> </a:t>
            </a:r>
            <a:r>
              <a:rPr lang="hr-HR" dirty="0" smtClean="0"/>
              <a:t>se vraća samo </a:t>
            </a:r>
            <a:r>
              <a:rPr lang="hr-HR" dirty="0" err="1" smtClean="0"/>
              <a:t>userName</a:t>
            </a:r>
            <a:r>
              <a:rPr lang="hr-HR" dirty="0" smtClean="0"/>
              <a:t> (i </a:t>
            </a:r>
            <a:r>
              <a:rPr lang="hr-HR" dirty="0" err="1" smtClean="0"/>
              <a:t>token</a:t>
            </a:r>
            <a:r>
              <a:rPr lang="hr-HR" dirty="0" smtClean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4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 (2014)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Standardni </a:t>
            </a:r>
            <a:r>
              <a:rPr lang="hr-HR" dirty="0" err="1" smtClean="0"/>
              <a:t>interface</a:t>
            </a:r>
            <a:r>
              <a:rPr lang="hr-HR" dirty="0" smtClean="0"/>
              <a:t> između .</a:t>
            </a:r>
            <a:r>
              <a:rPr lang="hr-HR" dirty="0" err="1" smtClean="0"/>
              <a:t>Net</a:t>
            </a:r>
            <a:r>
              <a:rPr lang="hr-HR" dirty="0" smtClean="0"/>
              <a:t> web servera i web aplikacija</a:t>
            </a:r>
          </a:p>
          <a:p>
            <a:r>
              <a:rPr lang="hr-HR" dirty="0" smtClean="0"/>
              <a:t>Microsoftovo rješenje za rastuće </a:t>
            </a:r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 err="1" smtClean="0"/>
              <a:t>source</a:t>
            </a:r>
            <a:r>
              <a:rPr lang="hr-HR" dirty="0" smtClean="0"/>
              <a:t> tržište</a:t>
            </a:r>
          </a:p>
          <a:p>
            <a:r>
              <a:rPr lang="hr-HR" dirty="0" smtClean="0"/>
              <a:t>Sadrži implementacije </a:t>
            </a:r>
            <a:r>
              <a:rPr lang="hr-HR" dirty="0" err="1" smtClean="0"/>
              <a:t>OAuth</a:t>
            </a:r>
            <a:r>
              <a:rPr lang="hr-HR" dirty="0" smtClean="0"/>
              <a:t> standarda</a:t>
            </a:r>
          </a:p>
        </p:txBody>
      </p:sp>
    </p:spTree>
    <p:extLst>
      <p:ext uri="{BB962C8B-B14F-4D97-AF65-F5344CB8AC3E}">
        <p14:creationId xmlns:p14="http://schemas.microsoft.com/office/powerpoint/2010/main" val="1255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OAuth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 za </a:t>
            </a:r>
            <a:r>
              <a:rPr lang="hr-HR" dirty="0" err="1" smtClean="0"/>
              <a:t>token-based</a:t>
            </a:r>
            <a:r>
              <a:rPr lang="hr-HR" dirty="0" smtClean="0"/>
              <a:t> autentikaciju</a:t>
            </a:r>
          </a:p>
          <a:p>
            <a:r>
              <a:rPr lang="hr-HR" dirty="0" smtClean="0"/>
              <a:t>Omogućuje 3rd party login</a:t>
            </a:r>
          </a:p>
          <a:p>
            <a:pPr lvl="1"/>
            <a:r>
              <a:rPr lang="hr-HR" dirty="0" smtClean="0"/>
              <a:t>Prijavite se u aplikaciju sa svojim MS ili Google računom</a:t>
            </a:r>
          </a:p>
          <a:p>
            <a:r>
              <a:rPr lang="hr-HR" dirty="0" smtClean="0"/>
              <a:t>Omogućuje ograničeni pristup drugih aplikacija web serveru bez da one imaju informacije o korisnikovoj lozinki</a:t>
            </a:r>
          </a:p>
          <a:p>
            <a:pPr lvl="1"/>
            <a:r>
              <a:rPr lang="hr-HR" dirty="0" smtClean="0"/>
              <a:t>Aplikacija u koju ste se prijavili može čitati vaš MS ili Google kalendar i ubacivati nove stavke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10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Owasp</a:t>
            </a:r>
            <a:r>
              <a:rPr lang="hr-HR" dirty="0"/>
              <a:t> top 10</a:t>
            </a:r>
          </a:p>
          <a:p>
            <a:r>
              <a:rPr lang="hr-HR" dirty="0" err="1"/>
              <a:t>Injection</a:t>
            </a:r>
            <a:endParaRPr lang="hr-HR" dirty="0"/>
          </a:p>
          <a:p>
            <a:r>
              <a:rPr lang="hr-HR" dirty="0"/>
              <a:t>XSS</a:t>
            </a:r>
          </a:p>
          <a:p>
            <a:r>
              <a:rPr lang="hr-HR" dirty="0"/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2652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Sigurnosni rizici web aplikacija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57706" cy="4442256"/>
          </a:xfrm>
        </p:spPr>
      </p:pic>
    </p:spTree>
    <p:extLst>
      <p:ext uri="{BB962C8B-B14F-4D97-AF65-F5344CB8AC3E}">
        <p14:creationId xmlns:p14="http://schemas.microsoft.com/office/powerpoint/2010/main" val="2280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Statični sadržaj (</a:t>
            </a:r>
            <a:r>
              <a:rPr lang="hr-HR" dirty="0">
                <a:hlinkClick r:id="rId2"/>
              </a:rPr>
              <a:t>http://www.pmf.unizg.hr/phy/nastava/nastavni_materijali</a:t>
            </a:r>
            <a:r>
              <a:rPr lang="hr-HR" dirty="0"/>
              <a:t>)</a:t>
            </a:r>
          </a:p>
          <a:p>
            <a:r>
              <a:rPr lang="hr-HR" dirty="0"/>
              <a:t>Potreba pohrane podataka i prikaz dinamičkog sadržaja</a:t>
            </a:r>
          </a:p>
          <a:p>
            <a:pPr lvl="1"/>
            <a:r>
              <a:rPr lang="hr-HR" dirty="0"/>
              <a:t>Za male promjene na stranici potreban dohvat cijele stranice</a:t>
            </a:r>
          </a:p>
          <a:p>
            <a:r>
              <a:rPr lang="hr-HR" dirty="0" err="1"/>
              <a:t>Javascript</a:t>
            </a:r>
            <a:r>
              <a:rPr lang="hr-HR" dirty="0"/>
              <a:t> i CSS (</a:t>
            </a:r>
            <a:r>
              <a:rPr lang="hr-HR" dirty="0">
                <a:hlinkClick r:id="rId3"/>
              </a:rPr>
              <a:t>https://www.lingscars.com</a:t>
            </a:r>
            <a:r>
              <a:rPr lang="hr-HR" dirty="0" smtClean="0">
                <a:hlinkClick r:id="rId3"/>
              </a:rPr>
              <a:t>/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87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AJAX</a:t>
            </a:r>
          </a:p>
          <a:p>
            <a:pPr lvl="1"/>
            <a:r>
              <a:rPr lang="hr-HR" dirty="0" err="1"/>
              <a:t>iframe</a:t>
            </a:r>
            <a:r>
              <a:rPr lang="hr-HR" dirty="0"/>
              <a:t> (1996)</a:t>
            </a:r>
          </a:p>
          <a:p>
            <a:pPr lvl="1"/>
            <a:r>
              <a:rPr lang="hr-HR" dirty="0" err="1"/>
              <a:t>ActiveX</a:t>
            </a:r>
            <a:r>
              <a:rPr lang="hr-HR" dirty="0"/>
              <a:t> (IE 5, 1999)</a:t>
            </a:r>
          </a:p>
          <a:p>
            <a:pPr lvl="1"/>
            <a:r>
              <a:rPr lang="hr-HR" dirty="0" err="1"/>
              <a:t>Gmail</a:t>
            </a:r>
            <a:r>
              <a:rPr lang="hr-HR" dirty="0"/>
              <a:t> (2004)</a:t>
            </a:r>
          </a:p>
          <a:p>
            <a:r>
              <a:rPr lang="hr-HR" dirty="0"/>
              <a:t>MVC – </a:t>
            </a:r>
            <a:r>
              <a:rPr lang="hr-HR" dirty="0" err="1"/>
              <a:t>partial</a:t>
            </a:r>
            <a:r>
              <a:rPr lang="hr-HR" dirty="0"/>
              <a:t> </a:t>
            </a:r>
            <a:r>
              <a:rPr lang="hr-HR" dirty="0" err="1"/>
              <a:t>view</a:t>
            </a:r>
            <a:endParaRPr lang="hr-HR" dirty="0"/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</a:t>
            </a:r>
            <a:r>
              <a:rPr lang="hr-HR" dirty="0" err="1" smtClean="0"/>
              <a:t>pre</a:t>
            </a:r>
            <a:r>
              <a:rPr lang="hr-HR" dirty="0" smtClean="0"/>
              <a:t> 1 (2008) – </a:t>
            </a:r>
            <a:r>
              <a:rPr lang="hr-HR" dirty="0" err="1" smtClean="0"/>
              <a:t>Phil</a:t>
            </a:r>
            <a:r>
              <a:rPr lang="hr-HR" dirty="0" smtClean="0"/>
              <a:t> </a:t>
            </a:r>
            <a:r>
              <a:rPr lang="hr-HR" dirty="0" err="1" smtClean="0"/>
              <a:t>Haack</a:t>
            </a:r>
            <a:endParaRPr lang="hr-HR" dirty="0" smtClean="0"/>
          </a:p>
          <a:p>
            <a:pPr lvl="1"/>
            <a:r>
              <a:rPr lang="hr-HR" dirty="0" smtClean="0"/>
              <a:t>MVC </a:t>
            </a:r>
            <a:r>
              <a:rPr lang="hr-HR" dirty="0"/>
              <a:t>1 (2009) – web </a:t>
            </a:r>
            <a:r>
              <a:rPr lang="hr-HR" dirty="0" err="1"/>
              <a:t>pages</a:t>
            </a:r>
            <a:endParaRPr lang="hr-HR" dirty="0"/>
          </a:p>
          <a:p>
            <a:pPr lvl="1"/>
            <a:r>
              <a:rPr lang="hr-HR" dirty="0"/>
              <a:t>MVC 3 (2011) </a:t>
            </a:r>
            <a:r>
              <a:rPr lang="hr-HR" dirty="0" smtClean="0"/>
              <a:t>– razor</a:t>
            </a:r>
          </a:p>
          <a:p>
            <a:pPr lvl="1"/>
            <a:r>
              <a:rPr lang="hr-HR" dirty="0" smtClean="0"/>
              <a:t>MVC 4 (2011-2012) -  </a:t>
            </a:r>
            <a:r>
              <a:rPr lang="hr-HR" dirty="0" err="1" smtClean="0"/>
              <a:t>Visual</a:t>
            </a:r>
            <a:r>
              <a:rPr lang="hr-HR" dirty="0" smtClean="0"/>
              <a:t> Studio 2010-2012</a:t>
            </a:r>
          </a:p>
          <a:p>
            <a:pPr lvl="1"/>
            <a:r>
              <a:rPr lang="hr-HR" dirty="0"/>
              <a:t>„ASP.NET One” </a:t>
            </a:r>
            <a:r>
              <a:rPr lang="hr-HR" dirty="0" smtClean="0"/>
              <a:t>- MVC </a:t>
            </a:r>
            <a:r>
              <a:rPr lang="hr-HR" dirty="0" smtClean="0"/>
              <a:t>5 (2016) – </a:t>
            </a:r>
            <a:r>
              <a:rPr lang="hr-HR" dirty="0" err="1" smtClean="0"/>
              <a:t>Visual</a:t>
            </a:r>
            <a:r>
              <a:rPr lang="hr-HR" dirty="0" smtClean="0"/>
              <a:t> Studio 2013-2015</a:t>
            </a:r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&amp; Web API Core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Single </a:t>
            </a:r>
            <a:r>
              <a:rPr lang="hr-HR" dirty="0" err="1"/>
              <a:t>page</a:t>
            </a:r>
            <a:r>
              <a:rPr lang="hr-HR" dirty="0"/>
              <a:t> (patent 2004)</a:t>
            </a:r>
          </a:p>
          <a:p>
            <a:pPr lvl="1"/>
            <a:r>
              <a:rPr lang="hr-HR" dirty="0" smtClean="0"/>
              <a:t>Učitavanje cijele (ili dijelova) </a:t>
            </a:r>
            <a:r>
              <a:rPr lang="hr-HR" dirty="0"/>
              <a:t>aplikacije </a:t>
            </a:r>
            <a:r>
              <a:rPr lang="hr-HR" dirty="0" smtClean="0"/>
              <a:t>u browser</a:t>
            </a:r>
            <a:endParaRPr lang="hr-HR" dirty="0"/>
          </a:p>
          <a:p>
            <a:pPr lvl="1"/>
            <a:r>
              <a:rPr lang="hr-HR" dirty="0" err="1" smtClean="0"/>
              <a:t>Ajax-XHttpRequest</a:t>
            </a:r>
            <a:r>
              <a:rPr lang="hr-HR" dirty="0" smtClean="0"/>
              <a:t> komunikacija sa serverom (podaci)</a:t>
            </a:r>
            <a:endParaRPr lang="hr-HR" dirty="0"/>
          </a:p>
          <a:p>
            <a:pPr lvl="1"/>
            <a:r>
              <a:rPr lang="hr-HR" dirty="0" err="1"/>
              <a:t>AngularJS</a:t>
            </a:r>
            <a:r>
              <a:rPr lang="hr-HR" dirty="0"/>
              <a:t> (2010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Izazovi</a:t>
            </a:r>
            <a:endParaRPr lang="hr-HR" dirty="0"/>
          </a:p>
          <a:p>
            <a:pPr lvl="2"/>
            <a:r>
              <a:rPr lang="hr-HR" dirty="0" err="1"/>
              <a:t>Routing</a:t>
            </a:r>
            <a:endParaRPr lang="hr-HR" dirty="0"/>
          </a:p>
          <a:p>
            <a:pPr lvl="2"/>
            <a:r>
              <a:rPr lang="hr-HR" dirty="0" smtClean="0"/>
              <a:t>SEO</a:t>
            </a:r>
          </a:p>
          <a:p>
            <a:pPr lvl="2"/>
            <a:r>
              <a:rPr lang="hr-HR" dirty="0" smtClean="0"/>
              <a:t>Parcijalni </a:t>
            </a:r>
            <a:r>
              <a:rPr lang="hr-HR" dirty="0" err="1" smtClean="0"/>
              <a:t>loading</a:t>
            </a:r>
            <a:r>
              <a:rPr lang="hr-HR" dirty="0" smtClean="0"/>
              <a:t> templatea</a:t>
            </a:r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1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UI/UX</a:t>
            </a:r>
          </a:p>
          <a:p>
            <a:pPr lvl="1"/>
            <a:r>
              <a:rPr lang="hr-HR" dirty="0" smtClean="0"/>
              <a:t>Pratimo generalne smjernice, ukoliko naručitelj ne traži nešto određeno</a:t>
            </a:r>
          </a:p>
          <a:p>
            <a:pPr lvl="1"/>
            <a:r>
              <a:rPr lang="hr-HR" dirty="0" smtClean="0"/>
              <a:t>Većinom interne aplikacije – jednostavan dizajn</a:t>
            </a:r>
            <a:endParaRPr lang="hr-HR" dirty="0"/>
          </a:p>
          <a:p>
            <a:r>
              <a:rPr lang="hr-HR" dirty="0" smtClean="0"/>
              <a:t>Performanse</a:t>
            </a:r>
          </a:p>
          <a:p>
            <a:pPr lvl="1"/>
            <a:r>
              <a:rPr lang="hr-HR" dirty="0" smtClean="0"/>
              <a:t>Koliko korisnik smije čekati na otvaranje stranice?</a:t>
            </a:r>
          </a:p>
          <a:p>
            <a:pPr lvl="1"/>
            <a:r>
              <a:rPr lang="hr-HR" dirty="0" smtClean="0"/>
              <a:t>Što ako je u pitanju ogroman izvještaj?</a:t>
            </a:r>
          </a:p>
          <a:p>
            <a:pPr lvl="1"/>
            <a:r>
              <a:rPr lang="hr-HR" dirty="0" err="1" smtClean="0"/>
              <a:t>Broadband</a:t>
            </a:r>
            <a:r>
              <a:rPr lang="hr-HR" dirty="0" smtClean="0"/>
              <a:t> ograničenja</a:t>
            </a:r>
            <a:endParaRPr lang="hr-HR" dirty="0"/>
          </a:p>
          <a:p>
            <a:r>
              <a:rPr lang="hr-HR" dirty="0"/>
              <a:t>Pohrana </a:t>
            </a:r>
            <a:r>
              <a:rPr lang="hr-HR" dirty="0" smtClean="0"/>
              <a:t>podataka</a:t>
            </a:r>
          </a:p>
          <a:p>
            <a:pPr lvl="1"/>
            <a:r>
              <a:rPr lang="hr-HR" dirty="0" smtClean="0"/>
              <a:t>Model na bazi</a:t>
            </a:r>
          </a:p>
          <a:p>
            <a:pPr lvl="1"/>
            <a:r>
              <a:rPr lang="hr-HR" dirty="0" smtClean="0"/>
              <a:t>Audit, log</a:t>
            </a:r>
          </a:p>
          <a:p>
            <a:pPr lvl="1"/>
            <a:r>
              <a:rPr lang="hr-HR" dirty="0" smtClean="0"/>
              <a:t>Backup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Hodogram poslovne aplikacije</a:t>
            </a:r>
          </a:p>
          <a:p>
            <a:pPr lvl="1"/>
            <a:r>
              <a:rPr lang="hr-HR" dirty="0"/>
              <a:t>Analiza</a:t>
            </a:r>
          </a:p>
          <a:p>
            <a:pPr lvl="1"/>
            <a:r>
              <a:rPr lang="hr-HR" dirty="0"/>
              <a:t>Funkcionalna</a:t>
            </a:r>
          </a:p>
          <a:p>
            <a:pPr lvl="2"/>
            <a:r>
              <a:rPr lang="hr-HR" dirty="0"/>
              <a:t>Tehnologija</a:t>
            </a:r>
          </a:p>
          <a:p>
            <a:pPr lvl="2"/>
            <a:r>
              <a:rPr lang="hr-HR" dirty="0"/>
              <a:t>Arhitektura</a:t>
            </a:r>
          </a:p>
          <a:p>
            <a:pPr lvl="2"/>
            <a:r>
              <a:rPr lang="hr-HR" dirty="0"/>
              <a:t>Model</a:t>
            </a:r>
          </a:p>
          <a:p>
            <a:pPr lvl="2"/>
            <a:r>
              <a:rPr lang="hr-HR" dirty="0" err="1"/>
              <a:t>Mockovi</a:t>
            </a:r>
            <a:endParaRPr lang="hr-HR" dirty="0"/>
          </a:p>
          <a:p>
            <a:pPr lvl="1"/>
            <a:r>
              <a:rPr lang="hr-HR" dirty="0"/>
              <a:t>Razvoj</a:t>
            </a:r>
          </a:p>
          <a:p>
            <a:pPr lvl="2"/>
            <a:r>
              <a:rPr lang="hr-HR" dirty="0"/>
              <a:t>Baza</a:t>
            </a:r>
          </a:p>
          <a:p>
            <a:pPr lvl="2"/>
            <a:r>
              <a:rPr lang="hr-HR" dirty="0"/>
              <a:t>Poslovna logika</a:t>
            </a:r>
          </a:p>
          <a:p>
            <a:pPr lvl="2"/>
            <a:r>
              <a:rPr lang="hr-HR" dirty="0"/>
              <a:t>Sučelje</a:t>
            </a:r>
          </a:p>
          <a:p>
            <a:pPr lvl="2"/>
            <a:r>
              <a:rPr lang="hr-HR" dirty="0"/>
              <a:t>Infrastruktura (mail, </a:t>
            </a:r>
            <a:r>
              <a:rPr lang="hr-HR" dirty="0" err="1"/>
              <a:t>logiranje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Testiranje</a:t>
            </a:r>
          </a:p>
          <a:p>
            <a:pPr lvl="2"/>
            <a:r>
              <a:rPr lang="hr-HR" dirty="0"/>
              <a:t>Timski rad</a:t>
            </a:r>
          </a:p>
          <a:p>
            <a:pPr lvl="1"/>
            <a:r>
              <a:rPr lang="hr-HR" dirty="0"/>
              <a:t>Test/Produkcija</a:t>
            </a:r>
          </a:p>
          <a:p>
            <a:pPr lvl="2"/>
            <a:r>
              <a:rPr lang="hr-HR" dirty="0"/>
              <a:t>Okoline</a:t>
            </a:r>
          </a:p>
          <a:p>
            <a:pPr lvl="2"/>
            <a:r>
              <a:rPr lang="hr-HR" dirty="0"/>
              <a:t>Migracije</a:t>
            </a:r>
          </a:p>
          <a:p>
            <a:pPr lvl="2"/>
            <a:r>
              <a:rPr lang="hr-HR" dirty="0"/>
              <a:t>Dostupnost/Backup</a:t>
            </a:r>
          </a:p>
          <a:p>
            <a:pPr lvl="2"/>
            <a:r>
              <a:rPr lang="hr-HR" dirty="0"/>
              <a:t>Izmjene modela/poslovne logike</a:t>
            </a:r>
          </a:p>
          <a:p>
            <a:pPr lvl="1"/>
            <a:r>
              <a:rPr lang="hr-HR" dirty="0"/>
              <a:t>Održavanje</a:t>
            </a:r>
          </a:p>
          <a:p>
            <a:pPr lvl="2"/>
            <a:r>
              <a:rPr lang="hr-HR" dirty="0"/>
              <a:t>Pohrana znanja/How to</a:t>
            </a:r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5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Jednostavan za korištenje i modifikaciju</a:t>
            </a:r>
          </a:p>
          <a:p>
            <a:r>
              <a:rPr lang="hr-HR" dirty="0" smtClean="0"/>
              <a:t>„</a:t>
            </a:r>
            <a:r>
              <a:rPr lang="hr-HR" dirty="0" err="1" smtClean="0"/>
              <a:t>Responsive</a:t>
            </a:r>
            <a:r>
              <a:rPr lang="hr-HR" dirty="0" smtClean="0"/>
              <a:t> design” - </a:t>
            </a:r>
            <a:r>
              <a:rPr lang="hr-HR" dirty="0" err="1" smtClean="0"/>
              <a:t>responzivan</a:t>
            </a:r>
            <a:r>
              <a:rPr lang="hr-HR" dirty="0" smtClean="0"/>
              <a:t> dizajn </a:t>
            </a:r>
            <a:endParaRPr lang="hr-HR" dirty="0" smtClean="0"/>
          </a:p>
          <a:p>
            <a:r>
              <a:rPr lang="hr-HR" dirty="0" smtClean="0"/>
              <a:t>Primjeri lako dostupni</a:t>
            </a:r>
          </a:p>
          <a:p>
            <a:r>
              <a:rPr lang="hr-HR" dirty="0" smtClean="0"/>
              <a:t>Ogroman </a:t>
            </a:r>
            <a:r>
              <a:rPr lang="hr-HR" dirty="0" err="1" smtClean="0"/>
              <a:t>community</a:t>
            </a:r>
            <a:endParaRPr lang="hr-HR" dirty="0" smtClean="0"/>
          </a:p>
          <a:p>
            <a:r>
              <a:rPr lang="hr-HR" dirty="0" smtClean="0">
                <a:hlinkClick r:id="rId2"/>
              </a:rPr>
              <a:t>http://getbootstrap.com/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572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Grid sistem / teme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Kako se uređivao izgled stranice prije CSS-a?</a:t>
            </a:r>
          </a:p>
          <a:p>
            <a:r>
              <a:rPr lang="hr-HR" dirty="0" err="1" smtClean="0"/>
              <a:t>Bootstrap</a:t>
            </a:r>
            <a:r>
              <a:rPr lang="hr-HR" dirty="0"/>
              <a:t> </a:t>
            </a:r>
            <a:r>
              <a:rPr lang="hr-HR" dirty="0" smtClean="0"/>
              <a:t>ima sličan sustav, ali implementiran CSS klasama</a:t>
            </a:r>
          </a:p>
          <a:p>
            <a:pPr lvl="1"/>
            <a:r>
              <a:rPr lang="hr-HR" dirty="0" smtClean="0">
                <a:hlinkClick r:id="rId2"/>
              </a:rPr>
              <a:t>https://v4-alpha.getbootstrap.com/layout/grid/</a:t>
            </a:r>
            <a:endParaRPr lang="hr-HR" dirty="0" smtClean="0"/>
          </a:p>
          <a:p>
            <a:r>
              <a:rPr lang="hr-HR" dirty="0" err="1" smtClean="0"/>
              <a:t>Bootstrap</a:t>
            </a:r>
            <a:r>
              <a:rPr lang="hr-HR" dirty="0" smtClean="0"/>
              <a:t> teme</a:t>
            </a:r>
          </a:p>
          <a:p>
            <a:pPr lvl="1"/>
            <a:r>
              <a:rPr lang="hr-HR" dirty="0" smtClean="0"/>
              <a:t>Ogroman </a:t>
            </a:r>
            <a:r>
              <a:rPr lang="hr-HR" dirty="0" err="1" smtClean="0"/>
              <a:t>community</a:t>
            </a:r>
            <a:r>
              <a:rPr lang="hr-HR" dirty="0" smtClean="0"/>
              <a:t> pruža mnoštvo tema</a:t>
            </a:r>
          </a:p>
          <a:p>
            <a:pPr lvl="1"/>
            <a:r>
              <a:rPr lang="hr-HR" dirty="0" smtClean="0"/>
              <a:t>Teme često pružaju i </a:t>
            </a:r>
            <a:r>
              <a:rPr lang="hr-HR" dirty="0" err="1" smtClean="0"/>
              <a:t>support</a:t>
            </a:r>
            <a:r>
              <a:rPr lang="hr-HR" dirty="0" smtClean="0"/>
              <a:t> za pojedine </a:t>
            </a:r>
            <a:r>
              <a:rPr lang="hr-HR" dirty="0" err="1" smtClean="0"/>
              <a:t>frameworke</a:t>
            </a:r>
            <a:r>
              <a:rPr lang="hr-HR" dirty="0" smtClean="0"/>
              <a:t> (</a:t>
            </a:r>
            <a:r>
              <a:rPr lang="hr-HR" dirty="0" err="1"/>
              <a:t>A</a:t>
            </a:r>
            <a:r>
              <a:rPr lang="hr-HR" dirty="0" err="1" smtClean="0"/>
              <a:t>ngular</a:t>
            </a:r>
            <a:r>
              <a:rPr lang="hr-HR" dirty="0" smtClean="0"/>
              <a:t>, </a:t>
            </a:r>
            <a:r>
              <a:rPr lang="hr-HR" dirty="0" err="1"/>
              <a:t>R</a:t>
            </a:r>
            <a:r>
              <a:rPr lang="hr-HR" dirty="0" err="1" smtClean="0"/>
              <a:t>eact</a:t>
            </a:r>
            <a:r>
              <a:rPr lang="hr-HR" dirty="0" smtClean="0"/>
              <a:t>, MVC, …)</a:t>
            </a:r>
          </a:p>
          <a:p>
            <a:pPr lvl="1"/>
            <a:r>
              <a:rPr lang="hr-HR" dirty="0" smtClean="0">
                <a:hlinkClick r:id="rId3"/>
              </a:rPr>
              <a:t>https://wrapbootstrap.com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771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Membership</a:t>
            </a:r>
            <a:r>
              <a:rPr lang="hr-HR" dirty="0" smtClean="0"/>
              <a:t> (2005)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Ugrađeni način za upravljanje korisnicima (kreiranje, autorizacija i autentikacija)</a:t>
            </a:r>
          </a:p>
          <a:p>
            <a:r>
              <a:rPr lang="hr-HR" dirty="0" smtClean="0"/>
              <a:t>Povezivanje s bazom, AD-om ili nekom alternativom</a:t>
            </a:r>
          </a:p>
          <a:p>
            <a:r>
              <a:rPr lang="hr-HR" dirty="0" smtClean="0"/>
              <a:t>Resetiranje i mijenjanje lozinka</a:t>
            </a:r>
          </a:p>
          <a:p>
            <a:r>
              <a:rPr lang="hr-HR" dirty="0" smtClean="0"/>
              <a:t>Upravljanje ulogama</a:t>
            </a:r>
            <a:r>
              <a:rPr lang="hr-HR" dirty="0"/>
              <a:t> </a:t>
            </a:r>
            <a:r>
              <a:rPr lang="hr-HR" dirty="0" smtClean="0"/>
              <a:t>(role)</a:t>
            </a:r>
          </a:p>
          <a:p>
            <a:r>
              <a:rPr lang="hr-HR" dirty="0" smtClean="0"/>
              <a:t>Brz i jednostavan način za uključivanje korisničkog sustava u aplikaciju u (isključivo) MS okruženju</a:t>
            </a:r>
          </a:p>
          <a:p>
            <a:r>
              <a:rPr lang="hr-HR" dirty="0" smtClean="0"/>
              <a:t>Bazirano na </a:t>
            </a:r>
            <a:r>
              <a:rPr lang="hr-HR" dirty="0" err="1" smtClean="0"/>
              <a:t>Forms</a:t>
            </a:r>
            <a:r>
              <a:rPr lang="hr-HR" dirty="0" smtClean="0"/>
              <a:t> </a:t>
            </a:r>
            <a:r>
              <a:rPr lang="hr-HR" dirty="0" err="1"/>
              <a:t>A</a:t>
            </a:r>
            <a:r>
              <a:rPr lang="hr-HR" dirty="0" err="1" smtClean="0"/>
              <a:t>utenthicationu</a:t>
            </a:r>
            <a:r>
              <a:rPr lang="hr-HR" dirty="0" smtClean="0"/>
              <a:t> (nema OWIN)</a:t>
            </a:r>
          </a:p>
        </p:txBody>
      </p:sp>
    </p:spTree>
    <p:extLst>
      <p:ext uri="{BB962C8B-B14F-4D97-AF65-F5344CB8AC3E}">
        <p14:creationId xmlns:p14="http://schemas.microsoft.com/office/powerpoint/2010/main" val="3131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</TotalTime>
  <Words>603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Ciljevi radionice</vt:lpstr>
      <vt:lpstr>Web aplikacije -povijest</vt:lpstr>
      <vt:lpstr>Web aplikacije - povijest</vt:lpstr>
      <vt:lpstr>Web aplikacije - povijest</vt:lpstr>
      <vt:lpstr>Web aplikacije</vt:lpstr>
      <vt:lpstr>Web aplikacije</vt:lpstr>
      <vt:lpstr>Twitter Bootstrap</vt:lpstr>
      <vt:lpstr>Grid sistem / teme</vt:lpstr>
      <vt:lpstr>ASP.NET Membership (2005)</vt:lpstr>
      <vt:lpstr>ASP.NET Simple Membership (2010)</vt:lpstr>
      <vt:lpstr>ASP.NET Identity (2013)</vt:lpstr>
      <vt:lpstr>Token based security</vt:lpstr>
      <vt:lpstr>Token based security</vt:lpstr>
      <vt:lpstr>OWIN (2014)</vt:lpstr>
      <vt:lpstr>OAuth</vt:lpstr>
      <vt:lpstr>Security</vt:lpstr>
      <vt:lpstr>Sigurnosni rizici web aplikacija</vt:lpstr>
    </vt:vector>
  </TitlesOfParts>
  <Company>IN2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APLIKACIJE</dc:title>
  <dc:creator>Maro Marčinko</dc:creator>
  <cp:lastModifiedBy>Maro Marčinko</cp:lastModifiedBy>
  <cp:revision>50</cp:revision>
  <dcterms:created xsi:type="dcterms:W3CDTF">2017-04-03T13:41:26Z</dcterms:created>
  <dcterms:modified xsi:type="dcterms:W3CDTF">2017-04-30T10:51:20Z</dcterms:modified>
</cp:coreProperties>
</file>