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2" r:id="rId12"/>
    <p:sldId id="25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86" autoAdjust="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99C4B-131F-44C7-9192-173D28B840E6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50E0-CD38-4D20-957B-0AC75134BF0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3077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DODATI POVIJEST</a:t>
            </a:r>
            <a:r>
              <a:rPr lang="hr-HR" baseline="0" dirty="0" smtClean="0"/>
              <a:t> PO VERZIJAMA C#-a (</a:t>
            </a:r>
            <a:r>
              <a:rPr lang="hr-HR" baseline="0" dirty="0" err="1" smtClean="0"/>
              <a:t>generics</a:t>
            </a:r>
            <a:r>
              <a:rPr lang="hr-HR" baseline="0" dirty="0" smtClean="0"/>
              <a:t> itd.)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50E0-CD38-4D20-957B-0AC75134BF07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842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DODATI KOJA VERZIJA</a:t>
            </a:r>
            <a:r>
              <a:rPr lang="hr-HR" baseline="0" dirty="0" smtClean="0"/>
              <a:t> VS-a po GENERACIJI DOLAZI SA REFACTORING TOOLSIMA i ALATIMA ZA ANALIZU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50E0-CD38-4D20-957B-0AC75134BF07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664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603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214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7835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868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781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9966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0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323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796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443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0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F6D18-14D9-4839-AD4E-F9C57A5B3B13}" type="datetimeFigureOut">
              <a:rPr lang="hr-HR" smtClean="0"/>
              <a:t>30.4.2017.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C29C-0EBF-4F16-9A27-B824728F442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201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source.org/licenses/MPL-2.0" TargetMode="External"/><Relationship Id="rId3" Type="http://schemas.openxmlformats.org/officeDocument/2006/relationships/hyperlink" Target="https://opensource.org/licenses/BSD-3-Clause" TargetMode="External"/><Relationship Id="rId7" Type="http://schemas.openxmlformats.org/officeDocument/2006/relationships/hyperlink" Target="https://opensource.org/licenses/MIT" TargetMode="External"/><Relationship Id="rId2" Type="http://schemas.openxmlformats.org/officeDocument/2006/relationships/hyperlink" Target="https://opensource.org/licenses/Apache-2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source.org/licenses/lgpl-license" TargetMode="External"/><Relationship Id="rId5" Type="http://schemas.openxmlformats.org/officeDocument/2006/relationships/hyperlink" Target="https://opensource.org/licenses/gpl-license" TargetMode="External"/><Relationship Id="rId10" Type="http://schemas.openxmlformats.org/officeDocument/2006/relationships/hyperlink" Target="https://opensource.org/licenses/EPL-1.0" TargetMode="External"/><Relationship Id="rId4" Type="http://schemas.openxmlformats.org/officeDocument/2006/relationships/hyperlink" Target="https://opensource.org/licenses/BSD-2-Clause" TargetMode="External"/><Relationship Id="rId9" Type="http://schemas.openxmlformats.org/officeDocument/2006/relationships/hyperlink" Target="https://opensource.org/licenses/CDDL-1.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1) </a:t>
            </a:r>
            <a:r>
              <a:rPr lang="hr-HR" dirty="0" err="1" smtClean="0"/>
              <a:t>Visual</a:t>
            </a:r>
            <a:r>
              <a:rPr lang="hr-HR" dirty="0" smtClean="0"/>
              <a:t> Studio kroz vrijeme i evolucija podrške i funkcionalnosti za </a:t>
            </a:r>
            <a:r>
              <a:rPr lang="hr-HR" dirty="0" err="1" smtClean="0"/>
              <a:t>Mvc-WebAPI-Angular</a:t>
            </a:r>
            <a:endParaRPr lang="hr-HR" dirty="0" smtClean="0"/>
          </a:p>
          <a:p>
            <a:pPr lvl="1"/>
            <a:r>
              <a:rPr lang="hr-HR" dirty="0" smtClean="0"/>
              <a:t>DODATI POVIJEST </a:t>
            </a:r>
            <a:r>
              <a:rPr lang="hr-HR" dirty="0" err="1" smtClean="0"/>
              <a:t>Vsova</a:t>
            </a:r>
            <a:r>
              <a:rPr lang="hr-HR" dirty="0" smtClean="0"/>
              <a:t> PO </a:t>
            </a:r>
            <a:r>
              <a:rPr lang="hr-HR" dirty="0" err="1" smtClean="0"/>
              <a:t>Mvc-WebAPI</a:t>
            </a:r>
            <a:r>
              <a:rPr lang="hr-HR" dirty="0" smtClean="0"/>
              <a:t> verzijama</a:t>
            </a:r>
            <a:endParaRPr lang="hr-HR" dirty="0" smtClean="0"/>
          </a:p>
          <a:p>
            <a:r>
              <a:rPr lang="hr-HR" dirty="0" smtClean="0"/>
              <a:t>Verzije koje se smiju koristiti u sklopu IN2-što se ne smije koristiti. Licenčni modeli…čisto da se kaže na glas (prevencija da netko instalira Premium ili </a:t>
            </a:r>
            <a:r>
              <a:rPr lang="hr-HR" dirty="0" err="1" smtClean="0"/>
              <a:t>Ultimate</a:t>
            </a:r>
            <a:r>
              <a:rPr lang="hr-HR" dirty="0" smtClean="0"/>
              <a:t> nelegalno i sl.)</a:t>
            </a:r>
          </a:p>
          <a:p>
            <a:r>
              <a:rPr lang="hr-HR" dirty="0" smtClean="0"/>
              <a:t>2) </a:t>
            </a:r>
            <a:r>
              <a:rPr lang="hr-HR" dirty="0" err="1" smtClean="0"/>
              <a:t>Visual</a:t>
            </a:r>
            <a:r>
              <a:rPr lang="hr-HR" dirty="0" smtClean="0"/>
              <a:t> Studio </a:t>
            </a:r>
            <a:r>
              <a:rPr lang="hr-HR" dirty="0" err="1" smtClean="0"/>
              <a:t>Code</a:t>
            </a:r>
            <a:r>
              <a:rPr lang="hr-HR" dirty="0" smtClean="0"/>
              <a:t> - free-dovoljno moćno za mnoge potrebe-koriste ga i na drugim </a:t>
            </a:r>
            <a:r>
              <a:rPr lang="hr-HR" dirty="0" err="1" smtClean="0"/>
              <a:t>OSovima</a:t>
            </a:r>
            <a:r>
              <a:rPr lang="hr-HR" dirty="0" smtClean="0"/>
              <a:t>-hrpa </a:t>
            </a:r>
            <a:r>
              <a:rPr lang="hr-HR" dirty="0" err="1" smtClean="0"/>
              <a:t>pluginova</a:t>
            </a:r>
            <a:r>
              <a:rPr lang="hr-HR" dirty="0" smtClean="0"/>
              <a:t> itd.)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49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Ostali alati</a:t>
            </a:r>
          </a:p>
          <a:p>
            <a:pPr lvl="1"/>
            <a:r>
              <a:rPr lang="hr-HR" dirty="0" err="1" smtClean="0"/>
              <a:t>Code</a:t>
            </a:r>
            <a:r>
              <a:rPr lang="hr-HR" dirty="0" smtClean="0"/>
              <a:t> </a:t>
            </a:r>
            <a:r>
              <a:rPr lang="hr-HR" dirty="0" err="1" smtClean="0"/>
              <a:t>analysis</a:t>
            </a:r>
            <a:endParaRPr lang="hr-HR" dirty="0" smtClean="0"/>
          </a:p>
          <a:p>
            <a:pPr lvl="1"/>
            <a:r>
              <a:rPr lang="hr-HR" dirty="0" err="1" smtClean="0"/>
              <a:t>Performance</a:t>
            </a:r>
            <a:r>
              <a:rPr lang="hr-HR" dirty="0" smtClean="0"/>
              <a:t> </a:t>
            </a:r>
            <a:r>
              <a:rPr lang="hr-HR" dirty="0" err="1" smtClean="0"/>
              <a:t>meters</a:t>
            </a:r>
            <a:endParaRPr lang="hr-HR" dirty="0" smtClean="0"/>
          </a:p>
          <a:p>
            <a:pPr lvl="1"/>
            <a:r>
              <a:rPr lang="hr-HR" dirty="0" err="1" smtClean="0"/>
              <a:t>NuGet</a:t>
            </a:r>
            <a:endParaRPr lang="hr-HR" dirty="0" smtClean="0"/>
          </a:p>
          <a:p>
            <a:pPr lvl="1"/>
            <a:r>
              <a:rPr lang="hr-HR" dirty="0" smtClean="0"/>
              <a:t>Ekstenzije</a:t>
            </a:r>
          </a:p>
          <a:p>
            <a:pPr marL="457200" lvl="1" indent="0">
              <a:buNone/>
            </a:pP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4647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 </a:t>
            </a:r>
            <a:r>
              <a:rPr lang="hr-HR" dirty="0" err="1" smtClean="0"/>
              <a:t>Code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Slobodan za sve</a:t>
            </a:r>
          </a:p>
          <a:p>
            <a:r>
              <a:rPr lang="hr-HR" dirty="0" smtClean="0"/>
              <a:t>Optimiziran za web i </a:t>
            </a:r>
            <a:r>
              <a:rPr lang="hr-HR" dirty="0" err="1" smtClean="0"/>
              <a:t>cloud</a:t>
            </a:r>
            <a:r>
              <a:rPr lang="hr-HR" dirty="0" smtClean="0"/>
              <a:t> aplikacije</a:t>
            </a:r>
          </a:p>
          <a:p>
            <a:pPr lvl="1"/>
            <a:r>
              <a:rPr lang="hr-HR" dirty="0" smtClean="0"/>
              <a:t>Brži od VS</a:t>
            </a:r>
          </a:p>
          <a:p>
            <a:pPr lvl="1"/>
            <a:r>
              <a:rPr lang="hr-HR" dirty="0" smtClean="0"/>
              <a:t>Bolji </a:t>
            </a:r>
            <a:r>
              <a:rPr lang="hr-HR" dirty="0" err="1" smtClean="0"/>
              <a:t>IntelliSense</a:t>
            </a:r>
            <a:endParaRPr lang="hr-HR" dirty="0" smtClean="0"/>
          </a:p>
          <a:p>
            <a:r>
              <a:rPr lang="hr-HR" dirty="0" smtClean="0"/>
              <a:t>Podržan na </a:t>
            </a:r>
            <a:r>
              <a:rPr lang="hr-HR" dirty="0" err="1" smtClean="0"/>
              <a:t>linuxu</a:t>
            </a:r>
            <a:r>
              <a:rPr lang="hr-HR" dirty="0" smtClean="0"/>
              <a:t> i </a:t>
            </a:r>
            <a:r>
              <a:rPr lang="hr-HR" dirty="0" err="1" smtClean="0"/>
              <a:t>MacOsu</a:t>
            </a:r>
            <a:endParaRPr lang="hr-HR" dirty="0" smtClean="0"/>
          </a:p>
          <a:p>
            <a:r>
              <a:rPr lang="hr-HR" dirty="0" smtClean="0"/>
              <a:t>Plug-</a:t>
            </a:r>
            <a:r>
              <a:rPr lang="hr-HR" dirty="0" err="1" smtClean="0"/>
              <a:t>ins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0926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Grunt, </a:t>
            </a:r>
            <a:r>
              <a:rPr lang="hr-HR" dirty="0" err="1" smtClean="0"/>
              <a:t>Gulp</a:t>
            </a:r>
            <a:endParaRPr lang="hr-HR" dirty="0" smtClean="0"/>
          </a:p>
          <a:p>
            <a:r>
              <a:rPr lang="hr-HR" dirty="0" smtClean="0"/>
              <a:t>Node.js, </a:t>
            </a:r>
            <a:r>
              <a:rPr lang="hr-HR" dirty="0" err="1" smtClean="0"/>
              <a:t>npm</a:t>
            </a:r>
            <a:r>
              <a:rPr lang="hr-HR" dirty="0" smtClean="0"/>
              <a:t>, </a:t>
            </a:r>
            <a:r>
              <a:rPr lang="hr-HR" dirty="0" err="1" smtClean="0"/>
              <a:t>bower</a:t>
            </a:r>
            <a:r>
              <a:rPr lang="hr-HR" dirty="0" smtClean="0"/>
              <a:t>, </a:t>
            </a:r>
            <a:r>
              <a:rPr lang="hr-HR" dirty="0" err="1" smtClean="0"/>
              <a:t>NuGet</a:t>
            </a:r>
            <a:endParaRPr lang="hr-HR" dirty="0" smtClean="0"/>
          </a:p>
          <a:p>
            <a:r>
              <a:rPr lang="hr-HR" dirty="0" err="1" smtClean="0"/>
              <a:t>Git</a:t>
            </a:r>
            <a:r>
              <a:rPr lang="hr-HR" dirty="0" smtClean="0"/>
              <a:t>, </a:t>
            </a:r>
            <a:r>
              <a:rPr lang="hr-HR" dirty="0" err="1" smtClean="0"/>
              <a:t>tfs</a:t>
            </a:r>
            <a:endParaRPr lang="hr-HR" dirty="0" smtClean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7457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Visual</a:t>
            </a:r>
            <a:r>
              <a:rPr lang="hr-HR" dirty="0"/>
              <a:t> </a:t>
            </a:r>
            <a:r>
              <a:rPr lang="hr-HR" dirty="0" smtClean="0"/>
              <a:t>Studio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 97 (</a:t>
            </a:r>
            <a:r>
              <a:rPr lang="hr-HR" dirty="0" err="1" smtClean="0"/>
              <a:t>ver</a:t>
            </a:r>
            <a:r>
              <a:rPr lang="hr-HR" dirty="0" smtClean="0"/>
              <a:t>. 5.0)</a:t>
            </a:r>
          </a:p>
          <a:p>
            <a:pPr lvl="1"/>
            <a:r>
              <a:rPr lang="hr-HR" dirty="0" smtClean="0"/>
              <a:t>J++, InterDev, C++, </a:t>
            </a:r>
            <a:r>
              <a:rPr lang="hr-HR" dirty="0" err="1" smtClean="0"/>
              <a:t>Basic</a:t>
            </a:r>
            <a:r>
              <a:rPr lang="hr-HR" dirty="0" smtClean="0"/>
              <a:t>, FoxPro</a:t>
            </a:r>
          </a:p>
          <a:p>
            <a:r>
              <a:rPr lang="hr-HR" dirty="0" err="1" smtClean="0"/>
              <a:t>Visual</a:t>
            </a:r>
            <a:r>
              <a:rPr lang="hr-HR" dirty="0" smtClean="0"/>
              <a:t> Studio .NET (2002)</a:t>
            </a:r>
          </a:p>
          <a:p>
            <a:pPr lvl="1"/>
            <a:r>
              <a:rPr lang="hr-HR" dirty="0" smtClean="0"/>
              <a:t>.NET Framework 1.0</a:t>
            </a:r>
          </a:p>
          <a:p>
            <a:pPr lvl="1"/>
            <a:r>
              <a:rPr lang="hr-HR" dirty="0" err="1" smtClean="0"/>
              <a:t>Basic</a:t>
            </a:r>
            <a:r>
              <a:rPr lang="hr-HR" dirty="0" smtClean="0"/>
              <a:t> .NET, C#</a:t>
            </a:r>
          </a:p>
          <a:p>
            <a:r>
              <a:rPr lang="hr-HR" dirty="0" err="1" smtClean="0"/>
              <a:t>Visual</a:t>
            </a:r>
            <a:r>
              <a:rPr lang="hr-HR" dirty="0" smtClean="0"/>
              <a:t> Studio 2005</a:t>
            </a:r>
          </a:p>
          <a:p>
            <a:pPr lvl="1"/>
            <a:r>
              <a:rPr lang="hr-HR" dirty="0" smtClean="0"/>
              <a:t>.NET Framework 2.0/3.0</a:t>
            </a:r>
          </a:p>
          <a:p>
            <a:pPr lvl="1"/>
            <a:r>
              <a:rPr lang="hr-HR" dirty="0" smtClean="0"/>
              <a:t>64-bit </a:t>
            </a:r>
            <a:r>
              <a:rPr lang="hr-HR" dirty="0" err="1" smtClean="0"/>
              <a:t>support</a:t>
            </a:r>
            <a:endParaRPr lang="hr-HR" dirty="0" smtClean="0"/>
          </a:p>
          <a:p>
            <a:pPr lvl="1"/>
            <a:r>
              <a:rPr lang="hr-HR" dirty="0" smtClean="0"/>
              <a:t>Automatski </a:t>
            </a:r>
            <a:r>
              <a:rPr lang="hr-HR" dirty="0" err="1" smtClean="0"/>
              <a:t>IntelliSense</a:t>
            </a:r>
            <a:endParaRPr lang="hr-HR" dirty="0" smtClean="0"/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1912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Visual</a:t>
            </a:r>
            <a:r>
              <a:rPr lang="hr-HR" dirty="0"/>
              <a:t> </a:t>
            </a:r>
            <a:r>
              <a:rPr lang="hr-HR" dirty="0" smtClean="0"/>
              <a:t>Studio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 2008</a:t>
            </a:r>
          </a:p>
          <a:p>
            <a:pPr lvl="1"/>
            <a:r>
              <a:rPr lang="hr-HR" dirty="0" smtClean="0"/>
              <a:t>.NET Framework 3.5</a:t>
            </a:r>
          </a:p>
          <a:p>
            <a:pPr lvl="1"/>
            <a:r>
              <a:rPr lang="hr-HR" dirty="0" smtClean="0"/>
              <a:t>WPF, XAML</a:t>
            </a:r>
          </a:p>
          <a:p>
            <a:r>
              <a:rPr lang="hr-HR" dirty="0" err="1" smtClean="0"/>
              <a:t>Visual</a:t>
            </a:r>
            <a:r>
              <a:rPr lang="hr-HR" dirty="0" smtClean="0"/>
              <a:t> Studio 2012</a:t>
            </a:r>
          </a:p>
          <a:p>
            <a:pPr lvl="1"/>
            <a:r>
              <a:rPr lang="hr-HR" dirty="0" smtClean="0"/>
              <a:t>.NET Framework 4.5</a:t>
            </a:r>
          </a:p>
          <a:p>
            <a:pPr lvl="1"/>
            <a:r>
              <a:rPr lang="hr-HR" dirty="0" err="1" smtClean="0"/>
              <a:t>Source</a:t>
            </a:r>
            <a:r>
              <a:rPr lang="hr-HR" dirty="0" smtClean="0"/>
              <a:t> kod narastao na 50 000 000 linija koda</a:t>
            </a:r>
          </a:p>
          <a:p>
            <a:r>
              <a:rPr lang="hr-HR" dirty="0" err="1" smtClean="0"/>
              <a:t>Visual</a:t>
            </a:r>
            <a:r>
              <a:rPr lang="hr-HR" dirty="0" smtClean="0"/>
              <a:t> Studio 2015</a:t>
            </a:r>
          </a:p>
          <a:p>
            <a:pPr lvl="1"/>
            <a:r>
              <a:rPr lang="hr-HR" dirty="0" smtClean="0"/>
              <a:t>.</a:t>
            </a:r>
            <a:r>
              <a:rPr lang="hr-HR" dirty="0" err="1" smtClean="0"/>
              <a:t>Net</a:t>
            </a:r>
            <a:r>
              <a:rPr lang="hr-HR" dirty="0" smtClean="0"/>
              <a:t> Core 1.0</a:t>
            </a:r>
          </a:p>
          <a:p>
            <a:r>
              <a:rPr lang="hr-HR" dirty="0" err="1" smtClean="0"/>
              <a:t>Visual</a:t>
            </a:r>
            <a:r>
              <a:rPr lang="hr-HR" dirty="0" smtClean="0"/>
              <a:t> Studio 2017</a:t>
            </a:r>
          </a:p>
          <a:p>
            <a:pPr lvl="1"/>
            <a:r>
              <a:rPr lang="hr-HR" dirty="0" smtClean="0"/>
              <a:t>Minimalna verzija .NET </a:t>
            </a:r>
            <a:r>
              <a:rPr lang="hr-HR" dirty="0" err="1" smtClean="0"/>
              <a:t>Frameworka</a:t>
            </a:r>
            <a:r>
              <a:rPr lang="hr-HR" dirty="0" smtClean="0"/>
              <a:t> 3.5</a:t>
            </a:r>
          </a:p>
          <a:p>
            <a:pPr lvl="1"/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991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 2017 </a:t>
            </a:r>
            <a:r>
              <a:rPr lang="hr-HR" dirty="0" err="1" smtClean="0"/>
              <a:t>Community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Potpuno slobodan za pojedince</a:t>
            </a:r>
          </a:p>
          <a:p>
            <a:r>
              <a:rPr lang="hr-HR" dirty="0" smtClean="0"/>
              <a:t>Za organizacije:</a:t>
            </a:r>
          </a:p>
          <a:p>
            <a:pPr lvl="1"/>
            <a:r>
              <a:rPr lang="hr-HR" dirty="0" smtClean="0"/>
              <a:t>Slobodan za razvoj aplikacija pod OSI </a:t>
            </a:r>
            <a:r>
              <a:rPr lang="hr-HR" dirty="0" err="1" smtClean="0"/>
              <a:t>open</a:t>
            </a:r>
            <a:r>
              <a:rPr lang="hr-HR" dirty="0" smtClean="0"/>
              <a:t> </a:t>
            </a:r>
            <a:r>
              <a:rPr lang="hr-HR" dirty="0" err="1" smtClean="0"/>
              <a:t>source</a:t>
            </a:r>
            <a:r>
              <a:rPr lang="hr-HR" dirty="0" smtClean="0"/>
              <a:t> licencama:</a:t>
            </a:r>
          </a:p>
          <a:p>
            <a:pPr lvl="2"/>
            <a:r>
              <a:rPr lang="hr-HR" dirty="0">
                <a:cs typeface="Aldhabi" panose="01000000000000000000" pitchFamily="2" charset="-78"/>
                <a:hlinkClick r:id="rId2"/>
              </a:rPr>
              <a:t>Apache </a:t>
            </a:r>
            <a:r>
              <a:rPr lang="hr-HR" dirty="0" err="1">
                <a:cs typeface="Aldhabi" panose="01000000000000000000" pitchFamily="2" charset="-78"/>
                <a:hlinkClick r:id="rId2"/>
              </a:rPr>
              <a:t>License</a:t>
            </a:r>
            <a:r>
              <a:rPr lang="hr-HR" dirty="0">
                <a:cs typeface="Aldhabi" panose="01000000000000000000" pitchFamily="2" charset="-78"/>
                <a:hlinkClick r:id="rId2"/>
              </a:rPr>
              <a:t> 2.0</a:t>
            </a:r>
            <a:endParaRPr lang="hr-HR" dirty="0">
              <a:cs typeface="Aldhabi" panose="01000000000000000000" pitchFamily="2" charset="-78"/>
            </a:endParaRPr>
          </a:p>
          <a:p>
            <a:pPr lvl="2"/>
            <a:r>
              <a:rPr lang="hr-HR" dirty="0">
                <a:cs typeface="Aldhabi" panose="01000000000000000000" pitchFamily="2" charset="-78"/>
                <a:hlinkClick r:id="rId3"/>
              </a:rPr>
              <a:t>BSD 3-Clause "New" </a:t>
            </a:r>
            <a:r>
              <a:rPr lang="hr-HR" dirty="0" err="1">
                <a:cs typeface="Aldhabi" panose="01000000000000000000" pitchFamily="2" charset="-78"/>
                <a:hlinkClick r:id="rId3"/>
              </a:rPr>
              <a:t>or</a:t>
            </a:r>
            <a:r>
              <a:rPr lang="hr-HR" dirty="0">
                <a:cs typeface="Aldhabi" panose="01000000000000000000" pitchFamily="2" charset="-78"/>
                <a:hlinkClick r:id="rId3"/>
              </a:rPr>
              <a:t> "</a:t>
            </a:r>
            <a:r>
              <a:rPr lang="hr-HR" dirty="0" err="1">
                <a:cs typeface="Aldhabi" panose="01000000000000000000" pitchFamily="2" charset="-78"/>
                <a:hlinkClick r:id="rId3"/>
              </a:rPr>
              <a:t>Revised</a:t>
            </a:r>
            <a:r>
              <a:rPr lang="hr-HR" dirty="0">
                <a:cs typeface="Aldhabi" panose="01000000000000000000" pitchFamily="2" charset="-78"/>
                <a:hlinkClick r:id="rId3"/>
              </a:rPr>
              <a:t>" </a:t>
            </a:r>
            <a:r>
              <a:rPr lang="hr-HR" dirty="0" err="1">
                <a:cs typeface="Aldhabi" panose="01000000000000000000" pitchFamily="2" charset="-78"/>
                <a:hlinkClick r:id="rId3"/>
              </a:rPr>
              <a:t>license</a:t>
            </a:r>
            <a:endParaRPr lang="hr-HR" dirty="0">
              <a:cs typeface="Aldhabi" panose="01000000000000000000" pitchFamily="2" charset="-78"/>
            </a:endParaRPr>
          </a:p>
          <a:p>
            <a:pPr lvl="2"/>
            <a:r>
              <a:rPr lang="hr-HR" dirty="0">
                <a:cs typeface="Aldhabi" panose="01000000000000000000" pitchFamily="2" charset="-78"/>
                <a:hlinkClick r:id="rId4"/>
              </a:rPr>
              <a:t>BSD 2-Clause "</a:t>
            </a:r>
            <a:r>
              <a:rPr lang="hr-HR" dirty="0" err="1">
                <a:cs typeface="Aldhabi" panose="01000000000000000000" pitchFamily="2" charset="-78"/>
                <a:hlinkClick r:id="rId4"/>
              </a:rPr>
              <a:t>Simplified</a:t>
            </a:r>
            <a:r>
              <a:rPr lang="hr-HR" dirty="0">
                <a:cs typeface="Aldhabi" panose="01000000000000000000" pitchFamily="2" charset="-78"/>
                <a:hlinkClick r:id="rId4"/>
              </a:rPr>
              <a:t>" </a:t>
            </a:r>
            <a:r>
              <a:rPr lang="hr-HR" dirty="0" err="1">
                <a:cs typeface="Aldhabi" panose="01000000000000000000" pitchFamily="2" charset="-78"/>
                <a:hlinkClick r:id="rId4"/>
              </a:rPr>
              <a:t>or</a:t>
            </a:r>
            <a:r>
              <a:rPr lang="hr-HR" dirty="0">
                <a:cs typeface="Aldhabi" panose="01000000000000000000" pitchFamily="2" charset="-78"/>
                <a:hlinkClick r:id="rId4"/>
              </a:rPr>
              <a:t> "</a:t>
            </a:r>
            <a:r>
              <a:rPr lang="hr-HR" dirty="0" err="1">
                <a:cs typeface="Aldhabi" panose="01000000000000000000" pitchFamily="2" charset="-78"/>
                <a:hlinkClick r:id="rId4"/>
              </a:rPr>
              <a:t>FreeBSD</a:t>
            </a:r>
            <a:r>
              <a:rPr lang="hr-HR" dirty="0">
                <a:cs typeface="Aldhabi" panose="01000000000000000000" pitchFamily="2" charset="-78"/>
                <a:hlinkClick r:id="rId4"/>
              </a:rPr>
              <a:t>" </a:t>
            </a:r>
            <a:r>
              <a:rPr lang="hr-HR" dirty="0" err="1">
                <a:cs typeface="Aldhabi" panose="01000000000000000000" pitchFamily="2" charset="-78"/>
                <a:hlinkClick r:id="rId4"/>
              </a:rPr>
              <a:t>license</a:t>
            </a:r>
            <a:endParaRPr lang="hr-HR" dirty="0">
              <a:cs typeface="Aldhabi" panose="01000000000000000000" pitchFamily="2" charset="-78"/>
            </a:endParaRPr>
          </a:p>
          <a:p>
            <a:pPr lvl="2"/>
            <a:r>
              <a:rPr lang="hr-HR" dirty="0">
                <a:cs typeface="Aldhabi" panose="01000000000000000000" pitchFamily="2" charset="-78"/>
                <a:hlinkClick r:id="rId5"/>
              </a:rPr>
              <a:t>GNU General </a:t>
            </a:r>
            <a:r>
              <a:rPr lang="hr-HR" dirty="0" err="1">
                <a:cs typeface="Aldhabi" panose="01000000000000000000" pitchFamily="2" charset="-78"/>
                <a:hlinkClick r:id="rId5"/>
              </a:rPr>
              <a:t>Public</a:t>
            </a:r>
            <a:r>
              <a:rPr lang="hr-HR" dirty="0">
                <a:cs typeface="Aldhabi" panose="01000000000000000000" pitchFamily="2" charset="-78"/>
                <a:hlinkClick r:id="rId5"/>
              </a:rPr>
              <a:t> </a:t>
            </a:r>
            <a:r>
              <a:rPr lang="hr-HR" dirty="0" err="1">
                <a:cs typeface="Aldhabi" panose="01000000000000000000" pitchFamily="2" charset="-78"/>
                <a:hlinkClick r:id="rId5"/>
              </a:rPr>
              <a:t>License</a:t>
            </a:r>
            <a:r>
              <a:rPr lang="hr-HR" dirty="0">
                <a:cs typeface="Aldhabi" panose="01000000000000000000" pitchFamily="2" charset="-78"/>
                <a:hlinkClick r:id="rId5"/>
              </a:rPr>
              <a:t> (GPL)</a:t>
            </a:r>
            <a:endParaRPr lang="hr-HR" dirty="0">
              <a:cs typeface="Aldhabi" panose="01000000000000000000" pitchFamily="2" charset="-78"/>
            </a:endParaRPr>
          </a:p>
          <a:p>
            <a:pPr lvl="2"/>
            <a:r>
              <a:rPr lang="hr-HR" dirty="0">
                <a:cs typeface="Aldhabi" panose="01000000000000000000" pitchFamily="2" charset="-78"/>
                <a:hlinkClick r:id="rId6"/>
              </a:rPr>
              <a:t>GNU </a:t>
            </a:r>
            <a:r>
              <a:rPr lang="hr-HR" dirty="0" err="1">
                <a:cs typeface="Aldhabi" panose="01000000000000000000" pitchFamily="2" charset="-78"/>
                <a:hlinkClick r:id="rId6"/>
              </a:rPr>
              <a:t>Library</a:t>
            </a:r>
            <a:r>
              <a:rPr lang="hr-HR" dirty="0">
                <a:cs typeface="Aldhabi" panose="01000000000000000000" pitchFamily="2" charset="-78"/>
                <a:hlinkClick r:id="rId6"/>
              </a:rPr>
              <a:t> </a:t>
            </a:r>
            <a:r>
              <a:rPr lang="hr-HR" dirty="0" err="1">
                <a:cs typeface="Aldhabi" panose="01000000000000000000" pitchFamily="2" charset="-78"/>
                <a:hlinkClick r:id="rId6"/>
              </a:rPr>
              <a:t>or</a:t>
            </a:r>
            <a:r>
              <a:rPr lang="hr-HR" dirty="0">
                <a:cs typeface="Aldhabi" panose="01000000000000000000" pitchFamily="2" charset="-78"/>
                <a:hlinkClick r:id="rId6"/>
              </a:rPr>
              <a:t> "</a:t>
            </a:r>
            <a:r>
              <a:rPr lang="hr-HR" dirty="0" err="1">
                <a:cs typeface="Aldhabi" panose="01000000000000000000" pitchFamily="2" charset="-78"/>
                <a:hlinkClick r:id="rId6"/>
              </a:rPr>
              <a:t>Lesser</a:t>
            </a:r>
            <a:r>
              <a:rPr lang="hr-HR" dirty="0">
                <a:cs typeface="Aldhabi" panose="01000000000000000000" pitchFamily="2" charset="-78"/>
                <a:hlinkClick r:id="rId6"/>
              </a:rPr>
              <a:t>" General </a:t>
            </a:r>
            <a:r>
              <a:rPr lang="hr-HR" dirty="0" err="1">
                <a:cs typeface="Aldhabi" panose="01000000000000000000" pitchFamily="2" charset="-78"/>
                <a:hlinkClick r:id="rId6"/>
              </a:rPr>
              <a:t>Public</a:t>
            </a:r>
            <a:r>
              <a:rPr lang="hr-HR" dirty="0">
                <a:cs typeface="Aldhabi" panose="01000000000000000000" pitchFamily="2" charset="-78"/>
                <a:hlinkClick r:id="rId6"/>
              </a:rPr>
              <a:t> </a:t>
            </a:r>
            <a:r>
              <a:rPr lang="hr-HR" dirty="0" err="1">
                <a:cs typeface="Aldhabi" panose="01000000000000000000" pitchFamily="2" charset="-78"/>
                <a:hlinkClick r:id="rId6"/>
              </a:rPr>
              <a:t>License</a:t>
            </a:r>
            <a:r>
              <a:rPr lang="hr-HR" dirty="0">
                <a:cs typeface="Aldhabi" panose="01000000000000000000" pitchFamily="2" charset="-78"/>
                <a:hlinkClick r:id="rId6"/>
              </a:rPr>
              <a:t> (LGPL)</a:t>
            </a:r>
            <a:endParaRPr lang="hr-HR" dirty="0">
              <a:cs typeface="Aldhabi" panose="01000000000000000000" pitchFamily="2" charset="-78"/>
            </a:endParaRPr>
          </a:p>
          <a:p>
            <a:pPr lvl="2"/>
            <a:r>
              <a:rPr lang="hr-HR" dirty="0">
                <a:cs typeface="Aldhabi" panose="01000000000000000000" pitchFamily="2" charset="-78"/>
                <a:hlinkClick r:id="rId7"/>
              </a:rPr>
              <a:t>MIT </a:t>
            </a:r>
            <a:r>
              <a:rPr lang="hr-HR" dirty="0" err="1">
                <a:cs typeface="Aldhabi" panose="01000000000000000000" pitchFamily="2" charset="-78"/>
                <a:hlinkClick r:id="rId7"/>
              </a:rPr>
              <a:t>license</a:t>
            </a:r>
            <a:endParaRPr lang="hr-HR" dirty="0">
              <a:cs typeface="Aldhabi" panose="01000000000000000000" pitchFamily="2" charset="-78"/>
            </a:endParaRPr>
          </a:p>
          <a:p>
            <a:pPr lvl="2"/>
            <a:r>
              <a:rPr lang="hr-HR" dirty="0" err="1">
                <a:cs typeface="Aldhabi" panose="01000000000000000000" pitchFamily="2" charset="-78"/>
                <a:hlinkClick r:id="rId8"/>
              </a:rPr>
              <a:t>Mozilla</a:t>
            </a:r>
            <a:r>
              <a:rPr lang="hr-HR" dirty="0">
                <a:cs typeface="Aldhabi" panose="01000000000000000000" pitchFamily="2" charset="-78"/>
                <a:hlinkClick r:id="rId8"/>
              </a:rPr>
              <a:t> </a:t>
            </a:r>
            <a:r>
              <a:rPr lang="hr-HR" dirty="0" err="1">
                <a:cs typeface="Aldhabi" panose="01000000000000000000" pitchFamily="2" charset="-78"/>
                <a:hlinkClick r:id="rId8"/>
              </a:rPr>
              <a:t>Public</a:t>
            </a:r>
            <a:r>
              <a:rPr lang="hr-HR" dirty="0">
                <a:cs typeface="Aldhabi" panose="01000000000000000000" pitchFamily="2" charset="-78"/>
                <a:hlinkClick r:id="rId8"/>
              </a:rPr>
              <a:t> </a:t>
            </a:r>
            <a:r>
              <a:rPr lang="hr-HR" dirty="0" err="1">
                <a:cs typeface="Aldhabi" panose="01000000000000000000" pitchFamily="2" charset="-78"/>
                <a:hlinkClick r:id="rId8"/>
              </a:rPr>
              <a:t>License</a:t>
            </a:r>
            <a:r>
              <a:rPr lang="hr-HR" dirty="0">
                <a:cs typeface="Aldhabi" panose="01000000000000000000" pitchFamily="2" charset="-78"/>
                <a:hlinkClick r:id="rId8"/>
              </a:rPr>
              <a:t> 2.0</a:t>
            </a:r>
            <a:endParaRPr lang="hr-HR" dirty="0">
              <a:cs typeface="Aldhabi" panose="01000000000000000000" pitchFamily="2" charset="-78"/>
            </a:endParaRPr>
          </a:p>
          <a:p>
            <a:pPr lvl="2"/>
            <a:r>
              <a:rPr lang="hr-HR" dirty="0" err="1">
                <a:cs typeface="Aldhabi" panose="01000000000000000000" pitchFamily="2" charset="-78"/>
                <a:hlinkClick r:id="rId9"/>
              </a:rPr>
              <a:t>Common</a:t>
            </a:r>
            <a:r>
              <a:rPr lang="hr-HR" dirty="0">
                <a:cs typeface="Aldhabi" panose="01000000000000000000" pitchFamily="2" charset="-78"/>
                <a:hlinkClick r:id="rId9"/>
              </a:rPr>
              <a:t> Development </a:t>
            </a:r>
            <a:r>
              <a:rPr lang="hr-HR" dirty="0" err="1">
                <a:cs typeface="Aldhabi" panose="01000000000000000000" pitchFamily="2" charset="-78"/>
                <a:hlinkClick r:id="rId9"/>
              </a:rPr>
              <a:t>and</a:t>
            </a:r>
            <a:r>
              <a:rPr lang="hr-HR" dirty="0">
                <a:cs typeface="Aldhabi" panose="01000000000000000000" pitchFamily="2" charset="-78"/>
                <a:hlinkClick r:id="rId9"/>
              </a:rPr>
              <a:t> </a:t>
            </a:r>
            <a:r>
              <a:rPr lang="hr-HR" dirty="0" err="1">
                <a:cs typeface="Aldhabi" panose="01000000000000000000" pitchFamily="2" charset="-78"/>
                <a:hlinkClick r:id="rId9"/>
              </a:rPr>
              <a:t>Distribution</a:t>
            </a:r>
            <a:r>
              <a:rPr lang="hr-HR" dirty="0">
                <a:cs typeface="Aldhabi" panose="01000000000000000000" pitchFamily="2" charset="-78"/>
                <a:hlinkClick r:id="rId9"/>
              </a:rPr>
              <a:t> </a:t>
            </a:r>
            <a:r>
              <a:rPr lang="hr-HR" dirty="0" err="1">
                <a:cs typeface="Aldhabi" panose="01000000000000000000" pitchFamily="2" charset="-78"/>
                <a:hlinkClick r:id="rId9"/>
              </a:rPr>
              <a:t>License</a:t>
            </a:r>
            <a:endParaRPr lang="hr-HR" dirty="0">
              <a:cs typeface="Aldhabi" panose="01000000000000000000" pitchFamily="2" charset="-78"/>
            </a:endParaRPr>
          </a:p>
          <a:p>
            <a:pPr lvl="2"/>
            <a:r>
              <a:rPr lang="hr-HR" dirty="0" err="1">
                <a:cs typeface="Aldhabi" panose="01000000000000000000" pitchFamily="2" charset="-78"/>
                <a:hlinkClick r:id="rId10"/>
              </a:rPr>
              <a:t>Eclipse</a:t>
            </a:r>
            <a:r>
              <a:rPr lang="hr-HR" dirty="0">
                <a:cs typeface="Aldhabi" panose="01000000000000000000" pitchFamily="2" charset="-78"/>
                <a:hlinkClick r:id="rId10"/>
              </a:rPr>
              <a:t> </a:t>
            </a:r>
            <a:r>
              <a:rPr lang="hr-HR" dirty="0" err="1">
                <a:cs typeface="Aldhabi" panose="01000000000000000000" pitchFamily="2" charset="-78"/>
                <a:hlinkClick r:id="rId10"/>
              </a:rPr>
              <a:t>Public</a:t>
            </a:r>
            <a:r>
              <a:rPr lang="hr-HR" dirty="0">
                <a:cs typeface="Aldhabi" panose="01000000000000000000" pitchFamily="2" charset="-78"/>
                <a:hlinkClick r:id="rId10"/>
              </a:rPr>
              <a:t> </a:t>
            </a:r>
            <a:r>
              <a:rPr lang="hr-HR" dirty="0" err="1">
                <a:cs typeface="Aldhabi" panose="01000000000000000000" pitchFamily="2" charset="-78"/>
                <a:hlinkClick r:id="rId10"/>
              </a:rPr>
              <a:t>License</a:t>
            </a:r>
            <a:endParaRPr lang="hr-HR" dirty="0">
              <a:cs typeface="Aldhabi" panose="01000000000000000000" pitchFamily="2" charset="-78"/>
            </a:endParaRPr>
          </a:p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6519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 2017 </a:t>
            </a:r>
            <a:r>
              <a:rPr lang="hr-HR" dirty="0" err="1" smtClean="0"/>
              <a:t>Community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Za organizacije:</a:t>
            </a:r>
          </a:p>
          <a:p>
            <a:pPr lvl="1"/>
            <a:r>
              <a:rPr lang="hr-HR" dirty="0" smtClean="0"/>
              <a:t>Slobodan u svrhe edukacije i akademskog istraživanja</a:t>
            </a:r>
          </a:p>
          <a:p>
            <a:pPr lvl="1"/>
            <a:r>
              <a:rPr lang="hr-HR" dirty="0" smtClean="0"/>
              <a:t>Slobodan za razvoj ekstenzija za VS</a:t>
            </a:r>
          </a:p>
          <a:p>
            <a:pPr lvl="1"/>
            <a:r>
              <a:rPr lang="hr-HR" dirty="0" smtClean="0"/>
              <a:t>Slobodan za 5 korisnika za razvoj komercijalnih aplikacija ukoliko tvrtka ima:</a:t>
            </a:r>
          </a:p>
          <a:p>
            <a:pPr lvl="2"/>
            <a:r>
              <a:rPr lang="hr-HR" dirty="0"/>
              <a:t>M</a:t>
            </a:r>
            <a:r>
              <a:rPr lang="hr-HR" dirty="0" smtClean="0"/>
              <a:t>anje od 250 računala</a:t>
            </a:r>
          </a:p>
          <a:p>
            <a:pPr lvl="2"/>
            <a:r>
              <a:rPr lang="hr-HR" dirty="0" smtClean="0"/>
              <a:t>Manje od 1 000 000 USD prihoda godišnje</a:t>
            </a:r>
          </a:p>
          <a:p>
            <a:r>
              <a:rPr lang="hr-HR" dirty="0" smtClean="0"/>
              <a:t>Sve ostale verzije VS-a su ilegalne za korištenje, bez odgovarajuće licence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5612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IntelliSense</a:t>
            </a:r>
            <a:endParaRPr lang="hr-HR" dirty="0" smtClean="0"/>
          </a:p>
          <a:p>
            <a:pPr lvl="1"/>
            <a:r>
              <a:rPr lang="hr-HR" dirty="0" err="1" smtClean="0"/>
              <a:t>Code</a:t>
            </a:r>
            <a:r>
              <a:rPr lang="hr-HR" dirty="0" smtClean="0"/>
              <a:t> </a:t>
            </a:r>
            <a:r>
              <a:rPr lang="hr-HR" dirty="0" err="1" smtClean="0"/>
              <a:t>completition</a:t>
            </a:r>
            <a:endParaRPr lang="hr-HR" dirty="0" smtClean="0"/>
          </a:p>
          <a:p>
            <a:pPr lvl="1"/>
            <a:r>
              <a:rPr lang="hr-HR" dirty="0" err="1" smtClean="0"/>
              <a:t>Quick</a:t>
            </a:r>
            <a:r>
              <a:rPr lang="hr-HR" dirty="0" smtClean="0"/>
              <a:t> info</a:t>
            </a:r>
            <a:endParaRPr lang="hr-HR" dirty="0" smtClean="0"/>
          </a:p>
          <a:p>
            <a:pPr lvl="1"/>
            <a:r>
              <a:rPr lang="hr-HR" dirty="0" err="1" smtClean="0"/>
              <a:t>Snippets</a:t>
            </a:r>
            <a:endParaRPr lang="hr-HR" dirty="0" smtClean="0"/>
          </a:p>
          <a:p>
            <a:pPr lvl="2"/>
            <a:r>
              <a:rPr lang="hr-HR" dirty="0" smtClean="0"/>
              <a:t>Kratice za kreiranje tipova ili import </a:t>
            </a:r>
            <a:r>
              <a:rPr lang="hr-HR" dirty="0" err="1" smtClean="0"/>
              <a:t>namespaceova</a:t>
            </a:r>
            <a:endParaRPr lang="hr-HR" dirty="0" smtClean="0"/>
          </a:p>
          <a:p>
            <a:pPr lvl="1"/>
            <a:r>
              <a:rPr lang="hr-HR" dirty="0" smtClean="0"/>
              <a:t>Kratica za ručno pozivanje: </a:t>
            </a:r>
            <a:r>
              <a:rPr lang="hr-HR" dirty="0" err="1" smtClean="0"/>
              <a:t>Ctrl</a:t>
            </a:r>
            <a:r>
              <a:rPr lang="hr-HR" dirty="0" smtClean="0"/>
              <a:t> + J, </a:t>
            </a:r>
            <a:r>
              <a:rPr lang="hr-HR" dirty="0" err="1" smtClean="0"/>
              <a:t>Ctrl</a:t>
            </a:r>
            <a:r>
              <a:rPr lang="hr-HR" dirty="0" smtClean="0"/>
              <a:t> + </a:t>
            </a:r>
            <a:r>
              <a:rPr lang="hr-HR" dirty="0" err="1" smtClean="0"/>
              <a:t>space</a:t>
            </a:r>
            <a:endParaRPr lang="hr-HR" dirty="0" smtClean="0"/>
          </a:p>
          <a:p>
            <a:r>
              <a:rPr lang="hr-HR" dirty="0" err="1" smtClean="0"/>
              <a:t>Refactoring</a:t>
            </a:r>
            <a:r>
              <a:rPr lang="hr-HR" dirty="0" smtClean="0"/>
              <a:t> </a:t>
            </a:r>
            <a:r>
              <a:rPr lang="hr-HR" dirty="0" err="1" smtClean="0"/>
              <a:t>tools</a:t>
            </a:r>
            <a:endParaRPr lang="hr-HR" dirty="0"/>
          </a:p>
          <a:p>
            <a:r>
              <a:rPr lang="hr-HR" dirty="0" err="1" smtClean="0"/>
              <a:t>Code</a:t>
            </a:r>
            <a:r>
              <a:rPr lang="hr-HR" dirty="0" smtClean="0"/>
              <a:t> </a:t>
            </a:r>
            <a:r>
              <a:rPr lang="hr-HR" dirty="0" err="1" smtClean="0"/>
              <a:t>analysis</a:t>
            </a:r>
            <a:endParaRPr lang="hr-HR" dirty="0" smtClean="0"/>
          </a:p>
          <a:p>
            <a:r>
              <a:rPr lang="hr-HR" dirty="0" err="1" smtClean="0"/>
              <a:t>Code</a:t>
            </a:r>
            <a:r>
              <a:rPr lang="hr-HR" dirty="0" smtClean="0"/>
              <a:t> </a:t>
            </a:r>
            <a:r>
              <a:rPr lang="hr-HR" dirty="0" err="1" smtClean="0"/>
              <a:t>metrics</a:t>
            </a:r>
            <a:endParaRPr lang="hr-HR" dirty="0" smtClean="0"/>
          </a:p>
          <a:p>
            <a:pPr marL="457200" lvl="1" indent="0">
              <a:buNone/>
            </a:pP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000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Designers</a:t>
            </a:r>
            <a:endParaRPr lang="hr-HR" dirty="0" smtClean="0"/>
          </a:p>
          <a:p>
            <a:pPr lvl="1"/>
            <a:r>
              <a:rPr lang="hr-HR" dirty="0" smtClean="0"/>
              <a:t>Alati za vizualni razvoj ili prikaz</a:t>
            </a:r>
          </a:p>
          <a:p>
            <a:pPr lvl="2"/>
            <a:r>
              <a:rPr lang="hr-HR" dirty="0" smtClean="0"/>
              <a:t>Web </a:t>
            </a:r>
            <a:r>
              <a:rPr lang="hr-HR" dirty="0" err="1" smtClean="0"/>
              <a:t>pages</a:t>
            </a:r>
            <a:endParaRPr lang="hr-HR" dirty="0" smtClean="0"/>
          </a:p>
          <a:p>
            <a:pPr lvl="2"/>
            <a:r>
              <a:rPr lang="hr-HR" dirty="0" err="1" smtClean="0"/>
              <a:t>Forms</a:t>
            </a:r>
            <a:endParaRPr lang="hr-HR" dirty="0" smtClean="0"/>
          </a:p>
          <a:p>
            <a:pPr lvl="2"/>
            <a:r>
              <a:rPr lang="hr-HR" dirty="0" smtClean="0"/>
              <a:t>WPF</a:t>
            </a:r>
          </a:p>
          <a:p>
            <a:pPr lvl="2"/>
            <a:r>
              <a:rPr lang="hr-HR" dirty="0" err="1" smtClean="0"/>
              <a:t>Database</a:t>
            </a:r>
            <a:r>
              <a:rPr lang="hr-HR" dirty="0" smtClean="0"/>
              <a:t> </a:t>
            </a:r>
            <a:r>
              <a:rPr lang="hr-HR" dirty="0" err="1" smtClean="0"/>
              <a:t>schema</a:t>
            </a:r>
            <a:endParaRPr lang="hr-HR" dirty="0" smtClean="0"/>
          </a:p>
          <a:p>
            <a:pPr lvl="2"/>
            <a:r>
              <a:rPr lang="hr-HR" dirty="0" smtClean="0"/>
              <a:t>…</a:t>
            </a:r>
          </a:p>
          <a:p>
            <a:pPr marL="457200" lvl="1" indent="0">
              <a:buNone/>
            </a:pP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026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Compile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debug</a:t>
            </a:r>
            <a:endParaRPr lang="hr-HR" dirty="0" smtClean="0"/>
          </a:p>
          <a:p>
            <a:pPr lvl="1"/>
            <a:r>
              <a:rPr lang="hr-HR" dirty="0" err="1" smtClean="0"/>
              <a:t>Kompajliranje</a:t>
            </a:r>
            <a:r>
              <a:rPr lang="hr-HR" dirty="0" smtClean="0"/>
              <a:t> i </a:t>
            </a:r>
            <a:r>
              <a:rPr lang="hr-HR" dirty="0" err="1" smtClean="0"/>
              <a:t>debugiranje</a:t>
            </a:r>
            <a:r>
              <a:rPr lang="hr-HR" dirty="0" smtClean="0"/>
              <a:t> na jedan klik</a:t>
            </a:r>
          </a:p>
          <a:p>
            <a:pPr lvl="1"/>
            <a:r>
              <a:rPr lang="hr-HR" dirty="0" err="1" smtClean="0"/>
              <a:t>Memory</a:t>
            </a:r>
            <a:r>
              <a:rPr lang="hr-HR" dirty="0" smtClean="0"/>
              <a:t> </a:t>
            </a:r>
            <a:r>
              <a:rPr lang="hr-HR" dirty="0" err="1" smtClean="0"/>
              <a:t>dump</a:t>
            </a:r>
            <a:endParaRPr lang="hr-HR" dirty="0" smtClean="0"/>
          </a:p>
          <a:p>
            <a:pPr lvl="1"/>
            <a:r>
              <a:rPr lang="hr-HR" dirty="0" err="1" smtClean="0"/>
              <a:t>Conditional</a:t>
            </a:r>
            <a:r>
              <a:rPr lang="hr-HR" dirty="0" smtClean="0"/>
              <a:t> </a:t>
            </a:r>
            <a:r>
              <a:rPr lang="hr-HR" dirty="0" err="1" smtClean="0"/>
              <a:t>breakpoints</a:t>
            </a:r>
            <a:r>
              <a:rPr lang="hr-HR" dirty="0" smtClean="0"/>
              <a:t>, </a:t>
            </a:r>
            <a:r>
              <a:rPr lang="hr-HR" dirty="0" err="1" smtClean="0"/>
              <a:t>watches</a:t>
            </a:r>
            <a:r>
              <a:rPr lang="hr-HR" dirty="0" smtClean="0"/>
              <a:t>, </a:t>
            </a:r>
            <a:r>
              <a:rPr lang="hr-HR" dirty="0" err="1" smtClean="0"/>
              <a:t>immediate</a:t>
            </a:r>
            <a:r>
              <a:rPr lang="hr-HR" dirty="0" smtClean="0"/>
              <a:t> </a:t>
            </a:r>
            <a:r>
              <a:rPr lang="hr-HR" dirty="0" smtClean="0"/>
              <a:t>window</a:t>
            </a:r>
          </a:p>
          <a:p>
            <a:r>
              <a:rPr lang="hr-HR" dirty="0" err="1" smtClean="0"/>
              <a:t>Performance</a:t>
            </a:r>
            <a:r>
              <a:rPr lang="hr-HR" dirty="0" smtClean="0"/>
              <a:t> </a:t>
            </a:r>
            <a:r>
              <a:rPr lang="hr-HR" dirty="0" err="1" smtClean="0"/>
              <a:t>and</a:t>
            </a:r>
            <a:r>
              <a:rPr lang="hr-HR" dirty="0" smtClean="0"/>
              <a:t> </a:t>
            </a:r>
            <a:r>
              <a:rPr lang="hr-HR" dirty="0" err="1" smtClean="0"/>
              <a:t>Diagnostics</a:t>
            </a:r>
            <a:r>
              <a:rPr lang="hr-HR" dirty="0" smtClean="0"/>
              <a:t> (</a:t>
            </a:r>
            <a:r>
              <a:rPr lang="hr-HR" dirty="0" err="1" smtClean="0"/>
              <a:t>profilers</a:t>
            </a:r>
            <a:r>
              <a:rPr lang="hr-HR" dirty="0" smtClean="0"/>
              <a:t>)</a:t>
            </a:r>
            <a:endParaRPr lang="hr-HR" dirty="0" smtClean="0"/>
          </a:p>
          <a:p>
            <a:pPr marL="457200" lvl="1" indent="0">
              <a:buNone/>
            </a:pP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776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Visual</a:t>
            </a:r>
            <a:r>
              <a:rPr lang="hr-HR" dirty="0" smtClean="0"/>
              <a:t> Studio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Version</a:t>
            </a:r>
            <a:r>
              <a:rPr lang="hr-HR" dirty="0" smtClean="0"/>
              <a:t> </a:t>
            </a:r>
            <a:r>
              <a:rPr lang="hr-HR" dirty="0" err="1" smtClean="0"/>
              <a:t>control</a:t>
            </a:r>
            <a:endParaRPr lang="hr-HR" dirty="0" smtClean="0"/>
          </a:p>
          <a:p>
            <a:pPr lvl="1"/>
            <a:r>
              <a:rPr lang="hr-HR" dirty="0" smtClean="0"/>
              <a:t>TFS</a:t>
            </a:r>
          </a:p>
          <a:p>
            <a:pPr lvl="1"/>
            <a:r>
              <a:rPr lang="hr-HR" dirty="0" smtClean="0"/>
              <a:t>SVN</a:t>
            </a:r>
          </a:p>
          <a:p>
            <a:pPr lvl="1"/>
            <a:r>
              <a:rPr lang="hr-HR" dirty="0" smtClean="0"/>
              <a:t>GIT</a:t>
            </a:r>
          </a:p>
          <a:p>
            <a:pPr marL="457200" lvl="1" indent="0">
              <a:buNone/>
            </a:pPr>
            <a:endParaRPr lang="hr-HR" dirty="0" smtClean="0"/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428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451</Words>
  <Application>Microsoft Office PowerPoint</Application>
  <PresentationFormat>Widescreen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Aldhabi</vt:lpstr>
      <vt:lpstr>Arial</vt:lpstr>
      <vt:lpstr>Calibri</vt:lpstr>
      <vt:lpstr>Calibri Light</vt:lpstr>
      <vt:lpstr>Office Theme</vt:lpstr>
      <vt:lpstr>Visual studio</vt:lpstr>
      <vt:lpstr>Visual Studio</vt:lpstr>
      <vt:lpstr>Visual Studio</vt:lpstr>
      <vt:lpstr>Visual Studio 2017 Community</vt:lpstr>
      <vt:lpstr>Visual Studio 2017 Community</vt:lpstr>
      <vt:lpstr>Visual Studio</vt:lpstr>
      <vt:lpstr>Visual Studio</vt:lpstr>
      <vt:lpstr>Visual Studio</vt:lpstr>
      <vt:lpstr>Visual Studio</vt:lpstr>
      <vt:lpstr>Visual Studio</vt:lpstr>
      <vt:lpstr>Visual Studio Code</vt:lpstr>
      <vt:lpstr>PowerPoint Presentation</vt:lpstr>
    </vt:vector>
  </TitlesOfParts>
  <Company>IN2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 Marčinko</dc:creator>
  <cp:lastModifiedBy>Maro Marčinko</cp:lastModifiedBy>
  <cp:revision>22</cp:revision>
  <dcterms:created xsi:type="dcterms:W3CDTF">2017-04-03T13:43:26Z</dcterms:created>
  <dcterms:modified xsi:type="dcterms:W3CDTF">2017-04-30T11:11:49Z</dcterms:modified>
</cp:coreProperties>
</file>