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4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23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2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8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74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9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74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3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1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48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E094-C464-4CBB-B627-45BF30B006D7}" type="datetimeFigureOut">
              <a:rPr lang="pt-BR" smtClean="0"/>
              <a:t>28/03/2016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A1EC-BEB0-4CBF-91F5-E70737628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8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poioinformatica.inf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oioinformatica.inf.br/produtos/visualg/linguagem" TargetMode="External"/><Relationship Id="rId3" Type="http://schemas.openxmlformats.org/officeDocument/2006/relationships/hyperlink" Target="http://www.apoioinformatica.inf.br/produtos/visualg/item/31-objetivos" TargetMode="External"/><Relationship Id="rId7" Type="http://schemas.openxmlformats.org/officeDocument/2006/relationships/hyperlink" Target="http://www.apoioinformatica.inf.br/produtos/visualg/item/3-a-tela-principal-do-visualg" TargetMode="External"/><Relationship Id="rId2" Type="http://schemas.openxmlformats.org/officeDocument/2006/relationships/hyperlink" Target="http://www.apoioinformatica.inf.br/produtos/visualg/item/32-instalacao-e-requerimentos-de-hard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oioinformatica.inf.br/produtos/visualg/item/4-menu-do-visualg" TargetMode="External"/><Relationship Id="rId5" Type="http://schemas.openxmlformats.org/officeDocument/2006/relationships/hyperlink" Target="http://www.apoioinformatica.inf.br/produtos/visualg/item/26-outros-recursos" TargetMode="External"/><Relationship Id="rId4" Type="http://schemas.openxmlformats.org/officeDocument/2006/relationships/hyperlink" Target="http://www.apoioinformatica.inf.br/produtos/visualg/item/29-referencias-da-linguagem-de-programacao-do-visual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VisuAlg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</a:t>
            </a:r>
            <a:r>
              <a:rPr lang="pt-BR" dirty="0" err="1"/>
              <a:t>VisuAlg</a:t>
            </a:r>
            <a:r>
              <a:rPr lang="pt-BR" dirty="0"/>
              <a:t> é um programa que edita, interpreta e executa algoritmos com uma linguagem próxima do </a:t>
            </a:r>
            <a:r>
              <a:rPr lang="pt-BR" dirty="0" smtClean="0"/>
              <a:t>português estruturado </a:t>
            </a:r>
            <a:r>
              <a:rPr lang="pt-BR" dirty="0"/>
              <a:t>como um programa normal de computador. É um programa de livre uso e distribuição, empregado no ensino de programação em várias escolas e universidades no Brasil e no exterior.</a:t>
            </a:r>
          </a:p>
        </p:txBody>
      </p:sp>
      <p:pic>
        <p:nvPicPr>
          <p:cNvPr id="1027" name="Picture 3" descr="http://www.apoioinformatica.inf.br/templates/gd-apoio/images/logo-apoio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2" y="221941"/>
            <a:ext cx="193357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apoioinformatica.inf.br/images/visualg/visual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61" y="249237"/>
            <a:ext cx="5715000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5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>
                <a:hlinkClick r:id="rId2"/>
              </a:rPr>
              <a:t>Instalação e Requerimentos de Hardware</a:t>
            </a:r>
            <a:endParaRPr lang="pt-BR" dirty="0"/>
          </a:p>
          <a:p>
            <a:pPr fontAlgn="base"/>
            <a:r>
              <a:rPr lang="pt-BR" b="1" dirty="0">
                <a:hlinkClick r:id="rId3"/>
              </a:rPr>
              <a:t>Objetivos</a:t>
            </a:r>
            <a:endParaRPr lang="pt-BR" dirty="0"/>
          </a:p>
          <a:p>
            <a:pPr fontAlgn="base"/>
            <a:r>
              <a:rPr lang="pt-BR" b="1" dirty="0">
                <a:hlinkClick r:id="rId4"/>
              </a:rPr>
              <a:t>Referências da Linguagem de Programação do </a:t>
            </a:r>
            <a:r>
              <a:rPr lang="pt-BR" b="1" dirty="0" err="1">
                <a:hlinkClick r:id="rId4"/>
              </a:rPr>
              <a:t>VisuAlg</a:t>
            </a:r>
            <a:endParaRPr lang="pt-BR" dirty="0"/>
          </a:p>
          <a:p>
            <a:pPr fontAlgn="base"/>
            <a:r>
              <a:rPr lang="pt-BR" b="1" dirty="0">
                <a:hlinkClick r:id="rId5"/>
              </a:rPr>
              <a:t>Outros Recursos</a:t>
            </a:r>
            <a:endParaRPr lang="pt-BR" dirty="0"/>
          </a:p>
          <a:p>
            <a:pPr fontAlgn="base"/>
            <a:r>
              <a:rPr lang="pt-BR" b="1" dirty="0">
                <a:hlinkClick r:id="rId6"/>
              </a:rPr>
              <a:t>Menu do </a:t>
            </a:r>
            <a:r>
              <a:rPr lang="pt-BR" b="1" dirty="0" err="1">
                <a:hlinkClick r:id="rId6"/>
              </a:rPr>
              <a:t>VisuAlg</a:t>
            </a:r>
            <a:endParaRPr lang="pt-BR" dirty="0"/>
          </a:p>
          <a:p>
            <a:pPr fontAlgn="base"/>
            <a:r>
              <a:rPr lang="pt-BR" b="1" dirty="0">
                <a:hlinkClick r:id="rId7"/>
              </a:rPr>
              <a:t>A Tela Principal do </a:t>
            </a:r>
            <a:r>
              <a:rPr lang="pt-BR" b="1" dirty="0" err="1">
                <a:hlinkClick r:id="rId7"/>
              </a:rPr>
              <a:t>VisuAlg</a:t>
            </a:r>
            <a:endParaRPr lang="pt-BR" dirty="0"/>
          </a:p>
          <a:p>
            <a:pPr fontAlgn="base"/>
            <a:r>
              <a:rPr lang="pt-BR" b="1" dirty="0">
                <a:hlinkClick r:id="rId8" tooltip="A Linguagem de Programação do VisuAlg"/>
              </a:rPr>
              <a:t>A Linguagem de Programação do </a:t>
            </a:r>
            <a:r>
              <a:rPr lang="pt-BR" b="1" dirty="0" err="1" smtClean="0">
                <a:hlinkClick r:id="rId8" tooltip="A Linguagem de Programação do VisuAlg"/>
              </a:rPr>
              <a:t>VisuAlg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34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Instalação e Requerimentos de </a:t>
            </a:r>
            <a:r>
              <a:rPr lang="pt-BR" b="1" dirty="0" smtClean="0"/>
              <a:t>Hardware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VisuAlg</a:t>
            </a:r>
            <a:r>
              <a:rPr lang="pt-BR" dirty="0"/>
              <a:t> é um programa simples, que não depende de </a:t>
            </a:r>
            <a:r>
              <a:rPr lang="pt-BR" dirty="0" err="1"/>
              <a:t>DLLs</a:t>
            </a:r>
            <a:r>
              <a:rPr lang="pt-BR" dirty="0"/>
              <a:t>, </a:t>
            </a:r>
            <a:r>
              <a:rPr lang="pt-BR" dirty="0" err="1"/>
              <a:t>OCXs</a:t>
            </a:r>
            <a:r>
              <a:rPr lang="pt-BR" dirty="0"/>
              <a:t> ou outros componentes. Sua instalação não copia arquivos para nenhuma outra pasta a não ser aquela em que for instalado, e exige cerca de 1 MB de espaço em disco. Pode ser executado sob Windows 95 ou posterior, e tem melhor aparência com resolução de vídeo de 800x600 ou maior.</a:t>
            </a:r>
          </a:p>
        </p:txBody>
      </p:sp>
    </p:spTree>
    <p:extLst>
      <p:ext uri="{BB962C8B-B14F-4D97-AF65-F5344CB8AC3E}">
        <p14:creationId xmlns:p14="http://schemas.microsoft.com/office/powerpoint/2010/main" val="23982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 smtClean="0"/>
              <a:t>ideia </a:t>
            </a:r>
            <a:r>
              <a:rPr lang="pt-BR" dirty="0"/>
              <a:t>de escrever este programa nasceu a partir de uma necessidade: uma ferramenta que permitisse aos alunos iniciantes em programação o exercício dos seus conhecimentos num ambiente próximo da realidade. Em minha experiência como professor desta disciplina, tenho notado que a abstração de "rodar o chinês", ou seja, de executar um programa apenas no papel, é um grande obstáculo (quase intransponível para alguns) no aprendizado das técnicas de elaboração de </a:t>
            </a:r>
            <a:r>
              <a:rPr lang="pt-BR" dirty="0" smtClean="0"/>
              <a:t>algoritmos.</a:t>
            </a:r>
            <a:br>
              <a:rPr lang="pt-BR" dirty="0" smtClean="0"/>
            </a:br>
            <a:endParaRPr lang="pt-BR" dirty="0" smtClean="0"/>
          </a:p>
          <a:p>
            <a:r>
              <a:rPr lang="pt-BR" dirty="0" smtClean="0"/>
              <a:t>Saiba mais em: http://www.apoioinformatica.inf.br/produtos/visualg/item/31-objetivos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17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920" y="345989"/>
            <a:ext cx="3833255" cy="5832389"/>
          </a:xfrm>
        </p:spPr>
        <p:txBody>
          <a:bodyPr>
            <a:normAutofit/>
          </a:bodyPr>
          <a:lstStyle/>
          <a:p>
            <a:r>
              <a:rPr lang="pt-BR" dirty="0"/>
              <a:t>Nesta página estão todas as palavras-chave da linguagem de programação do </a:t>
            </a:r>
            <a:r>
              <a:rPr lang="pt-BR" dirty="0" smtClean="0"/>
              <a:t>Visualg. </a:t>
            </a:r>
          </a:p>
          <a:p>
            <a:r>
              <a:rPr lang="pt-BR" dirty="0" smtClean="0"/>
              <a:t>Em </a:t>
            </a:r>
            <a:r>
              <a:rPr lang="pt-BR" dirty="0"/>
              <a:t>cada uma delas, há um link para sua correspondente seção dentro das páginas de </a:t>
            </a:r>
            <a:r>
              <a:rPr lang="pt-BR" dirty="0" smtClean="0"/>
              <a:t>ajuda, </a:t>
            </a:r>
            <a:r>
              <a:rPr lang="pt-BR" smtClean="0"/>
              <a:t>do programa.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24" y="-1"/>
            <a:ext cx="777797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8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Sugestão de </a:t>
            </a:r>
            <a:r>
              <a:rPr lang="pt-BR" b="1" dirty="0" smtClean="0"/>
              <a:t>Digitação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sugestão de digitação é disponibilizada através das teclas </a:t>
            </a:r>
            <a:r>
              <a:rPr lang="pt-BR" i="1" dirty="0" err="1"/>
              <a:t>Ctrl</a:t>
            </a:r>
            <a:r>
              <a:rPr lang="pt-BR" i="1" dirty="0"/>
              <a:t>-J</a:t>
            </a:r>
            <a:r>
              <a:rPr lang="pt-BR" dirty="0"/>
              <a:t>. Basta começar a digitação de uma palavra e teclar </a:t>
            </a:r>
            <a:r>
              <a:rPr lang="pt-BR" i="1" dirty="0" err="1"/>
              <a:t>Ctrl</a:t>
            </a:r>
            <a:r>
              <a:rPr lang="pt-BR" i="1" dirty="0"/>
              <a:t>-J</a:t>
            </a:r>
            <a:r>
              <a:rPr lang="pt-BR" dirty="0"/>
              <a:t> para que o </a:t>
            </a:r>
            <a:r>
              <a:rPr lang="pt-BR" dirty="0" err="1"/>
              <a:t>VisuAlg</a:t>
            </a:r>
            <a:r>
              <a:rPr lang="pt-BR" dirty="0"/>
              <a:t> mostre uma lista com sugestões de palavras-chave que completam o que foi digitado. Para escolher, é necessário dar um duplo-clique sobre a opção desejada, ou então selecioná-la com as setas e teclar </a:t>
            </a:r>
            <a:r>
              <a:rPr lang="pt-BR" i="1" dirty="0" err="1"/>
              <a:t>Enter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 usuário continua escrevendo depois que o </a:t>
            </a:r>
            <a:r>
              <a:rPr lang="pt-BR" dirty="0" err="1"/>
              <a:t>VisuAlg</a:t>
            </a:r>
            <a:r>
              <a:rPr lang="pt-BR" dirty="0"/>
              <a:t> apresentou a lista de sugestões, o programa continuará procurando palavras que ainda complementem o que foi digitado. Ao se teclar </a:t>
            </a:r>
            <a:r>
              <a:rPr lang="pt-BR" i="1" dirty="0" err="1"/>
              <a:t>Esc</a:t>
            </a:r>
            <a:r>
              <a:rPr lang="pt-BR" dirty="0"/>
              <a:t> ou clicar "fora da lista", ela desaparece.</a:t>
            </a:r>
          </a:p>
        </p:txBody>
      </p:sp>
    </p:spTree>
    <p:extLst>
      <p:ext uri="{BB962C8B-B14F-4D97-AF65-F5344CB8AC3E}">
        <p14:creationId xmlns:p14="http://schemas.microsoft.com/office/powerpoint/2010/main" val="19938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Tela Principal do </a:t>
            </a:r>
            <a:r>
              <a:rPr lang="pt-BR" b="1" dirty="0" err="1" smtClean="0"/>
              <a:t>VisuAlg</a:t>
            </a:r>
            <a:endParaRPr lang="pt-BR" dirty="0"/>
          </a:p>
        </p:txBody>
      </p:sp>
      <p:pic>
        <p:nvPicPr>
          <p:cNvPr id="2050" name="Picture 2" descr="http://www.apoioinformatica.inf.br/images/visualg/tel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6354170" cy="48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0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 Barra de Tarefas</a:t>
            </a:r>
            <a:br>
              <a:rPr lang="pt-BR" b="1" dirty="0"/>
            </a:br>
            <a:r>
              <a:rPr lang="pt-BR" sz="3100" dirty="0"/>
              <a:t>Contém os comandos mais utilizados no </a:t>
            </a:r>
            <a:r>
              <a:rPr lang="pt-BR" sz="3100" dirty="0" err="1"/>
              <a:t>VisuAlg</a:t>
            </a:r>
            <a:r>
              <a:rPr lang="pt-BR" sz="3100" dirty="0"/>
              <a:t> (estes comandos também podem ser acessados pelo menu ou por atalhos no teclado).</a:t>
            </a:r>
          </a:p>
        </p:txBody>
      </p:sp>
      <p:pic>
        <p:nvPicPr>
          <p:cNvPr id="4" name="Picture 4" descr="http://www.apoioinformatica.inf.br/images/visualg/barr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515601" cy="298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apoioinformatica.inf.br/images/visualg/barra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9" y="4553434"/>
            <a:ext cx="8498849" cy="23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20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VisuAlg</vt:lpstr>
      <vt:lpstr>Apresentação do PowerPoint</vt:lpstr>
      <vt:lpstr>Instalação e Requerimentos de Hardware</vt:lpstr>
      <vt:lpstr>Objetivos</vt:lpstr>
      <vt:lpstr>Apresentação do PowerPoint</vt:lpstr>
      <vt:lpstr>Sugestão de Digitação</vt:lpstr>
      <vt:lpstr>A Tela Principal do VisuAlg</vt:lpstr>
      <vt:lpstr>A Barra de Tarefas Contém os comandos mais utilizados no VisuAlg (estes comandos também podem ser acessados pelo menu ou por atalhos no teclado).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VisuAlg</dc:title>
  <dc:creator>BARRETO</dc:creator>
  <cp:lastModifiedBy>MARCOS</cp:lastModifiedBy>
  <cp:revision>5</cp:revision>
  <dcterms:created xsi:type="dcterms:W3CDTF">2014-08-13T00:14:52Z</dcterms:created>
  <dcterms:modified xsi:type="dcterms:W3CDTF">2016-03-28T20:09:51Z</dcterms:modified>
</cp:coreProperties>
</file>