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DA24E-A188-4918-B95E-5CFE4A64EA35}" v="62" dt="2025-01-16T03:41:44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2568" y="4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Sugimati" userId="b9fe44fd297ec218" providerId="LiveId" clId="{2C3DA24E-A188-4918-B95E-5CFE4A64EA35}"/>
    <pc:docChg chg="undo custSel addSld delSld modSld">
      <pc:chgData name="Monica Sugimati" userId="b9fe44fd297ec218" providerId="LiveId" clId="{2C3DA24E-A188-4918-B95E-5CFE4A64EA35}" dt="2025-01-16T03:47:05.216" v="270" actId="20577"/>
      <pc:docMkLst>
        <pc:docMk/>
      </pc:docMkLst>
      <pc:sldChg chg="del">
        <pc:chgData name="Monica Sugimati" userId="b9fe44fd297ec218" providerId="LiveId" clId="{2C3DA24E-A188-4918-B95E-5CFE4A64EA35}" dt="2025-01-16T03:38:48.768" v="207" actId="47"/>
        <pc:sldMkLst>
          <pc:docMk/>
          <pc:sldMk cId="4007298339" sldId="264"/>
        </pc:sldMkLst>
      </pc:sldChg>
      <pc:sldChg chg="modSp mod">
        <pc:chgData name="Monica Sugimati" userId="b9fe44fd297ec218" providerId="LiveId" clId="{2C3DA24E-A188-4918-B95E-5CFE4A64EA35}" dt="2025-01-16T03:39:38.552" v="209" actId="20577"/>
        <pc:sldMkLst>
          <pc:docMk/>
          <pc:sldMk cId="1308343461" sldId="266"/>
        </pc:sldMkLst>
        <pc:spChg chg="mod">
          <ac:chgData name="Monica Sugimati" userId="b9fe44fd297ec218" providerId="LiveId" clId="{2C3DA24E-A188-4918-B95E-5CFE4A64EA35}" dt="2025-01-16T03:39:38.552" v="209" actId="20577"/>
          <ac:spMkLst>
            <pc:docMk/>
            <pc:sldMk cId="1308343461" sldId="266"/>
            <ac:spMk id="2" creationId="{96F16DE2-3D8A-69CF-D608-9873E2445C5D}"/>
          </ac:spMkLst>
        </pc:spChg>
      </pc:sldChg>
      <pc:sldChg chg="modSp mod">
        <pc:chgData name="Monica Sugimati" userId="b9fe44fd297ec218" providerId="LiveId" clId="{2C3DA24E-A188-4918-B95E-5CFE4A64EA35}" dt="2025-01-16T03:40:06.186" v="210" actId="255"/>
        <pc:sldMkLst>
          <pc:docMk/>
          <pc:sldMk cId="3000191984" sldId="272"/>
        </pc:sldMkLst>
        <pc:spChg chg="mod">
          <ac:chgData name="Monica Sugimati" userId="b9fe44fd297ec218" providerId="LiveId" clId="{2C3DA24E-A188-4918-B95E-5CFE4A64EA35}" dt="2025-01-16T03:40:06.186" v="210" actId="255"/>
          <ac:spMkLst>
            <pc:docMk/>
            <pc:sldMk cId="3000191984" sldId="272"/>
            <ac:spMk id="2" creationId="{E7E01DD2-4FAE-E44F-190C-829C74335251}"/>
          </ac:spMkLst>
        </pc:spChg>
      </pc:sldChg>
      <pc:sldChg chg="del">
        <pc:chgData name="Monica Sugimati" userId="b9fe44fd297ec218" providerId="LiveId" clId="{2C3DA24E-A188-4918-B95E-5CFE4A64EA35}" dt="2025-01-16T03:16:26.490" v="95" actId="2696"/>
        <pc:sldMkLst>
          <pc:docMk/>
          <pc:sldMk cId="2819733007" sldId="273"/>
        </pc:sldMkLst>
      </pc:sldChg>
      <pc:sldChg chg="addSp modSp add mod">
        <pc:chgData name="Monica Sugimati" userId="b9fe44fd297ec218" providerId="LiveId" clId="{2C3DA24E-A188-4918-B95E-5CFE4A64EA35}" dt="2025-01-16T03:47:05.216" v="270" actId="20577"/>
        <pc:sldMkLst>
          <pc:docMk/>
          <pc:sldMk cId="3676185653" sldId="273"/>
        </pc:sldMkLst>
        <pc:spChg chg="mod">
          <ac:chgData name="Monica Sugimati" userId="b9fe44fd297ec218" providerId="LiveId" clId="{2C3DA24E-A188-4918-B95E-5CFE4A64EA35}" dt="2025-01-16T03:47:05.216" v="270" actId="20577"/>
          <ac:spMkLst>
            <pc:docMk/>
            <pc:sldMk cId="3676185653" sldId="273"/>
            <ac:spMk id="2" creationId="{7CA2D440-7E2F-ABE6-AA83-360B5C6363D2}"/>
          </ac:spMkLst>
        </pc:spChg>
        <pc:spChg chg="add mod">
          <ac:chgData name="Monica Sugimati" userId="b9fe44fd297ec218" providerId="LiveId" clId="{2C3DA24E-A188-4918-B95E-5CFE4A64EA35}" dt="2025-01-16T03:41:33.709" v="246" actId="1036"/>
          <ac:spMkLst>
            <pc:docMk/>
            <pc:sldMk cId="3676185653" sldId="273"/>
            <ac:spMk id="4" creationId="{4062093F-AB03-F733-7E7C-3B1B23CE6212}"/>
          </ac:spMkLst>
        </pc:spChg>
        <pc:picChg chg="add mod">
          <ac:chgData name="Monica Sugimati" userId="b9fe44fd297ec218" providerId="LiveId" clId="{2C3DA24E-A188-4918-B95E-5CFE4A64EA35}" dt="2025-01-16T03:41:44.253" v="268" actId="1036"/>
          <ac:picMkLst>
            <pc:docMk/>
            <pc:sldMk cId="3676185653" sldId="273"/>
            <ac:picMk id="3" creationId="{1EF46656-CC8F-7EC9-456E-5D0A6CD02BBC}"/>
          </ac:picMkLst>
        </pc:picChg>
      </pc:sldChg>
      <pc:sldChg chg="modSp add mod">
        <pc:chgData name="Monica Sugimati" userId="b9fe44fd297ec218" providerId="LiveId" clId="{2C3DA24E-A188-4918-B95E-5CFE4A64EA35}" dt="2025-01-16T03:16:12.625" v="94" actId="1036"/>
        <pc:sldMkLst>
          <pc:docMk/>
          <pc:sldMk cId="332183759" sldId="274"/>
        </pc:sldMkLst>
        <pc:spChg chg="mod">
          <ac:chgData name="Monica Sugimati" userId="b9fe44fd297ec218" providerId="LiveId" clId="{2C3DA24E-A188-4918-B95E-5CFE4A64EA35}" dt="2025-01-16T03:16:12.625" v="94" actId="1036"/>
          <ac:spMkLst>
            <pc:docMk/>
            <pc:sldMk cId="332183759" sldId="274"/>
            <ac:spMk id="3" creationId="{AFA9B695-7A03-04C7-9475-BF5BF277B4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EECB8-306E-4DD9-8E4E-2A3B46128F49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DC9D1-713E-4011-A1C1-B0C338AF55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33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A78E-1B96-412F-9BF5-A810ABE37D8E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02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44DC-1214-45BE-A455-6D9EE22DCCFB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29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C224-B79B-42F5-8FF7-8E2B4B667A15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9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0A48-8518-4E1C-AD2C-A10ECB054B90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01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2764-9DA5-48EA-9B69-389A8693EA44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34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349D-EB8C-48F3-AD38-683CE6A231D7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79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B930-A0BF-4D0C-89B2-278DCF61FA19}" type="datetime1">
              <a:rPr lang="pt-BR" smtClean="0"/>
              <a:t>16/01/2025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07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0632-3446-4590-9525-05042BAB1B0E}" type="datetime1">
              <a:rPr lang="pt-BR" smtClean="0"/>
              <a:t>16/01/2025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39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09D-2804-4455-9DA6-A0AF5589934A}" type="datetime1">
              <a:rPr lang="pt-BR" smtClean="0"/>
              <a:t>16/01/2025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33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C542-61CF-4901-B157-CED5049A4011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0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50FD-A70E-48FD-860A-C363E6DC0B31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88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D4620B-8DC4-43F7-A27C-0D4CF64E8A4D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3F82C2-8745-4D41-840A-D0E029997F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18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ixa.gov.br/Downloads/fgts-moradia/MANUAL_DA_MORADIA_PROPRIA_21_10_2024_V_034.pdf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mmsugimati/EBOOK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8D401DC-1520-09AD-528E-08EBBF38E79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1D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22DC27-CADE-15DB-E52C-D9B40DA2C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601" y="5366359"/>
            <a:ext cx="4128228" cy="614434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4D6FE8B-AF91-7ADB-6C77-AB86EA004A0E}"/>
              </a:ext>
            </a:extLst>
          </p:cNvPr>
          <p:cNvSpPr txBox="1"/>
          <p:nvPr/>
        </p:nvSpPr>
        <p:spPr>
          <a:xfrm>
            <a:off x="1380573" y="1201291"/>
            <a:ext cx="6866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chemeClr val="bg1"/>
                </a:solidFill>
                <a:latin typeface="8bit wonder" panose="00000400000000000000" pitchFamily="2" charset="0"/>
              </a:rPr>
              <a:t>FGTS Quest</a:t>
            </a:r>
            <a:r>
              <a:rPr lang="pt-BR" sz="2000" dirty="0">
                <a:solidFill>
                  <a:schemeClr val="bg1"/>
                </a:solidFill>
                <a:latin typeface="8bit wonder" panose="00000400000000000000" pitchFamily="2" charset="0"/>
              </a:rPr>
              <a:t> </a:t>
            </a:r>
            <a:r>
              <a:rPr lang="pt-BR" sz="10000" dirty="0">
                <a:solidFill>
                  <a:schemeClr val="bg1"/>
                </a:solidFill>
                <a:latin typeface="Berlin Sans FB Demi" panose="020E0802020502020306" pitchFamily="34" charset="0"/>
              </a:rPr>
              <a:t>:</a:t>
            </a:r>
          </a:p>
          <a:p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FCEA88E-ACA0-51D2-E5C2-62AF60F6D892}"/>
              </a:ext>
            </a:extLst>
          </p:cNvPr>
          <p:cNvSpPr txBox="1"/>
          <p:nvPr/>
        </p:nvSpPr>
        <p:spPr>
          <a:xfrm>
            <a:off x="560573" y="3616466"/>
            <a:ext cx="8522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Conquiste sua casa própria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3A7D35-8682-1924-3D6D-820D2A9DE777}"/>
              </a:ext>
            </a:extLst>
          </p:cNvPr>
          <p:cNvSpPr txBox="1"/>
          <p:nvPr/>
        </p:nvSpPr>
        <p:spPr>
          <a:xfrm>
            <a:off x="2958349" y="11757857"/>
            <a:ext cx="3675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MONICA SUGIMATI</a:t>
            </a:r>
          </a:p>
        </p:txBody>
      </p:sp>
    </p:spTree>
    <p:extLst>
      <p:ext uri="{BB962C8B-B14F-4D97-AF65-F5344CB8AC3E}">
        <p14:creationId xmlns:p14="http://schemas.microsoft.com/office/powerpoint/2010/main" val="278742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B8B8E-1E4C-89FF-E925-01A6EE4BE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6F16DE2-3D8A-69CF-D608-9873E2445C5D}"/>
              </a:ext>
            </a:extLst>
          </p:cNvPr>
          <p:cNvSpPr txBox="1"/>
          <p:nvPr/>
        </p:nvSpPr>
        <p:spPr>
          <a:xfrm>
            <a:off x="770962" y="681330"/>
            <a:ext cx="8086165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erlin Sans FB" panose="020E0602020502020306" pitchFamily="34" charset="0"/>
              </a:rPr>
              <a:t>O valor do imóvel que você quer comprar com o FGTS não pode ser maior do que o limite estabelecido pelo Conselho Monetário Nacional (CMN). Então é bom conferir antes de fechar negócio.</a:t>
            </a:r>
          </a:p>
          <a:p>
            <a:endParaRPr lang="pt-BR" sz="4800" dirty="0">
              <a:latin typeface="Berlin Sans FB" panose="020E0602020502020306" pitchFamily="34" charset="0"/>
            </a:endParaRPr>
          </a:p>
          <a:p>
            <a:r>
              <a:rPr lang="pt-BR" sz="4800" b="1" dirty="0">
                <a:latin typeface="Berlin Sans FB" panose="020E0602020502020306" pitchFamily="34" charset="0"/>
              </a:rPr>
              <a:t>Exemplo:</a:t>
            </a:r>
            <a:r>
              <a:rPr lang="pt-BR" sz="4800" dirty="0">
                <a:latin typeface="Berlin Sans FB" panose="020E0602020502020306" pitchFamily="34" charset="0"/>
              </a:rPr>
              <a:t> Roberta achou o imóvel perfeito, mas o preço ultrapassa o limite permitido pelo CMN. Nesse caso, ela não pode usar o FGTS para comprar, tendo que procurar outras formas de financiar.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940669-878A-5EF4-C14B-ED1BEBC9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6627FE-3C4E-CC27-4966-15F66E8E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34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3445E-B88D-3E8F-B8FC-90D58C1FC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1C80ADE-19B2-A1DF-8AE2-A8680093DC5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1D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70DD73-9EF7-0B5B-1534-D0AED1A98F89}"/>
              </a:ext>
            </a:extLst>
          </p:cNvPr>
          <p:cNvSpPr txBox="1"/>
          <p:nvPr/>
        </p:nvSpPr>
        <p:spPr>
          <a:xfrm>
            <a:off x="3675521" y="2133615"/>
            <a:ext cx="22232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4CF261-514A-6640-345E-E0F013471813}"/>
              </a:ext>
            </a:extLst>
          </p:cNvPr>
          <p:cNvSpPr txBox="1"/>
          <p:nvPr/>
        </p:nvSpPr>
        <p:spPr>
          <a:xfrm>
            <a:off x="1165410" y="6436674"/>
            <a:ext cx="72972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Berlin Sans FB Demi" panose="020E0802020502020306" pitchFamily="34" charset="0"/>
              </a:rPr>
              <a:t>Tempo de Serviço: Quanto Você Precisa Trabalhar?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C4D36-2403-434B-B6DE-E4CC57D0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09471-5EAF-B146-89AF-FA428A77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78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A82B2-DEA7-A019-1F81-45332E420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89DD69C-1873-8E7D-A931-71CB27C8305D}"/>
              </a:ext>
            </a:extLst>
          </p:cNvPr>
          <p:cNvSpPr txBox="1"/>
          <p:nvPr/>
        </p:nvSpPr>
        <p:spPr>
          <a:xfrm>
            <a:off x="770962" y="681330"/>
            <a:ext cx="8086165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erlin Sans FB" panose="020E0602020502020306" pitchFamily="34" charset="0"/>
              </a:rPr>
              <a:t>Para usar o FGTS na compra de um imóvel, você precisa ter pelo menos 3 anos de trabalho com carteira assinada, somando o tempo de todos os empregos. Não precisa ser no mesmo trabalho, só o tempo total é que conta.</a:t>
            </a:r>
          </a:p>
          <a:p>
            <a:endParaRPr lang="pt-BR" sz="4800" dirty="0">
              <a:latin typeface="Berlin Sans FB" panose="020E0602020502020306" pitchFamily="34" charset="0"/>
            </a:endParaRPr>
          </a:p>
          <a:p>
            <a:r>
              <a:rPr lang="pt-BR" sz="4800" b="1" dirty="0">
                <a:latin typeface="Berlin Sans FB" panose="020E0602020502020306" pitchFamily="34" charset="0"/>
              </a:rPr>
              <a:t>Exemplo:</a:t>
            </a:r>
            <a:r>
              <a:rPr lang="pt-BR" sz="4800" dirty="0">
                <a:latin typeface="Berlin Sans FB" panose="020E0602020502020306" pitchFamily="34" charset="0"/>
              </a:rPr>
              <a:t> João trabalhou 1 ano em um emprego e depois 2 anos em outro. No total, ele tem os 3 anos necessários para usar o FGTS na compra de um imóvel.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7DB653-C29A-12CC-507B-0D04AED3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A9E002-CC95-9D60-608B-72F7CBD1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05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41AAC-9895-A48E-9D82-E6E9AD693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D661FAF-57B1-5CFF-27A6-E0D0E7ECAB8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1D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C08D3-D945-2C82-BEF0-5066042AFFC3}"/>
              </a:ext>
            </a:extLst>
          </p:cNvPr>
          <p:cNvSpPr txBox="1"/>
          <p:nvPr/>
        </p:nvSpPr>
        <p:spPr>
          <a:xfrm>
            <a:off x="3675521" y="2133615"/>
            <a:ext cx="22232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solidFill>
                  <a:schemeClr val="bg1"/>
                </a:solidFill>
                <a:latin typeface="Berlin Sans FB Demi" panose="020E0802020502020306" pitchFamily="34" charset="0"/>
              </a:rPr>
              <a:t>6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78DB3C-8D8C-9DB5-7B97-8951F7E640A9}"/>
              </a:ext>
            </a:extLst>
          </p:cNvPr>
          <p:cNvSpPr txBox="1"/>
          <p:nvPr/>
        </p:nvSpPr>
        <p:spPr>
          <a:xfrm>
            <a:off x="1039906" y="6436674"/>
            <a:ext cx="76020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Berlin Sans FB Demi" panose="020E0802020502020306" pitchFamily="34" charset="0"/>
              </a:rPr>
              <a:t>Você Pode Usar o FGTS Para Comprar Imóvel Novo ou Usado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B01582-8D5E-C61D-1C54-1899AA8C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D02159-1BCF-D488-AF0B-BB2AC618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76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8A519-7F87-7115-5F45-E8371DC71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5B03A89-0753-139C-EA5D-34479B1FAE02}"/>
              </a:ext>
            </a:extLst>
          </p:cNvPr>
          <p:cNvSpPr txBox="1"/>
          <p:nvPr/>
        </p:nvSpPr>
        <p:spPr>
          <a:xfrm>
            <a:off x="770962" y="681330"/>
            <a:ext cx="808616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erlin Sans FB" panose="020E0602020502020306" pitchFamily="34" charset="0"/>
              </a:rPr>
              <a:t>O FGTS pode ser usado tanto para comprar um imóvel novinho quanto para um imóvel usado, desde que ele se encaixe nas regras.</a:t>
            </a:r>
          </a:p>
          <a:p>
            <a:endParaRPr lang="pt-BR" sz="4800" dirty="0">
              <a:latin typeface="Berlin Sans FB" panose="020E0602020502020306" pitchFamily="34" charset="0"/>
            </a:endParaRPr>
          </a:p>
          <a:p>
            <a:r>
              <a:rPr lang="pt-BR" sz="4800" b="1" dirty="0">
                <a:latin typeface="Berlin Sans FB" panose="020E0602020502020306" pitchFamily="34" charset="0"/>
              </a:rPr>
              <a:t>Exemplo:</a:t>
            </a:r>
            <a:r>
              <a:rPr lang="pt-BR" sz="4800" dirty="0">
                <a:latin typeface="Berlin Sans FB" panose="020E0602020502020306" pitchFamily="34" charset="0"/>
              </a:rPr>
              <a:t> Ana encontra uma casa usada que está dentro das normas. Mesmo sendo usada, ela pode usar o FGTS para ajudar a pagar.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EDF6CB-CE63-B440-D0D8-A1F33A2C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B7F05E-90B5-14EC-45A3-255B149C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78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EEA6E-D86F-B889-119E-FFC9D0342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108041-3F3F-656A-BDDF-FB88898BD08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1D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858610C-E317-347D-9510-7E02905565B5}"/>
              </a:ext>
            </a:extLst>
          </p:cNvPr>
          <p:cNvSpPr txBox="1"/>
          <p:nvPr/>
        </p:nvSpPr>
        <p:spPr>
          <a:xfrm>
            <a:off x="663384" y="2133615"/>
            <a:ext cx="803237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600" dirty="0">
                <a:solidFill>
                  <a:schemeClr val="bg1"/>
                </a:solidFill>
                <a:latin typeface="Berlin Sans FB Demi" panose="020E0802020502020306" pitchFamily="34" charset="0"/>
              </a:rPr>
              <a:t>Ainda tem dúvidas?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031DCF-561F-3C6C-ADC8-77ADDFA1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A160DB-3055-71DD-87D1-5A43E804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87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5C7F4-5083-C1F0-8E67-51E5575CE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7E01DD2-4FAE-E44F-190C-829C74335251}"/>
              </a:ext>
            </a:extLst>
          </p:cNvPr>
          <p:cNvSpPr txBox="1"/>
          <p:nvPr/>
        </p:nvSpPr>
        <p:spPr>
          <a:xfrm>
            <a:off x="770962" y="681330"/>
            <a:ext cx="8086165" cy="1067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erlin Sans FB" panose="020E0602020502020306" pitchFamily="34" charset="0"/>
              </a:rPr>
              <a:t>Quer saber mais detalhes sobre como usar o FGTS para comprar seu imóvel? </a:t>
            </a:r>
          </a:p>
          <a:p>
            <a:r>
              <a:rPr lang="pt-BR" sz="4800" dirty="0">
                <a:latin typeface="Berlin Sans FB" panose="020E0602020502020306" pitchFamily="34" charset="0"/>
              </a:rPr>
              <a:t>O </a:t>
            </a:r>
            <a:r>
              <a:rPr lang="pt-BR" sz="4800" b="1" dirty="0">
                <a:latin typeface="Berlin Sans FB" panose="020E0602020502020306" pitchFamily="34" charset="0"/>
              </a:rPr>
              <a:t>Manual da Moradia</a:t>
            </a:r>
            <a:r>
              <a:rPr lang="pt-BR" sz="4800" dirty="0">
                <a:latin typeface="Berlin Sans FB" panose="020E0602020502020306" pitchFamily="34" charset="0"/>
              </a:rPr>
              <a:t> é uma fonte confiável e cheia de informações úteis. Lá você encontra todas as regras, explicações e dicas para usar o FGTS sem complicação.</a:t>
            </a:r>
          </a:p>
          <a:p>
            <a:endParaRPr lang="pt-BR" sz="4800" dirty="0">
              <a:latin typeface="Berlin Sans FB" panose="020E0602020502020306" pitchFamily="34" charset="0"/>
            </a:endParaRPr>
          </a:p>
          <a:p>
            <a:r>
              <a:rPr lang="pt-BR" sz="4800" dirty="0">
                <a:latin typeface="Berlin Sans FB" panose="020E0602020502020306" pitchFamily="34" charset="0"/>
              </a:rPr>
              <a:t>📲 </a:t>
            </a:r>
            <a:r>
              <a:rPr lang="pt-BR" sz="4800" b="1" dirty="0">
                <a:latin typeface="Berlin Sans FB" panose="020E0602020502020306" pitchFamily="34" charset="0"/>
              </a:rPr>
              <a:t>Acesse agora:</a:t>
            </a:r>
            <a:r>
              <a:rPr lang="pt-BR" sz="4800" dirty="0">
                <a:latin typeface="Berlin Sans FB" panose="020E0602020502020306" pitchFamily="34" charset="0"/>
              </a:rPr>
              <a:t> </a:t>
            </a:r>
            <a:r>
              <a:rPr lang="pt-BR" sz="4800" dirty="0">
                <a:latin typeface="Berlin Sans FB" panose="020E0602020502020306" pitchFamily="34" charset="0"/>
                <a:hlinkClick r:id="rId2"/>
              </a:rPr>
              <a:t>Manual da Moradia FGTS</a:t>
            </a:r>
            <a:endParaRPr lang="pt-BR" sz="4800" dirty="0">
              <a:latin typeface="Berlin Sans FB" panose="020E0602020502020306" pitchFamily="34" charset="0"/>
            </a:endParaRPr>
          </a:p>
          <a:p>
            <a:endParaRPr lang="pt-BR" sz="3200" dirty="0">
              <a:latin typeface="Berlin Sans FB" panose="020E0602020502020306" pitchFamily="34" charset="0"/>
            </a:endParaRPr>
          </a:p>
          <a:p>
            <a:r>
              <a:rPr lang="pt-BR" sz="4000" dirty="0">
                <a:latin typeface="Berlin Sans FB" panose="020E0602020502020306" pitchFamily="34" charset="0"/>
              </a:rPr>
              <a:t>Dica: Salve o link nos favoritos para consultar sempre que precisar!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02D57B-26E7-9A6D-E6B1-F8A7AAA3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651C57-BBC6-E2FB-0DA6-FF810EAF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19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9A879-B38E-9B80-77D0-2CA8E6E47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8EF0B30-BA90-4D25-15CF-B3A72C9B3FE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1D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A9B695-7A03-04C7-9475-BF5BF277B47C}"/>
              </a:ext>
            </a:extLst>
          </p:cNvPr>
          <p:cNvSpPr txBox="1"/>
          <p:nvPr/>
        </p:nvSpPr>
        <p:spPr>
          <a:xfrm>
            <a:off x="770958" y="5719483"/>
            <a:ext cx="8032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Berlin Sans FB Demi" panose="020E0802020502020306" pitchFamily="34" charset="0"/>
              </a:rPr>
              <a:t>Agradecimentos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D8E02E-EAF4-1681-6EF7-ADC6C18C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9F0B14-2A81-687B-2A4D-517E832B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8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27001-8F7D-604A-FD4E-2D398AF78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CA2D440-7E2F-ABE6-AA83-360B5C6363D2}"/>
              </a:ext>
            </a:extLst>
          </p:cNvPr>
          <p:cNvSpPr txBox="1"/>
          <p:nvPr/>
        </p:nvSpPr>
        <p:spPr>
          <a:xfrm>
            <a:off x="770962" y="681330"/>
            <a:ext cx="808616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3200" dirty="0">
              <a:latin typeface="Berlin Sans FB" panose="020E0602020502020306" pitchFamily="34" charset="0"/>
            </a:endParaRPr>
          </a:p>
          <a:p>
            <a:pPr algn="ctr"/>
            <a:r>
              <a:rPr lang="pt-BR" sz="4000" dirty="0">
                <a:latin typeface="Berlin Sans FB Demi" panose="020E0802020502020306" pitchFamily="34" charset="0"/>
              </a:rPr>
              <a:t>OBRIGADA POR LER ATÉ AQUI</a:t>
            </a:r>
          </a:p>
          <a:p>
            <a:pPr algn="ctr"/>
            <a:endParaRPr lang="pt-BR" sz="3200" dirty="0">
              <a:latin typeface="Berlin Sans FB" panose="020E0602020502020306" pitchFamily="34" charset="0"/>
            </a:endParaRPr>
          </a:p>
          <a:p>
            <a:pPr algn="ctr"/>
            <a:r>
              <a:rPr lang="pt-BR" sz="3200" dirty="0">
                <a:latin typeface="Berlin Sans FB" panose="020E0602020502020306" pitchFamily="34" charset="0"/>
              </a:rPr>
              <a:t>Esse Ebook foi gerado por IA, e diagramado por humano.</a:t>
            </a:r>
          </a:p>
          <a:p>
            <a:pPr algn="ctr"/>
            <a:br>
              <a:rPr lang="pt-BR" sz="3200" dirty="0">
                <a:latin typeface="Berlin Sans FB" panose="020E0602020502020306" pitchFamily="34" charset="0"/>
              </a:rPr>
            </a:br>
            <a:r>
              <a:rPr lang="pt-BR" sz="3200" dirty="0">
                <a:latin typeface="Berlin Sans FB" panose="020E0602020502020306" pitchFamily="34" charset="0"/>
              </a:rPr>
              <a:t>O passo a passo se encontra no meu Github.</a:t>
            </a:r>
          </a:p>
          <a:p>
            <a:pPr algn="ctr"/>
            <a:br>
              <a:rPr lang="pt-BR" sz="3200" dirty="0">
                <a:latin typeface="Berlin Sans FB" panose="020E0602020502020306" pitchFamily="34" charset="0"/>
              </a:rPr>
            </a:br>
            <a:r>
              <a:rPr lang="pt-BR" sz="3200" dirty="0">
                <a:latin typeface="Berlin Sans FB" panose="020E0602020502020306" pitchFamily="34" charset="0"/>
              </a:rPr>
              <a:t>Esse conteúdo foi gerado com fins de estudo de construção, não foi realizado uma validação cuidadosa humana no conteúdo e pode conter erros gerados por uma IA.</a:t>
            </a:r>
          </a:p>
        </p:txBody>
      </p:sp>
      <p:pic>
        <p:nvPicPr>
          <p:cNvPr id="3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15" y="7427161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062093F-AB03-F733-7E7C-3B1B23CE6212}"/>
              </a:ext>
            </a:extLst>
          </p:cNvPr>
          <p:cNvSpPr txBox="1"/>
          <p:nvPr/>
        </p:nvSpPr>
        <p:spPr>
          <a:xfrm>
            <a:off x="1107231" y="9141507"/>
            <a:ext cx="74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erlin Sans FB" panose="020E0602020502020306" pitchFamily="34" charset="0"/>
                <a:hlinkClick r:id="rId4"/>
              </a:rPr>
              <a:t>https://github.com/mmsugimati/EBOOK1</a:t>
            </a:r>
            <a:endParaRPr lang="pt-BR" sz="2400" dirty="0">
              <a:latin typeface="Berlin Sans FB" panose="020E0602020502020306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58FF91-8BD4-3B12-814C-5E2B4161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24749-9415-0B7F-D1E6-EEF26B98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18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1CF9D-A6B9-9F85-4996-40D9A6ED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600" dirty="0">
                <a:latin typeface="Berlin Sans FB Demi" panose="020E0802020502020306" pitchFamily="34" charset="0"/>
              </a:rPr>
              <a:t>Requisitos para Utilização do FGTS na Aquisição de Imóvel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65A797-27F9-0A97-E6AD-84FFAFE3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4000" dirty="0">
                <a:latin typeface="Berlin Sans FB" panose="020E0602020502020306" pitchFamily="34" charset="0"/>
              </a:rPr>
              <a:t>	O FGTS pode ser uma ótima ajuda para quem quer comprar a casa própria.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4000" dirty="0">
                <a:latin typeface="Berlin Sans FB" panose="020E0602020502020306" pitchFamily="34" charset="0"/>
              </a:rPr>
              <a:t>	Mas antes de usar o saldo, é importante entender as regras para não ter surpresas.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4000" dirty="0">
                <a:latin typeface="Berlin Sans FB" panose="020E0602020502020306" pitchFamily="34" charset="0"/>
              </a:rPr>
              <a:t>	Neste e-book, vamos te mostrar de forma simples como usar o FGTS para realizar esse sonho.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58A0ED-DCD7-2B67-CC7B-58F8D9D1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0DDB66-7F7B-25A4-D240-96A9227B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72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862D14E-9931-B2A7-C588-E0ECE56C5DB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1D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46F1E5-0059-3CCE-430D-538799402CD1}"/>
              </a:ext>
            </a:extLst>
          </p:cNvPr>
          <p:cNvSpPr txBox="1"/>
          <p:nvPr/>
        </p:nvSpPr>
        <p:spPr>
          <a:xfrm>
            <a:off x="3675521" y="2133615"/>
            <a:ext cx="22232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solidFill>
                  <a:schemeClr val="bg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42E239-EEBE-29DC-C326-73F8362ACE21}"/>
              </a:ext>
            </a:extLst>
          </p:cNvPr>
          <p:cNvSpPr txBox="1"/>
          <p:nvPr/>
        </p:nvSpPr>
        <p:spPr>
          <a:xfrm>
            <a:off x="1201271" y="6436674"/>
            <a:ext cx="71896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Berlin Sans FB Demi" panose="020E0802020502020306" pitchFamily="34" charset="0"/>
              </a:rPr>
              <a:t>Tem que ser sua casa própria!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78787-F3F8-6CBC-2736-C27667EC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1E9793-865D-7B1B-7F90-9A697292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98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5322B11-2EBE-6EEC-A539-F1242DC959BE}"/>
              </a:ext>
            </a:extLst>
          </p:cNvPr>
          <p:cNvSpPr txBox="1"/>
          <p:nvPr/>
        </p:nvSpPr>
        <p:spPr>
          <a:xfrm>
            <a:off x="770962" y="681330"/>
            <a:ext cx="8086165" cy="1144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erlin Sans FB" panose="020E0602020502020306" pitchFamily="34" charset="0"/>
              </a:rPr>
              <a:t>Para usar o FGTS, o imóvel precisa ser destinado à sua residência. </a:t>
            </a:r>
          </a:p>
          <a:p>
            <a:r>
              <a:rPr lang="pt-BR" sz="4800" dirty="0">
                <a:latin typeface="Berlin Sans FB" panose="020E0602020502020306" pitchFamily="34" charset="0"/>
              </a:rPr>
              <a:t>Nada de comprar para aluguel ou investimento. Ou seja, o FGTS é para ajudar quem realmente vai morar no imóvel.</a:t>
            </a:r>
          </a:p>
          <a:p>
            <a:endParaRPr lang="pt-BR" sz="4800" dirty="0">
              <a:latin typeface="Berlin Sans FB" panose="020E0602020502020306" pitchFamily="34" charset="0"/>
            </a:endParaRPr>
          </a:p>
          <a:p>
            <a:r>
              <a:rPr lang="pt-BR" sz="4800" b="1" dirty="0">
                <a:latin typeface="Berlin Sans FB" panose="020E0602020502020306" pitchFamily="34" charset="0"/>
              </a:rPr>
              <a:t>Exemplo:</a:t>
            </a:r>
            <a:r>
              <a:rPr lang="pt-BR" sz="4800" dirty="0">
                <a:latin typeface="Berlin Sans FB" panose="020E0602020502020306" pitchFamily="34" charset="0"/>
              </a:rPr>
              <a:t> O João quer comprar uma casa para alugar, mas como o FGTS só pode ser usado para aquisição de casa própria, ele não pode utilizar o benefício nesse caso.</a:t>
            </a:r>
          </a:p>
          <a:p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3CA824-97EB-86C4-A60A-5E773432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0ED630-76B1-D826-7749-29D4835F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37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C5651-A292-5954-2C0F-C38C4C8A6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9F410A4-46AA-6132-FA59-58B7A3B0912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1D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67BA96-74A0-27A5-1BB8-372C719AA096}"/>
              </a:ext>
            </a:extLst>
          </p:cNvPr>
          <p:cNvSpPr txBox="1"/>
          <p:nvPr/>
        </p:nvSpPr>
        <p:spPr>
          <a:xfrm>
            <a:off x="3675521" y="2133615"/>
            <a:ext cx="22232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solidFill>
                  <a:schemeClr val="bg1"/>
                </a:solidFill>
                <a:latin typeface="Berlin Sans FB Demi" panose="020E0802020502020306" pitchFamily="34" charset="0"/>
              </a:rPr>
              <a:t>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FFA8A7-B998-3C81-05E7-A203E710F096}"/>
              </a:ext>
            </a:extLst>
          </p:cNvPr>
          <p:cNvSpPr txBox="1"/>
          <p:nvPr/>
        </p:nvSpPr>
        <p:spPr>
          <a:xfrm>
            <a:off x="1201271" y="6436674"/>
            <a:ext cx="71896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 Imóvel precisa ser urbano</a:t>
            </a:r>
            <a:endParaRPr lang="pt-BR" sz="8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64BEEF-B575-67A8-E665-748B5545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2E55E-6602-AD58-B39D-9B4C04AE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9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2B103-CA99-34D6-055E-9F6E8FF63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CB0BEFE-34DF-EED0-A1D6-28C07F105A52}"/>
              </a:ext>
            </a:extLst>
          </p:cNvPr>
          <p:cNvSpPr txBox="1"/>
          <p:nvPr/>
        </p:nvSpPr>
        <p:spPr>
          <a:xfrm>
            <a:off x="770962" y="681330"/>
            <a:ext cx="8086165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erlin Sans FB" panose="020E0602020502020306" pitchFamily="34" charset="0"/>
              </a:rPr>
              <a:t>O FGTS só pode ser usado para comprar imóveis urbanos, como casas ou apartamentos na cidade. Não dá para usar em chácaras ou casas de lazer no campo.</a:t>
            </a:r>
          </a:p>
          <a:p>
            <a:endParaRPr lang="pt-BR" sz="4800" dirty="0">
              <a:latin typeface="Berlin Sans FB" panose="020E0602020502020306" pitchFamily="34" charset="0"/>
            </a:endParaRPr>
          </a:p>
          <a:p>
            <a:r>
              <a:rPr lang="pt-BR" sz="4800" b="1" dirty="0">
                <a:latin typeface="Berlin Sans FB" panose="020E0602020502020306" pitchFamily="34" charset="0"/>
              </a:rPr>
              <a:t>Exemplo:</a:t>
            </a:r>
            <a:br>
              <a:rPr lang="pt-BR" sz="4800" dirty="0">
                <a:latin typeface="Berlin Sans FB" panose="020E0602020502020306" pitchFamily="34" charset="0"/>
              </a:rPr>
            </a:br>
            <a:r>
              <a:rPr lang="pt-BR" sz="4800" dirty="0">
                <a:latin typeface="Berlin Sans FB" panose="020E0602020502020306" pitchFamily="34" charset="0"/>
              </a:rPr>
              <a:t>Maria quer comprar um apartamento na cidade onde trabalha e pode usar o FGTS. Mas, se fosse uma casa no interior só para finais de semana, não poderia.</a:t>
            </a:r>
          </a:p>
          <a:p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677B43-3FDB-5093-C1B4-F95C5837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0ACF1D-8CB9-2216-398A-484AEEC5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29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FD72F-D2E0-3977-0152-2BC5D3DE5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73E3334-57B1-DBB7-02D8-B111CEFE91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1D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EBA204-F1D2-B735-9FAE-50A92CB69C12}"/>
              </a:ext>
            </a:extLst>
          </p:cNvPr>
          <p:cNvSpPr txBox="1"/>
          <p:nvPr/>
        </p:nvSpPr>
        <p:spPr>
          <a:xfrm>
            <a:off x="3675521" y="2133615"/>
            <a:ext cx="22232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solidFill>
                  <a:schemeClr val="bg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F990EA-A5A7-1A39-5937-CE9A5100505C}"/>
              </a:ext>
            </a:extLst>
          </p:cNvPr>
          <p:cNvSpPr txBox="1"/>
          <p:nvPr/>
        </p:nvSpPr>
        <p:spPr>
          <a:xfrm>
            <a:off x="1201271" y="6436674"/>
            <a:ext cx="71896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Não pode ter outro imóvel no nome</a:t>
            </a:r>
            <a:endParaRPr lang="pt-BR" sz="8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8B2588-61B4-8F91-B116-4670FAA4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1BD11F-6390-8D43-6468-7B1560BE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77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BC410-8C4B-4C7D-FADE-633430187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A5E35E4-C0DA-4AEF-9773-7BA2C0F6ECD4}"/>
              </a:ext>
            </a:extLst>
          </p:cNvPr>
          <p:cNvSpPr txBox="1"/>
          <p:nvPr/>
        </p:nvSpPr>
        <p:spPr>
          <a:xfrm>
            <a:off x="770962" y="681330"/>
            <a:ext cx="8086165" cy="1144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erlin Sans FB" panose="020E0602020502020306" pitchFamily="34" charset="0"/>
              </a:rPr>
              <a:t>Para usar o FGTS, você não pode ter outro imóvel no seu nome na mesma cidade em que mora nem onde trabalha. Se tiver, vai precisar vender ou regularizar antes de usar o fundo.</a:t>
            </a:r>
          </a:p>
          <a:p>
            <a:endParaRPr lang="pt-BR" sz="4800" dirty="0">
              <a:latin typeface="Berlin Sans FB" panose="020E0602020502020306" pitchFamily="34" charset="0"/>
            </a:endParaRPr>
          </a:p>
          <a:p>
            <a:r>
              <a:rPr lang="pt-BR" sz="4800" b="1" dirty="0">
                <a:latin typeface="Berlin Sans FB" panose="020E0602020502020306" pitchFamily="34" charset="0"/>
              </a:rPr>
              <a:t>Exemplo:</a:t>
            </a:r>
            <a:br>
              <a:rPr lang="pt-BR" sz="4800" dirty="0">
                <a:latin typeface="Berlin Sans FB" panose="020E0602020502020306" pitchFamily="34" charset="0"/>
              </a:rPr>
            </a:br>
            <a:r>
              <a:rPr lang="pt-BR" sz="4800" dirty="0">
                <a:latin typeface="Berlin Sans FB" panose="020E0602020502020306" pitchFamily="34" charset="0"/>
              </a:rPr>
              <a:t>Carlos já tem uma casa onde mora. Para comprar outro imóvel com o FGTS, ele terá que vender o que já tem antes de usar o FGTS para a nova compra.</a:t>
            </a:r>
          </a:p>
          <a:p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042DAD-2503-20A1-2A02-89B60290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7F1561-13C6-0A2C-10CE-3DF81FDA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35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80471-8938-F607-60FC-1DA5E54BF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3247C3-1275-9161-ECD4-2B7FA35F91A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1D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78835D-D97D-2C64-3738-5ED2F82E2DBA}"/>
              </a:ext>
            </a:extLst>
          </p:cNvPr>
          <p:cNvSpPr txBox="1"/>
          <p:nvPr/>
        </p:nvSpPr>
        <p:spPr>
          <a:xfrm>
            <a:off x="3675521" y="2133615"/>
            <a:ext cx="22232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solidFill>
                  <a:schemeClr val="bg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253EB-F33D-9A01-2732-7B9E2EF26857}"/>
              </a:ext>
            </a:extLst>
          </p:cNvPr>
          <p:cNvSpPr txBox="1"/>
          <p:nvPr/>
        </p:nvSpPr>
        <p:spPr>
          <a:xfrm>
            <a:off x="1201271" y="6436674"/>
            <a:ext cx="71896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Fique de Olho no Valor do Imóvel</a:t>
            </a:r>
            <a:endParaRPr lang="pt-BR" sz="8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ED9E6-0181-BABA-1BFF-B8FBB221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FGTS QUEST: Conquiste sua casa Própria                           Monica Sugimati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0D3122-32AC-FD6B-7092-D7F88E41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82C2-8745-4D41-840A-D0E029997FC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703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850</Words>
  <Application>Microsoft Office PowerPoint</Application>
  <PresentationFormat>Papel A3 (297 x 420 mm)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8bit wonder</vt:lpstr>
      <vt:lpstr>Aptos</vt:lpstr>
      <vt:lpstr>Aptos Display</vt:lpstr>
      <vt:lpstr>Arial</vt:lpstr>
      <vt:lpstr>Berlin Sans FB</vt:lpstr>
      <vt:lpstr>Berlin Sans FB Demi</vt:lpstr>
      <vt:lpstr>Tema do Office</vt:lpstr>
      <vt:lpstr>Apresentação do PowerPoint</vt:lpstr>
      <vt:lpstr>Requisitos para Utilização do FGTS na Aquisição de Imóvel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Monica Sugimati</dc:creator>
  <cp:lastModifiedBy>Monica Sugimati</cp:lastModifiedBy>
  <cp:revision>1</cp:revision>
  <dcterms:created xsi:type="dcterms:W3CDTF">2025-01-16T00:06:21Z</dcterms:created>
  <dcterms:modified xsi:type="dcterms:W3CDTF">2025-01-16T03:47:13Z</dcterms:modified>
</cp:coreProperties>
</file>