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77" r:id="rId5"/>
    <p:sldId id="271" r:id="rId6"/>
    <p:sldId id="272" r:id="rId7"/>
    <p:sldId id="273" r:id="rId8"/>
    <p:sldId id="274" r:id="rId9"/>
    <p:sldId id="275" r:id="rId10"/>
    <p:sldId id="276" r:id="rId11"/>
    <p:sldId id="269" r:id="rId12"/>
    <p:sldId id="270" r:id="rId13"/>
  </p:sldIdLst>
  <p:sldSz cx="18288000" cy="10287000"/>
  <p:notesSz cx="6858000" cy="9144000"/>
  <p:embeddedFontLst>
    <p:embeddedFont>
      <p:font typeface="Alatsi" panose="020B0604020202020204" charset="0"/>
      <p:regular r:id="rId14"/>
    </p:embeddedFont>
    <p:embeddedFont>
      <p:font typeface="Open Sans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7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610" y="1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2" name="TextBox 12"/>
          <p:cNvSpPr txBox="1"/>
          <p:nvPr/>
        </p:nvSpPr>
        <p:spPr>
          <a:xfrm>
            <a:off x="6241693" y="2500459"/>
            <a:ext cx="8534002" cy="3626634"/>
          </a:xfrm>
          <a:prstGeom prst="rect">
            <a:avLst/>
          </a:prstGeom>
        </p:spPr>
        <p:txBody>
          <a:bodyPr lIns="0" tIns="0" rIns="0" bIns="0" rtlCol="0" anchor="t">
            <a:spAutoFit/>
          </a:bodyPr>
          <a:lstStyle/>
          <a:p>
            <a:pPr algn="ctr">
              <a:lnSpc>
                <a:spcPts val="14550"/>
              </a:lnSpc>
            </a:pPr>
            <a:r>
              <a:rPr lang="en-US" sz="8800" dirty="0">
                <a:solidFill>
                  <a:srgbClr val="000000"/>
                </a:solidFill>
                <a:latin typeface="Alatsi"/>
                <a:ea typeface="Alatsi"/>
                <a:cs typeface="Alatsi"/>
                <a:sym typeface="Alatsi"/>
              </a:rPr>
              <a:t>PERSONALIZED EDUCATION</a:t>
            </a:r>
          </a:p>
        </p:txBody>
      </p:sp>
      <p:sp>
        <p:nvSpPr>
          <p:cNvPr id="13" name="Freeform 13"/>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4597857" y="1028699"/>
            <a:ext cx="12625348" cy="978279"/>
          </a:xfrm>
          <a:prstGeom prst="rect">
            <a:avLst/>
          </a:prstGeom>
        </p:spPr>
        <p:txBody>
          <a:bodyPr lIns="0" tIns="0" rIns="0" bIns="0" rtlCol="0" anchor="t">
            <a:spAutoFit/>
          </a:bodyPr>
          <a:lstStyle/>
          <a:p>
            <a:pPr algn="ctr">
              <a:lnSpc>
                <a:spcPts val="8029"/>
              </a:lnSpc>
            </a:pPr>
            <a:r>
              <a:rPr lang="en-US" sz="5735" dirty="0">
                <a:solidFill>
                  <a:srgbClr val="000000"/>
                </a:solidFill>
                <a:latin typeface="Alatsi"/>
                <a:ea typeface="Alatsi"/>
                <a:cs typeface="Alatsi"/>
                <a:sym typeface="Alatsi"/>
              </a:rPr>
              <a:t>19L038 - DEEP LEARNING</a:t>
            </a:r>
          </a:p>
        </p:txBody>
      </p:sp>
      <p:sp>
        <p:nvSpPr>
          <p:cNvPr id="15" name="TextBox 15"/>
          <p:cNvSpPr txBox="1"/>
          <p:nvPr/>
        </p:nvSpPr>
        <p:spPr>
          <a:xfrm>
            <a:off x="11811000" y="6620574"/>
            <a:ext cx="6882108" cy="1092671"/>
          </a:xfrm>
          <a:prstGeom prst="rect">
            <a:avLst/>
          </a:prstGeom>
        </p:spPr>
        <p:txBody>
          <a:bodyPr lIns="0" tIns="0" rIns="0" bIns="0" rtlCol="0" anchor="t">
            <a:spAutoFit/>
          </a:bodyPr>
          <a:lstStyle/>
          <a:p>
            <a:pPr algn="ctr">
              <a:lnSpc>
                <a:spcPts val="4376"/>
              </a:lnSpc>
            </a:pPr>
            <a:r>
              <a:rPr lang="en-US" sz="3126" dirty="0">
                <a:solidFill>
                  <a:srgbClr val="000000"/>
                </a:solidFill>
                <a:latin typeface="Alatsi"/>
                <a:ea typeface="Alatsi"/>
                <a:cs typeface="Alatsi"/>
                <a:sym typeface="Alatsi"/>
              </a:rPr>
              <a:t>PRESENTED BY,</a:t>
            </a:r>
          </a:p>
          <a:p>
            <a:pPr algn="ctr">
              <a:lnSpc>
                <a:spcPts val="4376"/>
              </a:lnSpc>
            </a:pPr>
            <a:r>
              <a:rPr lang="en-US" sz="3126" dirty="0">
                <a:solidFill>
                  <a:srgbClr val="000000"/>
                </a:solidFill>
                <a:latin typeface="Alatsi"/>
                <a:ea typeface="Alatsi"/>
                <a:cs typeface="Alatsi"/>
                <a:sym typeface="Alatsi"/>
              </a:rPr>
              <a:t>21L136 – Mohamed Suhail M</a:t>
            </a:r>
          </a:p>
        </p:txBody>
      </p:sp>
      <p:sp>
        <p:nvSpPr>
          <p:cNvPr id="16" name="Freeform 16"/>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7" name="Group 8">
            <a:extLst>
              <a:ext uri="{FF2B5EF4-FFF2-40B4-BE49-F238E27FC236}">
                <a16:creationId xmlns:a16="http://schemas.microsoft.com/office/drawing/2014/main" id="{EDA858D2-566C-AA34-E128-370F7A98B0F6}"/>
              </a:ext>
            </a:extLst>
          </p:cNvPr>
          <p:cNvGrpSpPr/>
          <p:nvPr/>
        </p:nvGrpSpPr>
        <p:grpSpPr>
          <a:xfrm>
            <a:off x="15859155" y="0"/>
            <a:ext cx="1562612" cy="1673225"/>
            <a:chOff x="0" y="0"/>
            <a:chExt cx="2083482" cy="2230967"/>
          </a:xfrm>
        </p:grpSpPr>
        <p:grpSp>
          <p:nvGrpSpPr>
            <p:cNvPr id="18" name="Group 9">
              <a:extLst>
                <a:ext uri="{FF2B5EF4-FFF2-40B4-BE49-F238E27FC236}">
                  <a16:creationId xmlns:a16="http://schemas.microsoft.com/office/drawing/2014/main" id="{781C97EC-B0D2-F37C-E9B0-B0DDC703B4F3}"/>
                </a:ext>
              </a:extLst>
            </p:cNvPr>
            <p:cNvGrpSpPr/>
            <p:nvPr/>
          </p:nvGrpSpPr>
          <p:grpSpPr>
            <a:xfrm>
              <a:off x="75599" y="0"/>
              <a:ext cx="1932284" cy="2230967"/>
              <a:chOff x="0" y="0"/>
              <a:chExt cx="703982" cy="812800"/>
            </a:xfrm>
          </p:grpSpPr>
          <p:sp>
            <p:nvSpPr>
              <p:cNvPr id="20" name="Freeform 10">
                <a:extLst>
                  <a:ext uri="{FF2B5EF4-FFF2-40B4-BE49-F238E27FC236}">
                    <a16:creationId xmlns:a16="http://schemas.microsoft.com/office/drawing/2014/main" id="{1A5B1D14-BA1D-65A5-9A65-20D1D769FE64}"/>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1" name="TextBox 11">
                <a:extLst>
                  <a:ext uri="{FF2B5EF4-FFF2-40B4-BE49-F238E27FC236}">
                    <a16:creationId xmlns:a16="http://schemas.microsoft.com/office/drawing/2014/main" id="{8D358E77-E1E1-C9E2-03A4-9A4BD26FA758}"/>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9" name="TextBox 12">
              <a:extLst>
                <a:ext uri="{FF2B5EF4-FFF2-40B4-BE49-F238E27FC236}">
                  <a16:creationId xmlns:a16="http://schemas.microsoft.com/office/drawing/2014/main" id="{C7D4A198-D52B-5715-761B-E4BAEBA99353}"/>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1</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395523CE-A496-6FF2-89EF-ECCB9D204F66}"/>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FE57D982-D6BA-CAE5-8645-E9F151E8C106}"/>
              </a:ext>
            </a:extLst>
          </p:cNvPr>
          <p:cNvSpPr txBox="1"/>
          <p:nvPr/>
        </p:nvSpPr>
        <p:spPr>
          <a:xfrm>
            <a:off x="2553980" y="866775"/>
            <a:ext cx="13180039" cy="1346522"/>
          </a:xfrm>
          <a:prstGeom prst="rect">
            <a:avLst/>
          </a:prstGeom>
        </p:spPr>
        <p:txBody>
          <a:bodyPr lIns="0" tIns="0" rIns="0" bIns="0" rtlCol="0" anchor="t">
            <a:spAutoFit/>
          </a:bodyPr>
          <a:lstStyle/>
          <a:p>
            <a:pPr algn="ctr">
              <a:lnSpc>
                <a:spcPts val="11899"/>
              </a:lnSpc>
            </a:pPr>
            <a:r>
              <a:rPr lang="en-US" sz="5400" dirty="0">
                <a:solidFill>
                  <a:srgbClr val="000000"/>
                </a:solidFill>
                <a:latin typeface="Alatsi"/>
                <a:ea typeface="Alatsi"/>
                <a:cs typeface="Alatsi"/>
                <a:sym typeface="Alatsi"/>
              </a:rPr>
              <a:t>OUTPUT</a:t>
            </a:r>
          </a:p>
        </p:txBody>
      </p:sp>
      <p:sp>
        <p:nvSpPr>
          <p:cNvPr id="16" name="AutoShape 16">
            <a:extLst>
              <a:ext uri="{FF2B5EF4-FFF2-40B4-BE49-F238E27FC236}">
                <a16:creationId xmlns:a16="http://schemas.microsoft.com/office/drawing/2014/main" id="{369A0753-A0C4-3172-410B-05FC807082DA}"/>
              </a:ext>
            </a:extLst>
          </p:cNvPr>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17" name="AutoShape 17">
            <a:extLst>
              <a:ext uri="{FF2B5EF4-FFF2-40B4-BE49-F238E27FC236}">
                <a16:creationId xmlns:a16="http://schemas.microsoft.com/office/drawing/2014/main" id="{F68416FC-1743-6716-A41F-0E33B9762E49}"/>
              </a:ext>
            </a:extLst>
          </p:cNvPr>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18" name="Group 18">
            <a:extLst>
              <a:ext uri="{FF2B5EF4-FFF2-40B4-BE49-F238E27FC236}">
                <a16:creationId xmlns:a16="http://schemas.microsoft.com/office/drawing/2014/main" id="{D55FDF84-1DC4-6E8E-907E-2221748A803B}"/>
              </a:ext>
            </a:extLst>
          </p:cNvPr>
          <p:cNvGrpSpPr/>
          <p:nvPr/>
        </p:nvGrpSpPr>
        <p:grpSpPr>
          <a:xfrm>
            <a:off x="15859155" y="0"/>
            <a:ext cx="1562612" cy="1673225"/>
            <a:chOff x="0" y="0"/>
            <a:chExt cx="2083482" cy="2230967"/>
          </a:xfrm>
        </p:grpSpPr>
        <p:grpSp>
          <p:nvGrpSpPr>
            <p:cNvPr id="19" name="Group 19">
              <a:extLst>
                <a:ext uri="{FF2B5EF4-FFF2-40B4-BE49-F238E27FC236}">
                  <a16:creationId xmlns:a16="http://schemas.microsoft.com/office/drawing/2014/main" id="{E42812D5-204D-1BA6-ADC2-F15E29C3FE7C}"/>
                </a:ext>
              </a:extLst>
            </p:cNvPr>
            <p:cNvGrpSpPr/>
            <p:nvPr/>
          </p:nvGrpSpPr>
          <p:grpSpPr>
            <a:xfrm>
              <a:off x="75599" y="0"/>
              <a:ext cx="1932284" cy="2230967"/>
              <a:chOff x="0" y="0"/>
              <a:chExt cx="703982" cy="812800"/>
            </a:xfrm>
          </p:grpSpPr>
          <p:sp>
            <p:nvSpPr>
              <p:cNvPr id="20" name="Freeform 20">
                <a:extLst>
                  <a:ext uri="{FF2B5EF4-FFF2-40B4-BE49-F238E27FC236}">
                    <a16:creationId xmlns:a16="http://schemas.microsoft.com/office/drawing/2014/main" id="{6FA6D8A1-2C52-FC02-5061-04D5EAC681E7}"/>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1" name="TextBox 21">
                <a:extLst>
                  <a:ext uri="{FF2B5EF4-FFF2-40B4-BE49-F238E27FC236}">
                    <a16:creationId xmlns:a16="http://schemas.microsoft.com/office/drawing/2014/main" id="{E94CEB03-8758-E54C-85A7-BCF6FE9EBA7D}"/>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2" name="TextBox 22">
              <a:extLst>
                <a:ext uri="{FF2B5EF4-FFF2-40B4-BE49-F238E27FC236}">
                  <a16:creationId xmlns:a16="http://schemas.microsoft.com/office/drawing/2014/main" id="{5AE17943-607F-7491-7BBD-14E125893471}"/>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10</a:t>
              </a:r>
            </a:p>
          </p:txBody>
        </p:sp>
      </p:grpSp>
      <p:sp>
        <p:nvSpPr>
          <p:cNvPr id="23" name="Freeform 23">
            <a:extLst>
              <a:ext uri="{FF2B5EF4-FFF2-40B4-BE49-F238E27FC236}">
                <a16:creationId xmlns:a16="http://schemas.microsoft.com/office/drawing/2014/main" id="{15B3B29B-5BD3-7DD1-09AB-1B6F4AF87CC2}"/>
              </a:ext>
            </a:extLst>
          </p:cNvPr>
          <p:cNvSpPr/>
          <p:nvPr/>
        </p:nvSpPr>
        <p:spPr>
          <a:xfrm>
            <a:off x="-2845001" y="43433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4" name="Freeform 24">
            <a:extLst>
              <a:ext uri="{FF2B5EF4-FFF2-40B4-BE49-F238E27FC236}">
                <a16:creationId xmlns:a16="http://schemas.microsoft.com/office/drawing/2014/main" id="{98C0325F-A1EF-65C5-7802-9DC3D12B6D10}"/>
              </a:ext>
            </a:extLst>
          </p:cNvPr>
          <p:cNvSpPr/>
          <p:nvPr/>
        </p:nvSpPr>
        <p:spPr>
          <a:xfrm>
            <a:off x="13601700" y="614206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8" name="Table 7">
            <a:extLst>
              <a:ext uri="{FF2B5EF4-FFF2-40B4-BE49-F238E27FC236}">
                <a16:creationId xmlns:a16="http://schemas.microsoft.com/office/drawing/2014/main" id="{E3BA0FBF-AA30-4A9A-D113-1323CDA452EA}"/>
              </a:ext>
            </a:extLst>
          </p:cNvPr>
          <p:cNvGraphicFramePr>
            <a:graphicFrameLocks noGrp="1"/>
          </p:cNvGraphicFramePr>
          <p:nvPr>
            <p:extLst>
              <p:ext uri="{D42A27DB-BD31-4B8C-83A1-F6EECF244321}">
                <p14:modId xmlns:p14="http://schemas.microsoft.com/office/powerpoint/2010/main" val="4035353262"/>
              </p:ext>
            </p:extLst>
          </p:nvPr>
        </p:nvGraphicFramePr>
        <p:xfrm>
          <a:off x="10172140" y="3749678"/>
          <a:ext cx="7506260" cy="2230964"/>
        </p:xfrm>
        <a:graphic>
          <a:graphicData uri="http://schemas.openxmlformats.org/drawingml/2006/table">
            <a:tbl>
              <a:tblPr firstRow="1" bandRow="1">
                <a:tableStyleId>{5C22544A-7EE6-4342-B048-85BDC9FD1C3A}</a:tableStyleId>
              </a:tblPr>
              <a:tblGrid>
                <a:gridCol w="3753130">
                  <a:extLst>
                    <a:ext uri="{9D8B030D-6E8A-4147-A177-3AD203B41FA5}">
                      <a16:colId xmlns:a16="http://schemas.microsoft.com/office/drawing/2014/main" val="1784545348"/>
                    </a:ext>
                  </a:extLst>
                </a:gridCol>
                <a:gridCol w="3753130">
                  <a:extLst>
                    <a:ext uri="{9D8B030D-6E8A-4147-A177-3AD203B41FA5}">
                      <a16:colId xmlns:a16="http://schemas.microsoft.com/office/drawing/2014/main" val="2562182833"/>
                    </a:ext>
                  </a:extLst>
                </a:gridCol>
              </a:tblGrid>
              <a:tr h="557741">
                <a:tc>
                  <a:txBody>
                    <a:bodyPr/>
                    <a:lstStyle/>
                    <a:p>
                      <a:pPr algn="ctr"/>
                      <a:r>
                        <a:rPr lang="en-IN" dirty="0">
                          <a:solidFill>
                            <a:schemeClr val="tx1"/>
                          </a:solidFill>
                          <a:latin typeface="Alatsi" panose="020B0604020202020204" charset="0"/>
                        </a:rPr>
                        <a:t>OUTPUT</a:t>
                      </a:r>
                    </a:p>
                  </a:txBody>
                  <a:tcPr anchor="ctr">
                    <a:solidFill>
                      <a:srgbClr val="E9C7C6"/>
                    </a:solidFill>
                  </a:tcPr>
                </a:tc>
                <a:tc>
                  <a:txBody>
                    <a:bodyPr/>
                    <a:lstStyle/>
                    <a:p>
                      <a:pPr algn="ctr"/>
                      <a:r>
                        <a:rPr lang="en-IN" dirty="0">
                          <a:solidFill>
                            <a:schemeClr val="tx1"/>
                          </a:solidFill>
                          <a:latin typeface="Alatsi" panose="020B0604020202020204" charset="0"/>
                        </a:rPr>
                        <a:t>INFERENCE</a:t>
                      </a:r>
                    </a:p>
                  </a:txBody>
                  <a:tcPr anchor="ctr">
                    <a:solidFill>
                      <a:srgbClr val="E9C7C6"/>
                    </a:solidFill>
                  </a:tcPr>
                </a:tc>
                <a:extLst>
                  <a:ext uri="{0D108BD9-81ED-4DB2-BD59-A6C34878D82A}">
                    <a16:rowId xmlns:a16="http://schemas.microsoft.com/office/drawing/2014/main" val="2121173304"/>
                  </a:ext>
                </a:extLst>
              </a:tr>
              <a:tr h="557741">
                <a:tc>
                  <a:txBody>
                    <a:bodyPr/>
                    <a:lstStyle/>
                    <a:p>
                      <a:pPr algn="ctr"/>
                      <a:r>
                        <a:rPr lang="en-IN" dirty="0">
                          <a:solidFill>
                            <a:schemeClr val="tx1"/>
                          </a:solidFill>
                          <a:latin typeface="Alatsi" panose="020B0604020202020204" charset="0"/>
                        </a:rPr>
                        <a:t>0</a:t>
                      </a:r>
                    </a:p>
                  </a:txBody>
                  <a:tcPr anchor="ctr">
                    <a:solidFill>
                      <a:srgbClr val="E9C7C6"/>
                    </a:solidFill>
                  </a:tcPr>
                </a:tc>
                <a:tc>
                  <a:txBody>
                    <a:bodyPr/>
                    <a:lstStyle/>
                    <a:p>
                      <a:pPr algn="ctr"/>
                      <a:r>
                        <a:rPr lang="en-IN" dirty="0">
                          <a:solidFill>
                            <a:schemeClr val="tx1"/>
                          </a:solidFill>
                          <a:latin typeface="Alatsi" panose="020B0604020202020204" charset="0"/>
                        </a:rPr>
                        <a:t>DECLINED</a:t>
                      </a:r>
                    </a:p>
                  </a:txBody>
                  <a:tcPr anchor="ctr">
                    <a:solidFill>
                      <a:srgbClr val="E9C7C6"/>
                    </a:solidFill>
                  </a:tcPr>
                </a:tc>
                <a:extLst>
                  <a:ext uri="{0D108BD9-81ED-4DB2-BD59-A6C34878D82A}">
                    <a16:rowId xmlns:a16="http://schemas.microsoft.com/office/drawing/2014/main" val="1139009892"/>
                  </a:ext>
                </a:extLst>
              </a:tr>
              <a:tr h="557741">
                <a:tc>
                  <a:txBody>
                    <a:bodyPr/>
                    <a:lstStyle/>
                    <a:p>
                      <a:pPr algn="ctr"/>
                      <a:r>
                        <a:rPr lang="en-IN" dirty="0">
                          <a:solidFill>
                            <a:schemeClr val="tx1"/>
                          </a:solidFill>
                          <a:latin typeface="Alatsi" panose="020B0604020202020204" charset="0"/>
                        </a:rPr>
                        <a:t>1</a:t>
                      </a:r>
                    </a:p>
                  </a:txBody>
                  <a:tcPr anchor="ctr">
                    <a:solidFill>
                      <a:srgbClr val="E9C7C6"/>
                    </a:solidFill>
                  </a:tcPr>
                </a:tc>
                <a:tc>
                  <a:txBody>
                    <a:bodyPr/>
                    <a:lstStyle/>
                    <a:p>
                      <a:pPr algn="ctr"/>
                      <a:r>
                        <a:rPr lang="en-IN" dirty="0">
                          <a:solidFill>
                            <a:schemeClr val="tx1"/>
                          </a:solidFill>
                          <a:latin typeface="Alatsi" panose="020B0604020202020204" charset="0"/>
                        </a:rPr>
                        <a:t>IMPROVED</a:t>
                      </a:r>
                    </a:p>
                  </a:txBody>
                  <a:tcPr anchor="ctr">
                    <a:solidFill>
                      <a:srgbClr val="E9C7C6"/>
                    </a:solidFill>
                  </a:tcPr>
                </a:tc>
                <a:extLst>
                  <a:ext uri="{0D108BD9-81ED-4DB2-BD59-A6C34878D82A}">
                    <a16:rowId xmlns:a16="http://schemas.microsoft.com/office/drawing/2014/main" val="2326367812"/>
                  </a:ext>
                </a:extLst>
              </a:tr>
              <a:tr h="557741">
                <a:tc>
                  <a:txBody>
                    <a:bodyPr/>
                    <a:lstStyle/>
                    <a:p>
                      <a:pPr algn="ctr"/>
                      <a:r>
                        <a:rPr lang="en-IN" dirty="0">
                          <a:solidFill>
                            <a:schemeClr val="tx1"/>
                          </a:solidFill>
                          <a:latin typeface="Alatsi" panose="020B0604020202020204" charset="0"/>
                        </a:rPr>
                        <a:t>2</a:t>
                      </a:r>
                    </a:p>
                  </a:txBody>
                  <a:tcPr anchor="ctr">
                    <a:solidFill>
                      <a:srgbClr val="E9C7C6"/>
                    </a:solidFill>
                  </a:tcPr>
                </a:tc>
                <a:tc>
                  <a:txBody>
                    <a:bodyPr/>
                    <a:lstStyle/>
                    <a:p>
                      <a:pPr algn="ctr"/>
                      <a:r>
                        <a:rPr lang="en-IN" dirty="0">
                          <a:solidFill>
                            <a:schemeClr val="tx1"/>
                          </a:solidFill>
                          <a:latin typeface="Alatsi" panose="020B0604020202020204" charset="0"/>
                        </a:rPr>
                        <a:t>STABLE</a:t>
                      </a:r>
                    </a:p>
                  </a:txBody>
                  <a:tcPr anchor="ctr">
                    <a:solidFill>
                      <a:srgbClr val="E9C7C6"/>
                    </a:solidFill>
                  </a:tcPr>
                </a:tc>
                <a:extLst>
                  <a:ext uri="{0D108BD9-81ED-4DB2-BD59-A6C34878D82A}">
                    <a16:rowId xmlns:a16="http://schemas.microsoft.com/office/drawing/2014/main" val="2570651414"/>
                  </a:ext>
                </a:extLst>
              </a:tr>
            </a:tbl>
          </a:graphicData>
        </a:graphic>
      </p:graphicFrame>
      <p:pic>
        <p:nvPicPr>
          <p:cNvPr id="4" name="Picture 3">
            <a:extLst>
              <a:ext uri="{FF2B5EF4-FFF2-40B4-BE49-F238E27FC236}">
                <a16:creationId xmlns:a16="http://schemas.microsoft.com/office/drawing/2014/main" id="{E94C8080-42C5-21B8-BCC8-2D9D05B0C6D4}"/>
              </a:ext>
            </a:extLst>
          </p:cNvPr>
          <p:cNvPicPr>
            <a:picLocks noChangeAspect="1"/>
          </p:cNvPicPr>
          <p:nvPr/>
        </p:nvPicPr>
        <p:blipFill>
          <a:blip r:embed="rId4"/>
          <a:stretch>
            <a:fillRect/>
          </a:stretch>
        </p:blipFill>
        <p:spPr>
          <a:xfrm>
            <a:off x="1380699" y="2486535"/>
            <a:ext cx="7506260" cy="5806730"/>
          </a:xfrm>
          <a:prstGeom prst="rect">
            <a:avLst/>
          </a:prstGeom>
        </p:spPr>
      </p:pic>
    </p:spTree>
    <p:extLst>
      <p:ext uri="{BB962C8B-B14F-4D97-AF65-F5344CB8AC3E}">
        <p14:creationId xmlns:p14="http://schemas.microsoft.com/office/powerpoint/2010/main" val="3360484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350767" y="3145882"/>
            <a:ext cx="14184634" cy="3693319"/>
          </a:xfrm>
          <a:prstGeom prst="rect">
            <a:avLst/>
          </a:prstGeom>
        </p:spPr>
        <p:txBody>
          <a:bodyPr wrap="square" lIns="0" tIns="0" rIns="0" bIns="0" rtlCol="0" anchor="t">
            <a:spAutoFit/>
          </a:bodyPr>
          <a:lstStyle/>
          <a:p>
            <a:pPr marL="685800" indent="-685800" algn="just">
              <a:buFont typeface="Wingdings" panose="05000000000000000000" pitchFamily="2" charset="2"/>
              <a:buChar char="§"/>
            </a:pPr>
            <a:r>
              <a:rPr lang="en-IN" sz="4800" dirty="0">
                <a:latin typeface="Alatsi" panose="020B0604020202020204" charset="0"/>
                <a:cs typeface="Times New Roman" panose="02020603050405020304" pitchFamily="18" charset="0"/>
              </a:rPr>
              <a:t>Ian Goodfellow, </a:t>
            </a:r>
            <a:r>
              <a:rPr lang="en-IN" sz="4800" dirty="0" err="1">
                <a:latin typeface="Alatsi" panose="020B0604020202020204" charset="0"/>
                <a:cs typeface="Times New Roman" panose="02020603050405020304" pitchFamily="18" charset="0"/>
              </a:rPr>
              <a:t>YoshuaBengio</a:t>
            </a:r>
            <a:r>
              <a:rPr lang="en-IN" sz="4800" dirty="0">
                <a:latin typeface="Alatsi" panose="020B0604020202020204" charset="0"/>
                <a:cs typeface="Times New Roman" panose="02020603050405020304" pitchFamily="18" charset="0"/>
              </a:rPr>
              <a:t>, Aaron Courville , "Deep Learning", MIT Press, USA, 2016.</a:t>
            </a:r>
          </a:p>
          <a:p>
            <a:pPr algn="just"/>
            <a:r>
              <a:rPr lang="en-IN" sz="4800" dirty="0">
                <a:latin typeface="Alatsi" panose="020B0604020202020204" charset="0"/>
                <a:cs typeface="Times New Roman" panose="02020603050405020304" pitchFamily="18" charset="0"/>
              </a:rPr>
              <a:t> </a:t>
            </a:r>
          </a:p>
          <a:p>
            <a:pPr marL="685800" indent="-685800" algn="just">
              <a:buFont typeface="Wingdings" panose="05000000000000000000" pitchFamily="2" charset="2"/>
              <a:buChar char="§"/>
            </a:pPr>
            <a:r>
              <a:rPr lang="en-IN" sz="4800" dirty="0">
                <a:latin typeface="Alatsi" panose="020B0604020202020204" charset="0"/>
                <a:cs typeface="Times New Roman" panose="02020603050405020304" pitchFamily="18" charset="0"/>
              </a:rPr>
              <a:t>Adam Gibson, Josh Patterson , "Deep Learning A practitioner's approach", O'Reilly, USA, 2016.</a:t>
            </a:r>
          </a:p>
        </p:txBody>
      </p:sp>
      <p:sp>
        <p:nvSpPr>
          <p:cNvPr id="5" name="Freeform 5"/>
          <p:cNvSpPr/>
          <p:nvPr/>
        </p:nvSpPr>
        <p:spPr>
          <a:xfrm>
            <a:off x="13764167" y="637964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2411959" y="866775"/>
            <a:ext cx="13464081"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a:ea typeface="Alatsi"/>
                <a:cs typeface="Alatsi"/>
                <a:sym typeface="Alatsi"/>
              </a:rPr>
              <a:t>REFERENCE</a:t>
            </a:r>
          </a:p>
        </p:txBody>
      </p:sp>
      <p:sp>
        <p:nvSpPr>
          <p:cNvPr id="15" name="AutoShape 15"/>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16" name="AutoShape 16"/>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17" name="Group 17"/>
          <p:cNvGrpSpPr/>
          <p:nvPr/>
        </p:nvGrpSpPr>
        <p:grpSpPr>
          <a:xfrm>
            <a:off x="15859155" y="0"/>
            <a:ext cx="1562612" cy="1673225"/>
            <a:chOff x="0" y="0"/>
            <a:chExt cx="2083482" cy="2230967"/>
          </a:xfrm>
        </p:grpSpPr>
        <p:grpSp>
          <p:nvGrpSpPr>
            <p:cNvPr id="18" name="Group 18"/>
            <p:cNvGrpSpPr/>
            <p:nvPr/>
          </p:nvGrpSpPr>
          <p:grpSpPr>
            <a:xfrm>
              <a:off x="75599" y="0"/>
              <a:ext cx="1932284" cy="2230967"/>
              <a:chOff x="0" y="0"/>
              <a:chExt cx="703982" cy="812800"/>
            </a:xfrm>
          </p:grpSpPr>
          <p:sp>
            <p:nvSpPr>
              <p:cNvPr id="19" name="Freeform 1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0" name="TextBox 2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11</a:t>
              </a:r>
            </a:p>
          </p:txBody>
        </p:sp>
      </p:grpSp>
      <p:sp>
        <p:nvSpPr>
          <p:cNvPr id="22" name="Freeform 22"/>
          <p:cNvSpPr/>
          <p:nvPr/>
        </p:nvSpPr>
        <p:spPr>
          <a:xfrm>
            <a:off x="-3657600"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4554977" y="3748035"/>
            <a:ext cx="11627497" cy="2514704"/>
          </a:xfrm>
          <a:prstGeom prst="rect">
            <a:avLst/>
          </a:prstGeom>
        </p:spPr>
        <p:txBody>
          <a:bodyPr lIns="0" tIns="0" rIns="0" bIns="0" rtlCol="0" anchor="t">
            <a:spAutoFit/>
          </a:bodyPr>
          <a:lstStyle/>
          <a:p>
            <a:pPr algn="ctr">
              <a:lnSpc>
                <a:spcPts val="20573"/>
              </a:lnSpc>
            </a:pPr>
            <a:r>
              <a:rPr lang="en-US" sz="14695">
                <a:solidFill>
                  <a:srgbClr val="000000"/>
                </a:solidFill>
                <a:latin typeface="Alatsi"/>
                <a:ea typeface="Alatsi"/>
                <a:cs typeface="Alatsi"/>
                <a:sym typeface="Alatsi"/>
              </a:rPr>
              <a:t>THANK YOU</a:t>
            </a:r>
          </a:p>
        </p:txBody>
      </p:sp>
      <p:grpSp>
        <p:nvGrpSpPr>
          <p:cNvPr id="5" name="Group 5"/>
          <p:cNvGrpSpPr/>
          <p:nvPr/>
        </p:nvGrpSpPr>
        <p:grpSpPr>
          <a:xfrm>
            <a:off x="-31071" y="0"/>
            <a:ext cx="4239083" cy="10287000"/>
            <a:chOff x="0" y="0"/>
            <a:chExt cx="5652111" cy="13716000"/>
          </a:xfrm>
        </p:grpSpPr>
        <p:grpSp>
          <p:nvGrpSpPr>
            <p:cNvPr id="6" name="Group 6"/>
            <p:cNvGrpSpPr/>
            <p:nvPr/>
          </p:nvGrpSpPr>
          <p:grpSpPr>
            <a:xfrm>
              <a:off x="2826056"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413028"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0" y="0"/>
              <a:ext cx="2826056" cy="13716000"/>
              <a:chOff x="0" y="0"/>
              <a:chExt cx="558233" cy="2709333"/>
            </a:xfrm>
          </p:grpSpPr>
          <p:sp>
            <p:nvSpPr>
              <p:cNvPr id="13" name="Freeform 13"/>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4" name="TextBox 14"/>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5" name="Freeform 15"/>
          <p:cNvSpPr/>
          <p:nvPr/>
        </p:nvSpPr>
        <p:spPr>
          <a:xfrm>
            <a:off x="12412831" y="802621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11413653" y="-57369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7" name="Group 8">
            <a:extLst>
              <a:ext uri="{FF2B5EF4-FFF2-40B4-BE49-F238E27FC236}">
                <a16:creationId xmlns:a16="http://schemas.microsoft.com/office/drawing/2014/main" id="{72EE7C7A-8ADA-C2F7-708E-069841D976CC}"/>
              </a:ext>
            </a:extLst>
          </p:cNvPr>
          <p:cNvGrpSpPr/>
          <p:nvPr/>
        </p:nvGrpSpPr>
        <p:grpSpPr>
          <a:xfrm>
            <a:off x="15859155" y="0"/>
            <a:ext cx="1562612" cy="1673225"/>
            <a:chOff x="0" y="0"/>
            <a:chExt cx="2083482" cy="2230967"/>
          </a:xfrm>
        </p:grpSpPr>
        <p:grpSp>
          <p:nvGrpSpPr>
            <p:cNvPr id="18" name="Group 9">
              <a:extLst>
                <a:ext uri="{FF2B5EF4-FFF2-40B4-BE49-F238E27FC236}">
                  <a16:creationId xmlns:a16="http://schemas.microsoft.com/office/drawing/2014/main" id="{AA6C16E4-274A-9C41-6D91-E16496C597AA}"/>
                </a:ext>
              </a:extLst>
            </p:cNvPr>
            <p:cNvGrpSpPr/>
            <p:nvPr/>
          </p:nvGrpSpPr>
          <p:grpSpPr>
            <a:xfrm>
              <a:off x="75599" y="0"/>
              <a:ext cx="1932284" cy="2230967"/>
              <a:chOff x="0" y="0"/>
              <a:chExt cx="703982" cy="812800"/>
            </a:xfrm>
          </p:grpSpPr>
          <p:sp>
            <p:nvSpPr>
              <p:cNvPr id="20" name="Freeform 10">
                <a:extLst>
                  <a:ext uri="{FF2B5EF4-FFF2-40B4-BE49-F238E27FC236}">
                    <a16:creationId xmlns:a16="http://schemas.microsoft.com/office/drawing/2014/main" id="{DA046AD9-31E9-EA54-8D18-A6A079B3AADA}"/>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1" name="TextBox 11">
                <a:extLst>
                  <a:ext uri="{FF2B5EF4-FFF2-40B4-BE49-F238E27FC236}">
                    <a16:creationId xmlns:a16="http://schemas.microsoft.com/office/drawing/2014/main" id="{F27FC964-49F7-7A60-2ECD-B4CD57354BC5}"/>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9" name="TextBox 12">
              <a:extLst>
                <a:ext uri="{FF2B5EF4-FFF2-40B4-BE49-F238E27FC236}">
                  <a16:creationId xmlns:a16="http://schemas.microsoft.com/office/drawing/2014/main" id="{C161F6D2-8D7F-DFDB-3BA8-CED00746786C}"/>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12</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791340" y="2895980"/>
            <a:ext cx="14705320" cy="5228354"/>
          </a:xfrm>
          <a:prstGeom prst="rect">
            <a:avLst/>
          </a:prstGeom>
        </p:spPr>
        <p:txBody>
          <a:bodyPr lIns="0" tIns="0" rIns="0" bIns="0" rtlCol="0" anchor="t">
            <a:spAutoFit/>
          </a:bodyPr>
          <a:lstStyle/>
          <a:p>
            <a:pPr marL="571500" indent="-571500" algn="l">
              <a:lnSpc>
                <a:spcPts val="5852"/>
              </a:lnSpc>
              <a:buFont typeface="Wingdings" panose="05000000000000000000" pitchFamily="2" charset="2"/>
              <a:buChar char="Ø"/>
            </a:pPr>
            <a:r>
              <a:rPr lang="en-US" sz="3600" dirty="0">
                <a:solidFill>
                  <a:srgbClr val="000000"/>
                </a:solidFill>
                <a:latin typeface="Alatsi"/>
                <a:ea typeface="Alatsi"/>
                <a:cs typeface="Alatsi"/>
                <a:sym typeface="Alatsi"/>
              </a:rPr>
              <a:t>Traditional Education is often one-size-fits-all which doesn’t meet individual student needs. This can lead to low engagement, missed learning opportunities and reduced retention.</a:t>
            </a:r>
          </a:p>
          <a:p>
            <a:pPr marL="571500" indent="-571500" algn="l">
              <a:lnSpc>
                <a:spcPts val="5852"/>
              </a:lnSpc>
              <a:buFont typeface="Wingdings" panose="05000000000000000000" pitchFamily="2" charset="2"/>
              <a:buChar char="Ø"/>
            </a:pPr>
            <a:r>
              <a:rPr lang="en-US" sz="3600" dirty="0">
                <a:solidFill>
                  <a:srgbClr val="000000"/>
                </a:solidFill>
                <a:latin typeface="Alatsi"/>
                <a:ea typeface="Alatsi"/>
                <a:cs typeface="Alatsi"/>
                <a:sym typeface="Alatsi"/>
              </a:rPr>
              <a:t>Develop a personalized education platform using machine learning to tailor learning experiences in real time. By analyzing student data, the system adapts lessons, suggests resources and sets the right difficulty levels to boost engagement and academic success.</a:t>
            </a:r>
          </a:p>
        </p:txBody>
      </p:sp>
      <p:sp>
        <p:nvSpPr>
          <p:cNvPr id="4" name="AutoShape 4"/>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5" name="Freeform 5"/>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AutoShape 6"/>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7" name="TextBox 7"/>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a:ea typeface="Alatsi"/>
                <a:cs typeface="Alatsi"/>
                <a:sym typeface="Alatsi"/>
              </a:rPr>
              <a:t>PROBLEM STATEMENT</a:t>
            </a:r>
          </a:p>
        </p:txBody>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2</a:t>
              </a:r>
            </a:p>
          </p:txBody>
        </p:sp>
      </p:grpSp>
      <p:sp>
        <p:nvSpPr>
          <p:cNvPr id="13" name="Freeform 13"/>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a:ea typeface="Alatsi"/>
                <a:cs typeface="Alatsi"/>
                <a:sym typeface="Alatsi"/>
              </a:rPr>
              <a:t>DATASET</a:t>
            </a:r>
          </a:p>
        </p:txBody>
      </p:sp>
      <p:sp>
        <p:nvSpPr>
          <p:cNvPr id="16" name="AutoShape 16"/>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17" name="AutoShape 17"/>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18" name="Group 18"/>
          <p:cNvGrpSpPr/>
          <p:nvPr/>
        </p:nvGrpSpPr>
        <p:grpSpPr>
          <a:xfrm>
            <a:off x="15859155" y="0"/>
            <a:ext cx="1562612" cy="1673225"/>
            <a:chOff x="0" y="0"/>
            <a:chExt cx="2083482" cy="2230967"/>
          </a:xfrm>
        </p:grpSpPr>
        <p:grpSp>
          <p:nvGrpSpPr>
            <p:cNvPr id="19" name="Group 19"/>
            <p:cNvGrpSpPr/>
            <p:nvPr/>
          </p:nvGrpSpPr>
          <p:grpSpPr>
            <a:xfrm>
              <a:off x="75599" y="0"/>
              <a:ext cx="1932284" cy="2230967"/>
              <a:chOff x="0" y="0"/>
              <a:chExt cx="703982" cy="812800"/>
            </a:xfrm>
          </p:grpSpPr>
          <p:sp>
            <p:nvSpPr>
              <p:cNvPr id="20" name="Freeform 2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1" name="TextBox 2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3</a:t>
              </a:r>
            </a:p>
          </p:txBody>
        </p:sp>
      </p:grpSp>
      <p:sp>
        <p:nvSpPr>
          <p:cNvPr id="23" name="Freeform 23"/>
          <p:cNvSpPr/>
          <p:nvPr/>
        </p:nvSpPr>
        <p:spPr>
          <a:xfrm>
            <a:off x="-2845001" y="43433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4" name="Freeform 24"/>
          <p:cNvSpPr/>
          <p:nvPr/>
        </p:nvSpPr>
        <p:spPr>
          <a:xfrm>
            <a:off x="13601700" y="614206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27" name="Table 26">
            <a:extLst>
              <a:ext uri="{FF2B5EF4-FFF2-40B4-BE49-F238E27FC236}">
                <a16:creationId xmlns:a16="http://schemas.microsoft.com/office/drawing/2014/main" id="{1C244791-BA2A-89A9-FF85-E59A1678B4FD}"/>
              </a:ext>
            </a:extLst>
          </p:cNvPr>
          <p:cNvGraphicFramePr>
            <a:graphicFrameLocks noGrp="1"/>
          </p:cNvGraphicFramePr>
          <p:nvPr>
            <p:extLst>
              <p:ext uri="{D42A27DB-BD31-4B8C-83A1-F6EECF244321}">
                <p14:modId xmlns:p14="http://schemas.microsoft.com/office/powerpoint/2010/main" val="2007513991"/>
              </p:ext>
            </p:extLst>
          </p:nvPr>
        </p:nvGraphicFramePr>
        <p:xfrm>
          <a:off x="457200" y="2307823"/>
          <a:ext cx="17449796" cy="7525791"/>
        </p:xfrm>
        <a:graphic>
          <a:graphicData uri="http://schemas.openxmlformats.org/drawingml/2006/table">
            <a:tbl>
              <a:tblPr>
                <a:tableStyleId>{35758FB7-9AC5-4552-8A53-C91805E547FA}</a:tableStyleId>
              </a:tblPr>
              <a:tblGrid>
                <a:gridCol w="1342292">
                  <a:extLst>
                    <a:ext uri="{9D8B030D-6E8A-4147-A177-3AD203B41FA5}">
                      <a16:colId xmlns:a16="http://schemas.microsoft.com/office/drawing/2014/main" val="1907378644"/>
                    </a:ext>
                  </a:extLst>
                </a:gridCol>
                <a:gridCol w="1342292">
                  <a:extLst>
                    <a:ext uri="{9D8B030D-6E8A-4147-A177-3AD203B41FA5}">
                      <a16:colId xmlns:a16="http://schemas.microsoft.com/office/drawing/2014/main" val="778502700"/>
                    </a:ext>
                  </a:extLst>
                </a:gridCol>
                <a:gridCol w="1342292">
                  <a:extLst>
                    <a:ext uri="{9D8B030D-6E8A-4147-A177-3AD203B41FA5}">
                      <a16:colId xmlns:a16="http://schemas.microsoft.com/office/drawing/2014/main" val="172092072"/>
                    </a:ext>
                  </a:extLst>
                </a:gridCol>
                <a:gridCol w="1342292">
                  <a:extLst>
                    <a:ext uri="{9D8B030D-6E8A-4147-A177-3AD203B41FA5}">
                      <a16:colId xmlns:a16="http://schemas.microsoft.com/office/drawing/2014/main" val="2817731805"/>
                    </a:ext>
                  </a:extLst>
                </a:gridCol>
                <a:gridCol w="1342292">
                  <a:extLst>
                    <a:ext uri="{9D8B030D-6E8A-4147-A177-3AD203B41FA5}">
                      <a16:colId xmlns:a16="http://schemas.microsoft.com/office/drawing/2014/main" val="3874824651"/>
                    </a:ext>
                  </a:extLst>
                </a:gridCol>
                <a:gridCol w="1342292">
                  <a:extLst>
                    <a:ext uri="{9D8B030D-6E8A-4147-A177-3AD203B41FA5}">
                      <a16:colId xmlns:a16="http://schemas.microsoft.com/office/drawing/2014/main" val="208176185"/>
                    </a:ext>
                  </a:extLst>
                </a:gridCol>
                <a:gridCol w="1342292">
                  <a:extLst>
                    <a:ext uri="{9D8B030D-6E8A-4147-A177-3AD203B41FA5}">
                      <a16:colId xmlns:a16="http://schemas.microsoft.com/office/drawing/2014/main" val="2019516987"/>
                    </a:ext>
                  </a:extLst>
                </a:gridCol>
                <a:gridCol w="1342292">
                  <a:extLst>
                    <a:ext uri="{9D8B030D-6E8A-4147-A177-3AD203B41FA5}">
                      <a16:colId xmlns:a16="http://schemas.microsoft.com/office/drawing/2014/main" val="2033215259"/>
                    </a:ext>
                  </a:extLst>
                </a:gridCol>
                <a:gridCol w="1342292">
                  <a:extLst>
                    <a:ext uri="{9D8B030D-6E8A-4147-A177-3AD203B41FA5}">
                      <a16:colId xmlns:a16="http://schemas.microsoft.com/office/drawing/2014/main" val="2765302086"/>
                    </a:ext>
                  </a:extLst>
                </a:gridCol>
                <a:gridCol w="1342292">
                  <a:extLst>
                    <a:ext uri="{9D8B030D-6E8A-4147-A177-3AD203B41FA5}">
                      <a16:colId xmlns:a16="http://schemas.microsoft.com/office/drawing/2014/main" val="1836095891"/>
                    </a:ext>
                  </a:extLst>
                </a:gridCol>
                <a:gridCol w="1342292">
                  <a:extLst>
                    <a:ext uri="{9D8B030D-6E8A-4147-A177-3AD203B41FA5}">
                      <a16:colId xmlns:a16="http://schemas.microsoft.com/office/drawing/2014/main" val="3722169355"/>
                    </a:ext>
                  </a:extLst>
                </a:gridCol>
                <a:gridCol w="1342292">
                  <a:extLst>
                    <a:ext uri="{9D8B030D-6E8A-4147-A177-3AD203B41FA5}">
                      <a16:colId xmlns:a16="http://schemas.microsoft.com/office/drawing/2014/main" val="3631399686"/>
                    </a:ext>
                  </a:extLst>
                </a:gridCol>
                <a:gridCol w="1342292">
                  <a:extLst>
                    <a:ext uri="{9D8B030D-6E8A-4147-A177-3AD203B41FA5}">
                      <a16:colId xmlns:a16="http://schemas.microsoft.com/office/drawing/2014/main" val="2947223910"/>
                    </a:ext>
                  </a:extLst>
                </a:gridCol>
              </a:tblGrid>
              <a:tr h="715059">
                <a:tc>
                  <a:txBody>
                    <a:bodyPr/>
                    <a:lstStyle/>
                    <a:p>
                      <a:pPr algn="ctr"/>
                      <a:r>
                        <a:rPr lang="en-IN" sz="1600" b="1">
                          <a:latin typeface="Alatsi" panose="020B0604020202020204" charset="0"/>
                        </a:rPr>
                        <a:t>Student ID</a:t>
                      </a:r>
                      <a:endParaRPr lang="en-IN" sz="1600" b="1">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b="1" dirty="0">
                          <a:latin typeface="Alatsi" panose="020B0604020202020204" charset="0"/>
                        </a:rPr>
                        <a:t>Age</a:t>
                      </a:r>
                      <a:endParaRPr lang="en-IN" sz="1600" b="1" dirty="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b="1">
                          <a:latin typeface="Alatsi" panose="020B0604020202020204" charset="0"/>
                        </a:rPr>
                        <a:t>Gender</a:t>
                      </a:r>
                      <a:endParaRPr lang="en-IN" sz="1600" b="1">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b="1">
                          <a:latin typeface="Alatsi" panose="020B0604020202020204" charset="0"/>
                        </a:rPr>
                        <a:t>Learning Style</a:t>
                      </a:r>
                      <a:endParaRPr lang="en-IN" sz="1600" b="1">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b="1">
                          <a:latin typeface="Alatsi" panose="020B0604020202020204" charset="0"/>
                        </a:rPr>
                        <a:t>Math Score</a:t>
                      </a:r>
                      <a:endParaRPr lang="en-IN" sz="1600" b="1">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b="1">
                          <a:latin typeface="Alatsi" panose="020B0604020202020204" charset="0"/>
                        </a:rPr>
                        <a:t>Science Score</a:t>
                      </a:r>
                      <a:endParaRPr lang="en-IN" sz="1600" b="1">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b="1">
                          <a:latin typeface="Alatsi" panose="020B0604020202020204" charset="0"/>
                        </a:rPr>
                        <a:t>Literature Score</a:t>
                      </a:r>
                      <a:endParaRPr lang="en-IN" sz="1600" b="1">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b="1">
                          <a:latin typeface="Alatsi" panose="020B0604020202020204" charset="0"/>
                        </a:rPr>
                        <a:t>Attention Span</a:t>
                      </a:r>
                      <a:endParaRPr lang="en-IN" sz="1600" b="1">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b="1">
                          <a:latin typeface="Alatsi" panose="020B0604020202020204" charset="0"/>
                        </a:rPr>
                        <a:t>Parental Involvement</a:t>
                      </a:r>
                      <a:endParaRPr lang="en-IN" sz="1600" b="1">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b="1">
                          <a:latin typeface="Alatsi" panose="020B0604020202020204" charset="0"/>
                        </a:rPr>
                        <a:t>Study Hours</a:t>
                      </a:r>
                      <a:endParaRPr lang="en-IN" sz="1600" b="1">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b="1">
                          <a:latin typeface="Alatsi" panose="020B0604020202020204" charset="0"/>
                        </a:rPr>
                        <a:t>Technology Use</a:t>
                      </a:r>
                      <a:endParaRPr lang="en-IN" sz="1600" b="1">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b="1">
                          <a:latin typeface="Alatsi" panose="020B0604020202020204" charset="0"/>
                        </a:rPr>
                        <a:t>Intervention</a:t>
                      </a:r>
                      <a:endParaRPr lang="en-IN" sz="1600" b="1">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b="1" dirty="0">
                          <a:latin typeface="Alatsi" panose="020B0604020202020204" charset="0"/>
                        </a:rPr>
                        <a:t>Outcome</a:t>
                      </a:r>
                      <a:endParaRPr lang="en-IN" sz="1600" b="1" dirty="0">
                        <a:latin typeface="Alatsi" panose="020B0604020202020204" charset="0"/>
                        <a:cs typeface="Times New Roman" panose="02020603050405020304" pitchFamily="18" charset="0"/>
                      </a:endParaRPr>
                    </a:p>
                  </a:txBody>
                  <a:tcPr marL="29804" marR="29804" marT="14902" marB="14902" anchor="ctr">
                    <a:solidFill>
                      <a:srgbClr val="E9C7C6"/>
                    </a:solidFill>
                  </a:tcPr>
                </a:tc>
                <a:extLst>
                  <a:ext uri="{0D108BD9-81ED-4DB2-BD59-A6C34878D82A}">
                    <a16:rowId xmlns:a16="http://schemas.microsoft.com/office/drawing/2014/main" val="865783522"/>
                  </a:ext>
                </a:extLst>
              </a:tr>
              <a:tr h="576479">
                <a:tc>
                  <a:txBody>
                    <a:bodyPr/>
                    <a:lstStyle/>
                    <a:p>
                      <a:pPr algn="ctr"/>
                      <a:r>
                        <a:rPr lang="en-IN" sz="1600">
                          <a:latin typeface="Alatsi" panose="020B0604020202020204" charset="0"/>
                        </a:rPr>
                        <a:t>S0001</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dirty="0">
                          <a:latin typeface="Alatsi" panose="020B0604020202020204" charset="0"/>
                        </a:rPr>
                        <a:t>10</a:t>
                      </a:r>
                      <a:endParaRPr lang="en-IN" sz="1600" dirty="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Female</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Visual</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70</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73</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98</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Short</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Medium</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2</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Weekly</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Online Learning</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dirty="0">
                          <a:latin typeface="Alatsi" panose="020B0604020202020204" charset="0"/>
                        </a:rPr>
                        <a:t>Improved</a:t>
                      </a:r>
                      <a:endParaRPr lang="en-IN" sz="1600" dirty="0">
                        <a:latin typeface="Alatsi" panose="020B0604020202020204" charset="0"/>
                        <a:cs typeface="Times New Roman" panose="02020603050405020304" pitchFamily="18" charset="0"/>
                      </a:endParaRPr>
                    </a:p>
                  </a:txBody>
                  <a:tcPr marL="29804" marR="29804" marT="14902" marB="14902" anchor="ctr">
                    <a:solidFill>
                      <a:srgbClr val="E9C7C6"/>
                    </a:solidFill>
                  </a:tcPr>
                </a:tc>
                <a:extLst>
                  <a:ext uri="{0D108BD9-81ED-4DB2-BD59-A6C34878D82A}">
                    <a16:rowId xmlns:a16="http://schemas.microsoft.com/office/drawing/2014/main" val="547059128"/>
                  </a:ext>
                </a:extLst>
              </a:tr>
              <a:tr h="304840">
                <a:tc>
                  <a:txBody>
                    <a:bodyPr/>
                    <a:lstStyle/>
                    <a:p>
                      <a:pPr algn="ctr"/>
                      <a:r>
                        <a:rPr lang="en-IN" sz="1600">
                          <a:latin typeface="Alatsi" panose="020B0604020202020204" charset="0"/>
                        </a:rPr>
                        <a:t>S0002</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16</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Female</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Auditory</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93</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73</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80</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Short</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Low</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11</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Daily</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Tutoring</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Improved</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extLst>
                  <a:ext uri="{0D108BD9-81ED-4DB2-BD59-A6C34878D82A}">
                    <a16:rowId xmlns:a16="http://schemas.microsoft.com/office/drawing/2014/main" val="2559670617"/>
                  </a:ext>
                </a:extLst>
              </a:tr>
              <a:tr h="812446">
                <a:tc>
                  <a:txBody>
                    <a:bodyPr/>
                    <a:lstStyle/>
                    <a:p>
                      <a:pPr algn="ctr"/>
                      <a:r>
                        <a:rPr lang="en-IN" sz="1600">
                          <a:latin typeface="Alatsi" panose="020B0604020202020204" charset="0"/>
                        </a:rPr>
                        <a:t>S0003</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12</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Female</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dirty="0">
                          <a:latin typeface="Alatsi" panose="020B0604020202020204" charset="0"/>
                        </a:rPr>
                        <a:t>Visual</a:t>
                      </a:r>
                      <a:endParaRPr lang="en-IN" sz="1600" dirty="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93</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96</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89</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Medium</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High</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dirty="0">
                          <a:latin typeface="Alatsi" panose="020B0604020202020204" charset="0"/>
                        </a:rPr>
                        <a:t>15</a:t>
                      </a:r>
                      <a:endParaRPr lang="en-IN" sz="1600" dirty="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Daily</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Peer Collaboration</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dirty="0">
                          <a:latin typeface="Alatsi" panose="020B0604020202020204" charset="0"/>
                        </a:rPr>
                        <a:t>Stable</a:t>
                      </a:r>
                      <a:endParaRPr lang="en-IN" sz="1600" dirty="0">
                        <a:latin typeface="Alatsi" panose="020B0604020202020204" charset="0"/>
                        <a:cs typeface="Times New Roman" panose="02020603050405020304" pitchFamily="18" charset="0"/>
                      </a:endParaRPr>
                    </a:p>
                  </a:txBody>
                  <a:tcPr marL="29804" marR="29804" marT="14902" marB="14902" anchor="ctr">
                    <a:solidFill>
                      <a:srgbClr val="E9C7C6"/>
                    </a:solidFill>
                  </a:tcPr>
                </a:tc>
                <a:extLst>
                  <a:ext uri="{0D108BD9-81ED-4DB2-BD59-A6C34878D82A}">
                    <a16:rowId xmlns:a16="http://schemas.microsoft.com/office/drawing/2014/main" val="2293027411"/>
                  </a:ext>
                </a:extLst>
              </a:tr>
              <a:tr h="576479">
                <a:tc>
                  <a:txBody>
                    <a:bodyPr/>
                    <a:lstStyle/>
                    <a:p>
                      <a:pPr algn="ctr"/>
                      <a:r>
                        <a:rPr lang="en-IN" sz="1600">
                          <a:latin typeface="Alatsi" panose="020B0604020202020204" charset="0"/>
                        </a:rPr>
                        <a:t>S0004</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11</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Female</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Auditory</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69</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93</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89</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Medium</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High</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10</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Daily</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Online Learning</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Stable</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extLst>
                  <a:ext uri="{0D108BD9-81ED-4DB2-BD59-A6C34878D82A}">
                    <a16:rowId xmlns:a16="http://schemas.microsoft.com/office/drawing/2014/main" val="270240952"/>
                  </a:ext>
                </a:extLst>
              </a:tr>
              <a:tr h="304840">
                <a:tc>
                  <a:txBody>
                    <a:bodyPr/>
                    <a:lstStyle/>
                    <a:p>
                      <a:pPr algn="ctr"/>
                      <a:r>
                        <a:rPr lang="en-IN" sz="1600">
                          <a:latin typeface="Alatsi" panose="020B0604020202020204" charset="0"/>
                        </a:rPr>
                        <a:t>S0005</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15</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Male</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Auditory</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79</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93</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99</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Long</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dirty="0">
                          <a:latin typeface="Alatsi" panose="020B0604020202020204" charset="0"/>
                        </a:rPr>
                        <a:t>Medium</a:t>
                      </a:r>
                      <a:endParaRPr lang="en-IN" sz="1600" dirty="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9</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Rarely</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Tutoring</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Improved</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extLst>
                  <a:ext uri="{0D108BD9-81ED-4DB2-BD59-A6C34878D82A}">
                    <a16:rowId xmlns:a16="http://schemas.microsoft.com/office/drawing/2014/main" val="1959279599"/>
                  </a:ext>
                </a:extLst>
              </a:tr>
              <a:tr h="812446">
                <a:tc>
                  <a:txBody>
                    <a:bodyPr/>
                    <a:lstStyle/>
                    <a:p>
                      <a:pPr algn="ctr"/>
                      <a:r>
                        <a:rPr lang="en-IN" sz="1600">
                          <a:latin typeface="Alatsi" panose="020B0604020202020204" charset="0"/>
                        </a:rPr>
                        <a:t>S0006</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15</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Male</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Kinesthetic</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71</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59</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53</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dirty="0">
                          <a:latin typeface="Alatsi" panose="020B0604020202020204" charset="0"/>
                        </a:rPr>
                        <a:t>Medium</a:t>
                      </a:r>
                      <a:endParaRPr lang="en-IN" sz="1600" dirty="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Low</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2</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Daily</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Peer Collaboration</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Stable</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extLst>
                  <a:ext uri="{0D108BD9-81ED-4DB2-BD59-A6C34878D82A}">
                    <a16:rowId xmlns:a16="http://schemas.microsoft.com/office/drawing/2014/main" val="2380617284"/>
                  </a:ext>
                </a:extLst>
              </a:tr>
              <a:tr h="812446">
                <a:tc>
                  <a:txBody>
                    <a:bodyPr/>
                    <a:lstStyle/>
                    <a:p>
                      <a:pPr algn="ctr"/>
                      <a:r>
                        <a:rPr lang="en-IN" sz="1600">
                          <a:latin typeface="Alatsi" panose="020B0604020202020204" charset="0"/>
                        </a:rPr>
                        <a:t>S0007</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11</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Female</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dirty="0">
                          <a:latin typeface="Alatsi" panose="020B0604020202020204" charset="0"/>
                        </a:rPr>
                        <a:t>Reading/</a:t>
                      </a:r>
                    </a:p>
                    <a:p>
                      <a:pPr algn="ctr"/>
                      <a:r>
                        <a:rPr lang="en-IN" sz="1600" dirty="0">
                          <a:latin typeface="Alatsi" panose="020B0604020202020204" charset="0"/>
                        </a:rPr>
                        <a:t>Writing</a:t>
                      </a:r>
                      <a:endParaRPr lang="en-IN" sz="1600" dirty="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77</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99</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61</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Long</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dirty="0">
                          <a:latin typeface="Alatsi" panose="020B0604020202020204" charset="0"/>
                        </a:rPr>
                        <a:t>Medium</a:t>
                      </a:r>
                      <a:endParaRPr lang="en-IN" sz="1600" dirty="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12</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Rarely</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Peer Collaboration</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Improved</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extLst>
                  <a:ext uri="{0D108BD9-81ED-4DB2-BD59-A6C34878D82A}">
                    <a16:rowId xmlns:a16="http://schemas.microsoft.com/office/drawing/2014/main" val="3127169205"/>
                  </a:ext>
                </a:extLst>
              </a:tr>
              <a:tr h="576479">
                <a:tc>
                  <a:txBody>
                    <a:bodyPr/>
                    <a:lstStyle/>
                    <a:p>
                      <a:pPr algn="ctr"/>
                      <a:r>
                        <a:rPr lang="en-IN" sz="1600">
                          <a:latin typeface="Alatsi" panose="020B0604020202020204" charset="0"/>
                        </a:rPr>
                        <a:t>S0008</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14</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Other</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dirty="0" err="1">
                          <a:latin typeface="Alatsi" panose="020B0604020202020204" charset="0"/>
                        </a:rPr>
                        <a:t>Kinesthetic</a:t>
                      </a:r>
                      <a:endParaRPr lang="en-IN" sz="1600" dirty="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100</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86</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88</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Long</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dirty="0">
                          <a:latin typeface="Alatsi" panose="020B0604020202020204" charset="0"/>
                        </a:rPr>
                        <a:t>Medium</a:t>
                      </a:r>
                      <a:endParaRPr lang="en-IN" sz="1600" dirty="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6</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Daily</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Online Learning</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Stable</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extLst>
                  <a:ext uri="{0D108BD9-81ED-4DB2-BD59-A6C34878D82A}">
                    <a16:rowId xmlns:a16="http://schemas.microsoft.com/office/drawing/2014/main" val="3035483960"/>
                  </a:ext>
                </a:extLst>
              </a:tr>
              <a:tr h="576479">
                <a:tc>
                  <a:txBody>
                    <a:bodyPr/>
                    <a:lstStyle/>
                    <a:p>
                      <a:pPr algn="ctr"/>
                      <a:r>
                        <a:rPr lang="en-IN" sz="1600">
                          <a:latin typeface="Alatsi" panose="020B0604020202020204" charset="0"/>
                        </a:rPr>
                        <a:t>S0009</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15</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Female</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dirty="0">
                          <a:latin typeface="Alatsi" panose="020B0604020202020204" charset="0"/>
                        </a:rPr>
                        <a:t>Reading/</a:t>
                      </a:r>
                    </a:p>
                    <a:p>
                      <a:pPr algn="ctr"/>
                      <a:r>
                        <a:rPr lang="en-IN" sz="1600" dirty="0">
                          <a:latin typeface="Alatsi" panose="020B0604020202020204" charset="0"/>
                        </a:rPr>
                        <a:t>Writing</a:t>
                      </a:r>
                      <a:endParaRPr lang="en-IN" sz="1600" dirty="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100</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94</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dirty="0">
                          <a:latin typeface="Alatsi" panose="020B0604020202020204" charset="0"/>
                        </a:rPr>
                        <a:t>56</a:t>
                      </a:r>
                      <a:endParaRPr lang="en-IN" sz="1600" dirty="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Medium</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Medium</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dirty="0">
                          <a:latin typeface="Alatsi" panose="020B0604020202020204" charset="0"/>
                        </a:rPr>
                        <a:t>4</a:t>
                      </a:r>
                      <a:endParaRPr lang="en-IN" sz="1600" dirty="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Daily</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Tutoring</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Stable</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extLst>
                  <a:ext uri="{0D108BD9-81ED-4DB2-BD59-A6C34878D82A}">
                    <a16:rowId xmlns:a16="http://schemas.microsoft.com/office/drawing/2014/main" val="3354488637"/>
                  </a:ext>
                </a:extLst>
              </a:tr>
              <a:tr h="304840">
                <a:tc>
                  <a:txBody>
                    <a:bodyPr/>
                    <a:lstStyle/>
                    <a:p>
                      <a:pPr algn="ctr"/>
                      <a:r>
                        <a:rPr lang="en-IN" sz="1600">
                          <a:latin typeface="Alatsi" panose="020B0604020202020204" charset="0"/>
                        </a:rPr>
                        <a:t>S0010</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15</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Female</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dirty="0">
                          <a:latin typeface="Alatsi" panose="020B0604020202020204" charset="0"/>
                        </a:rPr>
                        <a:t>Auditory</a:t>
                      </a:r>
                      <a:endParaRPr lang="en-IN" sz="1600" dirty="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61</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87</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50</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Long</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Medium</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dirty="0">
                          <a:latin typeface="Alatsi" panose="020B0604020202020204" charset="0"/>
                        </a:rPr>
                        <a:t>7</a:t>
                      </a:r>
                      <a:endParaRPr lang="en-IN" sz="1600" dirty="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Weekly</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Tutoring</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Improved</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extLst>
                  <a:ext uri="{0D108BD9-81ED-4DB2-BD59-A6C34878D82A}">
                    <a16:rowId xmlns:a16="http://schemas.microsoft.com/office/drawing/2014/main" val="2936996214"/>
                  </a:ext>
                </a:extLst>
              </a:tr>
              <a:tr h="576479">
                <a:tc>
                  <a:txBody>
                    <a:bodyPr/>
                    <a:lstStyle/>
                    <a:p>
                      <a:pPr algn="ctr"/>
                      <a:r>
                        <a:rPr lang="en-IN" sz="1600">
                          <a:latin typeface="Alatsi" panose="020B0604020202020204" charset="0"/>
                        </a:rPr>
                        <a:t>S0011</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18</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Other</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Reading/</a:t>
                      </a:r>
                    </a:p>
                    <a:p>
                      <a:pPr algn="ctr"/>
                      <a:r>
                        <a:rPr lang="en-IN" sz="1600">
                          <a:latin typeface="Alatsi" panose="020B0604020202020204" charset="0"/>
                        </a:rPr>
                        <a:t>Writing</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54</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79</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81</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Short</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High</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dirty="0">
                          <a:latin typeface="Alatsi" panose="020B0604020202020204" charset="0"/>
                        </a:rPr>
                        <a:t>2</a:t>
                      </a:r>
                      <a:endParaRPr lang="en-IN" sz="1600" dirty="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Weekly</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dirty="0">
                          <a:latin typeface="Alatsi" panose="020B0604020202020204" charset="0"/>
                        </a:rPr>
                        <a:t>Online Learning</a:t>
                      </a:r>
                      <a:endParaRPr lang="en-IN" sz="1600" dirty="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Declined</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extLst>
                  <a:ext uri="{0D108BD9-81ED-4DB2-BD59-A6C34878D82A}">
                    <a16:rowId xmlns:a16="http://schemas.microsoft.com/office/drawing/2014/main" val="93966037"/>
                  </a:ext>
                </a:extLst>
              </a:tr>
              <a:tr h="576479">
                <a:tc>
                  <a:txBody>
                    <a:bodyPr/>
                    <a:lstStyle/>
                    <a:p>
                      <a:pPr algn="ctr"/>
                      <a:r>
                        <a:rPr lang="en-IN" sz="1600">
                          <a:latin typeface="Alatsi" panose="020B0604020202020204" charset="0"/>
                        </a:rPr>
                        <a:t>S0012</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13</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Other</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Visual</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71</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65</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54</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Medium</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Medium</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7</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a:latin typeface="Alatsi" panose="020B0604020202020204" charset="0"/>
                        </a:rPr>
                        <a:t>Daily</a:t>
                      </a:r>
                      <a:endParaRPr lang="en-IN" sz="160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dirty="0">
                          <a:latin typeface="Alatsi" panose="020B0604020202020204" charset="0"/>
                        </a:rPr>
                        <a:t>Online Learning</a:t>
                      </a:r>
                      <a:endParaRPr lang="en-IN" sz="1600" dirty="0">
                        <a:latin typeface="Alatsi" panose="020B0604020202020204" charset="0"/>
                        <a:cs typeface="Times New Roman" panose="02020603050405020304" pitchFamily="18" charset="0"/>
                      </a:endParaRPr>
                    </a:p>
                  </a:txBody>
                  <a:tcPr marL="29804" marR="29804" marT="14902" marB="14902" anchor="ctr">
                    <a:solidFill>
                      <a:srgbClr val="E9C7C6"/>
                    </a:solidFill>
                  </a:tcPr>
                </a:tc>
                <a:tc>
                  <a:txBody>
                    <a:bodyPr/>
                    <a:lstStyle/>
                    <a:p>
                      <a:pPr algn="ctr"/>
                      <a:r>
                        <a:rPr lang="en-IN" sz="1600" dirty="0">
                          <a:latin typeface="Alatsi" panose="020B0604020202020204" charset="0"/>
                        </a:rPr>
                        <a:t>Declined</a:t>
                      </a:r>
                      <a:endParaRPr lang="en-IN" sz="1600" dirty="0">
                        <a:latin typeface="Alatsi" panose="020B0604020202020204" charset="0"/>
                        <a:cs typeface="Times New Roman" panose="02020603050405020304" pitchFamily="18" charset="0"/>
                      </a:endParaRPr>
                    </a:p>
                  </a:txBody>
                  <a:tcPr marL="29804" marR="29804" marT="14902" marB="14902" anchor="ctr">
                    <a:solidFill>
                      <a:srgbClr val="E9C7C6"/>
                    </a:solidFill>
                  </a:tcPr>
                </a:tc>
                <a:extLst>
                  <a:ext uri="{0D108BD9-81ED-4DB2-BD59-A6C34878D82A}">
                    <a16:rowId xmlns:a16="http://schemas.microsoft.com/office/drawing/2014/main" val="135582817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E552A340-7963-31ED-3A17-D17380315123}"/>
            </a:ext>
          </a:extLst>
        </p:cNvPr>
        <p:cNvGrpSpPr/>
        <p:nvPr/>
      </p:nvGrpSpPr>
      <p:grpSpPr>
        <a:xfrm>
          <a:off x="0" y="0"/>
          <a:ext cx="0" cy="0"/>
          <a:chOff x="0" y="0"/>
          <a:chExt cx="0" cy="0"/>
        </a:xfrm>
      </p:grpSpPr>
      <p:sp>
        <p:nvSpPr>
          <p:cNvPr id="3" name="AutoShape 3">
            <a:extLst>
              <a:ext uri="{FF2B5EF4-FFF2-40B4-BE49-F238E27FC236}">
                <a16:creationId xmlns:a16="http://schemas.microsoft.com/office/drawing/2014/main" id="{A064E598-695D-379A-9384-CCB3945D6393}"/>
              </a:ext>
            </a:extLst>
          </p:cNvPr>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4" name="AutoShape 4">
            <a:extLst>
              <a:ext uri="{FF2B5EF4-FFF2-40B4-BE49-F238E27FC236}">
                <a16:creationId xmlns:a16="http://schemas.microsoft.com/office/drawing/2014/main" id="{5085CB37-6E3B-6228-ECD1-C855D89C8EAE}"/>
              </a:ext>
            </a:extLst>
          </p:cNvPr>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5" name="Freeform 5">
            <a:extLst>
              <a:ext uri="{FF2B5EF4-FFF2-40B4-BE49-F238E27FC236}">
                <a16:creationId xmlns:a16="http://schemas.microsoft.com/office/drawing/2014/main" id="{FA5F298A-CDA3-5D73-8EF2-241DA09425E5}"/>
              </a:ext>
            </a:extLst>
          </p:cNvPr>
          <p:cNvSpPr/>
          <p:nvPr/>
        </p:nvSpPr>
        <p:spPr>
          <a:xfrm>
            <a:off x="12982861" y="593323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a:extLst>
              <a:ext uri="{FF2B5EF4-FFF2-40B4-BE49-F238E27FC236}">
                <a16:creationId xmlns:a16="http://schemas.microsoft.com/office/drawing/2014/main" id="{1DD8AB43-B781-230E-2A81-B2AB7537D0A8}"/>
              </a:ext>
            </a:extLst>
          </p:cNvPr>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a:ea typeface="Alatsi"/>
                <a:cs typeface="Alatsi"/>
                <a:sym typeface="Alatsi"/>
              </a:rPr>
              <a:t>FLOWCHART</a:t>
            </a:r>
          </a:p>
        </p:txBody>
      </p:sp>
      <p:grpSp>
        <p:nvGrpSpPr>
          <p:cNvPr id="9" name="Group 9">
            <a:extLst>
              <a:ext uri="{FF2B5EF4-FFF2-40B4-BE49-F238E27FC236}">
                <a16:creationId xmlns:a16="http://schemas.microsoft.com/office/drawing/2014/main" id="{FBDCEEAF-0D90-00D6-C962-B11F09962ADE}"/>
              </a:ext>
            </a:extLst>
          </p:cNvPr>
          <p:cNvGrpSpPr/>
          <p:nvPr/>
        </p:nvGrpSpPr>
        <p:grpSpPr>
          <a:xfrm>
            <a:off x="15859155" y="0"/>
            <a:ext cx="1562612" cy="1673225"/>
            <a:chOff x="0" y="0"/>
            <a:chExt cx="2083482" cy="2230967"/>
          </a:xfrm>
        </p:grpSpPr>
        <p:grpSp>
          <p:nvGrpSpPr>
            <p:cNvPr id="10" name="Group 10">
              <a:extLst>
                <a:ext uri="{FF2B5EF4-FFF2-40B4-BE49-F238E27FC236}">
                  <a16:creationId xmlns:a16="http://schemas.microsoft.com/office/drawing/2014/main" id="{E14B2F85-7539-E2CE-1833-60B69F6CCBC5}"/>
                </a:ext>
              </a:extLst>
            </p:cNvPr>
            <p:cNvGrpSpPr/>
            <p:nvPr/>
          </p:nvGrpSpPr>
          <p:grpSpPr>
            <a:xfrm>
              <a:off x="75599" y="0"/>
              <a:ext cx="1932284" cy="2230967"/>
              <a:chOff x="0" y="0"/>
              <a:chExt cx="703982" cy="812800"/>
            </a:xfrm>
          </p:grpSpPr>
          <p:sp>
            <p:nvSpPr>
              <p:cNvPr id="11" name="Freeform 11">
                <a:extLst>
                  <a:ext uri="{FF2B5EF4-FFF2-40B4-BE49-F238E27FC236}">
                    <a16:creationId xmlns:a16="http://schemas.microsoft.com/office/drawing/2014/main" id="{EF348A1C-EB88-7F2B-42F4-093D700AF4B9}"/>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2" name="TextBox 12">
                <a:extLst>
                  <a:ext uri="{FF2B5EF4-FFF2-40B4-BE49-F238E27FC236}">
                    <a16:creationId xmlns:a16="http://schemas.microsoft.com/office/drawing/2014/main" id="{5263A52C-1057-285C-01A9-6E1DF9152449}"/>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3" name="TextBox 13">
              <a:extLst>
                <a:ext uri="{FF2B5EF4-FFF2-40B4-BE49-F238E27FC236}">
                  <a16:creationId xmlns:a16="http://schemas.microsoft.com/office/drawing/2014/main" id="{94A434D5-10AF-A28C-89B2-1ED445F7D2D9}"/>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4</a:t>
              </a:r>
            </a:p>
          </p:txBody>
        </p:sp>
      </p:grpSp>
      <p:sp>
        <p:nvSpPr>
          <p:cNvPr id="14" name="Freeform 14">
            <a:extLst>
              <a:ext uri="{FF2B5EF4-FFF2-40B4-BE49-F238E27FC236}">
                <a16:creationId xmlns:a16="http://schemas.microsoft.com/office/drawing/2014/main" id="{A0112040-858D-C0A4-35C1-1D9120A4BAF8}"/>
              </a:ext>
            </a:extLst>
          </p:cNvPr>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Oval 1">
            <a:extLst>
              <a:ext uri="{FF2B5EF4-FFF2-40B4-BE49-F238E27FC236}">
                <a16:creationId xmlns:a16="http://schemas.microsoft.com/office/drawing/2014/main" id="{8ADDEA61-DC55-A9DD-0EB4-48FF52B0EB9A}"/>
              </a:ext>
            </a:extLst>
          </p:cNvPr>
          <p:cNvSpPr/>
          <p:nvPr/>
        </p:nvSpPr>
        <p:spPr>
          <a:xfrm>
            <a:off x="915684" y="3789528"/>
            <a:ext cx="2362200" cy="1352550"/>
          </a:xfrm>
          <a:prstGeom prst="ellipse">
            <a:avLst/>
          </a:prstGeom>
          <a:solidFill>
            <a:srgbClr val="E9C7C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solidFill>
                  <a:sysClr val="windowText" lastClr="000000"/>
                </a:solidFill>
                <a:latin typeface="Alatsi" panose="020B0604020202020204" charset="0"/>
              </a:rPr>
              <a:t>START</a:t>
            </a:r>
          </a:p>
        </p:txBody>
      </p:sp>
      <p:sp>
        <p:nvSpPr>
          <p:cNvPr id="6" name="Rectangle 5">
            <a:extLst>
              <a:ext uri="{FF2B5EF4-FFF2-40B4-BE49-F238E27FC236}">
                <a16:creationId xmlns:a16="http://schemas.microsoft.com/office/drawing/2014/main" id="{F6AF3BA5-F7F5-FE42-487E-EF8EFBD3E924}"/>
              </a:ext>
            </a:extLst>
          </p:cNvPr>
          <p:cNvSpPr/>
          <p:nvPr/>
        </p:nvSpPr>
        <p:spPr>
          <a:xfrm>
            <a:off x="4115442" y="3789528"/>
            <a:ext cx="2971800" cy="1352550"/>
          </a:xfrm>
          <a:prstGeom prst="rect">
            <a:avLst/>
          </a:prstGeom>
          <a:solidFill>
            <a:srgbClr val="E9C7C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solidFill>
                  <a:sysClr val="windowText" lastClr="000000"/>
                </a:solidFill>
                <a:latin typeface="Alatsi" panose="020B0604020202020204" charset="0"/>
              </a:rPr>
              <a:t>LOAD DATASET</a:t>
            </a:r>
          </a:p>
        </p:txBody>
      </p:sp>
      <p:sp>
        <p:nvSpPr>
          <p:cNvPr id="7" name="Rectangle 6">
            <a:extLst>
              <a:ext uri="{FF2B5EF4-FFF2-40B4-BE49-F238E27FC236}">
                <a16:creationId xmlns:a16="http://schemas.microsoft.com/office/drawing/2014/main" id="{DB0C0242-35EE-33B0-8D74-C534A578A72B}"/>
              </a:ext>
            </a:extLst>
          </p:cNvPr>
          <p:cNvSpPr/>
          <p:nvPr/>
        </p:nvSpPr>
        <p:spPr>
          <a:xfrm>
            <a:off x="7941860" y="3789528"/>
            <a:ext cx="2971800" cy="1352550"/>
          </a:xfrm>
          <a:prstGeom prst="rect">
            <a:avLst/>
          </a:prstGeom>
          <a:solidFill>
            <a:srgbClr val="E9C7C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solidFill>
                  <a:sysClr val="windowText" lastClr="000000"/>
                </a:solidFill>
                <a:latin typeface="Alatsi" panose="020B0604020202020204" charset="0"/>
              </a:rPr>
              <a:t>PRE-PROCESS DATA</a:t>
            </a:r>
          </a:p>
        </p:txBody>
      </p:sp>
      <p:sp>
        <p:nvSpPr>
          <p:cNvPr id="15" name="Rectangle 14">
            <a:extLst>
              <a:ext uri="{FF2B5EF4-FFF2-40B4-BE49-F238E27FC236}">
                <a16:creationId xmlns:a16="http://schemas.microsoft.com/office/drawing/2014/main" id="{AB2369C3-0E6B-47A2-A9CB-9E94EE8ECBA0}"/>
              </a:ext>
            </a:extLst>
          </p:cNvPr>
          <p:cNvSpPr/>
          <p:nvPr/>
        </p:nvSpPr>
        <p:spPr>
          <a:xfrm>
            <a:off x="14961192" y="5937580"/>
            <a:ext cx="2971800" cy="1352550"/>
          </a:xfrm>
          <a:prstGeom prst="rect">
            <a:avLst/>
          </a:prstGeom>
          <a:solidFill>
            <a:srgbClr val="E9C7C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latin typeface="Alatsi" panose="020B0604020202020204" charset="0"/>
              </a:rPr>
              <a:t>TRAIN – TEST SPLIT</a:t>
            </a:r>
          </a:p>
        </p:txBody>
      </p:sp>
      <p:sp>
        <p:nvSpPr>
          <p:cNvPr id="17" name="Rectangle 16">
            <a:extLst>
              <a:ext uri="{FF2B5EF4-FFF2-40B4-BE49-F238E27FC236}">
                <a16:creationId xmlns:a16="http://schemas.microsoft.com/office/drawing/2014/main" id="{B8247F58-EDF4-F64F-FABD-DC306A1A9350}"/>
              </a:ext>
            </a:extLst>
          </p:cNvPr>
          <p:cNvSpPr/>
          <p:nvPr/>
        </p:nvSpPr>
        <p:spPr>
          <a:xfrm>
            <a:off x="14961192" y="3789528"/>
            <a:ext cx="2971800" cy="1352550"/>
          </a:xfrm>
          <a:prstGeom prst="rect">
            <a:avLst/>
          </a:prstGeom>
          <a:solidFill>
            <a:srgbClr val="E9C7C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latin typeface="Alatsi" panose="020B0604020202020204" charset="0"/>
              </a:rPr>
              <a:t>SELECT FEATURES AND TARGETS</a:t>
            </a:r>
          </a:p>
        </p:txBody>
      </p:sp>
      <p:sp>
        <p:nvSpPr>
          <p:cNvPr id="18" name="Rectangle 17">
            <a:extLst>
              <a:ext uri="{FF2B5EF4-FFF2-40B4-BE49-F238E27FC236}">
                <a16:creationId xmlns:a16="http://schemas.microsoft.com/office/drawing/2014/main" id="{7BF1BAA3-3853-7003-CDE3-F31CD1901711}"/>
              </a:ext>
            </a:extLst>
          </p:cNvPr>
          <p:cNvSpPr/>
          <p:nvPr/>
        </p:nvSpPr>
        <p:spPr>
          <a:xfrm>
            <a:off x="11658600" y="3790950"/>
            <a:ext cx="2971800" cy="1352550"/>
          </a:xfrm>
          <a:prstGeom prst="rect">
            <a:avLst/>
          </a:prstGeom>
          <a:solidFill>
            <a:srgbClr val="E9C7C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latin typeface="Alatsi" panose="020B0604020202020204" charset="0"/>
              </a:rPr>
              <a:t>LABEL  ENCODE</a:t>
            </a:r>
          </a:p>
          <a:p>
            <a:pPr algn="ctr"/>
            <a:r>
              <a:rPr lang="en-IN" sz="2800" dirty="0">
                <a:solidFill>
                  <a:schemeClr val="tx1"/>
                </a:solidFill>
                <a:latin typeface="Alatsi" panose="020B0604020202020204" charset="0"/>
              </a:rPr>
              <a:t>CATEOGORICAL DATA</a:t>
            </a:r>
          </a:p>
        </p:txBody>
      </p:sp>
      <p:sp>
        <p:nvSpPr>
          <p:cNvPr id="19" name="Rectangle 18">
            <a:extLst>
              <a:ext uri="{FF2B5EF4-FFF2-40B4-BE49-F238E27FC236}">
                <a16:creationId xmlns:a16="http://schemas.microsoft.com/office/drawing/2014/main" id="{2AD56E2A-902C-3973-1869-56305FF00F54}"/>
              </a:ext>
            </a:extLst>
          </p:cNvPr>
          <p:cNvSpPr/>
          <p:nvPr/>
        </p:nvSpPr>
        <p:spPr>
          <a:xfrm>
            <a:off x="11658600" y="5933231"/>
            <a:ext cx="2971800" cy="1352550"/>
          </a:xfrm>
          <a:prstGeom prst="rect">
            <a:avLst/>
          </a:prstGeom>
          <a:solidFill>
            <a:srgbClr val="E9C7C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latin typeface="Alatsi" panose="020B0604020202020204" charset="0"/>
              </a:rPr>
              <a:t>TRAIN LSTM MODEL</a:t>
            </a:r>
          </a:p>
        </p:txBody>
      </p:sp>
      <p:sp>
        <p:nvSpPr>
          <p:cNvPr id="20" name="Rectangle 19">
            <a:extLst>
              <a:ext uri="{FF2B5EF4-FFF2-40B4-BE49-F238E27FC236}">
                <a16:creationId xmlns:a16="http://schemas.microsoft.com/office/drawing/2014/main" id="{089F0CD2-C294-1341-0762-92B9E7C37B5F}"/>
              </a:ext>
            </a:extLst>
          </p:cNvPr>
          <p:cNvSpPr/>
          <p:nvPr/>
        </p:nvSpPr>
        <p:spPr>
          <a:xfrm>
            <a:off x="7941860" y="5931525"/>
            <a:ext cx="2971800" cy="1352550"/>
          </a:xfrm>
          <a:prstGeom prst="rect">
            <a:avLst/>
          </a:prstGeom>
          <a:solidFill>
            <a:srgbClr val="E9C7C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latin typeface="Alatsi" panose="020B0604020202020204" charset="0"/>
              </a:rPr>
              <a:t>MAKE PREDICTIONS</a:t>
            </a:r>
          </a:p>
        </p:txBody>
      </p:sp>
      <p:sp>
        <p:nvSpPr>
          <p:cNvPr id="22" name="Rectangle 21">
            <a:extLst>
              <a:ext uri="{FF2B5EF4-FFF2-40B4-BE49-F238E27FC236}">
                <a16:creationId xmlns:a16="http://schemas.microsoft.com/office/drawing/2014/main" id="{15C86A7D-6B6A-C7AB-7D61-ADFCDD5D940B}"/>
              </a:ext>
            </a:extLst>
          </p:cNvPr>
          <p:cNvSpPr/>
          <p:nvPr/>
        </p:nvSpPr>
        <p:spPr>
          <a:xfrm>
            <a:off x="4115442" y="5942329"/>
            <a:ext cx="2971800" cy="1352550"/>
          </a:xfrm>
          <a:prstGeom prst="rect">
            <a:avLst/>
          </a:prstGeom>
          <a:solidFill>
            <a:srgbClr val="E9C7C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latin typeface="Alatsi" panose="020B0604020202020204" charset="0"/>
              </a:rPr>
              <a:t>CALCULATE ACCURACY</a:t>
            </a:r>
          </a:p>
        </p:txBody>
      </p:sp>
      <p:sp>
        <p:nvSpPr>
          <p:cNvPr id="24" name="Rectangle 23">
            <a:extLst>
              <a:ext uri="{FF2B5EF4-FFF2-40B4-BE49-F238E27FC236}">
                <a16:creationId xmlns:a16="http://schemas.microsoft.com/office/drawing/2014/main" id="{95A7F9E7-2CCE-1BAF-9772-1BC67CCDF85D}"/>
              </a:ext>
            </a:extLst>
          </p:cNvPr>
          <p:cNvSpPr/>
          <p:nvPr/>
        </p:nvSpPr>
        <p:spPr>
          <a:xfrm>
            <a:off x="398701" y="5510505"/>
            <a:ext cx="3106499" cy="1314450"/>
          </a:xfrm>
          <a:prstGeom prst="rect">
            <a:avLst/>
          </a:prstGeom>
          <a:solidFill>
            <a:srgbClr val="E9C7C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latin typeface="Alatsi" panose="020B0604020202020204" charset="0"/>
              </a:rPr>
              <a:t>MAKE PREDICTION FOR NEW STUDENT (OPTIONAL)</a:t>
            </a:r>
          </a:p>
        </p:txBody>
      </p:sp>
      <p:sp>
        <p:nvSpPr>
          <p:cNvPr id="25" name="Oval 24">
            <a:extLst>
              <a:ext uri="{FF2B5EF4-FFF2-40B4-BE49-F238E27FC236}">
                <a16:creationId xmlns:a16="http://schemas.microsoft.com/office/drawing/2014/main" id="{9A637C34-058B-9D84-7F33-78353B70A46A}"/>
              </a:ext>
            </a:extLst>
          </p:cNvPr>
          <p:cNvSpPr/>
          <p:nvPr/>
        </p:nvSpPr>
        <p:spPr>
          <a:xfrm>
            <a:off x="865141" y="7172122"/>
            <a:ext cx="2362200" cy="1352550"/>
          </a:xfrm>
          <a:prstGeom prst="ellipse">
            <a:avLst/>
          </a:prstGeom>
          <a:solidFill>
            <a:srgbClr val="E9C7C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solidFill>
                  <a:sysClr val="windowText" lastClr="000000"/>
                </a:solidFill>
                <a:latin typeface="Alatsi" panose="020B0604020202020204" charset="0"/>
              </a:rPr>
              <a:t>END</a:t>
            </a:r>
          </a:p>
        </p:txBody>
      </p:sp>
      <p:cxnSp>
        <p:nvCxnSpPr>
          <p:cNvPr id="32" name="Straight Arrow Connector 31">
            <a:extLst>
              <a:ext uri="{FF2B5EF4-FFF2-40B4-BE49-F238E27FC236}">
                <a16:creationId xmlns:a16="http://schemas.microsoft.com/office/drawing/2014/main" id="{A58C0411-04EB-AB9F-EC60-BCAC876504CD}"/>
              </a:ext>
            </a:extLst>
          </p:cNvPr>
          <p:cNvCxnSpPr>
            <a:cxnSpLocks/>
            <a:stCxn id="2" idx="6"/>
            <a:endCxn id="6" idx="1"/>
          </p:cNvCxnSpPr>
          <p:nvPr/>
        </p:nvCxnSpPr>
        <p:spPr>
          <a:xfrm>
            <a:off x="3277884" y="4465803"/>
            <a:ext cx="83755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F48DED80-2226-B533-929F-74938EB1A668}"/>
              </a:ext>
            </a:extLst>
          </p:cNvPr>
          <p:cNvCxnSpPr>
            <a:cxnSpLocks/>
            <a:stCxn id="6" idx="3"/>
          </p:cNvCxnSpPr>
          <p:nvPr/>
        </p:nvCxnSpPr>
        <p:spPr>
          <a:xfrm>
            <a:off x="7087242" y="4465803"/>
            <a:ext cx="85461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C4853BC0-DCFF-A311-C11A-B683E1113179}"/>
              </a:ext>
            </a:extLst>
          </p:cNvPr>
          <p:cNvCxnSpPr>
            <a:cxnSpLocks/>
            <a:stCxn id="7" idx="3"/>
          </p:cNvCxnSpPr>
          <p:nvPr/>
        </p:nvCxnSpPr>
        <p:spPr>
          <a:xfrm>
            <a:off x="10913660" y="4465803"/>
            <a:ext cx="7449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80C8FF04-5FBF-6DF8-845D-1745FF4C5556}"/>
              </a:ext>
            </a:extLst>
          </p:cNvPr>
          <p:cNvCxnSpPr>
            <a:cxnSpLocks/>
            <a:endCxn id="17" idx="1"/>
          </p:cNvCxnSpPr>
          <p:nvPr/>
        </p:nvCxnSpPr>
        <p:spPr>
          <a:xfrm>
            <a:off x="14630400" y="4465803"/>
            <a:ext cx="33079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145FD114-601D-0BA0-A3B5-E19D44DD31EC}"/>
              </a:ext>
            </a:extLst>
          </p:cNvPr>
          <p:cNvCxnSpPr>
            <a:cxnSpLocks/>
            <a:stCxn id="17" idx="2"/>
            <a:endCxn id="15" idx="0"/>
          </p:cNvCxnSpPr>
          <p:nvPr/>
        </p:nvCxnSpPr>
        <p:spPr>
          <a:xfrm>
            <a:off x="16447092" y="5142078"/>
            <a:ext cx="0" cy="7955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1E51840A-3AF1-2311-D4B1-3DE3E199F1CD}"/>
              </a:ext>
            </a:extLst>
          </p:cNvPr>
          <p:cNvCxnSpPr>
            <a:cxnSpLocks/>
            <a:stCxn id="15" idx="1"/>
            <a:endCxn id="19" idx="3"/>
          </p:cNvCxnSpPr>
          <p:nvPr/>
        </p:nvCxnSpPr>
        <p:spPr>
          <a:xfrm flipH="1" flipV="1">
            <a:off x="14630400" y="6609506"/>
            <a:ext cx="330792" cy="43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0702164C-6BEC-63EA-EA99-99D727624B44}"/>
              </a:ext>
            </a:extLst>
          </p:cNvPr>
          <p:cNvCxnSpPr>
            <a:cxnSpLocks/>
            <a:stCxn id="19" idx="1"/>
            <a:endCxn id="20" idx="3"/>
          </p:cNvCxnSpPr>
          <p:nvPr/>
        </p:nvCxnSpPr>
        <p:spPr>
          <a:xfrm flipH="1" flipV="1">
            <a:off x="10913660" y="6607800"/>
            <a:ext cx="744940" cy="17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F0AA891F-C99D-B7DC-C02E-5CA3100741AB}"/>
              </a:ext>
            </a:extLst>
          </p:cNvPr>
          <p:cNvCxnSpPr>
            <a:cxnSpLocks/>
            <a:stCxn id="20" idx="1"/>
            <a:endCxn id="22" idx="3"/>
          </p:cNvCxnSpPr>
          <p:nvPr/>
        </p:nvCxnSpPr>
        <p:spPr>
          <a:xfrm flipH="1">
            <a:off x="7087242" y="6607800"/>
            <a:ext cx="854618" cy="108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Straight Arrow Connector 55">
            <a:extLst>
              <a:ext uri="{FF2B5EF4-FFF2-40B4-BE49-F238E27FC236}">
                <a16:creationId xmlns:a16="http://schemas.microsoft.com/office/drawing/2014/main" id="{8FFBF04E-66D0-36FC-62BC-A580E4C4ED8B}"/>
              </a:ext>
            </a:extLst>
          </p:cNvPr>
          <p:cNvCxnSpPr>
            <a:cxnSpLocks/>
            <a:stCxn id="22" idx="1"/>
          </p:cNvCxnSpPr>
          <p:nvPr/>
        </p:nvCxnSpPr>
        <p:spPr>
          <a:xfrm flipH="1">
            <a:off x="3227507" y="6618604"/>
            <a:ext cx="887935" cy="12280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a:extLst>
              <a:ext uri="{FF2B5EF4-FFF2-40B4-BE49-F238E27FC236}">
                <a16:creationId xmlns:a16="http://schemas.microsoft.com/office/drawing/2014/main" id="{6B805CA8-1201-F5E1-5C48-5054BA9B26D1}"/>
              </a:ext>
            </a:extLst>
          </p:cNvPr>
          <p:cNvCxnSpPr>
            <a:cxnSpLocks/>
            <a:stCxn id="22" idx="1"/>
            <a:endCxn id="24" idx="3"/>
          </p:cNvCxnSpPr>
          <p:nvPr/>
        </p:nvCxnSpPr>
        <p:spPr>
          <a:xfrm flipH="1" flipV="1">
            <a:off x="3505200" y="6167730"/>
            <a:ext cx="610242" cy="4508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39113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5010EB85-1FCC-286B-9CB7-E4006E329F99}"/>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936B94C1-4577-7B28-E234-794860B025CD}"/>
              </a:ext>
            </a:extLst>
          </p:cNvPr>
          <p:cNvSpPr txBox="1"/>
          <p:nvPr/>
        </p:nvSpPr>
        <p:spPr>
          <a:xfrm>
            <a:off x="2553980" y="866775"/>
            <a:ext cx="13180039" cy="1346522"/>
          </a:xfrm>
          <a:prstGeom prst="rect">
            <a:avLst/>
          </a:prstGeom>
        </p:spPr>
        <p:txBody>
          <a:bodyPr lIns="0" tIns="0" rIns="0" bIns="0" rtlCol="0" anchor="t">
            <a:spAutoFit/>
          </a:bodyPr>
          <a:lstStyle/>
          <a:p>
            <a:pPr algn="ctr">
              <a:lnSpc>
                <a:spcPts val="11899"/>
              </a:lnSpc>
            </a:pPr>
            <a:r>
              <a:rPr lang="en-US" sz="5400" dirty="0">
                <a:solidFill>
                  <a:srgbClr val="000000"/>
                </a:solidFill>
                <a:latin typeface="Alatsi"/>
                <a:ea typeface="Alatsi"/>
                <a:cs typeface="Alatsi"/>
                <a:sym typeface="Alatsi"/>
              </a:rPr>
              <a:t>INITIAL DATASET</a:t>
            </a:r>
          </a:p>
        </p:txBody>
      </p:sp>
      <p:sp>
        <p:nvSpPr>
          <p:cNvPr id="16" name="AutoShape 16">
            <a:extLst>
              <a:ext uri="{FF2B5EF4-FFF2-40B4-BE49-F238E27FC236}">
                <a16:creationId xmlns:a16="http://schemas.microsoft.com/office/drawing/2014/main" id="{97FCCE4C-AAC8-2CD1-CBC8-55A3549425AC}"/>
              </a:ext>
            </a:extLst>
          </p:cNvPr>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17" name="AutoShape 17">
            <a:extLst>
              <a:ext uri="{FF2B5EF4-FFF2-40B4-BE49-F238E27FC236}">
                <a16:creationId xmlns:a16="http://schemas.microsoft.com/office/drawing/2014/main" id="{7DB1608B-BDBD-C0F0-54A3-83AFEDA33D3D}"/>
              </a:ext>
            </a:extLst>
          </p:cNvPr>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18" name="Group 18">
            <a:extLst>
              <a:ext uri="{FF2B5EF4-FFF2-40B4-BE49-F238E27FC236}">
                <a16:creationId xmlns:a16="http://schemas.microsoft.com/office/drawing/2014/main" id="{8346F459-5341-5BF3-0A11-3C4A0FE77FD2}"/>
              </a:ext>
            </a:extLst>
          </p:cNvPr>
          <p:cNvGrpSpPr/>
          <p:nvPr/>
        </p:nvGrpSpPr>
        <p:grpSpPr>
          <a:xfrm>
            <a:off x="15859155" y="0"/>
            <a:ext cx="1562612" cy="1673225"/>
            <a:chOff x="0" y="0"/>
            <a:chExt cx="2083482" cy="2230967"/>
          </a:xfrm>
        </p:grpSpPr>
        <p:grpSp>
          <p:nvGrpSpPr>
            <p:cNvPr id="19" name="Group 19">
              <a:extLst>
                <a:ext uri="{FF2B5EF4-FFF2-40B4-BE49-F238E27FC236}">
                  <a16:creationId xmlns:a16="http://schemas.microsoft.com/office/drawing/2014/main" id="{2B07F062-7DDF-D4D0-E94F-048C76416249}"/>
                </a:ext>
              </a:extLst>
            </p:cNvPr>
            <p:cNvGrpSpPr/>
            <p:nvPr/>
          </p:nvGrpSpPr>
          <p:grpSpPr>
            <a:xfrm>
              <a:off x="75599" y="0"/>
              <a:ext cx="1932284" cy="2230967"/>
              <a:chOff x="0" y="0"/>
              <a:chExt cx="703982" cy="812800"/>
            </a:xfrm>
          </p:grpSpPr>
          <p:sp>
            <p:nvSpPr>
              <p:cNvPr id="20" name="Freeform 20">
                <a:extLst>
                  <a:ext uri="{FF2B5EF4-FFF2-40B4-BE49-F238E27FC236}">
                    <a16:creationId xmlns:a16="http://schemas.microsoft.com/office/drawing/2014/main" id="{AD10918A-7EC8-1C4A-A122-16D28DAC94D7}"/>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1" name="TextBox 21">
                <a:extLst>
                  <a:ext uri="{FF2B5EF4-FFF2-40B4-BE49-F238E27FC236}">
                    <a16:creationId xmlns:a16="http://schemas.microsoft.com/office/drawing/2014/main" id="{B7EB81B6-0BEB-8584-A54E-7DB667BB6453}"/>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2" name="TextBox 22">
              <a:extLst>
                <a:ext uri="{FF2B5EF4-FFF2-40B4-BE49-F238E27FC236}">
                  <a16:creationId xmlns:a16="http://schemas.microsoft.com/office/drawing/2014/main" id="{2EA06014-4077-4016-D5E1-D0C3ADB97447}"/>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5</a:t>
              </a:r>
            </a:p>
          </p:txBody>
        </p:sp>
      </p:grpSp>
      <p:sp>
        <p:nvSpPr>
          <p:cNvPr id="23" name="Freeform 23">
            <a:extLst>
              <a:ext uri="{FF2B5EF4-FFF2-40B4-BE49-F238E27FC236}">
                <a16:creationId xmlns:a16="http://schemas.microsoft.com/office/drawing/2014/main" id="{BE75546B-B274-29C3-7192-7216AA25F865}"/>
              </a:ext>
            </a:extLst>
          </p:cNvPr>
          <p:cNvSpPr/>
          <p:nvPr/>
        </p:nvSpPr>
        <p:spPr>
          <a:xfrm>
            <a:off x="-2845001" y="43433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4" name="Freeform 24">
            <a:extLst>
              <a:ext uri="{FF2B5EF4-FFF2-40B4-BE49-F238E27FC236}">
                <a16:creationId xmlns:a16="http://schemas.microsoft.com/office/drawing/2014/main" id="{253A3FF1-E03A-4BE0-0763-3B0A60990549}"/>
              </a:ext>
            </a:extLst>
          </p:cNvPr>
          <p:cNvSpPr/>
          <p:nvPr/>
        </p:nvSpPr>
        <p:spPr>
          <a:xfrm>
            <a:off x="13601700" y="614206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5">
            <a:extLst>
              <a:ext uri="{FF2B5EF4-FFF2-40B4-BE49-F238E27FC236}">
                <a16:creationId xmlns:a16="http://schemas.microsoft.com/office/drawing/2014/main" id="{EF412BEB-289E-0941-6137-ABD8504FA43D}"/>
              </a:ext>
            </a:extLst>
          </p:cNvPr>
          <p:cNvSpPr/>
          <p:nvPr/>
        </p:nvSpPr>
        <p:spPr>
          <a:xfrm>
            <a:off x="533400" y="3171438"/>
            <a:ext cx="8001000" cy="3724662"/>
          </a:xfrm>
          <a:custGeom>
            <a:avLst/>
            <a:gdLst/>
            <a:ahLst/>
            <a:cxnLst/>
            <a:rect l="l" t="t" r="r" b="b"/>
            <a:pathLst>
              <a:path w="1751844" h="649440">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sp>
      <p:sp>
        <p:nvSpPr>
          <p:cNvPr id="7" name="TextBox 7">
            <a:extLst>
              <a:ext uri="{FF2B5EF4-FFF2-40B4-BE49-F238E27FC236}">
                <a16:creationId xmlns:a16="http://schemas.microsoft.com/office/drawing/2014/main" id="{04213B3F-F191-8CFD-DB54-C87EB0B66DB3}"/>
              </a:ext>
            </a:extLst>
          </p:cNvPr>
          <p:cNvSpPr txBox="1"/>
          <p:nvPr/>
        </p:nvSpPr>
        <p:spPr>
          <a:xfrm>
            <a:off x="685800" y="3370148"/>
            <a:ext cx="7848600" cy="3197798"/>
          </a:xfrm>
          <a:prstGeom prst="rect">
            <a:avLst/>
          </a:prstGeom>
        </p:spPr>
        <p:txBody>
          <a:bodyPr wrap="square" lIns="0" tIns="0" rIns="0" bIns="0" rtlCol="0" anchor="t">
            <a:spAutoFit/>
          </a:bodyPr>
          <a:lstStyle/>
          <a:p>
            <a:pPr algn="l">
              <a:lnSpc>
                <a:spcPts val="4193"/>
              </a:lnSpc>
            </a:pPr>
            <a:r>
              <a:rPr lang="en-US" sz="2995" dirty="0">
                <a:solidFill>
                  <a:srgbClr val="000000"/>
                </a:solidFill>
                <a:latin typeface="Alatsi"/>
                <a:ea typeface="Alatsi"/>
                <a:cs typeface="Alatsi"/>
                <a:sym typeface="Alatsi"/>
              </a:rPr>
              <a:t># Load the dataset</a:t>
            </a:r>
          </a:p>
          <a:p>
            <a:pPr algn="l">
              <a:lnSpc>
                <a:spcPts val="4193"/>
              </a:lnSpc>
            </a:pPr>
            <a:r>
              <a:rPr lang="en-US" sz="2995" dirty="0" err="1">
                <a:solidFill>
                  <a:srgbClr val="000000"/>
                </a:solidFill>
                <a:latin typeface="Alatsi"/>
                <a:ea typeface="Alatsi"/>
                <a:cs typeface="Alatsi"/>
                <a:sym typeface="Alatsi"/>
              </a:rPr>
              <a:t>df</a:t>
            </a:r>
            <a:r>
              <a:rPr lang="en-US" sz="2995" dirty="0">
                <a:solidFill>
                  <a:srgbClr val="000000"/>
                </a:solidFill>
                <a:latin typeface="Alatsi"/>
                <a:ea typeface="Alatsi"/>
                <a:cs typeface="Alatsi"/>
                <a:sym typeface="Alatsi"/>
              </a:rPr>
              <a:t> = </a:t>
            </a:r>
            <a:r>
              <a:rPr lang="en-US" sz="2995" dirty="0" err="1">
                <a:solidFill>
                  <a:srgbClr val="000000"/>
                </a:solidFill>
                <a:latin typeface="Alatsi"/>
                <a:ea typeface="Alatsi"/>
                <a:cs typeface="Alatsi"/>
                <a:sym typeface="Alatsi"/>
              </a:rPr>
              <a:t>pd.read_csv</a:t>
            </a:r>
            <a:r>
              <a:rPr lang="en-US" sz="2995" dirty="0">
                <a:solidFill>
                  <a:srgbClr val="000000"/>
                </a:solidFill>
                <a:latin typeface="Alatsi"/>
                <a:ea typeface="Alatsi"/>
                <a:cs typeface="Alatsi"/>
                <a:sym typeface="Alatsi"/>
              </a:rPr>
              <a:t>('</a:t>
            </a:r>
            <a:r>
              <a:rPr lang="en-US" sz="2995" dirty="0" err="1">
                <a:solidFill>
                  <a:srgbClr val="000000"/>
                </a:solidFill>
                <a:latin typeface="Alatsi"/>
                <a:ea typeface="Alatsi"/>
                <a:cs typeface="Alatsi"/>
                <a:sym typeface="Alatsi"/>
              </a:rPr>
              <a:t>personalized_education</a:t>
            </a:r>
            <a:r>
              <a:rPr lang="en-US" sz="2995" dirty="0">
                <a:solidFill>
                  <a:srgbClr val="000000"/>
                </a:solidFill>
                <a:latin typeface="Alatsi"/>
                <a:ea typeface="Alatsi"/>
                <a:cs typeface="Alatsi"/>
                <a:sym typeface="Alatsi"/>
              </a:rPr>
              <a:t>_</a:t>
            </a:r>
          </a:p>
          <a:p>
            <a:pPr algn="l">
              <a:lnSpc>
                <a:spcPts val="4193"/>
              </a:lnSpc>
            </a:pPr>
            <a:r>
              <a:rPr lang="en-US" sz="2995" dirty="0">
                <a:solidFill>
                  <a:srgbClr val="000000"/>
                </a:solidFill>
                <a:latin typeface="Alatsi"/>
                <a:ea typeface="Alatsi"/>
                <a:cs typeface="Alatsi"/>
                <a:sym typeface="Alatsi"/>
              </a:rPr>
              <a:t>simulated_dataset.csv’)</a:t>
            </a:r>
          </a:p>
          <a:p>
            <a:pPr algn="l">
              <a:lnSpc>
                <a:spcPts val="4193"/>
              </a:lnSpc>
            </a:pPr>
            <a:endParaRPr lang="en-US" sz="2995" dirty="0">
              <a:solidFill>
                <a:srgbClr val="000000"/>
              </a:solidFill>
              <a:latin typeface="Alatsi"/>
              <a:ea typeface="Alatsi"/>
              <a:cs typeface="Alatsi"/>
              <a:sym typeface="Alatsi"/>
            </a:endParaRPr>
          </a:p>
          <a:p>
            <a:pPr algn="l">
              <a:lnSpc>
                <a:spcPts val="4193"/>
              </a:lnSpc>
            </a:pPr>
            <a:r>
              <a:rPr lang="en-US" sz="2995" dirty="0">
                <a:solidFill>
                  <a:srgbClr val="000000"/>
                </a:solidFill>
                <a:latin typeface="Alatsi"/>
                <a:ea typeface="Alatsi"/>
                <a:cs typeface="Alatsi"/>
                <a:sym typeface="Alatsi"/>
              </a:rPr>
              <a:t># Inspecting the dataset (optional)</a:t>
            </a:r>
          </a:p>
          <a:p>
            <a:pPr algn="l">
              <a:lnSpc>
                <a:spcPts val="4193"/>
              </a:lnSpc>
            </a:pPr>
            <a:r>
              <a:rPr lang="en-US" sz="2995" dirty="0">
                <a:solidFill>
                  <a:srgbClr val="000000"/>
                </a:solidFill>
                <a:latin typeface="Alatsi"/>
                <a:ea typeface="Alatsi"/>
                <a:cs typeface="Alatsi"/>
                <a:sym typeface="Alatsi"/>
              </a:rPr>
              <a:t>print("Initial dataset:\n", </a:t>
            </a:r>
            <a:r>
              <a:rPr lang="en-US" sz="2995" dirty="0" err="1">
                <a:solidFill>
                  <a:srgbClr val="000000"/>
                </a:solidFill>
                <a:latin typeface="Alatsi"/>
                <a:ea typeface="Alatsi"/>
                <a:cs typeface="Alatsi"/>
                <a:sym typeface="Alatsi"/>
              </a:rPr>
              <a:t>df.head</a:t>
            </a:r>
            <a:r>
              <a:rPr lang="en-US" sz="2995" dirty="0">
                <a:solidFill>
                  <a:srgbClr val="000000"/>
                </a:solidFill>
                <a:latin typeface="Alatsi"/>
                <a:ea typeface="Alatsi"/>
                <a:cs typeface="Alatsi"/>
                <a:sym typeface="Alatsi"/>
              </a:rPr>
              <a:t>())</a:t>
            </a:r>
          </a:p>
        </p:txBody>
      </p:sp>
      <p:pic>
        <p:nvPicPr>
          <p:cNvPr id="9" name="Picture 8">
            <a:extLst>
              <a:ext uri="{FF2B5EF4-FFF2-40B4-BE49-F238E27FC236}">
                <a16:creationId xmlns:a16="http://schemas.microsoft.com/office/drawing/2014/main" id="{DB55483B-4BB7-DD2F-4A61-DC26491BA154}"/>
              </a:ext>
            </a:extLst>
          </p:cNvPr>
          <p:cNvPicPr>
            <a:picLocks noChangeAspect="1"/>
          </p:cNvPicPr>
          <p:nvPr/>
        </p:nvPicPr>
        <p:blipFill>
          <a:blip r:embed="rId4"/>
          <a:stretch>
            <a:fillRect/>
          </a:stretch>
        </p:blipFill>
        <p:spPr>
          <a:xfrm>
            <a:off x="8837608" y="2949707"/>
            <a:ext cx="8584159" cy="5697999"/>
          </a:xfrm>
          <a:prstGeom prst="rect">
            <a:avLst/>
          </a:prstGeom>
        </p:spPr>
      </p:pic>
    </p:spTree>
    <p:extLst>
      <p:ext uri="{BB962C8B-B14F-4D97-AF65-F5344CB8AC3E}">
        <p14:creationId xmlns:p14="http://schemas.microsoft.com/office/powerpoint/2010/main" val="1942559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5A1DC590-E9C7-0368-EA70-13348BC01AA4}"/>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44C59408-1A12-E940-8E39-89ADF407AE36}"/>
              </a:ext>
            </a:extLst>
          </p:cNvPr>
          <p:cNvSpPr txBox="1"/>
          <p:nvPr/>
        </p:nvSpPr>
        <p:spPr>
          <a:xfrm>
            <a:off x="2553980" y="866775"/>
            <a:ext cx="13180039" cy="1346522"/>
          </a:xfrm>
          <a:prstGeom prst="rect">
            <a:avLst/>
          </a:prstGeom>
        </p:spPr>
        <p:txBody>
          <a:bodyPr lIns="0" tIns="0" rIns="0" bIns="0" rtlCol="0" anchor="t">
            <a:spAutoFit/>
          </a:bodyPr>
          <a:lstStyle/>
          <a:p>
            <a:pPr algn="ctr">
              <a:lnSpc>
                <a:spcPts val="11899"/>
              </a:lnSpc>
            </a:pPr>
            <a:r>
              <a:rPr lang="en-US" sz="5400" dirty="0">
                <a:solidFill>
                  <a:srgbClr val="000000"/>
                </a:solidFill>
                <a:latin typeface="Alatsi"/>
                <a:ea typeface="Alatsi"/>
                <a:cs typeface="Alatsi"/>
                <a:sym typeface="Alatsi"/>
              </a:rPr>
              <a:t>PRE-PROCESSING THE DATASET</a:t>
            </a:r>
          </a:p>
        </p:txBody>
      </p:sp>
      <p:sp>
        <p:nvSpPr>
          <p:cNvPr id="16" name="AutoShape 16">
            <a:extLst>
              <a:ext uri="{FF2B5EF4-FFF2-40B4-BE49-F238E27FC236}">
                <a16:creationId xmlns:a16="http://schemas.microsoft.com/office/drawing/2014/main" id="{AE09B088-25E4-D016-BDF3-CCEF826CB9F0}"/>
              </a:ext>
            </a:extLst>
          </p:cNvPr>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17" name="AutoShape 17">
            <a:extLst>
              <a:ext uri="{FF2B5EF4-FFF2-40B4-BE49-F238E27FC236}">
                <a16:creationId xmlns:a16="http://schemas.microsoft.com/office/drawing/2014/main" id="{29E26718-5741-4533-BAD4-CD3F4499C301}"/>
              </a:ext>
            </a:extLst>
          </p:cNvPr>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18" name="Group 18">
            <a:extLst>
              <a:ext uri="{FF2B5EF4-FFF2-40B4-BE49-F238E27FC236}">
                <a16:creationId xmlns:a16="http://schemas.microsoft.com/office/drawing/2014/main" id="{AF55EE42-F00D-109E-72A0-EFE0685537DF}"/>
              </a:ext>
            </a:extLst>
          </p:cNvPr>
          <p:cNvGrpSpPr/>
          <p:nvPr/>
        </p:nvGrpSpPr>
        <p:grpSpPr>
          <a:xfrm>
            <a:off x="15859155" y="0"/>
            <a:ext cx="1562612" cy="1673225"/>
            <a:chOff x="0" y="0"/>
            <a:chExt cx="2083482" cy="2230967"/>
          </a:xfrm>
        </p:grpSpPr>
        <p:grpSp>
          <p:nvGrpSpPr>
            <p:cNvPr id="19" name="Group 19">
              <a:extLst>
                <a:ext uri="{FF2B5EF4-FFF2-40B4-BE49-F238E27FC236}">
                  <a16:creationId xmlns:a16="http://schemas.microsoft.com/office/drawing/2014/main" id="{CEF67890-B29A-D0F4-8B9E-744AFB2880E4}"/>
                </a:ext>
              </a:extLst>
            </p:cNvPr>
            <p:cNvGrpSpPr/>
            <p:nvPr/>
          </p:nvGrpSpPr>
          <p:grpSpPr>
            <a:xfrm>
              <a:off x="75599" y="0"/>
              <a:ext cx="1932284" cy="2230967"/>
              <a:chOff x="0" y="0"/>
              <a:chExt cx="703982" cy="812800"/>
            </a:xfrm>
          </p:grpSpPr>
          <p:sp>
            <p:nvSpPr>
              <p:cNvPr id="20" name="Freeform 20">
                <a:extLst>
                  <a:ext uri="{FF2B5EF4-FFF2-40B4-BE49-F238E27FC236}">
                    <a16:creationId xmlns:a16="http://schemas.microsoft.com/office/drawing/2014/main" id="{886C9A45-A402-5EB7-A5B4-3327D2CE3E8C}"/>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1" name="TextBox 21">
                <a:extLst>
                  <a:ext uri="{FF2B5EF4-FFF2-40B4-BE49-F238E27FC236}">
                    <a16:creationId xmlns:a16="http://schemas.microsoft.com/office/drawing/2014/main" id="{74E44D04-27D3-2016-59F7-D69BD13339EA}"/>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2" name="TextBox 22">
              <a:extLst>
                <a:ext uri="{FF2B5EF4-FFF2-40B4-BE49-F238E27FC236}">
                  <a16:creationId xmlns:a16="http://schemas.microsoft.com/office/drawing/2014/main" id="{75A605AB-04DD-D66F-DEC3-4F6A06DA2140}"/>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6</a:t>
              </a:r>
            </a:p>
          </p:txBody>
        </p:sp>
      </p:grpSp>
      <p:sp>
        <p:nvSpPr>
          <p:cNvPr id="23" name="Freeform 23">
            <a:extLst>
              <a:ext uri="{FF2B5EF4-FFF2-40B4-BE49-F238E27FC236}">
                <a16:creationId xmlns:a16="http://schemas.microsoft.com/office/drawing/2014/main" id="{0BBB1A97-4066-3DA9-725B-AB11A3402DD8}"/>
              </a:ext>
            </a:extLst>
          </p:cNvPr>
          <p:cNvSpPr/>
          <p:nvPr/>
        </p:nvSpPr>
        <p:spPr>
          <a:xfrm>
            <a:off x="-2845001" y="43433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4" name="Freeform 24">
            <a:extLst>
              <a:ext uri="{FF2B5EF4-FFF2-40B4-BE49-F238E27FC236}">
                <a16:creationId xmlns:a16="http://schemas.microsoft.com/office/drawing/2014/main" id="{8609FCB6-E611-76E4-CF7D-FE3D9CB8E1CD}"/>
              </a:ext>
            </a:extLst>
          </p:cNvPr>
          <p:cNvSpPr/>
          <p:nvPr/>
        </p:nvSpPr>
        <p:spPr>
          <a:xfrm>
            <a:off x="13601700" y="614206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5">
            <a:extLst>
              <a:ext uri="{FF2B5EF4-FFF2-40B4-BE49-F238E27FC236}">
                <a16:creationId xmlns:a16="http://schemas.microsoft.com/office/drawing/2014/main" id="{F4D5CDC0-25B4-B122-F983-B3ECCB73A369}"/>
              </a:ext>
            </a:extLst>
          </p:cNvPr>
          <p:cNvSpPr/>
          <p:nvPr/>
        </p:nvSpPr>
        <p:spPr>
          <a:xfrm>
            <a:off x="838199" y="2732777"/>
            <a:ext cx="8089701" cy="4696723"/>
          </a:xfrm>
          <a:custGeom>
            <a:avLst/>
            <a:gdLst/>
            <a:ahLst/>
            <a:cxnLst/>
            <a:rect l="l" t="t" r="r" b="b"/>
            <a:pathLst>
              <a:path w="1751844" h="649440">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sp>
      <p:sp>
        <p:nvSpPr>
          <p:cNvPr id="7" name="TextBox 7">
            <a:extLst>
              <a:ext uri="{FF2B5EF4-FFF2-40B4-BE49-F238E27FC236}">
                <a16:creationId xmlns:a16="http://schemas.microsoft.com/office/drawing/2014/main" id="{0A6587DB-C063-5645-DE45-3EF78D0FC1D2}"/>
              </a:ext>
            </a:extLst>
          </p:cNvPr>
          <p:cNvSpPr txBox="1"/>
          <p:nvPr/>
        </p:nvSpPr>
        <p:spPr>
          <a:xfrm>
            <a:off x="990599" y="2912117"/>
            <a:ext cx="7937301" cy="4268476"/>
          </a:xfrm>
          <a:prstGeom prst="rect">
            <a:avLst/>
          </a:prstGeom>
        </p:spPr>
        <p:txBody>
          <a:bodyPr wrap="square" lIns="0" tIns="0" rIns="0" bIns="0" rtlCol="0" anchor="t">
            <a:spAutoFit/>
          </a:bodyPr>
          <a:lstStyle/>
          <a:p>
            <a:pPr algn="l">
              <a:lnSpc>
                <a:spcPts val="4193"/>
              </a:lnSpc>
            </a:pPr>
            <a:r>
              <a:rPr lang="en-US" sz="2400" dirty="0">
                <a:solidFill>
                  <a:srgbClr val="000000"/>
                </a:solidFill>
                <a:latin typeface="Alatsi"/>
                <a:ea typeface="Alatsi"/>
                <a:cs typeface="Alatsi"/>
                <a:sym typeface="Alatsi"/>
              </a:rPr>
              <a:t># Encoding categorical features to numerical values</a:t>
            </a:r>
          </a:p>
          <a:p>
            <a:pPr algn="l">
              <a:lnSpc>
                <a:spcPts val="4193"/>
              </a:lnSpc>
            </a:pPr>
            <a:r>
              <a:rPr lang="en-US" sz="2400" dirty="0" err="1">
                <a:solidFill>
                  <a:srgbClr val="000000"/>
                </a:solidFill>
                <a:latin typeface="Alatsi"/>
                <a:ea typeface="Alatsi"/>
                <a:cs typeface="Alatsi"/>
                <a:sym typeface="Alatsi"/>
              </a:rPr>
              <a:t>label_encoders</a:t>
            </a:r>
            <a:r>
              <a:rPr lang="en-US" sz="2400" dirty="0">
                <a:solidFill>
                  <a:srgbClr val="000000"/>
                </a:solidFill>
                <a:latin typeface="Alatsi"/>
                <a:ea typeface="Alatsi"/>
                <a:cs typeface="Alatsi"/>
                <a:sym typeface="Alatsi"/>
              </a:rPr>
              <a:t> = {}for column in ['Gender', 'Learning Style', 'Attention Span', 'Parental Involvement', 'Technology Use', 'Intervention', 'Outcome']:  </a:t>
            </a:r>
          </a:p>
          <a:p>
            <a:pPr lvl="1">
              <a:lnSpc>
                <a:spcPts val="4193"/>
              </a:lnSpc>
            </a:pPr>
            <a:r>
              <a:rPr lang="en-US" sz="2400" dirty="0">
                <a:solidFill>
                  <a:srgbClr val="000000"/>
                </a:solidFill>
                <a:latin typeface="Alatsi"/>
                <a:ea typeface="Alatsi"/>
                <a:cs typeface="Alatsi"/>
                <a:sym typeface="Alatsi"/>
              </a:rPr>
              <a:t>le = </a:t>
            </a:r>
            <a:r>
              <a:rPr lang="en-US" sz="2400" dirty="0" err="1">
                <a:solidFill>
                  <a:srgbClr val="000000"/>
                </a:solidFill>
                <a:latin typeface="Alatsi"/>
                <a:ea typeface="Alatsi"/>
                <a:cs typeface="Alatsi"/>
                <a:sym typeface="Alatsi"/>
              </a:rPr>
              <a:t>LabelEncoder</a:t>
            </a:r>
            <a:r>
              <a:rPr lang="en-US" sz="2400" dirty="0">
                <a:solidFill>
                  <a:srgbClr val="000000"/>
                </a:solidFill>
                <a:latin typeface="Alatsi"/>
                <a:ea typeface="Alatsi"/>
                <a:cs typeface="Alatsi"/>
                <a:sym typeface="Alatsi"/>
              </a:rPr>
              <a:t>()    </a:t>
            </a:r>
          </a:p>
          <a:p>
            <a:pPr lvl="1">
              <a:lnSpc>
                <a:spcPts val="4193"/>
              </a:lnSpc>
            </a:pPr>
            <a:r>
              <a:rPr lang="en-US" sz="2400" dirty="0" err="1">
                <a:solidFill>
                  <a:srgbClr val="000000"/>
                </a:solidFill>
                <a:latin typeface="Alatsi"/>
                <a:ea typeface="Alatsi"/>
                <a:cs typeface="Alatsi"/>
                <a:sym typeface="Alatsi"/>
              </a:rPr>
              <a:t>df</a:t>
            </a:r>
            <a:r>
              <a:rPr lang="en-US" sz="2400" dirty="0">
                <a:solidFill>
                  <a:srgbClr val="000000"/>
                </a:solidFill>
                <a:latin typeface="Alatsi"/>
                <a:ea typeface="Alatsi"/>
                <a:cs typeface="Alatsi"/>
                <a:sym typeface="Alatsi"/>
              </a:rPr>
              <a:t>[column] = </a:t>
            </a:r>
            <a:r>
              <a:rPr lang="en-US" sz="2400" dirty="0" err="1">
                <a:solidFill>
                  <a:srgbClr val="000000"/>
                </a:solidFill>
                <a:latin typeface="Alatsi"/>
                <a:ea typeface="Alatsi"/>
                <a:cs typeface="Alatsi"/>
                <a:sym typeface="Alatsi"/>
              </a:rPr>
              <a:t>le.fit_transform</a:t>
            </a:r>
            <a:r>
              <a:rPr lang="en-US" sz="2400" dirty="0">
                <a:solidFill>
                  <a:srgbClr val="000000"/>
                </a:solidFill>
                <a:latin typeface="Alatsi"/>
                <a:ea typeface="Alatsi"/>
                <a:cs typeface="Alatsi"/>
                <a:sym typeface="Alatsi"/>
              </a:rPr>
              <a:t>(</a:t>
            </a:r>
            <a:r>
              <a:rPr lang="en-US" sz="2400" dirty="0" err="1">
                <a:solidFill>
                  <a:srgbClr val="000000"/>
                </a:solidFill>
                <a:latin typeface="Alatsi"/>
                <a:ea typeface="Alatsi"/>
                <a:cs typeface="Alatsi"/>
                <a:sym typeface="Alatsi"/>
              </a:rPr>
              <a:t>df</a:t>
            </a:r>
            <a:r>
              <a:rPr lang="en-US" sz="2400" dirty="0">
                <a:solidFill>
                  <a:srgbClr val="000000"/>
                </a:solidFill>
                <a:latin typeface="Alatsi"/>
                <a:ea typeface="Alatsi"/>
                <a:cs typeface="Alatsi"/>
                <a:sym typeface="Alatsi"/>
              </a:rPr>
              <a:t>[column])                 </a:t>
            </a:r>
            <a:r>
              <a:rPr lang="en-US" sz="2400" dirty="0" err="1">
                <a:solidFill>
                  <a:srgbClr val="000000"/>
                </a:solidFill>
                <a:latin typeface="Alatsi"/>
                <a:ea typeface="Alatsi"/>
                <a:cs typeface="Alatsi"/>
                <a:sym typeface="Alatsi"/>
              </a:rPr>
              <a:t>label_encoders</a:t>
            </a:r>
            <a:r>
              <a:rPr lang="en-US" sz="2400" dirty="0">
                <a:solidFill>
                  <a:srgbClr val="000000"/>
                </a:solidFill>
                <a:latin typeface="Alatsi"/>
                <a:ea typeface="Alatsi"/>
                <a:cs typeface="Alatsi"/>
                <a:sym typeface="Alatsi"/>
              </a:rPr>
              <a:t>[column] = le</a:t>
            </a:r>
          </a:p>
          <a:p>
            <a:pPr algn="l">
              <a:lnSpc>
                <a:spcPts val="4193"/>
              </a:lnSpc>
            </a:pPr>
            <a:r>
              <a:rPr lang="en-US" sz="2400" dirty="0">
                <a:solidFill>
                  <a:srgbClr val="000000"/>
                </a:solidFill>
                <a:latin typeface="Alatsi"/>
                <a:ea typeface="Alatsi"/>
                <a:cs typeface="Alatsi"/>
                <a:sym typeface="Alatsi"/>
              </a:rPr>
              <a:t>print("\</a:t>
            </a:r>
            <a:r>
              <a:rPr lang="en-US" sz="2400" dirty="0" err="1">
                <a:solidFill>
                  <a:srgbClr val="000000"/>
                </a:solidFill>
                <a:latin typeface="Alatsi"/>
                <a:ea typeface="Alatsi"/>
                <a:cs typeface="Alatsi"/>
                <a:sym typeface="Alatsi"/>
              </a:rPr>
              <a:t>nDataset</a:t>
            </a:r>
            <a:r>
              <a:rPr lang="en-US" sz="2400" dirty="0">
                <a:solidFill>
                  <a:srgbClr val="000000"/>
                </a:solidFill>
                <a:latin typeface="Alatsi"/>
                <a:ea typeface="Alatsi"/>
                <a:cs typeface="Alatsi"/>
                <a:sym typeface="Alatsi"/>
              </a:rPr>
              <a:t> after Preprocessing:\n", </a:t>
            </a:r>
            <a:r>
              <a:rPr lang="en-US" sz="2400" dirty="0" err="1">
                <a:solidFill>
                  <a:srgbClr val="000000"/>
                </a:solidFill>
                <a:latin typeface="Alatsi"/>
                <a:ea typeface="Alatsi"/>
                <a:cs typeface="Alatsi"/>
                <a:sym typeface="Alatsi"/>
              </a:rPr>
              <a:t>df.head</a:t>
            </a:r>
            <a:r>
              <a:rPr lang="en-US" sz="2400" dirty="0">
                <a:solidFill>
                  <a:srgbClr val="000000"/>
                </a:solidFill>
                <a:latin typeface="Alatsi"/>
                <a:ea typeface="Alatsi"/>
                <a:cs typeface="Alatsi"/>
                <a:sym typeface="Alatsi"/>
              </a:rPr>
              <a:t>())</a:t>
            </a:r>
          </a:p>
        </p:txBody>
      </p:sp>
      <p:pic>
        <p:nvPicPr>
          <p:cNvPr id="4" name="Picture 3">
            <a:extLst>
              <a:ext uri="{FF2B5EF4-FFF2-40B4-BE49-F238E27FC236}">
                <a16:creationId xmlns:a16="http://schemas.microsoft.com/office/drawing/2014/main" id="{B17ABB72-A812-F278-489D-D6B030F61185}"/>
              </a:ext>
            </a:extLst>
          </p:cNvPr>
          <p:cNvPicPr>
            <a:picLocks noChangeAspect="1"/>
          </p:cNvPicPr>
          <p:nvPr/>
        </p:nvPicPr>
        <p:blipFill>
          <a:blip r:embed="rId4"/>
          <a:stretch>
            <a:fillRect/>
          </a:stretch>
        </p:blipFill>
        <p:spPr>
          <a:xfrm>
            <a:off x="9143998" y="2728797"/>
            <a:ext cx="8688597" cy="5792397"/>
          </a:xfrm>
          <a:prstGeom prst="rect">
            <a:avLst/>
          </a:prstGeom>
        </p:spPr>
      </p:pic>
    </p:spTree>
    <p:extLst>
      <p:ext uri="{BB962C8B-B14F-4D97-AF65-F5344CB8AC3E}">
        <p14:creationId xmlns:p14="http://schemas.microsoft.com/office/powerpoint/2010/main" val="3855809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DCD9423D-F4BD-86F0-E15F-1B7376E78683}"/>
            </a:ext>
          </a:extLst>
        </p:cNvPr>
        <p:cNvGrpSpPr/>
        <p:nvPr/>
      </p:nvGrpSpPr>
      <p:grpSpPr>
        <a:xfrm>
          <a:off x="0" y="0"/>
          <a:ext cx="0" cy="0"/>
          <a:chOff x="0" y="0"/>
          <a:chExt cx="0" cy="0"/>
        </a:xfrm>
      </p:grpSpPr>
      <p:sp>
        <p:nvSpPr>
          <p:cNvPr id="4" name="AutoShape 4">
            <a:extLst>
              <a:ext uri="{FF2B5EF4-FFF2-40B4-BE49-F238E27FC236}">
                <a16:creationId xmlns:a16="http://schemas.microsoft.com/office/drawing/2014/main" id="{543DA4DE-B57E-F6BB-4916-78AB76446D3C}"/>
              </a:ext>
            </a:extLst>
          </p:cNvPr>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5" name="Freeform 5">
            <a:extLst>
              <a:ext uri="{FF2B5EF4-FFF2-40B4-BE49-F238E27FC236}">
                <a16:creationId xmlns:a16="http://schemas.microsoft.com/office/drawing/2014/main" id="{80B3C6F8-8467-4EF9-F964-182A710F37C2}"/>
              </a:ext>
            </a:extLst>
          </p:cNvPr>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AutoShape 6">
            <a:extLst>
              <a:ext uri="{FF2B5EF4-FFF2-40B4-BE49-F238E27FC236}">
                <a16:creationId xmlns:a16="http://schemas.microsoft.com/office/drawing/2014/main" id="{0EE8F411-7741-660C-5FF7-AB33608956CA}"/>
              </a:ext>
            </a:extLst>
          </p:cNvPr>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7" name="TextBox 7">
            <a:extLst>
              <a:ext uri="{FF2B5EF4-FFF2-40B4-BE49-F238E27FC236}">
                <a16:creationId xmlns:a16="http://schemas.microsoft.com/office/drawing/2014/main" id="{FE844EDF-E2D7-2DFA-4F0A-B3DD6AF8E739}"/>
              </a:ext>
            </a:extLst>
          </p:cNvPr>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a:ea typeface="Alatsi"/>
                <a:cs typeface="Alatsi"/>
                <a:sym typeface="Alatsi"/>
              </a:rPr>
              <a:t>MODEL INSTANTIATION</a:t>
            </a:r>
          </a:p>
        </p:txBody>
      </p:sp>
      <p:grpSp>
        <p:nvGrpSpPr>
          <p:cNvPr id="8" name="Group 8">
            <a:extLst>
              <a:ext uri="{FF2B5EF4-FFF2-40B4-BE49-F238E27FC236}">
                <a16:creationId xmlns:a16="http://schemas.microsoft.com/office/drawing/2014/main" id="{831369D2-2502-C7C2-FB0C-937D8EE5AF95}"/>
              </a:ext>
            </a:extLst>
          </p:cNvPr>
          <p:cNvGrpSpPr/>
          <p:nvPr/>
        </p:nvGrpSpPr>
        <p:grpSpPr>
          <a:xfrm>
            <a:off x="15859155" y="0"/>
            <a:ext cx="1562612" cy="1673225"/>
            <a:chOff x="0" y="0"/>
            <a:chExt cx="2083482" cy="2230967"/>
          </a:xfrm>
        </p:grpSpPr>
        <p:grpSp>
          <p:nvGrpSpPr>
            <p:cNvPr id="9" name="Group 9">
              <a:extLst>
                <a:ext uri="{FF2B5EF4-FFF2-40B4-BE49-F238E27FC236}">
                  <a16:creationId xmlns:a16="http://schemas.microsoft.com/office/drawing/2014/main" id="{70167DFB-6B53-CDA3-3029-3CA3E579A626}"/>
                </a:ext>
              </a:extLst>
            </p:cNvPr>
            <p:cNvGrpSpPr/>
            <p:nvPr/>
          </p:nvGrpSpPr>
          <p:grpSpPr>
            <a:xfrm>
              <a:off x="75599" y="0"/>
              <a:ext cx="1932284" cy="2230967"/>
              <a:chOff x="0" y="0"/>
              <a:chExt cx="703982" cy="812800"/>
            </a:xfrm>
          </p:grpSpPr>
          <p:sp>
            <p:nvSpPr>
              <p:cNvPr id="10" name="Freeform 10">
                <a:extLst>
                  <a:ext uri="{FF2B5EF4-FFF2-40B4-BE49-F238E27FC236}">
                    <a16:creationId xmlns:a16="http://schemas.microsoft.com/office/drawing/2014/main" id="{01E2E9D0-6311-3865-3BF8-0CC6DDFF041D}"/>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a:extLst>
                  <a:ext uri="{FF2B5EF4-FFF2-40B4-BE49-F238E27FC236}">
                    <a16:creationId xmlns:a16="http://schemas.microsoft.com/office/drawing/2014/main" id="{EAB04F89-4CF0-3ED3-3001-1FF5E08AC4E8}"/>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a:extLst>
                <a:ext uri="{FF2B5EF4-FFF2-40B4-BE49-F238E27FC236}">
                  <a16:creationId xmlns:a16="http://schemas.microsoft.com/office/drawing/2014/main" id="{AA932748-CD2D-D0DB-203F-B62E62DEF669}"/>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7</a:t>
              </a:r>
            </a:p>
          </p:txBody>
        </p:sp>
      </p:grpSp>
      <p:sp>
        <p:nvSpPr>
          <p:cNvPr id="13" name="Freeform 13">
            <a:extLst>
              <a:ext uri="{FF2B5EF4-FFF2-40B4-BE49-F238E27FC236}">
                <a16:creationId xmlns:a16="http://schemas.microsoft.com/office/drawing/2014/main" id="{A921EEF8-42FF-18C9-2529-5C6D57A90275}"/>
              </a:ext>
            </a:extLst>
          </p:cNvPr>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5">
            <a:extLst>
              <a:ext uri="{FF2B5EF4-FFF2-40B4-BE49-F238E27FC236}">
                <a16:creationId xmlns:a16="http://schemas.microsoft.com/office/drawing/2014/main" id="{CB37DA96-B572-DCCF-8AE6-1CA3EAE03AD6}"/>
              </a:ext>
            </a:extLst>
          </p:cNvPr>
          <p:cNvSpPr/>
          <p:nvPr/>
        </p:nvSpPr>
        <p:spPr>
          <a:xfrm>
            <a:off x="457200" y="2483537"/>
            <a:ext cx="17526000" cy="6392208"/>
          </a:xfrm>
          <a:custGeom>
            <a:avLst/>
            <a:gdLst/>
            <a:ahLst/>
            <a:cxnLst/>
            <a:rect l="l" t="t" r="r" b="b"/>
            <a:pathLst>
              <a:path w="1751844" h="649440">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sp>
      <p:sp>
        <p:nvSpPr>
          <p:cNvPr id="14" name="TextBox 2">
            <a:extLst>
              <a:ext uri="{FF2B5EF4-FFF2-40B4-BE49-F238E27FC236}">
                <a16:creationId xmlns:a16="http://schemas.microsoft.com/office/drawing/2014/main" id="{2AEFADF8-6A63-92B3-1D54-A2EEC5E1ACB7}"/>
              </a:ext>
            </a:extLst>
          </p:cNvPr>
          <p:cNvSpPr txBox="1"/>
          <p:nvPr/>
        </p:nvSpPr>
        <p:spPr>
          <a:xfrm>
            <a:off x="685799" y="2862852"/>
            <a:ext cx="15849601" cy="4837863"/>
          </a:xfrm>
          <a:prstGeom prst="rect">
            <a:avLst/>
          </a:prstGeom>
        </p:spPr>
        <p:txBody>
          <a:bodyPr wrap="square" lIns="0" tIns="0" rIns="0" bIns="0" rtlCol="0" anchor="t">
            <a:spAutoFit/>
          </a:bodyPr>
          <a:lstStyle/>
          <a:p>
            <a:pPr algn="l">
              <a:lnSpc>
                <a:spcPct val="200000"/>
              </a:lnSpc>
            </a:pPr>
            <a:r>
              <a:rPr lang="en-US" sz="2000" dirty="0" err="1">
                <a:solidFill>
                  <a:srgbClr val="000000"/>
                </a:solidFill>
                <a:latin typeface="Alatsi"/>
                <a:ea typeface="Alatsi"/>
                <a:cs typeface="Alatsi"/>
                <a:sym typeface="Alatsi"/>
              </a:rPr>
              <a:t>input_size</a:t>
            </a:r>
            <a:r>
              <a:rPr lang="en-US" sz="2000" dirty="0">
                <a:solidFill>
                  <a:srgbClr val="000000"/>
                </a:solidFill>
                <a:latin typeface="Alatsi"/>
                <a:ea typeface="Alatsi"/>
                <a:cs typeface="Alatsi"/>
                <a:sym typeface="Alatsi"/>
              </a:rPr>
              <a:t> = </a:t>
            </a:r>
            <a:r>
              <a:rPr lang="en-US" sz="2000" dirty="0" err="1">
                <a:solidFill>
                  <a:srgbClr val="000000"/>
                </a:solidFill>
                <a:latin typeface="Alatsi"/>
                <a:ea typeface="Alatsi"/>
                <a:cs typeface="Alatsi"/>
                <a:sym typeface="Alatsi"/>
              </a:rPr>
              <a:t>X_train.shape</a:t>
            </a:r>
            <a:r>
              <a:rPr lang="en-US" sz="2000" dirty="0">
                <a:solidFill>
                  <a:srgbClr val="000000"/>
                </a:solidFill>
                <a:latin typeface="Alatsi"/>
                <a:ea typeface="Alatsi"/>
                <a:cs typeface="Alatsi"/>
                <a:sym typeface="Alatsi"/>
              </a:rPr>
              <a:t>[2]  							# Number of features</a:t>
            </a:r>
          </a:p>
          <a:p>
            <a:pPr algn="l">
              <a:lnSpc>
                <a:spcPct val="200000"/>
              </a:lnSpc>
            </a:pPr>
            <a:r>
              <a:rPr lang="en-US" sz="2000" dirty="0" err="1">
                <a:solidFill>
                  <a:srgbClr val="000000"/>
                </a:solidFill>
                <a:latin typeface="Alatsi"/>
                <a:ea typeface="Alatsi"/>
                <a:cs typeface="Alatsi"/>
                <a:sym typeface="Alatsi"/>
              </a:rPr>
              <a:t>hidden_size</a:t>
            </a:r>
            <a:r>
              <a:rPr lang="en-US" sz="2000" dirty="0">
                <a:solidFill>
                  <a:srgbClr val="000000"/>
                </a:solidFill>
                <a:latin typeface="Alatsi"/>
                <a:ea typeface="Alatsi"/>
                <a:cs typeface="Alatsi"/>
                <a:sym typeface="Alatsi"/>
              </a:rPr>
              <a:t> = 64  								# Hidden layer size</a:t>
            </a:r>
          </a:p>
          <a:p>
            <a:pPr algn="l">
              <a:lnSpc>
                <a:spcPct val="200000"/>
              </a:lnSpc>
            </a:pPr>
            <a:r>
              <a:rPr lang="en-US" sz="2000" dirty="0" err="1">
                <a:solidFill>
                  <a:srgbClr val="000000"/>
                </a:solidFill>
                <a:latin typeface="Alatsi"/>
                <a:ea typeface="Alatsi"/>
                <a:cs typeface="Alatsi"/>
                <a:sym typeface="Alatsi"/>
              </a:rPr>
              <a:t>num_layers</a:t>
            </a:r>
            <a:r>
              <a:rPr lang="en-US" sz="2000" dirty="0">
                <a:solidFill>
                  <a:srgbClr val="000000"/>
                </a:solidFill>
                <a:latin typeface="Alatsi"/>
                <a:ea typeface="Alatsi"/>
                <a:cs typeface="Alatsi"/>
                <a:sym typeface="Alatsi"/>
              </a:rPr>
              <a:t> = 2 									# Number of LSTM layers</a:t>
            </a:r>
          </a:p>
          <a:p>
            <a:pPr algn="l">
              <a:lnSpc>
                <a:spcPct val="200000"/>
              </a:lnSpc>
            </a:pPr>
            <a:r>
              <a:rPr lang="en-US" sz="2000" dirty="0" err="1">
                <a:solidFill>
                  <a:srgbClr val="000000"/>
                </a:solidFill>
                <a:latin typeface="Alatsi"/>
                <a:ea typeface="Alatsi"/>
                <a:cs typeface="Alatsi"/>
                <a:sym typeface="Alatsi"/>
              </a:rPr>
              <a:t>output_size</a:t>
            </a:r>
            <a:r>
              <a:rPr lang="en-US" sz="2000" dirty="0">
                <a:solidFill>
                  <a:srgbClr val="000000"/>
                </a:solidFill>
                <a:latin typeface="Alatsi"/>
                <a:ea typeface="Alatsi"/>
                <a:cs typeface="Alatsi"/>
                <a:sym typeface="Alatsi"/>
              </a:rPr>
              <a:t> = 1 									# Binary classification (0 or 1)</a:t>
            </a:r>
          </a:p>
          <a:p>
            <a:pPr algn="l">
              <a:lnSpc>
                <a:spcPct val="200000"/>
              </a:lnSpc>
            </a:pPr>
            <a:r>
              <a:rPr lang="en-US" sz="2000" dirty="0">
                <a:solidFill>
                  <a:srgbClr val="000000"/>
                </a:solidFill>
                <a:latin typeface="Alatsi"/>
                <a:ea typeface="Alatsi"/>
                <a:cs typeface="Alatsi"/>
                <a:sym typeface="Alatsi"/>
              </a:rPr>
              <a:t># Instantiate the model, define the loss function and optimizer</a:t>
            </a:r>
          </a:p>
          <a:p>
            <a:pPr algn="l">
              <a:lnSpc>
                <a:spcPct val="200000"/>
              </a:lnSpc>
            </a:pPr>
            <a:r>
              <a:rPr lang="en-US" sz="2000" b="1" dirty="0">
                <a:solidFill>
                  <a:srgbClr val="000000"/>
                </a:solidFill>
                <a:latin typeface="Alatsi"/>
                <a:ea typeface="Alatsi"/>
                <a:cs typeface="Alatsi"/>
                <a:sym typeface="Alatsi"/>
              </a:rPr>
              <a:t>model = </a:t>
            </a:r>
            <a:r>
              <a:rPr lang="en-US" sz="2000" b="1" dirty="0" err="1">
                <a:solidFill>
                  <a:srgbClr val="000000"/>
                </a:solidFill>
                <a:latin typeface="Alatsi"/>
                <a:ea typeface="Alatsi"/>
                <a:cs typeface="Alatsi"/>
                <a:sym typeface="Alatsi"/>
              </a:rPr>
              <a:t>CustomLSTMModel</a:t>
            </a:r>
            <a:r>
              <a:rPr lang="en-US" sz="2000" b="1" dirty="0">
                <a:solidFill>
                  <a:srgbClr val="000000"/>
                </a:solidFill>
                <a:latin typeface="Alatsi"/>
                <a:ea typeface="Alatsi"/>
                <a:cs typeface="Alatsi"/>
                <a:sym typeface="Alatsi"/>
              </a:rPr>
              <a:t>(</a:t>
            </a:r>
            <a:r>
              <a:rPr lang="en-US" sz="2000" b="1" dirty="0" err="1">
                <a:solidFill>
                  <a:srgbClr val="000000"/>
                </a:solidFill>
                <a:latin typeface="Alatsi"/>
                <a:ea typeface="Alatsi"/>
                <a:cs typeface="Alatsi"/>
                <a:sym typeface="Alatsi"/>
              </a:rPr>
              <a:t>input_size</a:t>
            </a:r>
            <a:r>
              <a:rPr lang="en-US" sz="2000" b="1" dirty="0">
                <a:solidFill>
                  <a:srgbClr val="000000"/>
                </a:solidFill>
                <a:latin typeface="Alatsi"/>
                <a:ea typeface="Alatsi"/>
                <a:cs typeface="Alatsi"/>
                <a:sym typeface="Alatsi"/>
              </a:rPr>
              <a:t>, </a:t>
            </a:r>
            <a:r>
              <a:rPr lang="en-US" sz="2000" b="1" dirty="0" err="1">
                <a:solidFill>
                  <a:srgbClr val="000000"/>
                </a:solidFill>
                <a:latin typeface="Alatsi"/>
                <a:ea typeface="Alatsi"/>
                <a:cs typeface="Alatsi"/>
                <a:sym typeface="Alatsi"/>
              </a:rPr>
              <a:t>hidden_size</a:t>
            </a:r>
            <a:r>
              <a:rPr lang="en-US" sz="2000" b="1" dirty="0">
                <a:solidFill>
                  <a:srgbClr val="000000"/>
                </a:solidFill>
                <a:latin typeface="Alatsi"/>
                <a:ea typeface="Alatsi"/>
                <a:cs typeface="Alatsi"/>
                <a:sym typeface="Alatsi"/>
              </a:rPr>
              <a:t>, </a:t>
            </a:r>
            <a:r>
              <a:rPr lang="en-US" sz="2000" b="1" dirty="0" err="1">
                <a:solidFill>
                  <a:srgbClr val="000000"/>
                </a:solidFill>
                <a:latin typeface="Alatsi"/>
                <a:ea typeface="Alatsi"/>
                <a:cs typeface="Alatsi"/>
                <a:sym typeface="Alatsi"/>
              </a:rPr>
              <a:t>num_layers</a:t>
            </a:r>
            <a:r>
              <a:rPr lang="en-US" sz="2000" b="1" dirty="0">
                <a:solidFill>
                  <a:srgbClr val="000000"/>
                </a:solidFill>
                <a:latin typeface="Alatsi"/>
                <a:ea typeface="Alatsi"/>
                <a:cs typeface="Alatsi"/>
                <a:sym typeface="Alatsi"/>
              </a:rPr>
              <a:t>, </a:t>
            </a:r>
            <a:r>
              <a:rPr lang="en-US" sz="2000" b="1" dirty="0" err="1">
                <a:solidFill>
                  <a:srgbClr val="000000"/>
                </a:solidFill>
                <a:latin typeface="Alatsi"/>
                <a:ea typeface="Alatsi"/>
                <a:cs typeface="Alatsi"/>
                <a:sym typeface="Alatsi"/>
              </a:rPr>
              <a:t>output_size</a:t>
            </a:r>
            <a:r>
              <a:rPr lang="en-US" sz="2000" b="1" dirty="0">
                <a:solidFill>
                  <a:srgbClr val="000000"/>
                </a:solidFill>
                <a:latin typeface="Alatsi"/>
                <a:ea typeface="Alatsi"/>
                <a:cs typeface="Alatsi"/>
                <a:sym typeface="Alatsi"/>
              </a:rPr>
              <a:t>)</a:t>
            </a:r>
          </a:p>
          <a:p>
            <a:pPr algn="l">
              <a:lnSpc>
                <a:spcPct val="200000"/>
              </a:lnSpc>
            </a:pPr>
            <a:r>
              <a:rPr lang="en-US" sz="2000" dirty="0">
                <a:solidFill>
                  <a:srgbClr val="000000"/>
                </a:solidFill>
                <a:latin typeface="Alatsi"/>
                <a:ea typeface="Alatsi"/>
                <a:cs typeface="Alatsi"/>
                <a:sym typeface="Alatsi"/>
              </a:rPr>
              <a:t>criterion = </a:t>
            </a:r>
            <a:r>
              <a:rPr lang="en-US" sz="2000" dirty="0" err="1">
                <a:solidFill>
                  <a:srgbClr val="000000"/>
                </a:solidFill>
                <a:latin typeface="Alatsi"/>
                <a:ea typeface="Alatsi"/>
                <a:cs typeface="Alatsi"/>
                <a:sym typeface="Alatsi"/>
              </a:rPr>
              <a:t>nn.BCELoss</a:t>
            </a:r>
            <a:r>
              <a:rPr lang="en-US" sz="2000" dirty="0">
                <a:solidFill>
                  <a:srgbClr val="000000"/>
                </a:solidFill>
                <a:latin typeface="Alatsi"/>
                <a:ea typeface="Alatsi"/>
                <a:cs typeface="Alatsi"/>
                <a:sym typeface="Alatsi"/>
              </a:rPr>
              <a:t>()  								# Binary cross-entropy loss for binary classification</a:t>
            </a:r>
          </a:p>
          <a:p>
            <a:pPr algn="l">
              <a:lnSpc>
                <a:spcPct val="200000"/>
              </a:lnSpc>
            </a:pPr>
            <a:r>
              <a:rPr lang="en-US" sz="2000" dirty="0">
                <a:solidFill>
                  <a:srgbClr val="000000"/>
                </a:solidFill>
                <a:latin typeface="Alatsi"/>
                <a:ea typeface="Alatsi"/>
                <a:cs typeface="Alatsi"/>
                <a:sym typeface="Alatsi"/>
              </a:rPr>
              <a:t>optimizer = </a:t>
            </a:r>
            <a:r>
              <a:rPr lang="en-US" sz="2000" dirty="0" err="1">
                <a:solidFill>
                  <a:srgbClr val="000000"/>
                </a:solidFill>
                <a:latin typeface="Alatsi"/>
                <a:ea typeface="Alatsi"/>
                <a:cs typeface="Alatsi"/>
                <a:sym typeface="Alatsi"/>
              </a:rPr>
              <a:t>optim.Adam</a:t>
            </a:r>
            <a:r>
              <a:rPr lang="en-US" sz="2000" dirty="0">
                <a:solidFill>
                  <a:srgbClr val="000000"/>
                </a:solidFill>
                <a:latin typeface="Alatsi"/>
                <a:ea typeface="Alatsi"/>
                <a:cs typeface="Alatsi"/>
                <a:sym typeface="Alatsi"/>
              </a:rPr>
              <a:t>(</a:t>
            </a:r>
            <a:r>
              <a:rPr lang="en-US" sz="2000" dirty="0" err="1">
                <a:solidFill>
                  <a:srgbClr val="000000"/>
                </a:solidFill>
                <a:latin typeface="Alatsi"/>
                <a:ea typeface="Alatsi"/>
                <a:cs typeface="Alatsi"/>
                <a:sym typeface="Alatsi"/>
              </a:rPr>
              <a:t>model.parameters</a:t>
            </a:r>
            <a:r>
              <a:rPr lang="en-US" sz="2000" dirty="0">
                <a:solidFill>
                  <a:srgbClr val="000000"/>
                </a:solidFill>
                <a:latin typeface="Alatsi"/>
                <a:ea typeface="Alatsi"/>
                <a:cs typeface="Alatsi"/>
                <a:sym typeface="Alatsi"/>
              </a:rPr>
              <a:t>(), </a:t>
            </a:r>
            <a:r>
              <a:rPr lang="en-US" sz="2000" dirty="0" err="1">
                <a:solidFill>
                  <a:srgbClr val="000000"/>
                </a:solidFill>
                <a:latin typeface="Alatsi"/>
                <a:ea typeface="Alatsi"/>
                <a:cs typeface="Alatsi"/>
                <a:sym typeface="Alatsi"/>
              </a:rPr>
              <a:t>lr</a:t>
            </a:r>
            <a:r>
              <a:rPr lang="en-US" sz="2000" dirty="0">
                <a:solidFill>
                  <a:srgbClr val="000000"/>
                </a:solidFill>
                <a:latin typeface="Alatsi"/>
                <a:ea typeface="Alatsi"/>
                <a:cs typeface="Alatsi"/>
                <a:sym typeface="Alatsi"/>
              </a:rPr>
              <a:t>=0.001)</a:t>
            </a:r>
          </a:p>
        </p:txBody>
      </p:sp>
    </p:spTree>
    <p:extLst>
      <p:ext uri="{BB962C8B-B14F-4D97-AF65-F5344CB8AC3E}">
        <p14:creationId xmlns:p14="http://schemas.microsoft.com/office/powerpoint/2010/main" val="2609277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89E4E857-C59D-D820-60A2-66526342101E}"/>
            </a:ext>
          </a:extLst>
        </p:cNvPr>
        <p:cNvGrpSpPr/>
        <p:nvPr/>
      </p:nvGrpSpPr>
      <p:grpSpPr>
        <a:xfrm>
          <a:off x="0" y="0"/>
          <a:ext cx="0" cy="0"/>
          <a:chOff x="0" y="0"/>
          <a:chExt cx="0" cy="0"/>
        </a:xfrm>
      </p:grpSpPr>
      <p:sp>
        <p:nvSpPr>
          <p:cNvPr id="4" name="AutoShape 4">
            <a:extLst>
              <a:ext uri="{FF2B5EF4-FFF2-40B4-BE49-F238E27FC236}">
                <a16:creationId xmlns:a16="http://schemas.microsoft.com/office/drawing/2014/main" id="{922B66AF-CABD-E2D9-998F-8139E66F64B3}"/>
              </a:ext>
            </a:extLst>
          </p:cNvPr>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5" name="Freeform 5">
            <a:extLst>
              <a:ext uri="{FF2B5EF4-FFF2-40B4-BE49-F238E27FC236}">
                <a16:creationId xmlns:a16="http://schemas.microsoft.com/office/drawing/2014/main" id="{3A25AC42-AD70-F474-BD65-CB86E4B9E32C}"/>
              </a:ext>
            </a:extLst>
          </p:cNvPr>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AutoShape 6">
            <a:extLst>
              <a:ext uri="{FF2B5EF4-FFF2-40B4-BE49-F238E27FC236}">
                <a16:creationId xmlns:a16="http://schemas.microsoft.com/office/drawing/2014/main" id="{9FD0022F-0CFE-E658-D08D-98F203DD25AE}"/>
              </a:ext>
            </a:extLst>
          </p:cNvPr>
          <p:cNvSpPr/>
          <p:nvPr/>
        </p:nvSpPr>
        <p:spPr>
          <a:xfrm>
            <a:off x="11430169" y="9061267"/>
            <a:ext cx="7105264" cy="19050"/>
          </a:xfrm>
          <a:prstGeom prst="line">
            <a:avLst/>
          </a:prstGeom>
          <a:ln w="114300" cap="flat">
            <a:solidFill>
              <a:srgbClr val="9FC3D0"/>
            </a:solidFill>
            <a:prstDash val="solid"/>
            <a:headEnd type="none" w="sm" len="sm"/>
            <a:tailEnd type="none" w="sm" len="sm"/>
          </a:ln>
        </p:spPr>
      </p:sp>
      <p:sp>
        <p:nvSpPr>
          <p:cNvPr id="7" name="TextBox 7">
            <a:extLst>
              <a:ext uri="{FF2B5EF4-FFF2-40B4-BE49-F238E27FC236}">
                <a16:creationId xmlns:a16="http://schemas.microsoft.com/office/drawing/2014/main" id="{04ACFD87-FA17-CB38-689B-60AC9D241983}"/>
              </a:ext>
            </a:extLst>
          </p:cNvPr>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a:ea typeface="Alatsi"/>
                <a:cs typeface="Alatsi"/>
                <a:sym typeface="Alatsi"/>
              </a:rPr>
              <a:t>CUSTOM LSTM MODEL</a:t>
            </a:r>
          </a:p>
        </p:txBody>
      </p:sp>
      <p:grpSp>
        <p:nvGrpSpPr>
          <p:cNvPr id="8" name="Group 8">
            <a:extLst>
              <a:ext uri="{FF2B5EF4-FFF2-40B4-BE49-F238E27FC236}">
                <a16:creationId xmlns:a16="http://schemas.microsoft.com/office/drawing/2014/main" id="{C5ABF698-7E9C-6EF3-A718-1F7388FE2941}"/>
              </a:ext>
            </a:extLst>
          </p:cNvPr>
          <p:cNvGrpSpPr/>
          <p:nvPr/>
        </p:nvGrpSpPr>
        <p:grpSpPr>
          <a:xfrm>
            <a:off x="15859155" y="0"/>
            <a:ext cx="1562612" cy="1673225"/>
            <a:chOff x="0" y="0"/>
            <a:chExt cx="2083482" cy="2230967"/>
          </a:xfrm>
        </p:grpSpPr>
        <p:grpSp>
          <p:nvGrpSpPr>
            <p:cNvPr id="9" name="Group 9">
              <a:extLst>
                <a:ext uri="{FF2B5EF4-FFF2-40B4-BE49-F238E27FC236}">
                  <a16:creationId xmlns:a16="http://schemas.microsoft.com/office/drawing/2014/main" id="{85104921-D333-BD55-9C93-CE3DACA794DC}"/>
                </a:ext>
              </a:extLst>
            </p:cNvPr>
            <p:cNvGrpSpPr/>
            <p:nvPr/>
          </p:nvGrpSpPr>
          <p:grpSpPr>
            <a:xfrm>
              <a:off x="75599" y="0"/>
              <a:ext cx="1932284" cy="2230967"/>
              <a:chOff x="0" y="0"/>
              <a:chExt cx="703982" cy="812800"/>
            </a:xfrm>
          </p:grpSpPr>
          <p:sp>
            <p:nvSpPr>
              <p:cNvPr id="10" name="Freeform 10">
                <a:extLst>
                  <a:ext uri="{FF2B5EF4-FFF2-40B4-BE49-F238E27FC236}">
                    <a16:creationId xmlns:a16="http://schemas.microsoft.com/office/drawing/2014/main" id="{818BA3DD-ED21-0B82-A8EC-64AC3D9E71D4}"/>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a:extLst>
                  <a:ext uri="{FF2B5EF4-FFF2-40B4-BE49-F238E27FC236}">
                    <a16:creationId xmlns:a16="http://schemas.microsoft.com/office/drawing/2014/main" id="{373BF3CD-ACA2-91E3-4526-36933A957E77}"/>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a:extLst>
                <a:ext uri="{FF2B5EF4-FFF2-40B4-BE49-F238E27FC236}">
                  <a16:creationId xmlns:a16="http://schemas.microsoft.com/office/drawing/2014/main" id="{8D4B6AAB-7CC8-615A-CA7A-EAD3359D49F9}"/>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8</a:t>
              </a:r>
            </a:p>
          </p:txBody>
        </p:sp>
      </p:grpSp>
      <p:sp>
        <p:nvSpPr>
          <p:cNvPr id="13" name="Freeform 13">
            <a:extLst>
              <a:ext uri="{FF2B5EF4-FFF2-40B4-BE49-F238E27FC236}">
                <a16:creationId xmlns:a16="http://schemas.microsoft.com/office/drawing/2014/main" id="{D40DC9B8-8DEA-487F-B39B-2BB3596C9598}"/>
              </a:ext>
            </a:extLst>
          </p:cNvPr>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5">
            <a:extLst>
              <a:ext uri="{FF2B5EF4-FFF2-40B4-BE49-F238E27FC236}">
                <a16:creationId xmlns:a16="http://schemas.microsoft.com/office/drawing/2014/main" id="{066631F4-1B36-1BAD-7149-0373AD7731E9}"/>
              </a:ext>
            </a:extLst>
          </p:cNvPr>
          <p:cNvSpPr/>
          <p:nvPr/>
        </p:nvSpPr>
        <p:spPr>
          <a:xfrm>
            <a:off x="457200" y="2483537"/>
            <a:ext cx="17526000" cy="6392208"/>
          </a:xfrm>
          <a:custGeom>
            <a:avLst/>
            <a:gdLst/>
            <a:ahLst/>
            <a:cxnLst/>
            <a:rect l="l" t="t" r="r" b="b"/>
            <a:pathLst>
              <a:path w="1751844" h="649440">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sp>
      <p:sp>
        <p:nvSpPr>
          <p:cNvPr id="14" name="TextBox 2">
            <a:extLst>
              <a:ext uri="{FF2B5EF4-FFF2-40B4-BE49-F238E27FC236}">
                <a16:creationId xmlns:a16="http://schemas.microsoft.com/office/drawing/2014/main" id="{3857D3B6-F995-B28A-AC45-394CE67938A6}"/>
              </a:ext>
            </a:extLst>
          </p:cNvPr>
          <p:cNvSpPr txBox="1"/>
          <p:nvPr/>
        </p:nvSpPr>
        <p:spPr>
          <a:xfrm>
            <a:off x="685799" y="2862852"/>
            <a:ext cx="7924801" cy="4908075"/>
          </a:xfrm>
          <a:prstGeom prst="rect">
            <a:avLst/>
          </a:prstGeom>
        </p:spPr>
        <p:txBody>
          <a:bodyPr wrap="square" lIns="0" tIns="0" rIns="0" bIns="0" rtlCol="0" anchor="t">
            <a:spAutoFit/>
          </a:bodyPr>
          <a:lstStyle/>
          <a:p>
            <a:pPr algn="l">
              <a:lnSpc>
                <a:spcPct val="200000"/>
              </a:lnSpc>
            </a:pPr>
            <a:r>
              <a:rPr lang="en-US" dirty="0">
                <a:solidFill>
                  <a:srgbClr val="000000"/>
                </a:solidFill>
                <a:latin typeface="Alatsi"/>
                <a:ea typeface="Alatsi"/>
                <a:cs typeface="Alatsi"/>
                <a:sym typeface="Alatsi"/>
              </a:rPr>
              <a:t>class </a:t>
            </a:r>
            <a:r>
              <a:rPr lang="en-US" dirty="0" err="1">
                <a:solidFill>
                  <a:srgbClr val="000000"/>
                </a:solidFill>
                <a:latin typeface="Alatsi"/>
                <a:ea typeface="Alatsi"/>
                <a:cs typeface="Alatsi"/>
                <a:sym typeface="Alatsi"/>
              </a:rPr>
              <a:t>CustomLSTMModel</a:t>
            </a:r>
            <a:r>
              <a:rPr lang="en-US" dirty="0">
                <a:solidFill>
                  <a:srgbClr val="000000"/>
                </a:solidFill>
                <a:latin typeface="Alatsi"/>
                <a:ea typeface="Alatsi"/>
                <a:cs typeface="Alatsi"/>
                <a:sym typeface="Alatsi"/>
              </a:rPr>
              <a:t>(</a:t>
            </a:r>
            <a:r>
              <a:rPr lang="en-US" dirty="0" err="1">
                <a:solidFill>
                  <a:srgbClr val="000000"/>
                </a:solidFill>
                <a:latin typeface="Alatsi"/>
                <a:ea typeface="Alatsi"/>
                <a:cs typeface="Alatsi"/>
                <a:sym typeface="Alatsi"/>
              </a:rPr>
              <a:t>nn.Module</a:t>
            </a:r>
            <a:r>
              <a:rPr lang="en-US" dirty="0">
                <a:solidFill>
                  <a:srgbClr val="000000"/>
                </a:solidFill>
                <a:latin typeface="Alatsi"/>
                <a:ea typeface="Alatsi"/>
                <a:cs typeface="Alatsi"/>
                <a:sym typeface="Alatsi"/>
              </a:rPr>
              <a:t>):</a:t>
            </a:r>
          </a:p>
          <a:p>
            <a:pPr algn="l">
              <a:lnSpc>
                <a:spcPct val="200000"/>
              </a:lnSpc>
            </a:pPr>
            <a:r>
              <a:rPr lang="en-US" dirty="0">
                <a:solidFill>
                  <a:srgbClr val="000000"/>
                </a:solidFill>
                <a:latin typeface="Alatsi"/>
                <a:ea typeface="Alatsi"/>
                <a:cs typeface="Alatsi"/>
                <a:sym typeface="Alatsi"/>
              </a:rPr>
              <a:t>    def __</a:t>
            </a:r>
            <a:r>
              <a:rPr lang="en-US" dirty="0" err="1">
                <a:solidFill>
                  <a:srgbClr val="000000"/>
                </a:solidFill>
                <a:latin typeface="Alatsi"/>
                <a:ea typeface="Alatsi"/>
                <a:cs typeface="Alatsi"/>
                <a:sym typeface="Alatsi"/>
              </a:rPr>
              <a:t>init</a:t>
            </a:r>
            <a:r>
              <a:rPr lang="en-US" dirty="0">
                <a:solidFill>
                  <a:srgbClr val="000000"/>
                </a:solidFill>
                <a:latin typeface="Alatsi"/>
                <a:ea typeface="Alatsi"/>
                <a:cs typeface="Alatsi"/>
                <a:sym typeface="Alatsi"/>
              </a:rPr>
              <a:t>__(self, </a:t>
            </a:r>
            <a:r>
              <a:rPr lang="en-US" dirty="0" err="1">
                <a:solidFill>
                  <a:srgbClr val="000000"/>
                </a:solidFill>
                <a:latin typeface="Alatsi"/>
                <a:ea typeface="Alatsi"/>
                <a:cs typeface="Alatsi"/>
                <a:sym typeface="Alatsi"/>
              </a:rPr>
              <a:t>input_size</a:t>
            </a:r>
            <a:r>
              <a:rPr lang="en-US" dirty="0">
                <a:solidFill>
                  <a:srgbClr val="000000"/>
                </a:solidFill>
                <a:latin typeface="Alatsi"/>
                <a:ea typeface="Alatsi"/>
                <a:cs typeface="Alatsi"/>
                <a:sym typeface="Alatsi"/>
              </a:rPr>
              <a:t>, </a:t>
            </a:r>
            <a:r>
              <a:rPr lang="en-US" dirty="0" err="1">
                <a:solidFill>
                  <a:srgbClr val="000000"/>
                </a:solidFill>
                <a:latin typeface="Alatsi"/>
                <a:ea typeface="Alatsi"/>
                <a:cs typeface="Alatsi"/>
                <a:sym typeface="Alatsi"/>
              </a:rPr>
              <a:t>hidden_size</a:t>
            </a:r>
            <a:r>
              <a:rPr lang="en-US" dirty="0">
                <a:solidFill>
                  <a:srgbClr val="000000"/>
                </a:solidFill>
                <a:latin typeface="Alatsi"/>
                <a:ea typeface="Alatsi"/>
                <a:cs typeface="Alatsi"/>
                <a:sym typeface="Alatsi"/>
              </a:rPr>
              <a:t>, </a:t>
            </a:r>
            <a:r>
              <a:rPr lang="en-US" dirty="0" err="1">
                <a:solidFill>
                  <a:srgbClr val="000000"/>
                </a:solidFill>
                <a:latin typeface="Alatsi"/>
                <a:ea typeface="Alatsi"/>
                <a:cs typeface="Alatsi"/>
                <a:sym typeface="Alatsi"/>
              </a:rPr>
              <a:t>num_layers</a:t>
            </a:r>
            <a:r>
              <a:rPr lang="en-US" dirty="0">
                <a:solidFill>
                  <a:srgbClr val="000000"/>
                </a:solidFill>
                <a:latin typeface="Alatsi"/>
                <a:ea typeface="Alatsi"/>
                <a:cs typeface="Alatsi"/>
                <a:sym typeface="Alatsi"/>
              </a:rPr>
              <a:t>, </a:t>
            </a:r>
            <a:r>
              <a:rPr lang="en-US" dirty="0" err="1">
                <a:solidFill>
                  <a:srgbClr val="000000"/>
                </a:solidFill>
                <a:latin typeface="Alatsi"/>
                <a:ea typeface="Alatsi"/>
                <a:cs typeface="Alatsi"/>
                <a:sym typeface="Alatsi"/>
              </a:rPr>
              <a:t>output_size</a:t>
            </a:r>
            <a:r>
              <a:rPr lang="en-US" dirty="0">
                <a:solidFill>
                  <a:srgbClr val="000000"/>
                </a:solidFill>
                <a:latin typeface="Alatsi"/>
                <a:ea typeface="Alatsi"/>
                <a:cs typeface="Alatsi"/>
                <a:sym typeface="Alatsi"/>
              </a:rPr>
              <a:t>):</a:t>
            </a:r>
          </a:p>
          <a:p>
            <a:pPr algn="l">
              <a:lnSpc>
                <a:spcPct val="200000"/>
              </a:lnSpc>
            </a:pPr>
            <a:r>
              <a:rPr lang="en-US" dirty="0">
                <a:solidFill>
                  <a:srgbClr val="000000"/>
                </a:solidFill>
                <a:latin typeface="Alatsi"/>
                <a:ea typeface="Alatsi"/>
                <a:cs typeface="Alatsi"/>
                <a:sym typeface="Alatsi"/>
              </a:rPr>
              <a:t>        super(</a:t>
            </a:r>
            <a:r>
              <a:rPr lang="en-US" dirty="0" err="1">
                <a:solidFill>
                  <a:srgbClr val="000000"/>
                </a:solidFill>
                <a:latin typeface="Alatsi"/>
                <a:ea typeface="Alatsi"/>
                <a:cs typeface="Alatsi"/>
                <a:sym typeface="Alatsi"/>
              </a:rPr>
              <a:t>CustomLSTMModel</a:t>
            </a:r>
            <a:r>
              <a:rPr lang="en-US" dirty="0">
                <a:solidFill>
                  <a:srgbClr val="000000"/>
                </a:solidFill>
                <a:latin typeface="Alatsi"/>
                <a:ea typeface="Alatsi"/>
                <a:cs typeface="Alatsi"/>
                <a:sym typeface="Alatsi"/>
              </a:rPr>
              <a:t>, self).__</a:t>
            </a:r>
            <a:r>
              <a:rPr lang="en-US" dirty="0" err="1">
                <a:solidFill>
                  <a:srgbClr val="000000"/>
                </a:solidFill>
                <a:latin typeface="Alatsi"/>
                <a:ea typeface="Alatsi"/>
                <a:cs typeface="Alatsi"/>
                <a:sym typeface="Alatsi"/>
              </a:rPr>
              <a:t>init</a:t>
            </a:r>
            <a:r>
              <a:rPr lang="en-US" dirty="0">
                <a:solidFill>
                  <a:srgbClr val="000000"/>
                </a:solidFill>
                <a:latin typeface="Alatsi"/>
                <a:ea typeface="Alatsi"/>
                <a:cs typeface="Alatsi"/>
                <a:sym typeface="Alatsi"/>
              </a:rPr>
              <a:t>__()</a:t>
            </a:r>
          </a:p>
          <a:p>
            <a:pPr algn="l">
              <a:lnSpc>
                <a:spcPct val="200000"/>
              </a:lnSpc>
            </a:pPr>
            <a:r>
              <a:rPr lang="en-US" dirty="0">
                <a:solidFill>
                  <a:srgbClr val="000000"/>
                </a:solidFill>
                <a:latin typeface="Alatsi"/>
                <a:ea typeface="Alatsi"/>
                <a:cs typeface="Alatsi"/>
                <a:sym typeface="Alatsi"/>
              </a:rPr>
              <a:t>        </a:t>
            </a:r>
            <a:r>
              <a:rPr lang="en-US" dirty="0" err="1">
                <a:solidFill>
                  <a:srgbClr val="000000"/>
                </a:solidFill>
                <a:latin typeface="Alatsi"/>
                <a:ea typeface="Alatsi"/>
                <a:cs typeface="Alatsi"/>
                <a:sym typeface="Alatsi"/>
              </a:rPr>
              <a:t>self.hidden_size</a:t>
            </a:r>
            <a:r>
              <a:rPr lang="en-US" dirty="0">
                <a:solidFill>
                  <a:srgbClr val="000000"/>
                </a:solidFill>
                <a:latin typeface="Alatsi"/>
                <a:ea typeface="Alatsi"/>
                <a:cs typeface="Alatsi"/>
                <a:sym typeface="Alatsi"/>
              </a:rPr>
              <a:t> = </a:t>
            </a:r>
            <a:r>
              <a:rPr lang="en-US" dirty="0" err="1">
                <a:solidFill>
                  <a:srgbClr val="000000"/>
                </a:solidFill>
                <a:latin typeface="Alatsi"/>
                <a:ea typeface="Alatsi"/>
                <a:cs typeface="Alatsi"/>
                <a:sym typeface="Alatsi"/>
              </a:rPr>
              <a:t>hidden_size</a:t>
            </a:r>
            <a:endParaRPr lang="en-US" dirty="0">
              <a:solidFill>
                <a:srgbClr val="000000"/>
              </a:solidFill>
              <a:latin typeface="Alatsi"/>
              <a:ea typeface="Alatsi"/>
              <a:cs typeface="Alatsi"/>
              <a:sym typeface="Alatsi"/>
            </a:endParaRPr>
          </a:p>
          <a:p>
            <a:pPr algn="l">
              <a:lnSpc>
                <a:spcPct val="200000"/>
              </a:lnSpc>
            </a:pPr>
            <a:r>
              <a:rPr lang="en-US" dirty="0">
                <a:solidFill>
                  <a:srgbClr val="000000"/>
                </a:solidFill>
                <a:latin typeface="Alatsi"/>
                <a:ea typeface="Alatsi"/>
                <a:cs typeface="Alatsi"/>
                <a:sym typeface="Alatsi"/>
              </a:rPr>
              <a:t>        </a:t>
            </a:r>
            <a:r>
              <a:rPr lang="en-US" dirty="0" err="1">
                <a:solidFill>
                  <a:srgbClr val="000000"/>
                </a:solidFill>
                <a:latin typeface="Alatsi"/>
                <a:ea typeface="Alatsi"/>
                <a:cs typeface="Alatsi"/>
                <a:sym typeface="Alatsi"/>
              </a:rPr>
              <a:t>self.num_layers</a:t>
            </a:r>
            <a:r>
              <a:rPr lang="en-US" dirty="0">
                <a:solidFill>
                  <a:srgbClr val="000000"/>
                </a:solidFill>
                <a:latin typeface="Alatsi"/>
                <a:ea typeface="Alatsi"/>
                <a:cs typeface="Alatsi"/>
                <a:sym typeface="Alatsi"/>
              </a:rPr>
              <a:t> = </a:t>
            </a:r>
            <a:r>
              <a:rPr lang="en-US" dirty="0" err="1">
                <a:solidFill>
                  <a:srgbClr val="000000"/>
                </a:solidFill>
                <a:latin typeface="Alatsi"/>
                <a:ea typeface="Alatsi"/>
                <a:cs typeface="Alatsi"/>
                <a:sym typeface="Alatsi"/>
              </a:rPr>
              <a:t>num_layers</a:t>
            </a:r>
            <a:r>
              <a:rPr lang="en-US" dirty="0">
                <a:solidFill>
                  <a:srgbClr val="000000"/>
                </a:solidFill>
                <a:latin typeface="Alatsi"/>
                <a:ea typeface="Alatsi"/>
                <a:cs typeface="Alatsi"/>
                <a:sym typeface="Alatsi"/>
              </a:rPr>
              <a:t> </a:t>
            </a:r>
          </a:p>
          <a:p>
            <a:pPr algn="l">
              <a:lnSpc>
                <a:spcPct val="200000"/>
              </a:lnSpc>
            </a:pPr>
            <a:r>
              <a:rPr lang="en-US" dirty="0">
                <a:solidFill>
                  <a:srgbClr val="000000"/>
                </a:solidFill>
                <a:latin typeface="Alatsi"/>
                <a:ea typeface="Alatsi"/>
                <a:cs typeface="Alatsi"/>
                <a:sym typeface="Alatsi"/>
              </a:rPr>
              <a:t>               # Define LSTM layer</a:t>
            </a:r>
          </a:p>
          <a:p>
            <a:pPr algn="l">
              <a:lnSpc>
                <a:spcPct val="200000"/>
              </a:lnSpc>
            </a:pPr>
            <a:r>
              <a:rPr lang="en-US" dirty="0">
                <a:solidFill>
                  <a:srgbClr val="000000"/>
                </a:solidFill>
                <a:latin typeface="Alatsi"/>
                <a:ea typeface="Alatsi"/>
                <a:cs typeface="Alatsi"/>
                <a:sym typeface="Alatsi"/>
              </a:rPr>
              <a:t>        </a:t>
            </a:r>
            <a:r>
              <a:rPr lang="en-US" dirty="0" err="1">
                <a:solidFill>
                  <a:srgbClr val="000000"/>
                </a:solidFill>
                <a:latin typeface="Alatsi"/>
                <a:ea typeface="Alatsi"/>
                <a:cs typeface="Alatsi"/>
                <a:sym typeface="Alatsi"/>
              </a:rPr>
              <a:t>self.lstm</a:t>
            </a:r>
            <a:r>
              <a:rPr lang="en-US" dirty="0">
                <a:solidFill>
                  <a:srgbClr val="000000"/>
                </a:solidFill>
                <a:latin typeface="Alatsi"/>
                <a:ea typeface="Alatsi"/>
                <a:cs typeface="Alatsi"/>
                <a:sym typeface="Alatsi"/>
              </a:rPr>
              <a:t> = </a:t>
            </a:r>
            <a:r>
              <a:rPr lang="en-US" dirty="0" err="1">
                <a:solidFill>
                  <a:srgbClr val="000000"/>
                </a:solidFill>
                <a:latin typeface="Alatsi"/>
                <a:ea typeface="Alatsi"/>
                <a:cs typeface="Alatsi"/>
                <a:sym typeface="Alatsi"/>
              </a:rPr>
              <a:t>nn.LSTM</a:t>
            </a:r>
            <a:r>
              <a:rPr lang="en-US" dirty="0">
                <a:solidFill>
                  <a:srgbClr val="000000"/>
                </a:solidFill>
                <a:latin typeface="Alatsi"/>
                <a:ea typeface="Alatsi"/>
                <a:cs typeface="Alatsi"/>
                <a:sym typeface="Alatsi"/>
              </a:rPr>
              <a:t>(</a:t>
            </a:r>
            <a:r>
              <a:rPr lang="en-US" dirty="0" err="1">
                <a:solidFill>
                  <a:srgbClr val="000000"/>
                </a:solidFill>
                <a:latin typeface="Alatsi"/>
                <a:ea typeface="Alatsi"/>
                <a:cs typeface="Alatsi"/>
                <a:sym typeface="Alatsi"/>
              </a:rPr>
              <a:t>input_size</a:t>
            </a:r>
            <a:r>
              <a:rPr lang="en-US" dirty="0">
                <a:solidFill>
                  <a:srgbClr val="000000"/>
                </a:solidFill>
                <a:latin typeface="Alatsi"/>
                <a:ea typeface="Alatsi"/>
                <a:cs typeface="Alatsi"/>
                <a:sym typeface="Alatsi"/>
              </a:rPr>
              <a:t>, </a:t>
            </a:r>
            <a:r>
              <a:rPr lang="en-US" dirty="0" err="1">
                <a:solidFill>
                  <a:srgbClr val="000000"/>
                </a:solidFill>
                <a:latin typeface="Alatsi"/>
                <a:ea typeface="Alatsi"/>
                <a:cs typeface="Alatsi"/>
                <a:sym typeface="Alatsi"/>
              </a:rPr>
              <a:t>hidden_size</a:t>
            </a:r>
            <a:r>
              <a:rPr lang="en-US" dirty="0">
                <a:solidFill>
                  <a:srgbClr val="000000"/>
                </a:solidFill>
                <a:latin typeface="Alatsi"/>
                <a:ea typeface="Alatsi"/>
                <a:cs typeface="Alatsi"/>
                <a:sym typeface="Alatsi"/>
              </a:rPr>
              <a:t>, </a:t>
            </a:r>
            <a:r>
              <a:rPr lang="en-US" dirty="0" err="1">
                <a:solidFill>
                  <a:srgbClr val="000000"/>
                </a:solidFill>
                <a:latin typeface="Alatsi"/>
                <a:ea typeface="Alatsi"/>
                <a:cs typeface="Alatsi"/>
                <a:sym typeface="Alatsi"/>
              </a:rPr>
              <a:t>num_layers</a:t>
            </a:r>
            <a:r>
              <a:rPr lang="en-US" dirty="0">
                <a:solidFill>
                  <a:srgbClr val="000000"/>
                </a:solidFill>
                <a:latin typeface="Alatsi"/>
                <a:ea typeface="Alatsi"/>
                <a:cs typeface="Alatsi"/>
                <a:sym typeface="Alatsi"/>
              </a:rPr>
              <a:t>, </a:t>
            </a:r>
            <a:r>
              <a:rPr lang="en-US" dirty="0" err="1">
                <a:solidFill>
                  <a:srgbClr val="000000"/>
                </a:solidFill>
                <a:latin typeface="Alatsi"/>
                <a:ea typeface="Alatsi"/>
                <a:cs typeface="Alatsi"/>
                <a:sym typeface="Alatsi"/>
              </a:rPr>
              <a:t>batch_first</a:t>
            </a:r>
            <a:r>
              <a:rPr lang="en-US" dirty="0">
                <a:solidFill>
                  <a:srgbClr val="000000"/>
                </a:solidFill>
                <a:latin typeface="Alatsi"/>
                <a:ea typeface="Alatsi"/>
                <a:cs typeface="Alatsi"/>
                <a:sym typeface="Alatsi"/>
              </a:rPr>
              <a:t>=True)</a:t>
            </a:r>
          </a:p>
          <a:p>
            <a:pPr algn="l">
              <a:lnSpc>
                <a:spcPct val="200000"/>
              </a:lnSpc>
            </a:pPr>
            <a:r>
              <a:rPr lang="en-US" dirty="0">
                <a:solidFill>
                  <a:srgbClr val="000000"/>
                </a:solidFill>
                <a:latin typeface="Alatsi"/>
                <a:ea typeface="Alatsi"/>
                <a:cs typeface="Alatsi"/>
                <a:sym typeface="Alatsi"/>
              </a:rPr>
              <a:t>                # Define a fully connected output layer</a:t>
            </a:r>
          </a:p>
          <a:p>
            <a:pPr algn="l">
              <a:lnSpc>
                <a:spcPct val="200000"/>
              </a:lnSpc>
            </a:pPr>
            <a:r>
              <a:rPr lang="en-US" dirty="0">
                <a:solidFill>
                  <a:srgbClr val="000000"/>
                </a:solidFill>
                <a:latin typeface="Alatsi"/>
                <a:ea typeface="Alatsi"/>
                <a:cs typeface="Alatsi"/>
                <a:sym typeface="Alatsi"/>
              </a:rPr>
              <a:t>        </a:t>
            </a:r>
            <a:r>
              <a:rPr lang="en-US" dirty="0" err="1">
                <a:solidFill>
                  <a:srgbClr val="000000"/>
                </a:solidFill>
                <a:latin typeface="Alatsi"/>
                <a:ea typeface="Alatsi"/>
                <a:cs typeface="Alatsi"/>
                <a:sym typeface="Alatsi"/>
              </a:rPr>
              <a:t>self.fc</a:t>
            </a:r>
            <a:r>
              <a:rPr lang="en-US" dirty="0">
                <a:solidFill>
                  <a:srgbClr val="000000"/>
                </a:solidFill>
                <a:latin typeface="Alatsi"/>
                <a:ea typeface="Alatsi"/>
                <a:cs typeface="Alatsi"/>
                <a:sym typeface="Alatsi"/>
              </a:rPr>
              <a:t> = </a:t>
            </a:r>
            <a:r>
              <a:rPr lang="en-US" dirty="0" err="1">
                <a:solidFill>
                  <a:srgbClr val="000000"/>
                </a:solidFill>
                <a:latin typeface="Alatsi"/>
                <a:ea typeface="Alatsi"/>
                <a:cs typeface="Alatsi"/>
                <a:sym typeface="Alatsi"/>
              </a:rPr>
              <a:t>nn.Linear</a:t>
            </a:r>
            <a:r>
              <a:rPr lang="en-US" dirty="0">
                <a:solidFill>
                  <a:srgbClr val="000000"/>
                </a:solidFill>
                <a:latin typeface="Alatsi"/>
                <a:ea typeface="Alatsi"/>
                <a:cs typeface="Alatsi"/>
                <a:sym typeface="Alatsi"/>
              </a:rPr>
              <a:t>(</a:t>
            </a:r>
            <a:r>
              <a:rPr lang="en-US" dirty="0" err="1">
                <a:solidFill>
                  <a:srgbClr val="000000"/>
                </a:solidFill>
                <a:latin typeface="Alatsi"/>
                <a:ea typeface="Alatsi"/>
                <a:cs typeface="Alatsi"/>
                <a:sym typeface="Alatsi"/>
              </a:rPr>
              <a:t>hidden_size</a:t>
            </a:r>
            <a:r>
              <a:rPr lang="en-US" dirty="0">
                <a:solidFill>
                  <a:srgbClr val="000000"/>
                </a:solidFill>
                <a:latin typeface="Alatsi"/>
                <a:ea typeface="Alatsi"/>
                <a:cs typeface="Alatsi"/>
                <a:sym typeface="Alatsi"/>
              </a:rPr>
              <a:t>, </a:t>
            </a:r>
            <a:r>
              <a:rPr lang="en-US" dirty="0" err="1">
                <a:solidFill>
                  <a:srgbClr val="000000"/>
                </a:solidFill>
                <a:latin typeface="Alatsi"/>
                <a:ea typeface="Alatsi"/>
                <a:cs typeface="Alatsi"/>
                <a:sym typeface="Alatsi"/>
              </a:rPr>
              <a:t>output_size</a:t>
            </a:r>
            <a:r>
              <a:rPr lang="en-US" dirty="0">
                <a:solidFill>
                  <a:srgbClr val="000000"/>
                </a:solidFill>
                <a:latin typeface="Alatsi"/>
                <a:ea typeface="Alatsi"/>
                <a:cs typeface="Alatsi"/>
                <a:sym typeface="Alatsi"/>
              </a:rPr>
              <a:t>)</a:t>
            </a:r>
          </a:p>
        </p:txBody>
      </p:sp>
      <p:sp>
        <p:nvSpPr>
          <p:cNvPr id="15" name="TextBox 2">
            <a:extLst>
              <a:ext uri="{FF2B5EF4-FFF2-40B4-BE49-F238E27FC236}">
                <a16:creationId xmlns:a16="http://schemas.microsoft.com/office/drawing/2014/main" id="{62EE7B3F-DB91-CFD2-222F-4D8EA81E7C27}"/>
              </a:ext>
            </a:extLst>
          </p:cNvPr>
          <p:cNvSpPr txBox="1"/>
          <p:nvPr/>
        </p:nvSpPr>
        <p:spPr>
          <a:xfrm>
            <a:off x="9642143" y="2943849"/>
            <a:ext cx="7924801" cy="5462073"/>
          </a:xfrm>
          <a:prstGeom prst="rect">
            <a:avLst/>
          </a:prstGeom>
        </p:spPr>
        <p:txBody>
          <a:bodyPr wrap="square" lIns="0" tIns="0" rIns="0" bIns="0" rtlCol="0" anchor="t">
            <a:spAutoFit/>
          </a:bodyPr>
          <a:lstStyle/>
          <a:p>
            <a:pPr algn="l">
              <a:lnSpc>
                <a:spcPct val="200000"/>
              </a:lnSpc>
            </a:pPr>
            <a:r>
              <a:rPr lang="en-US" dirty="0">
                <a:solidFill>
                  <a:srgbClr val="000000"/>
                </a:solidFill>
                <a:latin typeface="Alatsi"/>
                <a:ea typeface="Alatsi"/>
                <a:cs typeface="Alatsi"/>
                <a:sym typeface="Alatsi"/>
              </a:rPr>
              <a:t> def forward(self, x):</a:t>
            </a:r>
          </a:p>
          <a:p>
            <a:pPr algn="l">
              <a:lnSpc>
                <a:spcPct val="200000"/>
              </a:lnSpc>
            </a:pPr>
            <a:r>
              <a:rPr lang="en-US" dirty="0">
                <a:solidFill>
                  <a:srgbClr val="000000"/>
                </a:solidFill>
                <a:latin typeface="Alatsi"/>
                <a:ea typeface="Alatsi"/>
                <a:cs typeface="Alatsi"/>
                <a:sym typeface="Alatsi"/>
              </a:rPr>
              <a:t>        # Initialize hidden and cell states (</a:t>
            </a:r>
            <a:r>
              <a:rPr lang="en-US" dirty="0" err="1">
                <a:solidFill>
                  <a:srgbClr val="000000"/>
                </a:solidFill>
                <a:latin typeface="Alatsi"/>
                <a:ea typeface="Alatsi"/>
                <a:cs typeface="Alatsi"/>
                <a:sym typeface="Alatsi"/>
              </a:rPr>
              <a:t>num_layers</a:t>
            </a:r>
            <a:r>
              <a:rPr lang="en-US" dirty="0">
                <a:solidFill>
                  <a:srgbClr val="000000"/>
                </a:solidFill>
                <a:latin typeface="Alatsi"/>
                <a:ea typeface="Alatsi"/>
                <a:cs typeface="Alatsi"/>
                <a:sym typeface="Alatsi"/>
              </a:rPr>
              <a:t>, </a:t>
            </a:r>
            <a:r>
              <a:rPr lang="en-US" dirty="0" err="1">
                <a:solidFill>
                  <a:srgbClr val="000000"/>
                </a:solidFill>
                <a:latin typeface="Alatsi"/>
                <a:ea typeface="Alatsi"/>
                <a:cs typeface="Alatsi"/>
                <a:sym typeface="Alatsi"/>
              </a:rPr>
              <a:t>batch_size</a:t>
            </a:r>
            <a:r>
              <a:rPr lang="en-US" dirty="0">
                <a:solidFill>
                  <a:srgbClr val="000000"/>
                </a:solidFill>
                <a:latin typeface="Alatsi"/>
                <a:ea typeface="Alatsi"/>
                <a:cs typeface="Alatsi"/>
                <a:sym typeface="Alatsi"/>
              </a:rPr>
              <a:t>, </a:t>
            </a:r>
            <a:r>
              <a:rPr lang="en-US" dirty="0" err="1">
                <a:solidFill>
                  <a:srgbClr val="000000"/>
                </a:solidFill>
                <a:latin typeface="Alatsi"/>
                <a:ea typeface="Alatsi"/>
                <a:cs typeface="Alatsi"/>
                <a:sym typeface="Alatsi"/>
              </a:rPr>
              <a:t>hidden_size</a:t>
            </a:r>
            <a:r>
              <a:rPr lang="en-US" dirty="0">
                <a:solidFill>
                  <a:srgbClr val="000000"/>
                </a:solidFill>
                <a:latin typeface="Alatsi"/>
                <a:ea typeface="Alatsi"/>
                <a:cs typeface="Alatsi"/>
                <a:sym typeface="Alatsi"/>
              </a:rPr>
              <a:t>)</a:t>
            </a:r>
          </a:p>
          <a:p>
            <a:pPr algn="l">
              <a:lnSpc>
                <a:spcPct val="200000"/>
              </a:lnSpc>
            </a:pPr>
            <a:r>
              <a:rPr lang="en-US" dirty="0">
                <a:solidFill>
                  <a:srgbClr val="000000"/>
                </a:solidFill>
                <a:latin typeface="Alatsi"/>
                <a:ea typeface="Alatsi"/>
                <a:cs typeface="Alatsi"/>
                <a:sym typeface="Alatsi"/>
              </a:rPr>
              <a:t>        h0 = </a:t>
            </a:r>
            <a:r>
              <a:rPr lang="en-US" dirty="0" err="1">
                <a:solidFill>
                  <a:srgbClr val="000000"/>
                </a:solidFill>
                <a:latin typeface="Alatsi"/>
                <a:ea typeface="Alatsi"/>
                <a:cs typeface="Alatsi"/>
                <a:sym typeface="Alatsi"/>
              </a:rPr>
              <a:t>torch.zeros</a:t>
            </a:r>
            <a:r>
              <a:rPr lang="en-US" dirty="0">
                <a:solidFill>
                  <a:srgbClr val="000000"/>
                </a:solidFill>
                <a:latin typeface="Alatsi"/>
                <a:ea typeface="Alatsi"/>
                <a:cs typeface="Alatsi"/>
                <a:sym typeface="Alatsi"/>
              </a:rPr>
              <a:t>(</a:t>
            </a:r>
            <a:r>
              <a:rPr lang="en-US" dirty="0" err="1">
                <a:solidFill>
                  <a:srgbClr val="000000"/>
                </a:solidFill>
                <a:latin typeface="Alatsi"/>
                <a:ea typeface="Alatsi"/>
                <a:cs typeface="Alatsi"/>
                <a:sym typeface="Alatsi"/>
              </a:rPr>
              <a:t>self.num_layers</a:t>
            </a:r>
            <a:r>
              <a:rPr lang="en-US" dirty="0">
                <a:solidFill>
                  <a:srgbClr val="000000"/>
                </a:solidFill>
                <a:latin typeface="Alatsi"/>
                <a:ea typeface="Alatsi"/>
                <a:cs typeface="Alatsi"/>
                <a:sym typeface="Alatsi"/>
              </a:rPr>
              <a:t>, </a:t>
            </a:r>
            <a:r>
              <a:rPr lang="en-US" dirty="0" err="1">
                <a:solidFill>
                  <a:srgbClr val="000000"/>
                </a:solidFill>
                <a:latin typeface="Alatsi"/>
                <a:ea typeface="Alatsi"/>
                <a:cs typeface="Alatsi"/>
                <a:sym typeface="Alatsi"/>
              </a:rPr>
              <a:t>x.size</a:t>
            </a:r>
            <a:r>
              <a:rPr lang="en-US" dirty="0">
                <a:solidFill>
                  <a:srgbClr val="000000"/>
                </a:solidFill>
                <a:latin typeface="Alatsi"/>
                <a:ea typeface="Alatsi"/>
                <a:cs typeface="Alatsi"/>
                <a:sym typeface="Alatsi"/>
              </a:rPr>
              <a:t>(0), </a:t>
            </a:r>
            <a:r>
              <a:rPr lang="en-US" dirty="0" err="1">
                <a:solidFill>
                  <a:srgbClr val="000000"/>
                </a:solidFill>
                <a:latin typeface="Alatsi"/>
                <a:ea typeface="Alatsi"/>
                <a:cs typeface="Alatsi"/>
                <a:sym typeface="Alatsi"/>
              </a:rPr>
              <a:t>self.hidden_size</a:t>
            </a:r>
            <a:r>
              <a:rPr lang="en-US" dirty="0">
                <a:solidFill>
                  <a:srgbClr val="000000"/>
                </a:solidFill>
                <a:latin typeface="Alatsi"/>
                <a:ea typeface="Alatsi"/>
                <a:cs typeface="Alatsi"/>
                <a:sym typeface="Alatsi"/>
              </a:rPr>
              <a:t>).to(</a:t>
            </a:r>
            <a:r>
              <a:rPr lang="en-US" dirty="0" err="1">
                <a:solidFill>
                  <a:srgbClr val="000000"/>
                </a:solidFill>
                <a:latin typeface="Alatsi"/>
                <a:ea typeface="Alatsi"/>
                <a:cs typeface="Alatsi"/>
                <a:sym typeface="Alatsi"/>
              </a:rPr>
              <a:t>x.device</a:t>
            </a:r>
            <a:r>
              <a:rPr lang="en-US" dirty="0">
                <a:solidFill>
                  <a:srgbClr val="000000"/>
                </a:solidFill>
                <a:latin typeface="Alatsi"/>
                <a:ea typeface="Alatsi"/>
                <a:cs typeface="Alatsi"/>
                <a:sym typeface="Alatsi"/>
              </a:rPr>
              <a:t>)</a:t>
            </a:r>
          </a:p>
          <a:p>
            <a:pPr algn="l">
              <a:lnSpc>
                <a:spcPct val="200000"/>
              </a:lnSpc>
            </a:pPr>
            <a:r>
              <a:rPr lang="en-US" dirty="0">
                <a:solidFill>
                  <a:srgbClr val="000000"/>
                </a:solidFill>
                <a:latin typeface="Alatsi"/>
                <a:ea typeface="Alatsi"/>
                <a:cs typeface="Alatsi"/>
                <a:sym typeface="Alatsi"/>
              </a:rPr>
              <a:t>        c0 = </a:t>
            </a:r>
            <a:r>
              <a:rPr lang="en-US" dirty="0" err="1">
                <a:solidFill>
                  <a:srgbClr val="000000"/>
                </a:solidFill>
                <a:latin typeface="Alatsi"/>
                <a:ea typeface="Alatsi"/>
                <a:cs typeface="Alatsi"/>
                <a:sym typeface="Alatsi"/>
              </a:rPr>
              <a:t>torch.zeros</a:t>
            </a:r>
            <a:r>
              <a:rPr lang="en-US" dirty="0">
                <a:solidFill>
                  <a:srgbClr val="000000"/>
                </a:solidFill>
                <a:latin typeface="Alatsi"/>
                <a:ea typeface="Alatsi"/>
                <a:cs typeface="Alatsi"/>
                <a:sym typeface="Alatsi"/>
              </a:rPr>
              <a:t>(</a:t>
            </a:r>
            <a:r>
              <a:rPr lang="en-US" dirty="0" err="1">
                <a:solidFill>
                  <a:srgbClr val="000000"/>
                </a:solidFill>
                <a:latin typeface="Alatsi"/>
                <a:ea typeface="Alatsi"/>
                <a:cs typeface="Alatsi"/>
                <a:sym typeface="Alatsi"/>
              </a:rPr>
              <a:t>self.num_layers</a:t>
            </a:r>
            <a:r>
              <a:rPr lang="en-US" dirty="0">
                <a:solidFill>
                  <a:srgbClr val="000000"/>
                </a:solidFill>
                <a:latin typeface="Alatsi"/>
                <a:ea typeface="Alatsi"/>
                <a:cs typeface="Alatsi"/>
                <a:sym typeface="Alatsi"/>
              </a:rPr>
              <a:t>, </a:t>
            </a:r>
            <a:r>
              <a:rPr lang="en-US" dirty="0" err="1">
                <a:solidFill>
                  <a:srgbClr val="000000"/>
                </a:solidFill>
                <a:latin typeface="Alatsi"/>
                <a:ea typeface="Alatsi"/>
                <a:cs typeface="Alatsi"/>
                <a:sym typeface="Alatsi"/>
              </a:rPr>
              <a:t>x.size</a:t>
            </a:r>
            <a:r>
              <a:rPr lang="en-US" dirty="0">
                <a:solidFill>
                  <a:srgbClr val="000000"/>
                </a:solidFill>
                <a:latin typeface="Alatsi"/>
                <a:ea typeface="Alatsi"/>
                <a:cs typeface="Alatsi"/>
                <a:sym typeface="Alatsi"/>
              </a:rPr>
              <a:t>(0), </a:t>
            </a:r>
            <a:r>
              <a:rPr lang="en-US" dirty="0" err="1">
                <a:solidFill>
                  <a:srgbClr val="000000"/>
                </a:solidFill>
                <a:latin typeface="Alatsi"/>
                <a:ea typeface="Alatsi"/>
                <a:cs typeface="Alatsi"/>
                <a:sym typeface="Alatsi"/>
              </a:rPr>
              <a:t>self.hidden_size</a:t>
            </a:r>
            <a:r>
              <a:rPr lang="en-US" dirty="0">
                <a:solidFill>
                  <a:srgbClr val="000000"/>
                </a:solidFill>
                <a:latin typeface="Alatsi"/>
                <a:ea typeface="Alatsi"/>
                <a:cs typeface="Alatsi"/>
                <a:sym typeface="Alatsi"/>
              </a:rPr>
              <a:t>).to(</a:t>
            </a:r>
            <a:r>
              <a:rPr lang="en-US" dirty="0" err="1">
                <a:solidFill>
                  <a:srgbClr val="000000"/>
                </a:solidFill>
                <a:latin typeface="Alatsi"/>
                <a:ea typeface="Alatsi"/>
                <a:cs typeface="Alatsi"/>
                <a:sym typeface="Alatsi"/>
              </a:rPr>
              <a:t>x.device</a:t>
            </a:r>
            <a:r>
              <a:rPr lang="en-US" dirty="0">
                <a:solidFill>
                  <a:srgbClr val="000000"/>
                </a:solidFill>
                <a:latin typeface="Alatsi"/>
                <a:ea typeface="Alatsi"/>
                <a:cs typeface="Alatsi"/>
                <a:sym typeface="Alatsi"/>
              </a:rPr>
              <a:t>)</a:t>
            </a:r>
          </a:p>
          <a:p>
            <a:pPr algn="l">
              <a:lnSpc>
                <a:spcPct val="200000"/>
              </a:lnSpc>
            </a:pPr>
            <a:r>
              <a:rPr lang="en-US" dirty="0">
                <a:solidFill>
                  <a:srgbClr val="000000"/>
                </a:solidFill>
                <a:latin typeface="Alatsi"/>
                <a:ea typeface="Alatsi"/>
                <a:cs typeface="Alatsi"/>
                <a:sym typeface="Alatsi"/>
              </a:rPr>
              <a:t>                # Forward propagate the LSTM</a:t>
            </a:r>
          </a:p>
          <a:p>
            <a:pPr algn="l">
              <a:lnSpc>
                <a:spcPct val="200000"/>
              </a:lnSpc>
            </a:pPr>
            <a:r>
              <a:rPr lang="en-US" dirty="0">
                <a:solidFill>
                  <a:srgbClr val="000000"/>
                </a:solidFill>
                <a:latin typeface="Alatsi"/>
                <a:ea typeface="Alatsi"/>
                <a:cs typeface="Alatsi"/>
                <a:sym typeface="Alatsi"/>
              </a:rPr>
              <a:t>        out, _ = </a:t>
            </a:r>
            <a:r>
              <a:rPr lang="en-US" dirty="0" err="1">
                <a:solidFill>
                  <a:srgbClr val="000000"/>
                </a:solidFill>
                <a:latin typeface="Alatsi"/>
                <a:ea typeface="Alatsi"/>
                <a:cs typeface="Alatsi"/>
                <a:sym typeface="Alatsi"/>
              </a:rPr>
              <a:t>self.lstm</a:t>
            </a:r>
            <a:r>
              <a:rPr lang="en-US" dirty="0">
                <a:solidFill>
                  <a:srgbClr val="000000"/>
                </a:solidFill>
                <a:latin typeface="Alatsi"/>
                <a:ea typeface="Alatsi"/>
                <a:cs typeface="Alatsi"/>
                <a:sym typeface="Alatsi"/>
              </a:rPr>
              <a:t>(x, (h0, c0))</a:t>
            </a:r>
          </a:p>
          <a:p>
            <a:pPr algn="l">
              <a:lnSpc>
                <a:spcPct val="200000"/>
              </a:lnSpc>
            </a:pPr>
            <a:r>
              <a:rPr lang="en-US" dirty="0">
                <a:solidFill>
                  <a:srgbClr val="000000"/>
                </a:solidFill>
                <a:latin typeface="Alatsi"/>
                <a:ea typeface="Alatsi"/>
                <a:cs typeface="Alatsi"/>
                <a:sym typeface="Alatsi"/>
              </a:rPr>
              <a:t>                # Pass through fully connected layer</a:t>
            </a:r>
          </a:p>
          <a:p>
            <a:pPr algn="l">
              <a:lnSpc>
                <a:spcPct val="200000"/>
              </a:lnSpc>
            </a:pPr>
            <a:r>
              <a:rPr lang="en-US" dirty="0">
                <a:solidFill>
                  <a:srgbClr val="000000"/>
                </a:solidFill>
                <a:latin typeface="Alatsi"/>
                <a:ea typeface="Alatsi"/>
                <a:cs typeface="Alatsi"/>
                <a:sym typeface="Alatsi"/>
              </a:rPr>
              <a:t>        out = </a:t>
            </a:r>
            <a:r>
              <a:rPr lang="en-US" dirty="0" err="1">
                <a:solidFill>
                  <a:srgbClr val="000000"/>
                </a:solidFill>
                <a:latin typeface="Alatsi"/>
                <a:ea typeface="Alatsi"/>
                <a:cs typeface="Alatsi"/>
                <a:sym typeface="Alatsi"/>
              </a:rPr>
              <a:t>self.fc</a:t>
            </a:r>
            <a:r>
              <a:rPr lang="en-US" dirty="0">
                <a:solidFill>
                  <a:srgbClr val="000000"/>
                </a:solidFill>
                <a:latin typeface="Alatsi"/>
                <a:ea typeface="Alatsi"/>
                <a:cs typeface="Alatsi"/>
                <a:sym typeface="Alatsi"/>
              </a:rPr>
              <a:t>(out[:, -1, :])</a:t>
            </a:r>
          </a:p>
          <a:p>
            <a:pPr algn="l">
              <a:lnSpc>
                <a:spcPct val="200000"/>
              </a:lnSpc>
            </a:pPr>
            <a:r>
              <a:rPr lang="en-US" dirty="0">
                <a:solidFill>
                  <a:srgbClr val="000000"/>
                </a:solidFill>
                <a:latin typeface="Alatsi"/>
                <a:ea typeface="Alatsi"/>
                <a:cs typeface="Alatsi"/>
                <a:sym typeface="Alatsi"/>
              </a:rPr>
              <a:t>  # Output from last time step </a:t>
            </a:r>
          </a:p>
          <a:p>
            <a:pPr algn="l">
              <a:lnSpc>
                <a:spcPct val="200000"/>
              </a:lnSpc>
            </a:pPr>
            <a:r>
              <a:rPr lang="en-US" dirty="0">
                <a:solidFill>
                  <a:srgbClr val="000000"/>
                </a:solidFill>
                <a:latin typeface="Alatsi"/>
                <a:ea typeface="Alatsi"/>
                <a:cs typeface="Alatsi"/>
                <a:sym typeface="Alatsi"/>
              </a:rPr>
              <a:t>       return </a:t>
            </a:r>
            <a:r>
              <a:rPr lang="en-US" dirty="0" err="1">
                <a:solidFill>
                  <a:srgbClr val="000000"/>
                </a:solidFill>
                <a:latin typeface="Alatsi"/>
                <a:ea typeface="Alatsi"/>
                <a:cs typeface="Alatsi"/>
                <a:sym typeface="Alatsi"/>
              </a:rPr>
              <a:t>torch.sigmoid</a:t>
            </a:r>
            <a:r>
              <a:rPr lang="en-US" dirty="0">
                <a:solidFill>
                  <a:srgbClr val="000000"/>
                </a:solidFill>
                <a:latin typeface="Alatsi"/>
                <a:ea typeface="Alatsi"/>
                <a:cs typeface="Alatsi"/>
                <a:sym typeface="Alatsi"/>
              </a:rPr>
              <a:t>(out)</a:t>
            </a:r>
          </a:p>
        </p:txBody>
      </p:sp>
      <p:cxnSp>
        <p:nvCxnSpPr>
          <p:cNvPr id="22" name="Straight Connector 21">
            <a:extLst>
              <a:ext uri="{FF2B5EF4-FFF2-40B4-BE49-F238E27FC236}">
                <a16:creationId xmlns:a16="http://schemas.microsoft.com/office/drawing/2014/main" id="{3583ED3F-2A80-A64A-21BD-D553C61170AF}"/>
              </a:ext>
            </a:extLst>
          </p:cNvPr>
          <p:cNvCxnSpPr>
            <a:cxnSpLocks/>
          </p:cNvCxnSpPr>
          <p:nvPr/>
        </p:nvCxnSpPr>
        <p:spPr>
          <a:xfrm>
            <a:off x="8839199" y="2705100"/>
            <a:ext cx="0" cy="5980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8323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ED3DCEAE-2518-8217-BF01-9DFB7A78AA21}"/>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1813D341-3226-BF6B-7596-99393E6EAC52}"/>
              </a:ext>
            </a:extLst>
          </p:cNvPr>
          <p:cNvSpPr txBox="1"/>
          <p:nvPr/>
        </p:nvSpPr>
        <p:spPr>
          <a:xfrm>
            <a:off x="2553980" y="866775"/>
            <a:ext cx="13180039" cy="1346522"/>
          </a:xfrm>
          <a:prstGeom prst="rect">
            <a:avLst/>
          </a:prstGeom>
        </p:spPr>
        <p:txBody>
          <a:bodyPr lIns="0" tIns="0" rIns="0" bIns="0" rtlCol="0" anchor="t">
            <a:spAutoFit/>
          </a:bodyPr>
          <a:lstStyle/>
          <a:p>
            <a:pPr algn="ctr">
              <a:lnSpc>
                <a:spcPts val="11899"/>
              </a:lnSpc>
            </a:pPr>
            <a:r>
              <a:rPr lang="en-US" sz="5400" dirty="0">
                <a:solidFill>
                  <a:srgbClr val="000000"/>
                </a:solidFill>
                <a:latin typeface="Alatsi"/>
                <a:ea typeface="Alatsi"/>
                <a:cs typeface="Alatsi"/>
                <a:sym typeface="Alatsi"/>
              </a:rPr>
              <a:t>OUTPUT</a:t>
            </a:r>
          </a:p>
        </p:txBody>
      </p:sp>
      <p:sp>
        <p:nvSpPr>
          <p:cNvPr id="16" name="AutoShape 16">
            <a:extLst>
              <a:ext uri="{FF2B5EF4-FFF2-40B4-BE49-F238E27FC236}">
                <a16:creationId xmlns:a16="http://schemas.microsoft.com/office/drawing/2014/main" id="{04295AFC-32E5-C02A-56B8-F79ED7656679}"/>
              </a:ext>
            </a:extLst>
          </p:cNvPr>
          <p:cNvSpPr/>
          <p:nvPr/>
        </p:nvSpPr>
        <p:spPr>
          <a:xfrm>
            <a:off x="-260599" y="9061267"/>
            <a:ext cx="7105264" cy="19050"/>
          </a:xfrm>
          <a:prstGeom prst="line">
            <a:avLst/>
          </a:prstGeom>
          <a:ln w="114300" cap="flat">
            <a:solidFill>
              <a:srgbClr val="9FC3D0"/>
            </a:solidFill>
            <a:prstDash val="solid"/>
            <a:headEnd type="none" w="sm" len="sm"/>
            <a:tailEnd type="none" w="sm" len="sm"/>
          </a:ln>
        </p:spPr>
      </p:sp>
      <p:sp>
        <p:nvSpPr>
          <p:cNvPr id="17" name="AutoShape 17">
            <a:extLst>
              <a:ext uri="{FF2B5EF4-FFF2-40B4-BE49-F238E27FC236}">
                <a16:creationId xmlns:a16="http://schemas.microsoft.com/office/drawing/2014/main" id="{A63CA3F6-290C-E0C9-8F99-8EB4BD65EF80}"/>
              </a:ext>
            </a:extLst>
          </p:cNvPr>
          <p:cNvSpPr/>
          <p:nvPr/>
        </p:nvSpPr>
        <p:spPr>
          <a:xfrm>
            <a:off x="11430169" y="9061267"/>
            <a:ext cx="7105264" cy="19050"/>
          </a:xfrm>
          <a:prstGeom prst="line">
            <a:avLst/>
          </a:prstGeom>
          <a:ln w="114300" cap="flat">
            <a:solidFill>
              <a:srgbClr val="9FC3D0"/>
            </a:solidFill>
            <a:prstDash val="solid"/>
            <a:headEnd type="none" w="sm" len="sm"/>
            <a:tailEnd type="none" w="sm" len="sm"/>
          </a:ln>
        </p:spPr>
      </p:sp>
      <p:grpSp>
        <p:nvGrpSpPr>
          <p:cNvPr id="18" name="Group 18">
            <a:extLst>
              <a:ext uri="{FF2B5EF4-FFF2-40B4-BE49-F238E27FC236}">
                <a16:creationId xmlns:a16="http://schemas.microsoft.com/office/drawing/2014/main" id="{3121BDCA-0B2C-2F3B-A673-309505E52CF9}"/>
              </a:ext>
            </a:extLst>
          </p:cNvPr>
          <p:cNvGrpSpPr/>
          <p:nvPr/>
        </p:nvGrpSpPr>
        <p:grpSpPr>
          <a:xfrm>
            <a:off x="15859155" y="0"/>
            <a:ext cx="1562612" cy="1673225"/>
            <a:chOff x="0" y="0"/>
            <a:chExt cx="2083482" cy="2230967"/>
          </a:xfrm>
        </p:grpSpPr>
        <p:grpSp>
          <p:nvGrpSpPr>
            <p:cNvPr id="19" name="Group 19">
              <a:extLst>
                <a:ext uri="{FF2B5EF4-FFF2-40B4-BE49-F238E27FC236}">
                  <a16:creationId xmlns:a16="http://schemas.microsoft.com/office/drawing/2014/main" id="{A5C50542-A4CD-32F9-2F84-9C5443D64419}"/>
                </a:ext>
              </a:extLst>
            </p:cNvPr>
            <p:cNvGrpSpPr/>
            <p:nvPr/>
          </p:nvGrpSpPr>
          <p:grpSpPr>
            <a:xfrm>
              <a:off x="75599" y="0"/>
              <a:ext cx="1932284" cy="2230967"/>
              <a:chOff x="0" y="0"/>
              <a:chExt cx="703982" cy="812800"/>
            </a:xfrm>
          </p:grpSpPr>
          <p:sp>
            <p:nvSpPr>
              <p:cNvPr id="20" name="Freeform 20">
                <a:extLst>
                  <a:ext uri="{FF2B5EF4-FFF2-40B4-BE49-F238E27FC236}">
                    <a16:creationId xmlns:a16="http://schemas.microsoft.com/office/drawing/2014/main" id="{995673FE-2A5C-6ADA-CC0D-A1C119F41B8F}"/>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1" name="TextBox 21">
                <a:extLst>
                  <a:ext uri="{FF2B5EF4-FFF2-40B4-BE49-F238E27FC236}">
                    <a16:creationId xmlns:a16="http://schemas.microsoft.com/office/drawing/2014/main" id="{FFA361D5-8DC3-3D7F-3B5E-EB0ABAFF9815}"/>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2" name="TextBox 22">
              <a:extLst>
                <a:ext uri="{FF2B5EF4-FFF2-40B4-BE49-F238E27FC236}">
                  <a16:creationId xmlns:a16="http://schemas.microsoft.com/office/drawing/2014/main" id="{8EBCEAF9-326A-CA33-374D-C9A24511A2B6}"/>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9</a:t>
              </a:r>
            </a:p>
          </p:txBody>
        </p:sp>
      </p:grpSp>
      <p:sp>
        <p:nvSpPr>
          <p:cNvPr id="23" name="Freeform 23">
            <a:extLst>
              <a:ext uri="{FF2B5EF4-FFF2-40B4-BE49-F238E27FC236}">
                <a16:creationId xmlns:a16="http://schemas.microsoft.com/office/drawing/2014/main" id="{48C8F1B8-136D-D261-09DF-EACBDA71D789}"/>
              </a:ext>
            </a:extLst>
          </p:cNvPr>
          <p:cNvSpPr/>
          <p:nvPr/>
        </p:nvSpPr>
        <p:spPr>
          <a:xfrm>
            <a:off x="-2845001" y="43433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4" name="Freeform 24">
            <a:extLst>
              <a:ext uri="{FF2B5EF4-FFF2-40B4-BE49-F238E27FC236}">
                <a16:creationId xmlns:a16="http://schemas.microsoft.com/office/drawing/2014/main" id="{7BE0B065-80A6-AA97-9E9F-95099BD269B3}"/>
              </a:ext>
            </a:extLst>
          </p:cNvPr>
          <p:cNvSpPr/>
          <p:nvPr/>
        </p:nvSpPr>
        <p:spPr>
          <a:xfrm>
            <a:off x="13601700" y="614206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9" name="Picture 8">
            <a:extLst>
              <a:ext uri="{FF2B5EF4-FFF2-40B4-BE49-F238E27FC236}">
                <a16:creationId xmlns:a16="http://schemas.microsoft.com/office/drawing/2014/main" id="{78C9B1FC-DF29-7C09-ACB9-4C0F237C0BF2}"/>
              </a:ext>
            </a:extLst>
          </p:cNvPr>
          <p:cNvPicPr>
            <a:picLocks noChangeAspect="1"/>
          </p:cNvPicPr>
          <p:nvPr/>
        </p:nvPicPr>
        <p:blipFill>
          <a:blip r:embed="rId4"/>
          <a:stretch>
            <a:fillRect/>
          </a:stretch>
        </p:blipFill>
        <p:spPr>
          <a:xfrm>
            <a:off x="3745035" y="2205904"/>
            <a:ext cx="11237766" cy="6555364"/>
          </a:xfrm>
          <a:prstGeom prst="rect">
            <a:avLst/>
          </a:prstGeom>
        </p:spPr>
      </p:pic>
    </p:spTree>
    <p:extLst>
      <p:ext uri="{BB962C8B-B14F-4D97-AF65-F5344CB8AC3E}">
        <p14:creationId xmlns:p14="http://schemas.microsoft.com/office/powerpoint/2010/main" val="581113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9B9774B-7BD2-4B0B-8C9E-4555B267E552}">
  <we:reference id="wa104380510" version="1.0.0.3" store="en-US" storeType="OMEX"/>
  <we:alternateReferences>
    <we:reference id="wa104380510" version="1.0.0.3" store="wa10438051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137</TotalTime>
  <Words>907</Words>
  <Application>Microsoft Office PowerPoint</Application>
  <PresentationFormat>Custom</PresentationFormat>
  <Paragraphs>262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Open Sans Bold</vt:lpstr>
      <vt:lpstr>Wingdings</vt:lpstr>
      <vt:lpstr>Arial</vt:lpstr>
      <vt:lpstr>Alatsi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SUHAIL</dc:creator>
  <cp:lastModifiedBy>Mohamed Suhail</cp:lastModifiedBy>
  <cp:revision>18</cp:revision>
  <dcterms:created xsi:type="dcterms:W3CDTF">2006-08-16T00:00:00Z</dcterms:created>
  <dcterms:modified xsi:type="dcterms:W3CDTF">2024-10-26T11:54:47Z</dcterms:modified>
  <dc:identifier>DAGUmMF6yIw</dc:identifier>
</cp:coreProperties>
</file>