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9" r:id="rId3"/>
    <p:sldId id="266" r:id="rId4"/>
    <p:sldId id="267" r:id="rId5"/>
    <p:sldId id="261" r:id="rId6"/>
    <p:sldId id="262" r:id="rId7"/>
    <p:sldId id="263" r:id="rId8"/>
    <p:sldId id="268" r:id="rId9"/>
    <p:sldId id="269" r:id="rId10"/>
    <p:sldId id="270" r:id="rId11"/>
    <p:sldId id="271" r:id="rId12"/>
    <p:sldId id="272" r:id="rId13"/>
    <p:sldId id="273" r:id="rId14"/>
    <p:sldId id="274" r:id="rId15"/>
    <p:sldId id="275" r:id="rId16"/>
    <p:sldId id="264"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4BEA2F-62FC-452A-BE8B-682780218E24}" v="114" dt="2023-12-14T11:39:38.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86"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124817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882584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9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344834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50136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30741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34418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2631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183523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026161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126579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12/14/2023</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02403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1.bin"/><Relationship Id="rId7" Type="http://schemas.openxmlformats.org/officeDocument/2006/relationships/image" Target="../media/image18.emf"/><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wmf"/></Relationships>
</file>

<file path=ppt/slides/_rels/slide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7DDD5C6-582A-4ED0-A2B2-01007B337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and blue sky with white dots&#10;&#10;Description automatically generated with medium confidence">
            <a:extLst>
              <a:ext uri="{FF2B5EF4-FFF2-40B4-BE49-F238E27FC236}">
                <a16:creationId xmlns:a16="http://schemas.microsoft.com/office/drawing/2014/main" id="{3163F944-1DE4-5A90-379C-4EDC7490168C}"/>
              </a:ext>
            </a:extLst>
          </p:cNvPr>
          <p:cNvPicPr>
            <a:picLocks noChangeAspect="1"/>
          </p:cNvPicPr>
          <p:nvPr/>
        </p:nvPicPr>
        <p:blipFill rotWithShape="1">
          <a:blip r:embed="rId2">
            <a:alphaModFix/>
          </a:blip>
          <a:srcRect t="3433"/>
          <a:stretch/>
        </p:blipFill>
        <p:spPr>
          <a:xfrm>
            <a:off x="20" y="10"/>
            <a:ext cx="12191980" cy="6857990"/>
          </a:xfrm>
          <a:prstGeom prst="rect">
            <a:avLst/>
          </a:prstGeom>
        </p:spPr>
      </p:pic>
      <p:sp>
        <p:nvSpPr>
          <p:cNvPr id="29" name="Rectangle 28">
            <a:extLst>
              <a:ext uri="{FF2B5EF4-FFF2-40B4-BE49-F238E27FC236}">
                <a16:creationId xmlns:a16="http://schemas.microsoft.com/office/drawing/2014/main" id="{C5480330-D626-4BB1-A072-22D07F7C66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189585"/>
            <a:ext cx="12192000" cy="4678805"/>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FC0669-2EB5-129B-043A-45C385510DBC}"/>
              </a:ext>
            </a:extLst>
          </p:cNvPr>
          <p:cNvSpPr>
            <a:spLocks noGrp="1"/>
          </p:cNvSpPr>
          <p:nvPr>
            <p:ph type="ctrTitle"/>
          </p:nvPr>
        </p:nvSpPr>
        <p:spPr>
          <a:xfrm>
            <a:off x="1078992" y="3484971"/>
            <a:ext cx="7283773" cy="1997570"/>
          </a:xfrm>
        </p:spPr>
        <p:txBody>
          <a:bodyPr anchor="b">
            <a:normAutofit/>
          </a:bodyPr>
          <a:lstStyle/>
          <a:p>
            <a:pPr algn="dist"/>
            <a:r>
              <a:rPr lang="en-US" sz="4000" dirty="0">
                <a:solidFill>
                  <a:srgbClr val="FFFFFF"/>
                </a:solidFill>
              </a:rPr>
              <a:t>Snowflakes</a:t>
            </a:r>
          </a:p>
        </p:txBody>
      </p:sp>
      <p:sp>
        <p:nvSpPr>
          <p:cNvPr id="3" name="Subtitle 2">
            <a:extLst>
              <a:ext uri="{FF2B5EF4-FFF2-40B4-BE49-F238E27FC236}">
                <a16:creationId xmlns:a16="http://schemas.microsoft.com/office/drawing/2014/main" id="{136CB42D-B6E9-C4F7-8122-07C4D1A53AEF}"/>
              </a:ext>
            </a:extLst>
          </p:cNvPr>
          <p:cNvSpPr>
            <a:spLocks noGrp="1"/>
          </p:cNvSpPr>
          <p:nvPr>
            <p:ph type="subTitle" idx="1"/>
          </p:nvPr>
        </p:nvSpPr>
        <p:spPr>
          <a:xfrm>
            <a:off x="1090939" y="5492932"/>
            <a:ext cx="10817776" cy="681957"/>
          </a:xfrm>
        </p:spPr>
        <p:txBody>
          <a:bodyPr anchor="t">
            <a:normAutofit/>
          </a:bodyPr>
          <a:lstStyle/>
          <a:p>
            <a:pPr algn="ctr"/>
            <a:r>
              <a:rPr lang="en-US" b="1" dirty="0">
                <a:solidFill>
                  <a:srgbClr val="FFFFFF"/>
                </a:solidFill>
              </a:rPr>
              <a:t>Mimicking Particles Under Microscope				</a:t>
            </a:r>
            <a:r>
              <a:rPr lang="en-US" sz="1800" b="0" i="0" u="none" strike="noStrike" dirty="0">
                <a:solidFill>
                  <a:schemeClr val="bg1"/>
                </a:solidFill>
                <a:effectLst/>
                <a:latin typeface="Arial" panose="020B0604020202020204" pitchFamily="34" charset="0"/>
              </a:rPr>
              <a:t>Ming-</a:t>
            </a:r>
            <a:r>
              <a:rPr lang="en-US" sz="1800" b="0" i="0" u="none" strike="noStrike" dirty="0" err="1">
                <a:solidFill>
                  <a:schemeClr val="bg1"/>
                </a:solidFill>
                <a:effectLst/>
                <a:latin typeface="Arial" panose="020B0604020202020204" pitchFamily="34" charset="0"/>
              </a:rPr>
              <a:t>hwei</a:t>
            </a:r>
            <a:r>
              <a:rPr lang="en-US" sz="1800" b="0" i="0" u="none" strike="noStrike" dirty="0">
                <a:solidFill>
                  <a:schemeClr val="bg1"/>
                </a:solidFill>
                <a:effectLst/>
                <a:latin typeface="Arial" panose="020B0604020202020204" pitchFamily="34" charset="0"/>
              </a:rPr>
              <a:t> Carol Sun</a:t>
            </a:r>
            <a:endParaRPr lang="en-US" b="1" dirty="0">
              <a:solidFill>
                <a:schemeClr val="bg1"/>
              </a:solidFill>
            </a:endParaRPr>
          </a:p>
        </p:txBody>
      </p:sp>
      <p:cxnSp>
        <p:nvCxnSpPr>
          <p:cNvPr id="31" name="Straight Connector 30">
            <a:extLst>
              <a:ext uri="{FF2B5EF4-FFF2-40B4-BE49-F238E27FC236}">
                <a16:creationId xmlns:a16="http://schemas.microsoft.com/office/drawing/2014/main" id="{CFA49A52-5015-434E-A9B4-E3B97DB8B4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6" y="4965465"/>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282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10"/>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955204" y="718344"/>
            <a:ext cx="10208096" cy="931074"/>
          </a:xfrm>
        </p:spPr>
        <p:txBody>
          <a:bodyPr>
            <a:normAutofit fontScale="90000"/>
          </a:bodyPr>
          <a:lstStyle/>
          <a:p>
            <a:r>
              <a:rPr lang="en-US" sz="3600" b="1" dirty="0">
                <a:solidFill>
                  <a:schemeClr val="bg1"/>
                </a:solidFill>
                <a:effectLst/>
              </a:rPr>
              <a:t>Neural Network model with different parameters</a:t>
            </a:r>
            <a:endParaRPr lang="en-US" sz="3600" b="0" dirty="0">
              <a:solidFill>
                <a:schemeClr val="bg1"/>
              </a:solidFill>
              <a:effectLst/>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25" name="TextBox 24">
            <a:extLst>
              <a:ext uri="{FF2B5EF4-FFF2-40B4-BE49-F238E27FC236}">
                <a16:creationId xmlns:a16="http://schemas.microsoft.com/office/drawing/2014/main" id="{B663565E-469B-AB41-8443-3845228BD0E8}"/>
              </a:ext>
            </a:extLst>
          </p:cNvPr>
          <p:cNvSpPr txBox="1"/>
          <p:nvPr/>
        </p:nvSpPr>
        <p:spPr>
          <a:xfrm>
            <a:off x="1269254" y="4269774"/>
            <a:ext cx="8769303" cy="1200329"/>
          </a:xfrm>
          <a:prstGeom prst="rect">
            <a:avLst/>
          </a:prstGeom>
          <a:noFill/>
        </p:spPr>
        <p:txBody>
          <a:bodyPr wrap="square" rtlCol="0">
            <a:spAutoFit/>
          </a:bodyPr>
          <a:lstStyle/>
          <a:p>
            <a:r>
              <a:rPr lang="en-US" sz="1800" b="0" i="0" u="none" strike="noStrike" dirty="0">
                <a:solidFill>
                  <a:schemeClr val="bg1"/>
                </a:solidFill>
                <a:effectLst/>
                <a:latin typeface="Arial" panose="020B0604020202020204" pitchFamily="34" charset="0"/>
              </a:rPr>
              <a:t>The parameter with tanh/SGD has worse accuracy than some of the machine learning classifiers.  With </a:t>
            </a:r>
            <a:r>
              <a:rPr lang="en-US" sz="1800" b="0" i="0" u="none" strike="noStrike" dirty="0" err="1">
                <a:solidFill>
                  <a:schemeClr val="bg1"/>
                </a:solidFill>
                <a:effectLst/>
                <a:latin typeface="Arial" panose="020B0604020202020204" pitchFamily="34" charset="0"/>
              </a:rPr>
              <a:t>relu</a:t>
            </a:r>
            <a:r>
              <a:rPr lang="en-US" sz="1800" b="0" i="0" u="none" strike="noStrike" dirty="0">
                <a:solidFill>
                  <a:schemeClr val="bg1"/>
                </a:solidFill>
                <a:effectLst/>
                <a:latin typeface="Arial" panose="020B0604020202020204" pitchFamily="34" charset="0"/>
              </a:rPr>
              <a:t>/Adam got the medium result like the classifiers.  With hidden layers, the accuracy increased a bit but still stayed in the range of 65% to 70% accuracy.</a:t>
            </a:r>
            <a:endParaRPr lang="en-US" sz="1400" dirty="0">
              <a:solidFill>
                <a:schemeClr val="bg1"/>
              </a:solidFill>
            </a:endParaRPr>
          </a:p>
        </p:txBody>
      </p:sp>
      <p:pic>
        <p:nvPicPr>
          <p:cNvPr id="7" name="Picture 6">
            <a:extLst>
              <a:ext uri="{FF2B5EF4-FFF2-40B4-BE49-F238E27FC236}">
                <a16:creationId xmlns:a16="http://schemas.microsoft.com/office/drawing/2014/main" id="{5A34907D-0CD4-8C83-B32E-8DBD06FE2C3C}"/>
              </a:ext>
            </a:extLst>
          </p:cNvPr>
          <p:cNvPicPr>
            <a:picLocks noChangeAspect="1"/>
          </p:cNvPicPr>
          <p:nvPr/>
        </p:nvPicPr>
        <p:blipFill>
          <a:blip r:embed="rId3"/>
          <a:stretch>
            <a:fillRect/>
          </a:stretch>
        </p:blipFill>
        <p:spPr>
          <a:xfrm>
            <a:off x="1028700" y="1686146"/>
            <a:ext cx="9699423" cy="2240902"/>
          </a:xfrm>
          <a:prstGeom prst="rect">
            <a:avLst/>
          </a:prstGeom>
        </p:spPr>
      </p:pic>
    </p:spTree>
    <p:extLst>
      <p:ext uri="{BB962C8B-B14F-4D97-AF65-F5344CB8AC3E}">
        <p14:creationId xmlns:p14="http://schemas.microsoft.com/office/powerpoint/2010/main" val="3784458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10"/>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955204" y="718344"/>
            <a:ext cx="10208096" cy="931074"/>
          </a:xfrm>
        </p:spPr>
        <p:txBody>
          <a:bodyPr>
            <a:normAutofit fontScale="90000"/>
          </a:bodyPr>
          <a:lstStyle/>
          <a:p>
            <a:r>
              <a:rPr lang="en-US" sz="3600" b="1" dirty="0">
                <a:solidFill>
                  <a:schemeClr val="bg1"/>
                </a:solidFill>
                <a:effectLst/>
              </a:rPr>
              <a:t>Convolutional Neural Network and Parameters</a:t>
            </a:r>
            <a:endParaRPr lang="en-US" sz="3600" b="0" dirty="0">
              <a:solidFill>
                <a:schemeClr val="bg1"/>
              </a:solidFill>
              <a:effectLst/>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25" name="TextBox 24">
            <a:extLst>
              <a:ext uri="{FF2B5EF4-FFF2-40B4-BE49-F238E27FC236}">
                <a16:creationId xmlns:a16="http://schemas.microsoft.com/office/drawing/2014/main" id="{B663565E-469B-AB41-8443-3845228BD0E8}"/>
              </a:ext>
            </a:extLst>
          </p:cNvPr>
          <p:cNvSpPr txBox="1"/>
          <p:nvPr/>
        </p:nvSpPr>
        <p:spPr>
          <a:xfrm>
            <a:off x="601821" y="5430346"/>
            <a:ext cx="10988358" cy="1600438"/>
          </a:xfrm>
          <a:prstGeom prst="rect">
            <a:avLst/>
          </a:prstGeom>
          <a:noFill/>
        </p:spPr>
        <p:txBody>
          <a:bodyPr wrap="square" rtlCol="0">
            <a:spAutoFit/>
          </a:bodyPr>
          <a:lstStyle/>
          <a:p>
            <a:pPr rtl="0">
              <a:spcBef>
                <a:spcPts val="0"/>
              </a:spcBef>
              <a:spcAft>
                <a:spcPts val="0"/>
              </a:spcAft>
            </a:pPr>
            <a:r>
              <a:rPr lang="en-US" sz="1400" b="0" i="0" u="none" strike="noStrike" dirty="0">
                <a:solidFill>
                  <a:schemeClr val="bg1"/>
                </a:solidFill>
                <a:effectLst/>
                <a:latin typeface="Arial" panose="020B0604020202020204" pitchFamily="34" charset="0"/>
              </a:rPr>
              <a:t>The results of CNN are basically higher than just neural networks.  The baseline  61.5% accuracy rate is with (5,5) kernel size, (1,1) strides, (2,2) pool size, 0.01 learning rate with 1 epoch and 64 batch size. 83% accuracy is the best result with 1 epoch and 64 batch size baseline.  The parameters of the models are either (3,3) kernel size plus (2,2) pool size or (5,5) kernel size plus (3, 3) pool size.  Fine tuning of the model used (3,3) kernel size and (2, 2) pull size as the baseline and ran with different epochs.  10 epochs got the best result with 86.67% accuracy.</a:t>
            </a:r>
            <a:endParaRPr lang="en-US" sz="1400" b="0" dirty="0">
              <a:solidFill>
                <a:schemeClr val="bg1"/>
              </a:solidFill>
              <a:effectLst/>
            </a:endParaRPr>
          </a:p>
          <a:p>
            <a:br>
              <a:rPr lang="en-US" sz="1400" dirty="0">
                <a:solidFill>
                  <a:schemeClr val="bg1"/>
                </a:solidFill>
              </a:rPr>
            </a:br>
            <a:endParaRPr lang="en-US" sz="1400" dirty="0">
              <a:solidFill>
                <a:schemeClr val="bg1"/>
              </a:solidFill>
            </a:endParaRPr>
          </a:p>
        </p:txBody>
      </p:sp>
      <p:pic>
        <p:nvPicPr>
          <p:cNvPr id="6" name="Picture 5">
            <a:extLst>
              <a:ext uri="{FF2B5EF4-FFF2-40B4-BE49-F238E27FC236}">
                <a16:creationId xmlns:a16="http://schemas.microsoft.com/office/drawing/2014/main" id="{943D9FAA-19B3-5E81-2FA3-EA2F150B332C}"/>
              </a:ext>
            </a:extLst>
          </p:cNvPr>
          <p:cNvPicPr>
            <a:picLocks noChangeAspect="1"/>
          </p:cNvPicPr>
          <p:nvPr/>
        </p:nvPicPr>
        <p:blipFill>
          <a:blip r:embed="rId3"/>
          <a:stretch>
            <a:fillRect/>
          </a:stretch>
        </p:blipFill>
        <p:spPr>
          <a:xfrm>
            <a:off x="1137128" y="1427654"/>
            <a:ext cx="8901429" cy="3847504"/>
          </a:xfrm>
          <a:prstGeom prst="rect">
            <a:avLst/>
          </a:prstGeom>
        </p:spPr>
      </p:pic>
    </p:spTree>
    <p:extLst>
      <p:ext uri="{BB962C8B-B14F-4D97-AF65-F5344CB8AC3E}">
        <p14:creationId xmlns:p14="http://schemas.microsoft.com/office/powerpoint/2010/main" val="1747831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12655" y="-25533"/>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1704828" y="358061"/>
            <a:ext cx="10208096" cy="931074"/>
          </a:xfrm>
        </p:spPr>
        <p:txBody>
          <a:bodyPr>
            <a:normAutofit/>
          </a:bodyPr>
          <a:lstStyle/>
          <a:p>
            <a:r>
              <a:rPr lang="en-US" sz="3600" b="1" dirty="0">
                <a:solidFill>
                  <a:schemeClr val="bg1"/>
                </a:solidFill>
                <a:effectLst/>
              </a:rPr>
              <a:t>Different Neural Networks Models</a:t>
            </a:r>
            <a:endParaRPr lang="en-US" sz="3600" b="0" dirty="0">
              <a:solidFill>
                <a:schemeClr val="bg1"/>
              </a:solidFill>
              <a:effectLst/>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25" name="TextBox 24">
            <a:extLst>
              <a:ext uri="{FF2B5EF4-FFF2-40B4-BE49-F238E27FC236}">
                <a16:creationId xmlns:a16="http://schemas.microsoft.com/office/drawing/2014/main" id="{B663565E-469B-AB41-8443-3845228BD0E8}"/>
              </a:ext>
            </a:extLst>
          </p:cNvPr>
          <p:cNvSpPr txBox="1"/>
          <p:nvPr/>
        </p:nvSpPr>
        <p:spPr>
          <a:xfrm>
            <a:off x="6301409" y="4483682"/>
            <a:ext cx="5288769" cy="1600438"/>
          </a:xfrm>
          <a:prstGeom prst="rect">
            <a:avLst/>
          </a:prstGeom>
          <a:noFill/>
        </p:spPr>
        <p:txBody>
          <a:bodyPr wrap="square" rtlCol="0">
            <a:spAutoFit/>
          </a:bodyPr>
          <a:lstStyle/>
          <a:p>
            <a:pPr rtl="0">
              <a:spcBef>
                <a:spcPts val="0"/>
              </a:spcBef>
              <a:spcAft>
                <a:spcPts val="0"/>
              </a:spcAft>
            </a:pPr>
            <a:r>
              <a:rPr lang="en-US" sz="1400" b="0" i="0" u="none" strike="noStrike" dirty="0">
                <a:solidFill>
                  <a:schemeClr val="bg1"/>
                </a:solidFill>
                <a:effectLst/>
                <a:latin typeface="Arial" panose="020B0604020202020204" pitchFamily="34" charset="0"/>
              </a:rPr>
              <a:t>The baseline of all models without CNN layers result in the lowest accuracy rate of the model.  The highest accuracy ANN model had was built with [64, 128, 256] CNN layers.  The highest accuracy FFN model was built with [64, 128, 256] layers and with [64, 128, 256] CNN </a:t>
            </a:r>
            <a:r>
              <a:rPr lang="en-US" sz="1400" b="0" i="0" u="none" strike="noStrike" dirty="0" err="1">
                <a:solidFill>
                  <a:schemeClr val="bg1"/>
                </a:solidFill>
                <a:effectLst/>
                <a:latin typeface="Arial" panose="020B0604020202020204" pitchFamily="34" charset="0"/>
              </a:rPr>
              <a:t>layers.The</a:t>
            </a:r>
            <a:r>
              <a:rPr lang="en-US" sz="1400" b="0" i="0" u="none" strike="noStrike" dirty="0">
                <a:solidFill>
                  <a:schemeClr val="bg1"/>
                </a:solidFill>
                <a:effectLst/>
                <a:latin typeface="Arial" panose="020B0604020202020204" pitchFamily="34" charset="0"/>
              </a:rPr>
              <a:t> highest accuracy LSTM model was built with [64, 128, 256] CNN layers.  ANN and FFN got the same top accuracy of 90% and LSTM got 89%. </a:t>
            </a:r>
            <a:endParaRPr lang="en-US" sz="1400" dirty="0">
              <a:solidFill>
                <a:schemeClr val="bg1"/>
              </a:solidFill>
            </a:endParaRPr>
          </a:p>
        </p:txBody>
      </p:sp>
      <p:pic>
        <p:nvPicPr>
          <p:cNvPr id="7" name="Picture 6">
            <a:extLst>
              <a:ext uri="{FF2B5EF4-FFF2-40B4-BE49-F238E27FC236}">
                <a16:creationId xmlns:a16="http://schemas.microsoft.com/office/drawing/2014/main" id="{13DE12BD-198D-4964-4D4F-1F35A486A97C}"/>
              </a:ext>
            </a:extLst>
          </p:cNvPr>
          <p:cNvPicPr>
            <a:picLocks noChangeAspect="1"/>
          </p:cNvPicPr>
          <p:nvPr/>
        </p:nvPicPr>
        <p:blipFill rotWithShape="1">
          <a:blip r:embed="rId3"/>
          <a:srcRect t="-135" b="40108"/>
          <a:stretch/>
        </p:blipFill>
        <p:spPr>
          <a:xfrm>
            <a:off x="12675" y="1335625"/>
            <a:ext cx="6023113" cy="4409194"/>
          </a:xfrm>
          <a:prstGeom prst="rect">
            <a:avLst/>
          </a:prstGeom>
        </p:spPr>
      </p:pic>
      <p:pic>
        <p:nvPicPr>
          <p:cNvPr id="9" name="Picture 8">
            <a:extLst>
              <a:ext uri="{FF2B5EF4-FFF2-40B4-BE49-F238E27FC236}">
                <a16:creationId xmlns:a16="http://schemas.microsoft.com/office/drawing/2014/main" id="{F0502051-36A6-3A77-3859-393246B6D030}"/>
              </a:ext>
            </a:extLst>
          </p:cNvPr>
          <p:cNvPicPr>
            <a:picLocks noChangeAspect="1"/>
          </p:cNvPicPr>
          <p:nvPr/>
        </p:nvPicPr>
        <p:blipFill rotWithShape="1">
          <a:blip r:embed="rId3"/>
          <a:srcRect l="264" t="59351" r="-264" b="951"/>
          <a:stretch/>
        </p:blipFill>
        <p:spPr>
          <a:xfrm>
            <a:off x="6111293" y="1405199"/>
            <a:ext cx="6023113" cy="2915929"/>
          </a:xfrm>
          <a:prstGeom prst="rect">
            <a:avLst/>
          </a:prstGeom>
        </p:spPr>
      </p:pic>
    </p:spTree>
    <p:extLst>
      <p:ext uri="{BB962C8B-B14F-4D97-AF65-F5344CB8AC3E}">
        <p14:creationId xmlns:p14="http://schemas.microsoft.com/office/powerpoint/2010/main" val="1008069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12655" y="-25533"/>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1695401" y="656079"/>
            <a:ext cx="10208096" cy="931074"/>
          </a:xfrm>
        </p:spPr>
        <p:txBody>
          <a:bodyPr>
            <a:normAutofit/>
          </a:bodyPr>
          <a:lstStyle/>
          <a:p>
            <a:r>
              <a:rPr lang="en-US" sz="3600" b="1" dirty="0">
                <a:solidFill>
                  <a:schemeClr val="bg1"/>
                </a:solidFill>
                <a:effectLst/>
              </a:rPr>
              <a:t>Transfer Learning and Transformer</a:t>
            </a:r>
            <a:endParaRPr lang="en-US" sz="3600" b="0" dirty="0">
              <a:solidFill>
                <a:schemeClr val="bg1"/>
              </a:solidFill>
              <a:effectLst/>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25" name="TextBox 24">
            <a:extLst>
              <a:ext uri="{FF2B5EF4-FFF2-40B4-BE49-F238E27FC236}">
                <a16:creationId xmlns:a16="http://schemas.microsoft.com/office/drawing/2014/main" id="{B663565E-469B-AB41-8443-3845228BD0E8}"/>
              </a:ext>
            </a:extLst>
          </p:cNvPr>
          <p:cNvSpPr txBox="1"/>
          <p:nvPr/>
        </p:nvSpPr>
        <p:spPr>
          <a:xfrm>
            <a:off x="1875697" y="4925207"/>
            <a:ext cx="8286398" cy="954107"/>
          </a:xfrm>
          <a:prstGeom prst="rect">
            <a:avLst/>
          </a:prstGeom>
          <a:noFill/>
        </p:spPr>
        <p:txBody>
          <a:bodyPr wrap="square" rtlCol="0">
            <a:spAutoFit/>
          </a:bodyPr>
          <a:lstStyle/>
          <a:p>
            <a:pPr rtl="0">
              <a:spcBef>
                <a:spcPts val="0"/>
              </a:spcBef>
              <a:spcAft>
                <a:spcPts val="0"/>
              </a:spcAft>
            </a:pPr>
            <a:r>
              <a:rPr lang="en-US" sz="1400" b="0" i="0" u="none" strike="noStrike" dirty="0">
                <a:solidFill>
                  <a:schemeClr val="bg1"/>
                </a:solidFill>
                <a:effectLst/>
                <a:latin typeface="Arial" panose="020B0604020202020204" pitchFamily="34" charset="0"/>
              </a:rPr>
              <a:t> All the models have very low accuracies compared to the neural networks and VGG16 has the highest accuracy among them with the least parameters.  Vit Transformer has higher accuracy than the transfer learning models.  From looking the </a:t>
            </a:r>
            <a:r>
              <a:rPr lang="en-US" sz="1400" b="0" i="0" u="none" strike="noStrike" dirty="0" err="1">
                <a:solidFill>
                  <a:schemeClr val="bg1"/>
                </a:solidFill>
                <a:effectLst/>
                <a:latin typeface="Arial" panose="020B0604020202020204" pitchFamily="34" charset="0"/>
              </a:rPr>
              <a:t>the</a:t>
            </a:r>
            <a:r>
              <a:rPr lang="en-US" sz="1400" b="0" i="0" u="none" strike="noStrike" dirty="0">
                <a:solidFill>
                  <a:schemeClr val="bg1"/>
                </a:solidFill>
                <a:effectLst/>
                <a:latin typeface="Arial" panose="020B0604020202020204" pitchFamily="34" charset="0"/>
              </a:rPr>
              <a:t> transfer learning models, all of them except VGG16 suffered from over-fitting problems since the training accuracy is much higher than the test accuracy.</a:t>
            </a:r>
          </a:p>
        </p:txBody>
      </p:sp>
      <p:pic>
        <p:nvPicPr>
          <p:cNvPr id="6" name="Picture 5">
            <a:extLst>
              <a:ext uri="{FF2B5EF4-FFF2-40B4-BE49-F238E27FC236}">
                <a16:creationId xmlns:a16="http://schemas.microsoft.com/office/drawing/2014/main" id="{B9D208FD-891C-86D7-108A-CD2C7BF2CC56}"/>
              </a:ext>
            </a:extLst>
          </p:cNvPr>
          <p:cNvPicPr>
            <a:picLocks noChangeAspect="1"/>
          </p:cNvPicPr>
          <p:nvPr/>
        </p:nvPicPr>
        <p:blipFill>
          <a:blip r:embed="rId3"/>
          <a:stretch>
            <a:fillRect/>
          </a:stretch>
        </p:blipFill>
        <p:spPr>
          <a:xfrm>
            <a:off x="1875696" y="1859315"/>
            <a:ext cx="8131445" cy="2461813"/>
          </a:xfrm>
          <a:prstGeom prst="rect">
            <a:avLst/>
          </a:prstGeom>
        </p:spPr>
      </p:pic>
    </p:spTree>
    <p:extLst>
      <p:ext uri="{BB962C8B-B14F-4D97-AF65-F5344CB8AC3E}">
        <p14:creationId xmlns:p14="http://schemas.microsoft.com/office/powerpoint/2010/main" val="2606546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12655" y="-25533"/>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837370" y="619906"/>
            <a:ext cx="10208096" cy="931074"/>
          </a:xfrm>
        </p:spPr>
        <p:txBody>
          <a:bodyPr>
            <a:normAutofit fontScale="90000"/>
          </a:bodyPr>
          <a:lstStyle/>
          <a:p>
            <a:pPr algn="ctr"/>
            <a:r>
              <a:rPr lang="en-US" sz="3600" b="1" dirty="0">
                <a:solidFill>
                  <a:schemeClr val="bg1"/>
                </a:solidFill>
                <a:effectLst/>
              </a:rPr>
              <a:t>Model stacking using Random Forest Classification and Deep Learning models</a:t>
            </a:r>
            <a:endParaRPr lang="en-US" sz="3600" b="0" dirty="0">
              <a:solidFill>
                <a:schemeClr val="bg1"/>
              </a:solidFill>
              <a:effectLst/>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25" name="TextBox 24">
            <a:extLst>
              <a:ext uri="{FF2B5EF4-FFF2-40B4-BE49-F238E27FC236}">
                <a16:creationId xmlns:a16="http://schemas.microsoft.com/office/drawing/2014/main" id="{B663565E-469B-AB41-8443-3845228BD0E8}"/>
              </a:ext>
            </a:extLst>
          </p:cNvPr>
          <p:cNvSpPr txBox="1"/>
          <p:nvPr/>
        </p:nvSpPr>
        <p:spPr>
          <a:xfrm>
            <a:off x="1511651" y="5698388"/>
            <a:ext cx="9380534" cy="954107"/>
          </a:xfrm>
          <a:prstGeom prst="rect">
            <a:avLst/>
          </a:prstGeom>
          <a:noFill/>
        </p:spPr>
        <p:txBody>
          <a:bodyPr wrap="square" rtlCol="0">
            <a:spAutoFit/>
          </a:bodyPr>
          <a:lstStyle/>
          <a:p>
            <a:pPr rtl="0">
              <a:spcBef>
                <a:spcPts val="0"/>
              </a:spcBef>
              <a:spcAft>
                <a:spcPts val="0"/>
              </a:spcAft>
            </a:pPr>
            <a:r>
              <a:rPr lang="en-US" sz="1400" b="0" i="0" u="none" strike="noStrike" dirty="0">
                <a:solidFill>
                  <a:schemeClr val="bg1"/>
                </a:solidFill>
                <a:effectLst/>
                <a:latin typeface="Arial" panose="020B0604020202020204" pitchFamily="34" charset="0"/>
              </a:rPr>
              <a:t>The best models that reached 91% accuracy include CNN + LSTM model and CNN + ANN model.  The CNN model by itself increased 3% accuracy and reached 90%.  The other models that reached 90% accuracy are CNN + LSTM and CNN + FFN.  The best models are using hidden layers of [64, 128, 256] both on its own hidden layers and CNN hidden layers.</a:t>
            </a:r>
          </a:p>
        </p:txBody>
      </p:sp>
      <p:pic>
        <p:nvPicPr>
          <p:cNvPr id="7" name="Picture 6">
            <a:extLst>
              <a:ext uri="{FF2B5EF4-FFF2-40B4-BE49-F238E27FC236}">
                <a16:creationId xmlns:a16="http://schemas.microsoft.com/office/drawing/2014/main" id="{A2BBBE8A-753D-6219-8210-8D28F7E5BB19}"/>
              </a:ext>
            </a:extLst>
          </p:cNvPr>
          <p:cNvPicPr>
            <a:picLocks noChangeAspect="1"/>
          </p:cNvPicPr>
          <p:nvPr/>
        </p:nvPicPr>
        <p:blipFill>
          <a:blip r:embed="rId3"/>
          <a:stretch>
            <a:fillRect/>
          </a:stretch>
        </p:blipFill>
        <p:spPr>
          <a:xfrm>
            <a:off x="755762" y="1732296"/>
            <a:ext cx="10892311" cy="3883059"/>
          </a:xfrm>
          <a:prstGeom prst="rect">
            <a:avLst/>
          </a:prstGeom>
        </p:spPr>
      </p:pic>
    </p:spTree>
    <p:extLst>
      <p:ext uri="{BB962C8B-B14F-4D97-AF65-F5344CB8AC3E}">
        <p14:creationId xmlns:p14="http://schemas.microsoft.com/office/powerpoint/2010/main" val="2976231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12655" y="-25533"/>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837370" y="619906"/>
            <a:ext cx="10208096" cy="931074"/>
          </a:xfrm>
        </p:spPr>
        <p:txBody>
          <a:bodyPr>
            <a:normAutofit fontScale="90000"/>
          </a:bodyPr>
          <a:lstStyle/>
          <a:p>
            <a:pPr algn="ctr"/>
            <a:r>
              <a:rPr lang="en-US" sz="3600" b="1" dirty="0">
                <a:solidFill>
                  <a:schemeClr val="bg1"/>
                </a:solidFill>
                <a:effectLst/>
              </a:rPr>
              <a:t>Model stacking using Random Forest Classification and Deep Learning models</a:t>
            </a:r>
            <a:endParaRPr lang="en-US" sz="3600" b="0" dirty="0">
              <a:solidFill>
                <a:schemeClr val="bg1"/>
              </a:solidFill>
              <a:effectLst/>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25" name="TextBox 24">
            <a:extLst>
              <a:ext uri="{FF2B5EF4-FFF2-40B4-BE49-F238E27FC236}">
                <a16:creationId xmlns:a16="http://schemas.microsoft.com/office/drawing/2014/main" id="{B663565E-469B-AB41-8443-3845228BD0E8}"/>
              </a:ext>
            </a:extLst>
          </p:cNvPr>
          <p:cNvSpPr txBox="1"/>
          <p:nvPr/>
        </p:nvSpPr>
        <p:spPr>
          <a:xfrm>
            <a:off x="1511651" y="5698388"/>
            <a:ext cx="9380534" cy="954107"/>
          </a:xfrm>
          <a:prstGeom prst="rect">
            <a:avLst/>
          </a:prstGeom>
          <a:noFill/>
        </p:spPr>
        <p:txBody>
          <a:bodyPr wrap="square" rtlCol="0">
            <a:spAutoFit/>
          </a:bodyPr>
          <a:lstStyle/>
          <a:p>
            <a:pPr rtl="0">
              <a:spcBef>
                <a:spcPts val="0"/>
              </a:spcBef>
              <a:spcAft>
                <a:spcPts val="0"/>
              </a:spcAft>
            </a:pPr>
            <a:r>
              <a:rPr lang="en-US" sz="1400" b="0" i="0" u="none" strike="noStrike" dirty="0">
                <a:solidFill>
                  <a:schemeClr val="bg1"/>
                </a:solidFill>
                <a:effectLst/>
                <a:latin typeface="Arial" panose="020B0604020202020204" pitchFamily="34" charset="0"/>
              </a:rPr>
              <a:t>The best models that reached 91% accuracy include CNN + LSTM model and CNN + ANN model.  The CNN model by itself increased 3% accuracy and reached 90%.  The other models that reached 90% accuracy are CNN + LSTM and CNN + FFN.  The best models are using hidden layers of [64, 128, 256] both on its own hidden layers and CNN hidden layers.</a:t>
            </a:r>
          </a:p>
        </p:txBody>
      </p:sp>
      <p:pic>
        <p:nvPicPr>
          <p:cNvPr id="7" name="Picture 6">
            <a:extLst>
              <a:ext uri="{FF2B5EF4-FFF2-40B4-BE49-F238E27FC236}">
                <a16:creationId xmlns:a16="http://schemas.microsoft.com/office/drawing/2014/main" id="{A2BBBE8A-753D-6219-8210-8D28F7E5BB19}"/>
              </a:ext>
            </a:extLst>
          </p:cNvPr>
          <p:cNvPicPr>
            <a:picLocks noChangeAspect="1"/>
          </p:cNvPicPr>
          <p:nvPr/>
        </p:nvPicPr>
        <p:blipFill>
          <a:blip r:embed="rId3"/>
          <a:stretch>
            <a:fillRect/>
          </a:stretch>
        </p:blipFill>
        <p:spPr>
          <a:xfrm>
            <a:off x="755762" y="1732296"/>
            <a:ext cx="10892311" cy="3883059"/>
          </a:xfrm>
          <a:prstGeom prst="rect">
            <a:avLst/>
          </a:prstGeom>
        </p:spPr>
      </p:pic>
    </p:spTree>
    <p:extLst>
      <p:ext uri="{BB962C8B-B14F-4D97-AF65-F5344CB8AC3E}">
        <p14:creationId xmlns:p14="http://schemas.microsoft.com/office/powerpoint/2010/main" val="3709303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6658"/>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647707" y="306835"/>
            <a:ext cx="10208096" cy="931074"/>
          </a:xfrm>
        </p:spPr>
        <p:txBody>
          <a:bodyPr>
            <a:normAutofit/>
          </a:bodyPr>
          <a:lstStyle/>
          <a:p>
            <a:r>
              <a:rPr lang="en-US" sz="3600" b="0" dirty="0">
                <a:solidFill>
                  <a:schemeClr val="bg1"/>
                </a:solidFill>
                <a:effectLst/>
              </a:rPr>
              <a:t>Foot steps of improving</a:t>
            </a: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6" name="TextBox 5">
            <a:extLst>
              <a:ext uri="{FF2B5EF4-FFF2-40B4-BE49-F238E27FC236}">
                <a16:creationId xmlns:a16="http://schemas.microsoft.com/office/drawing/2014/main" id="{5A88FF3F-FAC0-8DEA-FA79-F3B8AE981E51}"/>
              </a:ext>
            </a:extLst>
          </p:cNvPr>
          <p:cNvSpPr txBox="1"/>
          <p:nvPr/>
        </p:nvSpPr>
        <p:spPr>
          <a:xfrm>
            <a:off x="1077828" y="960655"/>
            <a:ext cx="3846010" cy="646331"/>
          </a:xfrm>
          <a:prstGeom prst="rect">
            <a:avLst/>
          </a:prstGeom>
          <a:noFill/>
        </p:spPr>
        <p:txBody>
          <a:bodyPr wrap="square" rtlCol="0">
            <a:spAutoFit/>
          </a:bodyPr>
          <a:lstStyle/>
          <a:p>
            <a:pPr marL="285750" indent="-285750">
              <a:buFont typeface="Courier New" panose="02070309020205020404" pitchFamily="49" charset="0"/>
              <a:buChar char="o"/>
            </a:pPr>
            <a:r>
              <a:rPr lang="en-US" b="0" dirty="0">
                <a:solidFill>
                  <a:schemeClr val="bg1"/>
                </a:solidFill>
                <a:effectLst/>
                <a:latin typeface="Consolas" panose="020B0609020204030204" pitchFamily="49" charset="0"/>
              </a:rPr>
              <a:t>K-Means : Accuracy 67%				</a:t>
            </a:r>
            <a:endParaRPr lang="en-US" b="0" dirty="0">
              <a:solidFill>
                <a:schemeClr val="bg1"/>
              </a:solidFill>
              <a:effectLst/>
            </a:endParaRPr>
          </a:p>
        </p:txBody>
      </p:sp>
      <p:sp>
        <p:nvSpPr>
          <p:cNvPr id="9" name="TextBox 8">
            <a:extLst>
              <a:ext uri="{FF2B5EF4-FFF2-40B4-BE49-F238E27FC236}">
                <a16:creationId xmlns:a16="http://schemas.microsoft.com/office/drawing/2014/main" id="{4F928657-4A13-9146-D823-655BC80B3846}"/>
              </a:ext>
            </a:extLst>
          </p:cNvPr>
          <p:cNvSpPr txBox="1"/>
          <p:nvPr/>
        </p:nvSpPr>
        <p:spPr>
          <a:xfrm>
            <a:off x="6572262" y="917676"/>
            <a:ext cx="4283541" cy="646331"/>
          </a:xfrm>
          <a:prstGeom prst="rect">
            <a:avLst/>
          </a:prstGeom>
          <a:noFill/>
        </p:spPr>
        <p:txBody>
          <a:bodyPr wrap="square" rtlCol="0">
            <a:spAutoFit/>
          </a:bodyPr>
          <a:lstStyle/>
          <a:p>
            <a:pPr marL="285750" indent="-285750">
              <a:buFont typeface="Courier New" panose="02070309020205020404" pitchFamily="49" charset="0"/>
              <a:buChar char="o"/>
            </a:pPr>
            <a:r>
              <a:rPr lang="en-US" b="0" i="0" dirty="0">
                <a:solidFill>
                  <a:schemeClr val="bg1"/>
                </a:solidFill>
                <a:effectLst/>
                <a:latin typeface="Consolas" panose="020B0609020204030204" pitchFamily="49" charset="0"/>
              </a:rPr>
              <a:t>Random Forest: Accuracy 88%</a:t>
            </a:r>
          </a:p>
          <a:p>
            <a:pPr marL="285750" indent="-285750" rtl="0">
              <a:spcBef>
                <a:spcPts val="0"/>
              </a:spcBef>
              <a:spcAft>
                <a:spcPts val="0"/>
              </a:spcAft>
              <a:buFont typeface="Courier New" panose="02070309020205020404" pitchFamily="49" charset="0"/>
              <a:buChar char="o"/>
            </a:pPr>
            <a:endParaRPr lang="en-US" b="0" dirty="0">
              <a:solidFill>
                <a:schemeClr val="bg1"/>
              </a:solidFill>
              <a:effectLst/>
            </a:endParaRPr>
          </a:p>
        </p:txBody>
      </p:sp>
      <p:pic>
        <p:nvPicPr>
          <p:cNvPr id="2050" name="Picture 2">
            <a:extLst>
              <a:ext uri="{FF2B5EF4-FFF2-40B4-BE49-F238E27FC236}">
                <a16:creationId xmlns:a16="http://schemas.microsoft.com/office/drawing/2014/main" id="{A8A33E4A-ADED-1C25-4D47-F433A8704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495" y="1346733"/>
            <a:ext cx="2895600" cy="25527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A54F3BF-184E-EDB7-8CD7-BABECF73AD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9934" y="1346341"/>
            <a:ext cx="2790825" cy="24860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DD13595-1166-AAE8-5601-6E99D09C0649}"/>
              </a:ext>
            </a:extLst>
          </p:cNvPr>
          <p:cNvSpPr txBox="1"/>
          <p:nvPr/>
        </p:nvSpPr>
        <p:spPr>
          <a:xfrm>
            <a:off x="455445" y="3946303"/>
            <a:ext cx="5740923" cy="369332"/>
          </a:xfrm>
          <a:prstGeom prst="rect">
            <a:avLst/>
          </a:prstGeom>
          <a:noFill/>
        </p:spPr>
        <p:txBody>
          <a:bodyPr wrap="square" rtlCol="0">
            <a:spAutoFit/>
          </a:bodyPr>
          <a:lstStyle/>
          <a:p>
            <a:pPr marL="285750" indent="-285750">
              <a:buFont typeface="Courier New" panose="02070309020205020404" pitchFamily="49" charset="0"/>
              <a:buChar char="o"/>
            </a:pPr>
            <a:r>
              <a:rPr lang="en-US" b="0" dirty="0">
                <a:solidFill>
                  <a:schemeClr val="bg1"/>
                </a:solidFill>
                <a:effectLst/>
                <a:latin typeface="Consolas" panose="020B0609020204030204" pitchFamily="49" charset="0"/>
              </a:rPr>
              <a:t>CNN + LSTM Random Forest: 91% Accuracy</a:t>
            </a:r>
            <a:endParaRPr lang="en-US" b="0" dirty="0">
              <a:solidFill>
                <a:schemeClr val="bg1"/>
              </a:solidFill>
              <a:effectLst/>
            </a:endParaRPr>
          </a:p>
        </p:txBody>
      </p:sp>
      <p:sp>
        <p:nvSpPr>
          <p:cNvPr id="8" name="TextBox 7">
            <a:extLst>
              <a:ext uri="{FF2B5EF4-FFF2-40B4-BE49-F238E27FC236}">
                <a16:creationId xmlns:a16="http://schemas.microsoft.com/office/drawing/2014/main" id="{9C12A9AF-BA5A-8B29-552E-18DAC27EB0AD}"/>
              </a:ext>
            </a:extLst>
          </p:cNvPr>
          <p:cNvSpPr txBox="1"/>
          <p:nvPr/>
        </p:nvSpPr>
        <p:spPr>
          <a:xfrm>
            <a:off x="5995632" y="3879236"/>
            <a:ext cx="5740923" cy="369332"/>
          </a:xfrm>
          <a:prstGeom prst="rect">
            <a:avLst/>
          </a:prstGeom>
          <a:noFill/>
        </p:spPr>
        <p:txBody>
          <a:bodyPr wrap="square" rtlCol="0">
            <a:spAutoFit/>
          </a:bodyPr>
          <a:lstStyle/>
          <a:p>
            <a:pPr marL="285750" indent="-285750">
              <a:buFont typeface="Courier New" panose="02070309020205020404" pitchFamily="49" charset="0"/>
              <a:buChar char="o"/>
            </a:pPr>
            <a:r>
              <a:rPr lang="en-US" b="0" dirty="0">
                <a:solidFill>
                  <a:schemeClr val="bg1"/>
                </a:solidFill>
                <a:effectLst/>
                <a:latin typeface="Consolas" panose="020B0609020204030204" pitchFamily="49" charset="0"/>
              </a:rPr>
              <a:t>CNN + ANN Random Forest: 91% Accuracy</a:t>
            </a:r>
            <a:endParaRPr lang="en-US" b="0" dirty="0">
              <a:solidFill>
                <a:schemeClr val="bg1"/>
              </a:solidFill>
              <a:effectLst/>
            </a:endParaRPr>
          </a:p>
        </p:txBody>
      </p:sp>
      <p:pic>
        <p:nvPicPr>
          <p:cNvPr id="2054" name="Picture 6">
            <a:extLst>
              <a:ext uri="{FF2B5EF4-FFF2-40B4-BE49-F238E27FC236}">
                <a16:creationId xmlns:a16="http://schemas.microsoft.com/office/drawing/2014/main" id="{5A6D792F-0411-4F51-1E7E-B0BB8EA11B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2495" y="4338528"/>
            <a:ext cx="2800350" cy="25050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2246DE76-BAD7-3021-6DCA-5B67FFA6C3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5358" y="4295438"/>
            <a:ext cx="278130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483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6658"/>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647707" y="306835"/>
            <a:ext cx="10208096" cy="931074"/>
          </a:xfrm>
        </p:spPr>
        <p:txBody>
          <a:bodyPr>
            <a:normAutofit/>
          </a:bodyPr>
          <a:lstStyle/>
          <a:p>
            <a:r>
              <a:rPr lang="en-US" sz="3600" b="0" dirty="0">
                <a:solidFill>
                  <a:schemeClr val="bg1"/>
                </a:solidFill>
                <a:effectLst/>
              </a:rPr>
              <a:t>Accuracy and Loss with epochs fine tuning</a:t>
            </a: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6" name="TextBox 5">
            <a:extLst>
              <a:ext uri="{FF2B5EF4-FFF2-40B4-BE49-F238E27FC236}">
                <a16:creationId xmlns:a16="http://schemas.microsoft.com/office/drawing/2014/main" id="{5A88FF3F-FAC0-8DEA-FA79-F3B8AE981E51}"/>
              </a:ext>
            </a:extLst>
          </p:cNvPr>
          <p:cNvSpPr txBox="1"/>
          <p:nvPr/>
        </p:nvSpPr>
        <p:spPr>
          <a:xfrm>
            <a:off x="460995" y="1308402"/>
            <a:ext cx="3846010" cy="646331"/>
          </a:xfrm>
          <a:prstGeom prst="rect">
            <a:avLst/>
          </a:prstGeom>
          <a:noFill/>
        </p:spPr>
        <p:txBody>
          <a:bodyPr wrap="square" rtlCol="0">
            <a:spAutoFit/>
          </a:bodyPr>
          <a:lstStyle/>
          <a:p>
            <a:pPr marL="285750" indent="-285750">
              <a:buFont typeface="Courier New" panose="02070309020205020404" pitchFamily="49" charset="0"/>
              <a:buChar char="o"/>
            </a:pPr>
            <a:r>
              <a:rPr lang="en-US" b="0" dirty="0">
                <a:solidFill>
                  <a:schemeClr val="bg1"/>
                </a:solidFill>
                <a:effectLst/>
                <a:latin typeface="Consolas" panose="020B0609020204030204" pitchFamily="49" charset="0"/>
              </a:rPr>
              <a:t>CNN + ANN with 20 epochs				</a:t>
            </a:r>
            <a:endParaRPr lang="en-US" b="0" dirty="0">
              <a:solidFill>
                <a:schemeClr val="bg1"/>
              </a:solidFill>
              <a:effectLst/>
            </a:endParaRPr>
          </a:p>
        </p:txBody>
      </p:sp>
      <p:sp>
        <p:nvSpPr>
          <p:cNvPr id="3" name="TextBox 2">
            <a:extLst>
              <a:ext uri="{FF2B5EF4-FFF2-40B4-BE49-F238E27FC236}">
                <a16:creationId xmlns:a16="http://schemas.microsoft.com/office/drawing/2014/main" id="{ADD13595-1166-AAE8-5601-6E99D09C0649}"/>
              </a:ext>
            </a:extLst>
          </p:cNvPr>
          <p:cNvSpPr txBox="1"/>
          <p:nvPr/>
        </p:nvSpPr>
        <p:spPr>
          <a:xfrm>
            <a:off x="424030" y="4152262"/>
            <a:ext cx="5740923" cy="369332"/>
          </a:xfrm>
          <a:prstGeom prst="rect">
            <a:avLst/>
          </a:prstGeom>
          <a:noFill/>
        </p:spPr>
        <p:txBody>
          <a:bodyPr wrap="square" rtlCol="0">
            <a:spAutoFit/>
          </a:bodyPr>
          <a:lstStyle/>
          <a:p>
            <a:pPr marL="285750" indent="-285750">
              <a:buFont typeface="Courier New" panose="02070309020205020404" pitchFamily="49" charset="0"/>
              <a:buChar char="o"/>
            </a:pPr>
            <a:r>
              <a:rPr lang="en-US" b="0" dirty="0">
                <a:solidFill>
                  <a:schemeClr val="bg1"/>
                </a:solidFill>
                <a:effectLst/>
                <a:latin typeface="Consolas" panose="020B0609020204030204" pitchFamily="49" charset="0"/>
              </a:rPr>
              <a:t>CNN+ANN with 11 epochs</a:t>
            </a:r>
            <a:endParaRPr lang="en-US" b="0" dirty="0">
              <a:solidFill>
                <a:schemeClr val="bg1"/>
              </a:solidFill>
              <a:effectLst/>
            </a:endParaRPr>
          </a:p>
        </p:txBody>
      </p:sp>
      <p:pic>
        <p:nvPicPr>
          <p:cNvPr id="3074" name="Picture 2">
            <a:extLst>
              <a:ext uri="{FF2B5EF4-FFF2-40B4-BE49-F238E27FC236}">
                <a16:creationId xmlns:a16="http://schemas.microsoft.com/office/drawing/2014/main" id="{58DABF0B-8F3E-59EF-675E-5843F83BF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957" y="1708659"/>
            <a:ext cx="2731118" cy="227114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94E5588-29EB-19BB-1396-F3FAC92610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6863" y="1707166"/>
            <a:ext cx="2801655" cy="229226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B6EAD33-BE6E-D607-C8AA-0513955F03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956" y="4521594"/>
            <a:ext cx="2790825" cy="23050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31C7190A-C42B-2DCF-AA15-25113988A2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4855" y="4505958"/>
            <a:ext cx="2790825" cy="23206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38E2B6A-3D4C-646A-7C66-09CD37861E47}"/>
              </a:ext>
            </a:extLst>
          </p:cNvPr>
          <p:cNvSpPr txBox="1"/>
          <p:nvPr/>
        </p:nvSpPr>
        <p:spPr>
          <a:xfrm>
            <a:off x="6485505" y="1300215"/>
            <a:ext cx="3846010" cy="646331"/>
          </a:xfrm>
          <a:prstGeom prst="rect">
            <a:avLst/>
          </a:prstGeom>
          <a:noFill/>
        </p:spPr>
        <p:txBody>
          <a:bodyPr wrap="square" rtlCol="0">
            <a:spAutoFit/>
          </a:bodyPr>
          <a:lstStyle/>
          <a:p>
            <a:pPr marL="285750" indent="-285750">
              <a:buFont typeface="Courier New" panose="02070309020205020404" pitchFamily="49" charset="0"/>
              <a:buChar char="o"/>
            </a:pPr>
            <a:r>
              <a:rPr lang="en-US" b="0" dirty="0">
                <a:solidFill>
                  <a:schemeClr val="bg1"/>
                </a:solidFill>
                <a:effectLst/>
                <a:latin typeface="Consolas" panose="020B0609020204030204" pitchFamily="49" charset="0"/>
              </a:rPr>
              <a:t>CNN + ANN with 20 epochs				</a:t>
            </a:r>
            <a:endParaRPr lang="en-US" b="0" dirty="0">
              <a:solidFill>
                <a:schemeClr val="bg1"/>
              </a:solidFill>
              <a:effectLst/>
            </a:endParaRPr>
          </a:p>
        </p:txBody>
      </p:sp>
      <p:pic>
        <p:nvPicPr>
          <p:cNvPr id="3082" name="Picture 10">
            <a:extLst>
              <a:ext uri="{FF2B5EF4-FFF2-40B4-BE49-F238E27FC236}">
                <a16:creationId xmlns:a16="http://schemas.microsoft.com/office/drawing/2014/main" id="{E2779E13-7AC7-27FB-2FCC-EC85C8373F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8289" y="1684274"/>
            <a:ext cx="2809875" cy="229552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CC5A5105-0A36-F1BF-C35D-673BF243DA4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19504" y="1679512"/>
            <a:ext cx="2724150" cy="23050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FE2999C-737F-6BCA-208D-598E0FA3A37A}"/>
              </a:ext>
            </a:extLst>
          </p:cNvPr>
          <p:cNvSpPr txBox="1"/>
          <p:nvPr/>
        </p:nvSpPr>
        <p:spPr>
          <a:xfrm>
            <a:off x="6485505" y="4152262"/>
            <a:ext cx="3846010" cy="646331"/>
          </a:xfrm>
          <a:prstGeom prst="rect">
            <a:avLst/>
          </a:prstGeom>
          <a:noFill/>
        </p:spPr>
        <p:txBody>
          <a:bodyPr wrap="square" rtlCol="0">
            <a:spAutoFit/>
          </a:bodyPr>
          <a:lstStyle/>
          <a:p>
            <a:pPr marL="285750" indent="-285750">
              <a:buFont typeface="Courier New" panose="02070309020205020404" pitchFamily="49" charset="0"/>
              <a:buChar char="o"/>
            </a:pPr>
            <a:r>
              <a:rPr lang="en-US" b="0" dirty="0">
                <a:solidFill>
                  <a:schemeClr val="bg1"/>
                </a:solidFill>
                <a:effectLst/>
                <a:latin typeface="Consolas" panose="020B0609020204030204" pitchFamily="49" charset="0"/>
              </a:rPr>
              <a:t>CNN+ANN with 5 epochs				</a:t>
            </a:r>
            <a:endParaRPr lang="en-US" b="0" dirty="0">
              <a:solidFill>
                <a:schemeClr val="bg1"/>
              </a:solidFill>
              <a:effectLst/>
            </a:endParaRPr>
          </a:p>
        </p:txBody>
      </p:sp>
      <p:pic>
        <p:nvPicPr>
          <p:cNvPr id="3086" name="Picture 14">
            <a:extLst>
              <a:ext uri="{FF2B5EF4-FFF2-40B4-BE49-F238E27FC236}">
                <a16:creationId xmlns:a16="http://schemas.microsoft.com/office/drawing/2014/main" id="{13D8FD4F-8E89-D316-C34E-D5A57E72D00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19095" y="4521594"/>
            <a:ext cx="2828925" cy="230505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0EA472A5-BB6D-9A79-D309-8D72AEE6527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19504" y="4505958"/>
            <a:ext cx="283845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813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12655" y="-25533"/>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837370" y="619906"/>
            <a:ext cx="10208096" cy="931074"/>
          </a:xfrm>
        </p:spPr>
        <p:txBody>
          <a:bodyPr>
            <a:normAutofit fontScale="90000"/>
          </a:bodyPr>
          <a:lstStyle/>
          <a:p>
            <a:pPr algn="ctr"/>
            <a:r>
              <a:rPr lang="en-US" sz="3600" b="1" dirty="0">
                <a:solidFill>
                  <a:schemeClr val="bg1"/>
                </a:solidFill>
                <a:effectLst/>
              </a:rPr>
              <a:t>Model stacking using Random Forest Classification and Deep Learning models</a:t>
            </a:r>
            <a:endParaRPr lang="en-US" sz="3600" b="0" dirty="0">
              <a:solidFill>
                <a:schemeClr val="bg1"/>
              </a:solidFill>
              <a:effectLst/>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25" name="TextBox 24">
            <a:extLst>
              <a:ext uri="{FF2B5EF4-FFF2-40B4-BE49-F238E27FC236}">
                <a16:creationId xmlns:a16="http://schemas.microsoft.com/office/drawing/2014/main" id="{B663565E-469B-AB41-8443-3845228BD0E8}"/>
              </a:ext>
            </a:extLst>
          </p:cNvPr>
          <p:cNvSpPr txBox="1"/>
          <p:nvPr/>
        </p:nvSpPr>
        <p:spPr>
          <a:xfrm>
            <a:off x="366018" y="1711281"/>
            <a:ext cx="5823225" cy="4862870"/>
          </a:xfrm>
          <a:prstGeom prst="rect">
            <a:avLst/>
          </a:prstGeom>
          <a:noFill/>
        </p:spPr>
        <p:txBody>
          <a:bodyPr wrap="square" rtlCol="0">
            <a:spAutoFit/>
          </a:bodyPr>
          <a:lstStyle/>
          <a:p>
            <a:pPr rtl="0">
              <a:spcBef>
                <a:spcPts val="0"/>
              </a:spcBef>
              <a:spcAft>
                <a:spcPts val="0"/>
              </a:spcAft>
            </a:pPr>
            <a:r>
              <a:rPr lang="en-US" b="1" i="0" u="none" strike="noStrike" dirty="0">
                <a:solidFill>
                  <a:schemeClr val="bg1"/>
                </a:solidFill>
                <a:effectLst/>
                <a:latin typeface="Arial" panose="020B0604020202020204" pitchFamily="34" charset="0"/>
              </a:rPr>
              <a:t>Constraints</a:t>
            </a:r>
          </a:p>
          <a:p>
            <a:pPr marL="285750" indent="-285750" rtl="0">
              <a:spcBef>
                <a:spcPts val="0"/>
              </a:spcBef>
              <a:spcAft>
                <a:spcPts val="0"/>
              </a:spcAft>
              <a:buFont typeface="Arial" panose="020B0604020202020204" pitchFamily="34" charset="0"/>
              <a:buChar char="•"/>
            </a:pPr>
            <a:r>
              <a:rPr lang="en-US" sz="1400" b="0" i="0" u="none" strike="noStrike" dirty="0">
                <a:solidFill>
                  <a:schemeClr val="bg1"/>
                </a:solidFill>
                <a:effectLst/>
                <a:latin typeface="Arial" panose="020B0604020202020204" pitchFamily="34" charset="0"/>
              </a:rPr>
              <a:t>Training time</a:t>
            </a:r>
          </a:p>
          <a:p>
            <a:pPr marL="285750" indent="-285750" rtl="0">
              <a:spcBef>
                <a:spcPts val="0"/>
              </a:spcBef>
              <a:spcAft>
                <a:spcPts val="0"/>
              </a:spcAft>
              <a:buFont typeface="Arial" panose="020B0604020202020204" pitchFamily="34" charset="0"/>
              <a:buChar char="•"/>
            </a:pPr>
            <a:r>
              <a:rPr lang="en-US" sz="1400" b="0" i="0" u="none" strike="noStrike" dirty="0">
                <a:solidFill>
                  <a:schemeClr val="bg1"/>
                </a:solidFill>
                <a:effectLst/>
                <a:latin typeface="Arial" panose="020B0604020202020204" pitchFamily="34" charset="0"/>
              </a:rPr>
              <a:t>The dataset </a:t>
            </a:r>
          </a:p>
          <a:p>
            <a:pPr marL="285750" indent="-285750" rtl="0">
              <a:spcBef>
                <a:spcPts val="0"/>
              </a:spcBef>
              <a:spcAft>
                <a:spcPts val="0"/>
              </a:spcAft>
              <a:buFont typeface="Arial" panose="020B0604020202020204" pitchFamily="34" charset="0"/>
              <a:buChar char="•"/>
            </a:pPr>
            <a:r>
              <a:rPr lang="en-US" sz="1400" dirty="0">
                <a:solidFill>
                  <a:schemeClr val="bg1"/>
                </a:solidFill>
                <a:latin typeface="Arial" panose="020B0604020202020204" pitchFamily="34" charset="0"/>
              </a:rPr>
              <a:t>The </a:t>
            </a:r>
            <a:r>
              <a:rPr lang="en-US" sz="1400" b="0" i="0" u="none" strike="noStrike" dirty="0">
                <a:solidFill>
                  <a:schemeClr val="bg1"/>
                </a:solidFill>
                <a:effectLst/>
                <a:latin typeface="Arial" panose="020B0604020202020204" pitchFamily="34" charset="0"/>
              </a:rPr>
              <a:t>model</a:t>
            </a:r>
          </a:p>
          <a:p>
            <a:pPr rtl="0">
              <a:spcBef>
                <a:spcPts val="0"/>
              </a:spcBef>
              <a:spcAft>
                <a:spcPts val="0"/>
              </a:spcAft>
            </a:pPr>
            <a:endParaRPr lang="en-US" sz="1400" b="0" i="0" u="none" strike="noStrike" dirty="0">
              <a:solidFill>
                <a:schemeClr val="bg1"/>
              </a:solidFill>
              <a:effectLst/>
              <a:latin typeface="Arial" panose="020B0604020202020204" pitchFamily="34" charset="0"/>
            </a:endParaRPr>
          </a:p>
          <a:p>
            <a:pPr rtl="0">
              <a:spcBef>
                <a:spcPts val="0"/>
              </a:spcBef>
              <a:spcAft>
                <a:spcPts val="0"/>
              </a:spcAft>
            </a:pPr>
            <a:r>
              <a:rPr lang="en-US" b="1" i="0" u="none" strike="noStrike" dirty="0">
                <a:solidFill>
                  <a:schemeClr val="bg1"/>
                </a:solidFill>
                <a:effectLst/>
                <a:latin typeface="Arial" panose="020B0604020202020204" pitchFamily="34" charset="0"/>
              </a:rPr>
              <a:t>Standards</a:t>
            </a:r>
            <a:r>
              <a:rPr lang="en-US" sz="1400" b="0" i="0" u="none" strike="noStrike" dirty="0">
                <a:solidFill>
                  <a:schemeClr val="bg1"/>
                </a:solidFill>
                <a:effectLst/>
                <a:latin typeface="Arial" panose="020B0604020202020204" pitchFamily="34" charset="0"/>
              </a:rPr>
              <a:t> </a:t>
            </a:r>
          </a:p>
          <a:p>
            <a:pPr marL="285750" indent="-285750" rtl="0">
              <a:spcBef>
                <a:spcPts val="0"/>
              </a:spcBef>
              <a:spcAft>
                <a:spcPts val="0"/>
              </a:spcAft>
              <a:buFont typeface="Arial" panose="020B0604020202020204" pitchFamily="34" charset="0"/>
              <a:buChar char="•"/>
            </a:pPr>
            <a:r>
              <a:rPr lang="en-US" sz="1400" b="0" i="0" u="none" strike="noStrike" dirty="0">
                <a:solidFill>
                  <a:schemeClr val="bg1"/>
                </a:solidFill>
                <a:effectLst/>
                <a:latin typeface="Arial" panose="020B0604020202020204" pitchFamily="34" charset="0"/>
              </a:rPr>
              <a:t>Python: </a:t>
            </a:r>
            <a:r>
              <a:rPr lang="en-US" sz="1400" b="0" i="0" u="none" strike="noStrike" dirty="0" err="1">
                <a:solidFill>
                  <a:schemeClr val="bg1"/>
                </a:solidFill>
                <a:effectLst/>
                <a:latin typeface="Arial" panose="020B0604020202020204" pitchFamily="34" charset="0"/>
              </a:rPr>
              <a:t>jupyter</a:t>
            </a:r>
            <a:r>
              <a:rPr lang="en-US" sz="1400" b="0" i="0" u="none" strike="noStrike" dirty="0">
                <a:solidFill>
                  <a:schemeClr val="bg1"/>
                </a:solidFill>
                <a:effectLst/>
                <a:latin typeface="Arial" panose="020B0604020202020204" pitchFamily="34" charset="0"/>
              </a:rPr>
              <a:t>, </a:t>
            </a:r>
            <a:r>
              <a:rPr lang="en-US" sz="1400" b="0" i="0" u="none" strike="noStrike" dirty="0" err="1">
                <a:solidFill>
                  <a:schemeClr val="bg1"/>
                </a:solidFill>
                <a:effectLst/>
                <a:latin typeface="Arial" panose="020B0604020202020204" pitchFamily="34" charset="0"/>
              </a:rPr>
              <a:t>py</a:t>
            </a:r>
            <a:r>
              <a:rPr lang="en-US" sz="1400" b="0" i="0" u="none" strike="noStrike" dirty="0">
                <a:solidFill>
                  <a:schemeClr val="bg1"/>
                </a:solidFill>
                <a:effectLst/>
                <a:latin typeface="Arial" panose="020B0604020202020204" pitchFamily="34" charset="0"/>
              </a:rPr>
              <a:t> python file</a:t>
            </a:r>
          </a:p>
          <a:p>
            <a:pPr marL="285750" indent="-285750" rtl="0">
              <a:spcBef>
                <a:spcPts val="0"/>
              </a:spcBef>
              <a:spcAft>
                <a:spcPts val="0"/>
              </a:spcAft>
              <a:buFont typeface="Arial" panose="020B0604020202020204" pitchFamily="34" charset="0"/>
              <a:buChar char="•"/>
            </a:pPr>
            <a:r>
              <a:rPr lang="en-US" sz="1400" b="0" i="0" u="none" strike="noStrike" dirty="0" err="1">
                <a:solidFill>
                  <a:schemeClr val="bg1"/>
                </a:solidFill>
                <a:effectLst/>
                <a:latin typeface="Arial" panose="020B0604020202020204" pitchFamily="34" charset="0"/>
              </a:rPr>
              <a:t>Plotform</a:t>
            </a:r>
            <a:r>
              <a:rPr lang="en-US" sz="1400" b="0" i="0" u="none" strike="noStrike" dirty="0">
                <a:solidFill>
                  <a:schemeClr val="bg1"/>
                </a:solidFill>
                <a:effectLst/>
                <a:latin typeface="Arial" panose="020B0604020202020204" pitchFamily="34" charset="0"/>
              </a:rPr>
              <a:t>: python version 3.10. on Visual Studio Code</a:t>
            </a:r>
          </a:p>
          <a:p>
            <a:pPr marL="285750" indent="-285750" rtl="0">
              <a:spcBef>
                <a:spcPts val="0"/>
              </a:spcBef>
              <a:spcAft>
                <a:spcPts val="0"/>
              </a:spcAft>
              <a:buFont typeface="Arial" panose="020B0604020202020204" pitchFamily="34" charset="0"/>
              <a:buChar char="•"/>
            </a:pPr>
            <a:r>
              <a:rPr lang="en-US" sz="1400" b="0" i="0" u="none" strike="noStrike" dirty="0">
                <a:solidFill>
                  <a:schemeClr val="bg1"/>
                </a:solidFill>
                <a:effectLst/>
                <a:latin typeface="Arial" panose="020B0604020202020204" pitchFamily="34" charset="0"/>
              </a:rPr>
              <a:t>Modeling: TensorFlow, </a:t>
            </a:r>
            <a:r>
              <a:rPr lang="en-US" sz="1400" b="0" i="0" u="none" strike="noStrike" dirty="0" err="1">
                <a:solidFill>
                  <a:schemeClr val="bg1"/>
                </a:solidFill>
                <a:effectLst/>
                <a:latin typeface="Arial" panose="020B0604020202020204" pitchFamily="34" charset="0"/>
              </a:rPr>
              <a:t>Keras</a:t>
            </a:r>
            <a:r>
              <a:rPr lang="en-US" sz="1400" b="0" i="0" u="none" strike="noStrike" dirty="0">
                <a:solidFill>
                  <a:schemeClr val="bg1"/>
                </a:solidFill>
                <a:effectLst/>
                <a:latin typeface="Arial" panose="020B0604020202020204" pitchFamily="34" charset="0"/>
              </a:rPr>
              <a:t> and </a:t>
            </a:r>
            <a:r>
              <a:rPr lang="en-US" sz="1400" b="0" i="0" u="none" strike="noStrike" dirty="0" err="1">
                <a:solidFill>
                  <a:schemeClr val="bg1"/>
                </a:solidFill>
                <a:effectLst/>
                <a:latin typeface="Arial" panose="020B0604020202020204" pitchFamily="34" charset="0"/>
              </a:rPr>
              <a:t>Sklearn</a:t>
            </a:r>
            <a:r>
              <a:rPr lang="en-US" sz="1400" b="0" i="0" u="none" strike="noStrike" dirty="0">
                <a:solidFill>
                  <a:schemeClr val="bg1"/>
                </a:solidFill>
                <a:effectLst/>
                <a:latin typeface="Arial" panose="020B0604020202020204" pitchFamily="34" charset="0"/>
              </a:rPr>
              <a:t>.  </a:t>
            </a:r>
          </a:p>
          <a:p>
            <a:pPr marL="285750" indent="-285750" rtl="0">
              <a:spcBef>
                <a:spcPts val="0"/>
              </a:spcBef>
              <a:spcAft>
                <a:spcPts val="0"/>
              </a:spcAft>
              <a:buFont typeface="Arial" panose="020B0604020202020204" pitchFamily="34" charset="0"/>
              <a:buChar char="•"/>
            </a:pPr>
            <a:r>
              <a:rPr lang="en-US" sz="1400" b="0" i="0" u="none" strike="noStrike" dirty="0">
                <a:solidFill>
                  <a:schemeClr val="bg1"/>
                </a:solidFill>
                <a:effectLst/>
                <a:latin typeface="Arial" panose="020B0604020202020204" pitchFamily="34" charset="0"/>
              </a:rPr>
              <a:t>Plot: </a:t>
            </a:r>
            <a:r>
              <a:rPr lang="en-US" sz="1400" b="0" i="0" u="none" strike="noStrike" dirty="0" err="1">
                <a:solidFill>
                  <a:schemeClr val="bg1"/>
                </a:solidFill>
                <a:effectLst/>
                <a:latin typeface="Arial" panose="020B0604020202020204" pitchFamily="34" charset="0"/>
              </a:rPr>
              <a:t>Pyplot</a:t>
            </a:r>
            <a:r>
              <a:rPr lang="en-US" sz="1400" b="0" i="0" u="none" strike="noStrike" dirty="0">
                <a:solidFill>
                  <a:schemeClr val="bg1"/>
                </a:solidFill>
                <a:effectLst/>
                <a:latin typeface="Arial" panose="020B0604020202020204" pitchFamily="34" charset="0"/>
              </a:rPr>
              <a:t> from matplotlib</a:t>
            </a:r>
          </a:p>
          <a:p>
            <a:pPr marL="285750" indent="-285750" rtl="0">
              <a:spcBef>
                <a:spcPts val="0"/>
              </a:spcBef>
              <a:spcAft>
                <a:spcPts val="0"/>
              </a:spcAft>
              <a:buFont typeface="Arial" panose="020B0604020202020204" pitchFamily="34" charset="0"/>
              <a:buChar char="•"/>
            </a:pPr>
            <a:r>
              <a:rPr lang="en-US" sz="1400" b="0" i="0" u="none" strike="noStrike" dirty="0">
                <a:solidFill>
                  <a:schemeClr val="bg1"/>
                </a:solidFill>
                <a:effectLst/>
                <a:latin typeface="Arial" panose="020B0604020202020204" pitchFamily="34" charset="0"/>
              </a:rPr>
              <a:t>Data manipulation and storage: Pandas </a:t>
            </a:r>
            <a:r>
              <a:rPr lang="en-US" sz="1400" b="0" i="0" u="none" strike="noStrike" dirty="0" err="1">
                <a:solidFill>
                  <a:schemeClr val="bg1"/>
                </a:solidFill>
                <a:effectLst/>
                <a:latin typeface="Arial" panose="020B0604020202020204" pitchFamily="34" charset="0"/>
              </a:rPr>
              <a:t>dataframe</a:t>
            </a:r>
            <a:r>
              <a:rPr lang="en-US" sz="1400" b="0" i="0" u="none" strike="noStrike" dirty="0">
                <a:solidFill>
                  <a:schemeClr val="bg1"/>
                </a:solidFill>
                <a:effectLst/>
                <a:latin typeface="Arial" panose="020B0604020202020204" pitchFamily="34" charset="0"/>
              </a:rPr>
              <a:t>, </a:t>
            </a:r>
            <a:r>
              <a:rPr lang="en-US" sz="1400" b="0" i="0" u="none" strike="noStrike" dirty="0" err="1">
                <a:solidFill>
                  <a:schemeClr val="bg1"/>
                </a:solidFill>
                <a:effectLst/>
                <a:latin typeface="Arial" panose="020B0604020202020204" pitchFamily="34" charset="0"/>
              </a:rPr>
              <a:t>os</a:t>
            </a:r>
            <a:r>
              <a:rPr lang="en-US" sz="1400" b="0" i="0" u="none" strike="noStrike" dirty="0">
                <a:solidFill>
                  <a:schemeClr val="bg1"/>
                </a:solidFill>
                <a:effectLst/>
                <a:latin typeface="Arial" panose="020B0604020202020204" pitchFamily="34" charset="0"/>
              </a:rPr>
              <a:t>, csv and pickle </a:t>
            </a:r>
          </a:p>
          <a:p>
            <a:pPr marL="285750" indent="-285750" rtl="0">
              <a:spcBef>
                <a:spcPts val="0"/>
              </a:spcBef>
              <a:spcAft>
                <a:spcPts val="0"/>
              </a:spcAft>
              <a:buFont typeface="Arial" panose="020B0604020202020204" pitchFamily="34" charset="0"/>
              <a:buChar char="•"/>
            </a:pPr>
            <a:endParaRPr lang="en-US" sz="1400" dirty="0">
              <a:solidFill>
                <a:schemeClr val="bg1"/>
              </a:solidFill>
              <a:latin typeface="Arial" panose="020B0604020202020204" pitchFamily="34" charset="0"/>
            </a:endParaRPr>
          </a:p>
          <a:p>
            <a:pPr rtl="0">
              <a:spcBef>
                <a:spcPts val="0"/>
              </a:spcBef>
              <a:spcAft>
                <a:spcPts val="0"/>
              </a:spcAft>
            </a:pPr>
            <a:r>
              <a:rPr lang="en-US" b="1" i="0" u="none" strike="noStrike" dirty="0">
                <a:solidFill>
                  <a:schemeClr val="bg1"/>
                </a:solidFill>
                <a:effectLst/>
                <a:latin typeface="Arial" panose="020B0604020202020204" pitchFamily="34" charset="0"/>
              </a:rPr>
              <a:t>Comparison </a:t>
            </a:r>
          </a:p>
          <a:p>
            <a:pPr marL="285750" indent="-285750" rtl="0">
              <a:spcBef>
                <a:spcPts val="0"/>
              </a:spcBef>
              <a:spcAft>
                <a:spcPts val="0"/>
              </a:spcAft>
              <a:buFont typeface="Arial" panose="020B0604020202020204" pitchFamily="34" charset="0"/>
              <a:buChar char="•"/>
            </a:pPr>
            <a:r>
              <a:rPr lang="en-US" sz="1400" dirty="0">
                <a:solidFill>
                  <a:schemeClr val="bg1"/>
                </a:solidFill>
                <a:latin typeface="Arial" panose="020B0604020202020204" pitchFamily="34" charset="0"/>
              </a:rPr>
              <a:t>Top machine learning classifier: </a:t>
            </a:r>
            <a:r>
              <a:rPr lang="en-US" sz="1400" b="0" i="0" u="none" strike="noStrike" dirty="0">
                <a:solidFill>
                  <a:schemeClr val="bg1"/>
                </a:solidFill>
                <a:effectLst/>
                <a:latin typeface="Arial" panose="020B0604020202020204" pitchFamily="34" charset="0"/>
              </a:rPr>
              <a:t>random forest </a:t>
            </a:r>
          </a:p>
          <a:p>
            <a:pPr marL="285750" indent="-285750" rtl="0">
              <a:spcBef>
                <a:spcPts val="0"/>
              </a:spcBef>
              <a:spcAft>
                <a:spcPts val="0"/>
              </a:spcAft>
              <a:buFont typeface="Arial" panose="020B0604020202020204" pitchFamily="34" charset="0"/>
              <a:buChar char="•"/>
            </a:pPr>
            <a:r>
              <a:rPr lang="en-US" sz="1400" dirty="0">
                <a:solidFill>
                  <a:schemeClr val="bg1"/>
                </a:solidFill>
                <a:latin typeface="Arial" panose="020B0604020202020204" pitchFamily="34" charset="0"/>
              </a:rPr>
              <a:t>Top models: </a:t>
            </a:r>
            <a:r>
              <a:rPr lang="en-US" sz="1400" b="0" i="0" u="none" strike="noStrike" dirty="0">
                <a:solidFill>
                  <a:schemeClr val="bg1"/>
                </a:solidFill>
                <a:effectLst/>
                <a:latin typeface="Arial" panose="020B0604020202020204" pitchFamily="34" charset="0"/>
              </a:rPr>
              <a:t>Stacking of </a:t>
            </a:r>
            <a:r>
              <a:rPr lang="en-US" sz="1400" b="0" i="0" u="none" strike="noStrike" dirty="0" err="1">
                <a:solidFill>
                  <a:schemeClr val="bg1"/>
                </a:solidFill>
                <a:effectLst/>
                <a:latin typeface="Arial" panose="020B0604020202020204" pitchFamily="34" charset="0"/>
              </a:rPr>
              <a:t>neual</a:t>
            </a:r>
            <a:r>
              <a:rPr lang="en-US" sz="1400" b="0" i="0" u="none" strike="noStrike" dirty="0">
                <a:solidFill>
                  <a:schemeClr val="bg1"/>
                </a:solidFill>
                <a:effectLst/>
                <a:latin typeface="Arial" panose="020B0604020202020204" pitchFamily="34" charset="0"/>
              </a:rPr>
              <a:t> network models and random forest.  </a:t>
            </a:r>
          </a:p>
          <a:p>
            <a:pPr marL="285750" indent="-285750" rtl="0">
              <a:spcBef>
                <a:spcPts val="0"/>
              </a:spcBef>
              <a:spcAft>
                <a:spcPts val="0"/>
              </a:spcAft>
              <a:buFont typeface="Arial" panose="020B0604020202020204" pitchFamily="34" charset="0"/>
              <a:buChar char="•"/>
            </a:pPr>
            <a:endParaRPr lang="en-US" sz="1400" dirty="0">
              <a:solidFill>
                <a:schemeClr val="bg1"/>
              </a:solidFill>
              <a:latin typeface="Arial" panose="020B0604020202020204" pitchFamily="34" charset="0"/>
            </a:endParaRPr>
          </a:p>
          <a:p>
            <a:pPr rtl="0">
              <a:spcBef>
                <a:spcPts val="0"/>
              </a:spcBef>
              <a:spcAft>
                <a:spcPts val="0"/>
              </a:spcAft>
            </a:pPr>
            <a:r>
              <a:rPr lang="en-US" b="1" i="0" u="none" strike="noStrike" dirty="0">
                <a:solidFill>
                  <a:schemeClr val="bg1"/>
                </a:solidFill>
                <a:effectLst/>
                <a:latin typeface="Arial" panose="020B0604020202020204" pitchFamily="34" charset="0"/>
              </a:rPr>
              <a:t>Limitations of the Study </a:t>
            </a:r>
            <a:endParaRPr lang="en-US" sz="1400" dirty="0">
              <a:solidFill>
                <a:schemeClr val="bg1"/>
              </a:solidFill>
              <a:latin typeface="Arial" panose="020B0604020202020204" pitchFamily="34" charset="0"/>
            </a:endParaRPr>
          </a:p>
          <a:p>
            <a:pPr marL="285750" indent="-285750" rtl="0">
              <a:spcBef>
                <a:spcPts val="0"/>
              </a:spcBef>
              <a:spcAft>
                <a:spcPts val="0"/>
              </a:spcAft>
              <a:buFont typeface="Arial" panose="020B0604020202020204" pitchFamily="34" charset="0"/>
              <a:buChar char="•"/>
            </a:pPr>
            <a:r>
              <a:rPr lang="en-US" sz="1400" b="0" i="0" u="none" strike="noStrike" dirty="0">
                <a:solidFill>
                  <a:schemeClr val="bg1"/>
                </a:solidFill>
                <a:effectLst/>
                <a:latin typeface="Arial" panose="020B0604020202020204" pitchFamily="34" charset="0"/>
              </a:rPr>
              <a:t>School materials</a:t>
            </a:r>
          </a:p>
          <a:p>
            <a:pPr marL="285750" indent="-285750" rtl="0">
              <a:spcBef>
                <a:spcPts val="0"/>
              </a:spcBef>
              <a:spcAft>
                <a:spcPts val="0"/>
              </a:spcAft>
              <a:buFont typeface="Arial" panose="020B0604020202020204" pitchFamily="34" charset="0"/>
              <a:buChar char="•"/>
            </a:pPr>
            <a:r>
              <a:rPr lang="en-US" sz="1400" b="0" i="0" u="none" strike="noStrike" dirty="0">
                <a:solidFill>
                  <a:schemeClr val="bg1"/>
                </a:solidFill>
                <a:effectLst/>
                <a:latin typeface="Arial" panose="020B0604020202020204" pitchFamily="34" charset="0"/>
              </a:rPr>
              <a:t>Online research</a:t>
            </a:r>
          </a:p>
          <a:p>
            <a:pPr rtl="0">
              <a:spcBef>
                <a:spcPts val="0"/>
              </a:spcBef>
              <a:spcAft>
                <a:spcPts val="0"/>
              </a:spcAft>
            </a:pPr>
            <a:r>
              <a:rPr lang="en-US" sz="1400" b="0" i="0" u="none" strike="noStrike" dirty="0">
                <a:solidFill>
                  <a:schemeClr val="bg1"/>
                </a:solidFill>
                <a:effectLst/>
                <a:latin typeface="Arial" panose="020B0604020202020204" pitchFamily="34" charset="0"/>
              </a:rPr>
              <a:t>.</a:t>
            </a:r>
          </a:p>
        </p:txBody>
      </p:sp>
      <p:sp>
        <p:nvSpPr>
          <p:cNvPr id="3" name="TextBox 2">
            <a:extLst>
              <a:ext uri="{FF2B5EF4-FFF2-40B4-BE49-F238E27FC236}">
                <a16:creationId xmlns:a16="http://schemas.microsoft.com/office/drawing/2014/main" id="{352EF28A-5927-1705-561F-D97FE56FB6E5}"/>
              </a:ext>
            </a:extLst>
          </p:cNvPr>
          <p:cNvSpPr txBox="1"/>
          <p:nvPr/>
        </p:nvSpPr>
        <p:spPr>
          <a:xfrm>
            <a:off x="6201918" y="1716737"/>
            <a:ext cx="5823225" cy="800219"/>
          </a:xfrm>
          <a:prstGeom prst="rect">
            <a:avLst/>
          </a:prstGeom>
          <a:noFill/>
        </p:spPr>
        <p:txBody>
          <a:bodyPr wrap="square" rtlCol="0">
            <a:spAutoFit/>
          </a:bodyPr>
          <a:lstStyle/>
          <a:p>
            <a:pPr rtl="0">
              <a:spcBef>
                <a:spcPts val="0"/>
              </a:spcBef>
              <a:spcAft>
                <a:spcPts val="0"/>
              </a:spcAft>
            </a:pPr>
            <a:r>
              <a:rPr lang="en-US" b="1" i="0" u="none" strike="noStrike" dirty="0">
                <a:solidFill>
                  <a:schemeClr val="bg1"/>
                </a:solidFill>
                <a:effectLst/>
                <a:latin typeface="Arial" panose="020B0604020202020204" pitchFamily="34" charset="0"/>
              </a:rPr>
              <a:t>Future Work</a:t>
            </a:r>
            <a:r>
              <a:rPr lang="en-US" sz="1400" b="0" i="0" u="none" strike="noStrike" dirty="0">
                <a:solidFill>
                  <a:schemeClr val="bg1"/>
                </a:solidFill>
                <a:effectLst/>
                <a:latin typeface="Arial" panose="020B0604020202020204" pitchFamily="34" charset="0"/>
              </a:rPr>
              <a:t> </a:t>
            </a:r>
          </a:p>
          <a:p>
            <a:pPr rtl="0">
              <a:spcBef>
                <a:spcPts val="0"/>
              </a:spcBef>
              <a:spcAft>
                <a:spcPts val="0"/>
              </a:spcAft>
            </a:pPr>
            <a:r>
              <a:rPr lang="en-US" sz="1400" b="0" i="0" u="none" strike="noStrike" dirty="0">
                <a:solidFill>
                  <a:schemeClr val="bg1"/>
                </a:solidFill>
                <a:effectLst/>
                <a:latin typeface="Arial" panose="020B0604020202020204" pitchFamily="34" charset="0"/>
              </a:rPr>
              <a:t>Particle Identification and classification on top of batteries</a:t>
            </a:r>
          </a:p>
          <a:p>
            <a:pPr rtl="0">
              <a:spcBef>
                <a:spcPts val="0"/>
              </a:spcBef>
              <a:spcAft>
                <a:spcPts val="0"/>
              </a:spcAft>
            </a:pPr>
            <a:r>
              <a:rPr lang="en-US" sz="1400" b="0" i="0" u="none" strike="noStrike" dirty="0">
                <a:solidFill>
                  <a:schemeClr val="bg1"/>
                </a:solidFill>
                <a:effectLst/>
                <a:latin typeface="Arial" panose="020B0604020202020204" pitchFamily="34" charset="0"/>
              </a:rPr>
              <a:t>.</a:t>
            </a:r>
          </a:p>
        </p:txBody>
      </p:sp>
    </p:spTree>
    <p:extLst>
      <p:ext uri="{BB962C8B-B14F-4D97-AF65-F5344CB8AC3E}">
        <p14:creationId xmlns:p14="http://schemas.microsoft.com/office/powerpoint/2010/main" val="2396174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10"/>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1079029" y="488151"/>
            <a:ext cx="10208096" cy="931074"/>
          </a:xfrm>
        </p:spPr>
        <p:txBody>
          <a:bodyPr>
            <a:normAutofit/>
          </a:bodyPr>
          <a:lstStyle/>
          <a:p>
            <a:r>
              <a:rPr lang="en-US" sz="3200" dirty="0">
                <a:solidFill>
                  <a:srgbClr val="FFFFFF"/>
                </a:solidFill>
              </a:rPr>
              <a:t>Snowflakes</a:t>
            </a: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6" name="TextBox 5">
            <a:extLst>
              <a:ext uri="{FF2B5EF4-FFF2-40B4-BE49-F238E27FC236}">
                <a16:creationId xmlns:a16="http://schemas.microsoft.com/office/drawing/2014/main" id="{5A88FF3F-FAC0-8DEA-FA79-F3B8AE981E51}"/>
              </a:ext>
            </a:extLst>
          </p:cNvPr>
          <p:cNvSpPr txBox="1"/>
          <p:nvPr/>
        </p:nvSpPr>
        <p:spPr>
          <a:xfrm>
            <a:off x="804195" y="1242645"/>
            <a:ext cx="10277475" cy="5847755"/>
          </a:xfrm>
          <a:prstGeom prst="rect">
            <a:avLst/>
          </a:prstGeom>
          <a:noFill/>
        </p:spPr>
        <p:txBody>
          <a:bodyPr wrap="square" rtlCol="0">
            <a:spAutoFit/>
          </a:bodyPr>
          <a:lstStyle/>
          <a:p>
            <a:pPr rtl="0">
              <a:spcBef>
                <a:spcPts val="0"/>
              </a:spcBef>
              <a:spcAft>
                <a:spcPts val="0"/>
              </a:spcAft>
            </a:pPr>
            <a:endParaRPr lang="en-US" sz="2000" dirty="0">
              <a:solidFill>
                <a:schemeClr val="bg1"/>
              </a:solidFill>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r>
              <a:rPr lang="en-US" sz="2000" b="1" i="0" u="none" strike="noStrike" dirty="0">
                <a:solidFill>
                  <a:schemeClr val="bg1"/>
                </a:solidFill>
                <a:effectLst/>
                <a:latin typeface="Arial" panose="020B0604020202020204" pitchFamily="34" charset="0"/>
              </a:rPr>
              <a:t>Description</a:t>
            </a:r>
          </a:p>
          <a:p>
            <a:pPr rtl="0">
              <a:spcBef>
                <a:spcPts val="0"/>
              </a:spcBef>
              <a:spcAft>
                <a:spcPts val="0"/>
              </a:spcAft>
            </a:pPr>
            <a:r>
              <a:rPr lang="en-US" sz="2000" b="0" i="0" u="none" strike="noStrike" dirty="0">
                <a:solidFill>
                  <a:schemeClr val="bg1"/>
                </a:solidFill>
                <a:effectLst/>
                <a:latin typeface="Arial" panose="020B0604020202020204" pitchFamily="34" charset="0"/>
              </a:rPr>
              <a:t>The initiation of data research was to get images with non-organic metal particles taken under microscope since the company I am working for wants to have a way of categorizing the particles in images taken under microscope.  </a:t>
            </a:r>
          </a:p>
          <a:p>
            <a:pPr marL="285750" indent="-285750" rtl="0">
              <a:spcBef>
                <a:spcPts val="0"/>
              </a:spcBef>
              <a:spcAft>
                <a:spcPts val="0"/>
              </a:spcAft>
              <a:buFont typeface="Courier New" panose="02070309020205020404" pitchFamily="49" charset="0"/>
              <a:buChar char="o"/>
            </a:pPr>
            <a:endParaRPr lang="en-US" sz="2000" dirty="0">
              <a:solidFill>
                <a:schemeClr val="bg1"/>
              </a:solidFill>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r>
              <a:rPr lang="en-US" sz="2000" b="1" i="0" u="none" strike="noStrike" dirty="0">
                <a:solidFill>
                  <a:schemeClr val="bg1"/>
                </a:solidFill>
                <a:effectLst/>
                <a:latin typeface="Arial" panose="020B0604020202020204" pitchFamily="34" charset="0"/>
              </a:rPr>
              <a:t>Problem Statement</a:t>
            </a:r>
            <a:r>
              <a:rPr lang="zh-TW" altLang="en-US" sz="2000" b="1" i="0" u="none" strike="noStrike" dirty="0">
                <a:solidFill>
                  <a:schemeClr val="bg1"/>
                </a:solidFill>
                <a:effectLst/>
                <a:latin typeface="Arial" panose="020B0604020202020204" pitchFamily="34" charset="0"/>
              </a:rPr>
              <a:t> </a:t>
            </a:r>
            <a:endParaRPr lang="en-US" altLang="zh-TW" sz="2000" b="1" i="0" u="none" strike="noStrike" dirty="0">
              <a:solidFill>
                <a:schemeClr val="bg1"/>
              </a:solidFill>
              <a:effectLst/>
              <a:latin typeface="Arial" panose="020B0604020202020204" pitchFamily="34" charset="0"/>
            </a:endParaRPr>
          </a:p>
          <a:p>
            <a:pPr rtl="0">
              <a:spcBef>
                <a:spcPts val="0"/>
              </a:spcBef>
              <a:spcAft>
                <a:spcPts val="0"/>
              </a:spcAft>
            </a:pPr>
            <a:r>
              <a:rPr lang="en-US" sz="2000" b="0" i="0" u="none" strike="noStrike" dirty="0">
                <a:solidFill>
                  <a:schemeClr val="bg1"/>
                </a:solidFill>
                <a:effectLst/>
                <a:latin typeface="Arial" panose="020B0604020202020204" pitchFamily="34" charset="0"/>
              </a:rPr>
              <a:t>The problem was that this type of images were not found on the internet.  The closest one only had less than 300 images which is not enough to do different machine learning tests.  By searching image datasets, many interesting image datasets were found, and the snowflakes dataset ironically looked even closer to the images taken in the company than the one found with insufficient numbers.  </a:t>
            </a:r>
          </a:p>
          <a:p>
            <a:pPr rtl="0">
              <a:spcBef>
                <a:spcPts val="0"/>
              </a:spcBef>
              <a:spcAft>
                <a:spcPts val="0"/>
              </a:spcAft>
            </a:pPr>
            <a:endParaRPr lang="en-US" sz="2000" b="0" i="0" u="none" strike="noStrike" dirty="0">
              <a:solidFill>
                <a:schemeClr val="bg1"/>
              </a:solidFill>
              <a:effectLst/>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r>
              <a:rPr lang="en-US" sz="2000" b="1" dirty="0">
                <a:solidFill>
                  <a:schemeClr val="bg1"/>
                </a:solidFill>
                <a:latin typeface="Arial" panose="020B0604020202020204" pitchFamily="34" charset="0"/>
              </a:rPr>
              <a:t>Dataset</a:t>
            </a:r>
          </a:p>
          <a:p>
            <a:pPr rtl="0">
              <a:spcBef>
                <a:spcPts val="0"/>
              </a:spcBef>
              <a:spcAft>
                <a:spcPts val="0"/>
              </a:spcAft>
            </a:pPr>
            <a:r>
              <a:rPr lang="en-US" sz="2000" b="0" i="0" u="none" strike="noStrike" dirty="0">
                <a:solidFill>
                  <a:schemeClr val="bg1"/>
                </a:solidFill>
                <a:effectLst/>
                <a:latin typeface="Arial" panose="020B0604020202020204" pitchFamily="34" charset="0"/>
              </a:rPr>
              <a:t>Through search engines, </a:t>
            </a:r>
            <a:r>
              <a:rPr lang="en-US" sz="2000" b="0" i="0" u="none" strike="noStrike" dirty="0">
                <a:solidFill>
                  <a:schemeClr val="bg1"/>
                </a:solidFill>
                <a:effectLst/>
                <a:latin typeface="Roboto" panose="020F0502020204030204" pitchFamily="2" charset="0"/>
              </a:rPr>
              <a:t>over 25,000 human-classified images of snowflakes were found by Colorado State University.  </a:t>
            </a:r>
          </a:p>
          <a:p>
            <a:pPr marL="285750" indent="-285750" rtl="0">
              <a:spcBef>
                <a:spcPts val="0"/>
              </a:spcBef>
              <a:spcAft>
                <a:spcPts val="0"/>
              </a:spcAft>
              <a:buFont typeface="Courier New" panose="02070309020205020404" pitchFamily="49" charset="0"/>
              <a:buChar char="o"/>
            </a:pPr>
            <a:endParaRPr lang="en-US" dirty="0">
              <a:solidFill>
                <a:schemeClr val="bg1"/>
              </a:solidFill>
              <a:latin typeface="Roboto" panose="020F0502020204030204" pitchFamily="2" charset="0"/>
            </a:endParaRPr>
          </a:p>
          <a:p>
            <a:pPr marL="285750" indent="-285750" rtl="0">
              <a:spcBef>
                <a:spcPts val="0"/>
              </a:spcBef>
              <a:spcAft>
                <a:spcPts val="0"/>
              </a:spcAft>
              <a:buFont typeface="Courier New" panose="02070309020205020404" pitchFamily="49" charset="0"/>
              <a:buChar char="o"/>
            </a:pPr>
            <a:endParaRPr lang="en-US" sz="1800" b="0" i="0" u="none" strike="noStrike" dirty="0">
              <a:solidFill>
                <a:schemeClr val="bg1"/>
              </a:solidFill>
              <a:effectLst/>
              <a:latin typeface="Roboto" panose="020F0502020204030204" pitchFamily="2" charset="0"/>
            </a:endParaRPr>
          </a:p>
          <a:p>
            <a:pPr marL="285750" indent="-285750" rtl="0">
              <a:spcBef>
                <a:spcPts val="0"/>
              </a:spcBef>
              <a:spcAft>
                <a:spcPts val="0"/>
              </a:spcAft>
              <a:buFont typeface="Courier New" panose="02070309020205020404" pitchFamily="49" charset="0"/>
              <a:buChar char="o"/>
            </a:pPr>
            <a:endParaRPr lang="en-US" dirty="0">
              <a:solidFill>
                <a:schemeClr val="bg1"/>
              </a:solidFill>
              <a:latin typeface="Roboto" panose="020F0502020204030204" pitchFamily="2" charset="0"/>
            </a:endParaRPr>
          </a:p>
        </p:txBody>
      </p:sp>
    </p:spTree>
    <p:extLst>
      <p:ext uri="{BB962C8B-B14F-4D97-AF65-F5344CB8AC3E}">
        <p14:creationId xmlns:p14="http://schemas.microsoft.com/office/powerpoint/2010/main" val="2057870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10"/>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1079029" y="488151"/>
            <a:ext cx="10208096" cy="931074"/>
          </a:xfrm>
        </p:spPr>
        <p:txBody>
          <a:bodyPr>
            <a:normAutofit/>
          </a:bodyPr>
          <a:lstStyle/>
          <a:p>
            <a:r>
              <a:rPr lang="en-US" sz="3200" dirty="0">
                <a:solidFill>
                  <a:srgbClr val="FFFFFF"/>
                </a:solidFill>
              </a:rPr>
              <a:t>Snowflakes</a:t>
            </a: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6" name="TextBox 5">
            <a:extLst>
              <a:ext uri="{FF2B5EF4-FFF2-40B4-BE49-F238E27FC236}">
                <a16:creationId xmlns:a16="http://schemas.microsoft.com/office/drawing/2014/main" id="{5A88FF3F-FAC0-8DEA-FA79-F3B8AE981E51}"/>
              </a:ext>
            </a:extLst>
          </p:cNvPr>
          <p:cNvSpPr txBox="1"/>
          <p:nvPr/>
        </p:nvSpPr>
        <p:spPr>
          <a:xfrm>
            <a:off x="885825" y="1183881"/>
            <a:ext cx="10277475" cy="5632311"/>
          </a:xfrm>
          <a:prstGeom prst="rect">
            <a:avLst/>
          </a:prstGeom>
          <a:noFill/>
        </p:spPr>
        <p:txBody>
          <a:bodyPr wrap="square" rtlCol="0">
            <a:spAutoFit/>
          </a:bodyPr>
          <a:lstStyle/>
          <a:p>
            <a:pPr marL="285750" indent="-285750" rtl="0">
              <a:spcBef>
                <a:spcPts val="0"/>
              </a:spcBef>
              <a:spcAft>
                <a:spcPts val="0"/>
              </a:spcAft>
              <a:buFont typeface="Courier New" panose="02070309020205020404" pitchFamily="49" charset="0"/>
              <a:buChar char="o"/>
            </a:pPr>
            <a:r>
              <a:rPr lang="en-US" sz="1800" b="1" i="0" u="none" strike="noStrike" dirty="0">
                <a:solidFill>
                  <a:schemeClr val="bg1"/>
                </a:solidFill>
                <a:effectLst/>
                <a:latin typeface="Arial" panose="020B0604020202020204" pitchFamily="34" charset="0"/>
              </a:rPr>
              <a:t>Approach/ Methodology</a:t>
            </a:r>
          </a:p>
          <a:p>
            <a:pPr rtl="0">
              <a:spcBef>
                <a:spcPts val="0"/>
              </a:spcBef>
              <a:spcAft>
                <a:spcPts val="0"/>
              </a:spcAft>
            </a:pP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latin typeface="Arial" panose="020B0604020202020204" pitchFamily="34" charset="0"/>
              </a:rPr>
              <a:t>Using snowflake images in the dataset to make training data and test data for supervised machine learning.  Use different algorithms to see how long it takes and how accurate the result would be.</a:t>
            </a:r>
            <a:endParaRPr lang="en-US" b="0" dirty="0">
              <a:solidFill>
                <a:schemeClr val="bg1"/>
              </a:solidFill>
              <a:effectLst/>
            </a:endParaRPr>
          </a:p>
          <a:p>
            <a:pPr rtl="0">
              <a:spcBef>
                <a:spcPts val="0"/>
              </a:spcBef>
              <a:spcAft>
                <a:spcPts val="0"/>
              </a:spcAft>
            </a:pPr>
            <a:br>
              <a:rPr lang="en-US" b="0" dirty="0">
                <a:solidFill>
                  <a:schemeClr val="bg1"/>
                </a:solidFill>
                <a:effectLst/>
              </a:rPr>
            </a:br>
            <a:br>
              <a:rPr lang="en-US" b="0" dirty="0">
                <a:solidFill>
                  <a:schemeClr val="bg1"/>
                </a:solidFill>
                <a:effectLst/>
              </a:rPr>
            </a:br>
            <a:br>
              <a:rPr lang="en-US" b="0" dirty="0">
                <a:solidFill>
                  <a:schemeClr val="bg1"/>
                </a:solidFill>
                <a:effectLst/>
              </a:rPr>
            </a:br>
            <a:br>
              <a:rPr lang="en-US" b="0" dirty="0">
                <a:solidFill>
                  <a:schemeClr val="bg1"/>
                </a:solidFill>
                <a:effectLst/>
              </a:rPr>
            </a:br>
            <a:br>
              <a:rPr lang="en-US" b="0" dirty="0">
                <a:solidFill>
                  <a:schemeClr val="bg1"/>
                </a:solidFill>
                <a:effectLst/>
              </a:rPr>
            </a:br>
            <a:endParaRPr lang="en-US" b="0" dirty="0">
              <a:solidFill>
                <a:schemeClr val="bg1"/>
              </a:solidFill>
              <a:effectLst/>
            </a:endParaRPr>
          </a:p>
          <a:p>
            <a:pPr rtl="0">
              <a:spcBef>
                <a:spcPts val="0"/>
              </a:spcBef>
              <a:spcAft>
                <a:spcPts val="0"/>
              </a:spcAft>
            </a:pPr>
            <a:endParaRPr lang="en-US" dirty="0">
              <a:solidFill>
                <a:schemeClr val="bg1"/>
              </a:solidFill>
            </a:endParaRPr>
          </a:p>
          <a:p>
            <a:pPr marL="285750" indent="-285750" rtl="0">
              <a:spcBef>
                <a:spcPts val="0"/>
              </a:spcBef>
              <a:spcAft>
                <a:spcPts val="0"/>
              </a:spcAft>
              <a:buFont typeface="Courier New" panose="02070309020205020404" pitchFamily="49" charset="0"/>
              <a:buChar char="o"/>
            </a:pPr>
            <a:endParaRPr lang="en-US" sz="1800" b="1" i="0" u="none" strike="noStrike" dirty="0">
              <a:solidFill>
                <a:schemeClr val="bg1"/>
              </a:solidFill>
              <a:effectLst/>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endParaRPr lang="en-US" b="1" dirty="0">
              <a:solidFill>
                <a:schemeClr val="bg1"/>
              </a:solidFill>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r>
              <a:rPr lang="en-US" sz="1800" b="1" i="0" u="none" strike="noStrike" dirty="0">
                <a:solidFill>
                  <a:schemeClr val="bg1"/>
                </a:solidFill>
                <a:effectLst/>
                <a:latin typeface="Arial" panose="020B0604020202020204" pitchFamily="34" charset="0"/>
              </a:rPr>
              <a:t>Evaluation Parameters (potential)</a:t>
            </a:r>
          </a:p>
          <a:p>
            <a:pPr rtl="0">
              <a:spcBef>
                <a:spcPts val="0"/>
              </a:spcBef>
              <a:spcAft>
                <a:spcPts val="0"/>
              </a:spcAft>
            </a:pP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latin typeface="Arial" panose="020B0604020202020204" pitchFamily="34" charset="0"/>
              </a:rPr>
              <a:t>Accuracy - the accuracy of using each algorithm</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latin typeface="Arial" panose="020B0604020202020204" pitchFamily="34" charset="0"/>
              </a:rPr>
              <a:t>Time took to run - Time took to run the algorithm to see if there is a trade of between accuracy and time</a:t>
            </a:r>
            <a:endParaRPr lang="en-US" b="0" dirty="0">
              <a:solidFill>
                <a:schemeClr val="bg1"/>
              </a:solidFill>
              <a:effectLst/>
            </a:endParaRPr>
          </a:p>
          <a:p>
            <a:br>
              <a:rPr lang="en-US" dirty="0">
                <a:solidFill>
                  <a:schemeClr val="bg1"/>
                </a:solidFill>
              </a:rPr>
            </a:br>
            <a:endParaRPr lang="en-US" sz="1800" b="0" i="0" u="none" strike="noStrike" dirty="0">
              <a:solidFill>
                <a:schemeClr val="bg1"/>
              </a:solidFill>
              <a:effectLst/>
              <a:latin typeface="Roboto" panose="020F0502020204030204" pitchFamily="2" charset="0"/>
            </a:endParaRPr>
          </a:p>
        </p:txBody>
      </p:sp>
      <p:pic>
        <p:nvPicPr>
          <p:cNvPr id="9" name="Picture 8" descr="A close-up of a pink and black sign&#10;&#10;Description automatically generated">
            <a:extLst>
              <a:ext uri="{FF2B5EF4-FFF2-40B4-BE49-F238E27FC236}">
                <a16:creationId xmlns:a16="http://schemas.microsoft.com/office/drawing/2014/main" id="{684847B8-86CE-2455-1712-A934F0C44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514" y="2783480"/>
            <a:ext cx="10208096" cy="1586935"/>
          </a:xfrm>
          <a:prstGeom prst="rect">
            <a:avLst/>
          </a:prstGeom>
        </p:spPr>
      </p:pic>
    </p:spTree>
    <p:extLst>
      <p:ext uri="{BB962C8B-B14F-4D97-AF65-F5344CB8AC3E}">
        <p14:creationId xmlns:p14="http://schemas.microsoft.com/office/powerpoint/2010/main" val="264198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10"/>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1034402" y="397707"/>
            <a:ext cx="10208096" cy="931074"/>
          </a:xfrm>
        </p:spPr>
        <p:txBody>
          <a:bodyPr>
            <a:normAutofit/>
          </a:bodyPr>
          <a:lstStyle/>
          <a:p>
            <a:r>
              <a:rPr lang="en-US" sz="3200" dirty="0">
                <a:solidFill>
                  <a:srgbClr val="FFFFFF"/>
                </a:solidFill>
              </a:rPr>
              <a:t>Snowflakes or Particles</a:t>
            </a: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437098" y="917257"/>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6" name="TextBox 5">
            <a:extLst>
              <a:ext uri="{FF2B5EF4-FFF2-40B4-BE49-F238E27FC236}">
                <a16:creationId xmlns:a16="http://schemas.microsoft.com/office/drawing/2014/main" id="{5A88FF3F-FAC0-8DEA-FA79-F3B8AE981E51}"/>
              </a:ext>
            </a:extLst>
          </p:cNvPr>
          <p:cNvSpPr txBox="1"/>
          <p:nvPr/>
        </p:nvSpPr>
        <p:spPr>
          <a:xfrm>
            <a:off x="904875" y="772894"/>
            <a:ext cx="10277475" cy="646331"/>
          </a:xfrm>
          <a:prstGeom prst="rect">
            <a:avLst/>
          </a:prstGeom>
          <a:noFill/>
        </p:spPr>
        <p:txBody>
          <a:bodyPr wrap="square" rtlCol="0">
            <a:spAutoFit/>
          </a:bodyPr>
          <a:lstStyle/>
          <a:p>
            <a:pPr marL="285750" indent="-285750" rtl="0">
              <a:spcBef>
                <a:spcPts val="0"/>
              </a:spcBef>
              <a:spcAft>
                <a:spcPts val="0"/>
              </a:spcAft>
              <a:buFont typeface="Courier New" panose="02070309020205020404" pitchFamily="49" charset="0"/>
              <a:buChar char="o"/>
            </a:pPr>
            <a:endParaRPr lang="en-US" dirty="0">
              <a:solidFill>
                <a:schemeClr val="bg1"/>
              </a:solidFill>
              <a:latin typeface="Roboto" panose="020F0502020204030204" pitchFamily="2" charset="0"/>
            </a:endParaRPr>
          </a:p>
          <a:p>
            <a:pPr marL="285750" indent="-285750" rtl="0">
              <a:spcBef>
                <a:spcPts val="0"/>
              </a:spcBef>
              <a:spcAft>
                <a:spcPts val="0"/>
              </a:spcAft>
              <a:buFont typeface="Courier New" panose="02070309020205020404" pitchFamily="49" charset="0"/>
              <a:buChar char="o"/>
            </a:pPr>
            <a:r>
              <a:rPr lang="en-US" sz="1800" b="0" i="0" u="none" strike="noStrike" dirty="0">
                <a:solidFill>
                  <a:schemeClr val="bg1"/>
                </a:solidFill>
                <a:effectLst/>
                <a:latin typeface="Roboto" panose="020F0502020204030204" pitchFamily="2" charset="0"/>
              </a:rPr>
              <a:t>The images were sorted into the following categories: </a:t>
            </a:r>
          </a:p>
        </p:txBody>
      </p:sp>
      <p:graphicFrame>
        <p:nvGraphicFramePr>
          <p:cNvPr id="9" name="Table 8">
            <a:extLst>
              <a:ext uri="{FF2B5EF4-FFF2-40B4-BE49-F238E27FC236}">
                <a16:creationId xmlns:a16="http://schemas.microsoft.com/office/drawing/2014/main" id="{FC994198-DF36-4519-6C64-015B6DC0EEF6}"/>
              </a:ext>
            </a:extLst>
          </p:cNvPr>
          <p:cNvGraphicFramePr>
            <a:graphicFrameLocks noGrp="1"/>
          </p:cNvGraphicFramePr>
          <p:nvPr>
            <p:extLst>
              <p:ext uri="{D42A27DB-BD31-4B8C-83A1-F6EECF244321}">
                <p14:modId xmlns:p14="http://schemas.microsoft.com/office/powerpoint/2010/main" val="2851372161"/>
              </p:ext>
            </p:extLst>
          </p:nvPr>
        </p:nvGraphicFramePr>
        <p:xfrm>
          <a:off x="613565" y="1446223"/>
          <a:ext cx="10833720" cy="822960"/>
        </p:xfrm>
        <a:graphic>
          <a:graphicData uri="http://schemas.openxmlformats.org/drawingml/2006/table">
            <a:tbl>
              <a:tblPr firstRow="1" bandRow="1">
                <a:tableStyleId>{5C22544A-7EE6-4342-B048-85BDC9FD1C3A}</a:tableStyleId>
              </a:tblPr>
              <a:tblGrid>
                <a:gridCol w="2166744">
                  <a:extLst>
                    <a:ext uri="{9D8B030D-6E8A-4147-A177-3AD203B41FA5}">
                      <a16:colId xmlns:a16="http://schemas.microsoft.com/office/drawing/2014/main" val="1282234598"/>
                    </a:ext>
                  </a:extLst>
                </a:gridCol>
                <a:gridCol w="2166744">
                  <a:extLst>
                    <a:ext uri="{9D8B030D-6E8A-4147-A177-3AD203B41FA5}">
                      <a16:colId xmlns:a16="http://schemas.microsoft.com/office/drawing/2014/main" val="2308077696"/>
                    </a:ext>
                  </a:extLst>
                </a:gridCol>
                <a:gridCol w="2166744">
                  <a:extLst>
                    <a:ext uri="{9D8B030D-6E8A-4147-A177-3AD203B41FA5}">
                      <a16:colId xmlns:a16="http://schemas.microsoft.com/office/drawing/2014/main" val="727249755"/>
                    </a:ext>
                  </a:extLst>
                </a:gridCol>
                <a:gridCol w="2166744">
                  <a:extLst>
                    <a:ext uri="{9D8B030D-6E8A-4147-A177-3AD203B41FA5}">
                      <a16:colId xmlns:a16="http://schemas.microsoft.com/office/drawing/2014/main" val="2496595298"/>
                    </a:ext>
                  </a:extLst>
                </a:gridCol>
                <a:gridCol w="2166744">
                  <a:extLst>
                    <a:ext uri="{9D8B030D-6E8A-4147-A177-3AD203B41FA5}">
                      <a16:colId xmlns:a16="http://schemas.microsoft.com/office/drawing/2014/main" val="177750844"/>
                    </a:ext>
                  </a:extLst>
                </a:gridCol>
              </a:tblGrid>
              <a:tr h="4339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AG (aggregate)</a:t>
                      </a:r>
                    </a:p>
                    <a:p>
                      <a:pPr algn="ct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CC (columnar crystal)</a:t>
                      </a:r>
                    </a:p>
                    <a:p>
                      <a:pPr algn="ct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GR (graupel)</a:t>
                      </a:r>
                    </a:p>
                    <a:p>
                      <a:pPr algn="ct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PC (planar crystal)</a:t>
                      </a:r>
                    </a:p>
                    <a:p>
                      <a:pPr algn="ct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SP (small particle).  </a:t>
                      </a:r>
                    </a:p>
                    <a:p>
                      <a:pPr algn="ct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35345458"/>
                  </a:ext>
                </a:extLst>
              </a:tr>
            </a:tbl>
          </a:graphicData>
        </a:graphic>
      </p:graphicFrame>
      <p:pic>
        <p:nvPicPr>
          <p:cNvPr id="11" name="Picture 10">
            <a:extLst>
              <a:ext uri="{FF2B5EF4-FFF2-40B4-BE49-F238E27FC236}">
                <a16:creationId xmlns:a16="http://schemas.microsoft.com/office/drawing/2014/main" id="{5D6097AA-54F0-A3F6-CA98-9D7DFBF22309}"/>
              </a:ext>
            </a:extLst>
          </p:cNvPr>
          <p:cNvPicPr>
            <a:picLocks noChangeAspect="1"/>
          </p:cNvPicPr>
          <p:nvPr/>
        </p:nvPicPr>
        <p:blipFill>
          <a:blip r:embed="rId3"/>
          <a:stretch>
            <a:fillRect/>
          </a:stretch>
        </p:blipFill>
        <p:spPr>
          <a:xfrm>
            <a:off x="832138" y="2006972"/>
            <a:ext cx="1609483" cy="1609483"/>
          </a:xfrm>
          <a:prstGeom prst="rect">
            <a:avLst/>
          </a:prstGeom>
        </p:spPr>
      </p:pic>
      <p:pic>
        <p:nvPicPr>
          <p:cNvPr id="15" name="Picture 14" descr="A white cloud in the sky&#10;&#10;Description automatically generated">
            <a:extLst>
              <a:ext uri="{FF2B5EF4-FFF2-40B4-BE49-F238E27FC236}">
                <a16:creationId xmlns:a16="http://schemas.microsoft.com/office/drawing/2014/main" id="{E3D7F240-7EF0-8E75-7E4C-878503B728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009" y="1982146"/>
            <a:ext cx="1609483" cy="1609483"/>
          </a:xfrm>
          <a:prstGeom prst="rect">
            <a:avLst/>
          </a:prstGeom>
        </p:spPr>
      </p:pic>
      <p:pic>
        <p:nvPicPr>
          <p:cNvPr id="17" name="Picture 16" descr="A white cloud in the sky&#10;&#10;Description automatically generated">
            <a:extLst>
              <a:ext uri="{FF2B5EF4-FFF2-40B4-BE49-F238E27FC236}">
                <a16:creationId xmlns:a16="http://schemas.microsoft.com/office/drawing/2014/main" id="{00DF5428-A405-80EC-F7AD-D4E58772CE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9568" y="1969526"/>
            <a:ext cx="1609483" cy="1609483"/>
          </a:xfrm>
          <a:prstGeom prst="rect">
            <a:avLst/>
          </a:prstGeom>
        </p:spPr>
      </p:pic>
      <p:pic>
        <p:nvPicPr>
          <p:cNvPr id="19" name="Picture 18" descr="A snowflake in the sky&#10;&#10;Description automatically generated">
            <a:extLst>
              <a:ext uri="{FF2B5EF4-FFF2-40B4-BE49-F238E27FC236}">
                <a16:creationId xmlns:a16="http://schemas.microsoft.com/office/drawing/2014/main" id="{CA1B64F8-3311-E35C-816F-F614EF9A99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33763" y="1948191"/>
            <a:ext cx="1609483" cy="1609483"/>
          </a:xfrm>
          <a:prstGeom prst="rect">
            <a:avLst/>
          </a:prstGeom>
        </p:spPr>
      </p:pic>
      <p:pic>
        <p:nvPicPr>
          <p:cNvPr id="21" name="Picture 20" descr="A white object in the sky&#10;&#10;Description automatically generated">
            <a:extLst>
              <a:ext uri="{FF2B5EF4-FFF2-40B4-BE49-F238E27FC236}">
                <a16:creationId xmlns:a16="http://schemas.microsoft.com/office/drawing/2014/main" id="{FED136E1-258C-2306-4ECC-82496000B2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57958" y="1948191"/>
            <a:ext cx="1609483" cy="1609483"/>
          </a:xfrm>
          <a:prstGeom prst="rect">
            <a:avLst/>
          </a:prstGeom>
        </p:spPr>
      </p:pic>
      <p:sp>
        <p:nvSpPr>
          <p:cNvPr id="3" name="TextBox 2">
            <a:extLst>
              <a:ext uri="{FF2B5EF4-FFF2-40B4-BE49-F238E27FC236}">
                <a16:creationId xmlns:a16="http://schemas.microsoft.com/office/drawing/2014/main" id="{DBB40381-46DB-1EAC-45EB-8763D9D526D7}"/>
              </a:ext>
            </a:extLst>
          </p:cNvPr>
          <p:cNvSpPr txBox="1"/>
          <p:nvPr/>
        </p:nvSpPr>
        <p:spPr>
          <a:xfrm>
            <a:off x="35514" y="3817084"/>
            <a:ext cx="12055565" cy="3539430"/>
          </a:xfrm>
          <a:prstGeom prst="rect">
            <a:avLst/>
          </a:prstGeom>
          <a:noFill/>
        </p:spPr>
        <p:txBody>
          <a:bodyPr wrap="square" rtlCol="0">
            <a:spAutoFit/>
          </a:bodyPr>
          <a:lstStyle/>
          <a:p>
            <a:pPr marL="285750" indent="-285750" rtl="0">
              <a:spcBef>
                <a:spcPts val="0"/>
              </a:spcBef>
              <a:spcAft>
                <a:spcPts val="0"/>
              </a:spcAft>
              <a:buFont typeface="Courier New" panose="02070309020205020404" pitchFamily="49" charset="0"/>
              <a:buChar char="o"/>
            </a:pPr>
            <a:r>
              <a:rPr lang="en-US" sz="1600" b="0" i="0" u="none" strike="noStrike" dirty="0">
                <a:solidFill>
                  <a:schemeClr val="bg1"/>
                </a:solidFill>
                <a:effectLst/>
                <a:latin typeface="Arial" panose="020B0604020202020204" pitchFamily="34" charset="0"/>
              </a:rPr>
              <a:t>The only problem with the snowflake images is that they are all with black backgrounds and white subjects.  The particle images taken in the company are sometimes with white background and black subjects to indicate if the subject is an </a:t>
            </a:r>
            <a:r>
              <a:rPr lang="en-US" sz="1600" b="1" i="0" u="none" strike="noStrike" dirty="0">
                <a:solidFill>
                  <a:schemeClr val="bg1"/>
                </a:solidFill>
                <a:effectLst/>
                <a:latin typeface="Arial" panose="020B0604020202020204" pitchFamily="34" charset="0"/>
              </a:rPr>
              <a:t>indentation</a:t>
            </a:r>
            <a:r>
              <a:rPr lang="en-US" sz="1600" b="0" i="0" u="none" strike="noStrike" dirty="0">
                <a:solidFill>
                  <a:schemeClr val="bg1"/>
                </a:solidFill>
                <a:effectLst/>
                <a:latin typeface="Arial" panose="020B0604020202020204" pitchFamily="34" charset="0"/>
              </a:rPr>
              <a:t> or a </a:t>
            </a:r>
            <a:r>
              <a:rPr lang="en-US" sz="1600" b="1" i="0" u="none" strike="noStrike" dirty="0">
                <a:solidFill>
                  <a:schemeClr val="bg1"/>
                </a:solidFill>
                <a:effectLst/>
                <a:latin typeface="Arial" panose="020B0604020202020204" pitchFamily="34" charset="0"/>
              </a:rPr>
              <a:t>raised</a:t>
            </a:r>
            <a:r>
              <a:rPr lang="en-US" sz="1600" b="0" i="0" u="none" strike="noStrike" dirty="0">
                <a:solidFill>
                  <a:schemeClr val="bg1"/>
                </a:solidFill>
                <a:effectLst/>
                <a:latin typeface="Arial" panose="020B0604020202020204" pitchFamily="34" charset="0"/>
              </a:rPr>
              <a:t> particle.  </a:t>
            </a:r>
            <a:endParaRPr lang="en-US" sz="1600" dirty="0">
              <a:solidFill>
                <a:schemeClr val="bg1"/>
              </a:solidFill>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endParaRPr lang="en-US" sz="1600" b="0" dirty="0">
              <a:solidFill>
                <a:schemeClr val="bg1"/>
              </a:solidFill>
              <a:effectLst/>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r>
              <a:rPr lang="en-US" sz="1600" dirty="0">
                <a:solidFill>
                  <a:schemeClr val="bg1"/>
                </a:solidFill>
                <a:latin typeface="Arial" panose="020B0604020202020204" pitchFamily="34" charset="0"/>
              </a:rPr>
              <a:t>This problem is resolved to alter the images in the snowflakes dataset to have the reversed color.  The Categories then became:</a:t>
            </a:r>
          </a:p>
          <a:p>
            <a:r>
              <a:rPr lang="en-US" sz="1600" b="0" dirty="0">
                <a:solidFill>
                  <a:schemeClr val="bg1"/>
                </a:solidFill>
                <a:effectLst/>
                <a:latin typeface="Consolas" panose="020B0609020204030204" pitchFamily="49" charset="0"/>
              </a:rPr>
              <a:t>{'</a:t>
            </a:r>
            <a:r>
              <a:rPr lang="en-US" sz="1600" b="0" dirty="0" err="1">
                <a:solidFill>
                  <a:schemeClr val="bg1"/>
                </a:solidFill>
                <a:effectLst/>
                <a:latin typeface="Consolas" panose="020B0609020204030204" pitchFamily="49" charset="0"/>
              </a:rPr>
              <a:t>AG':'group</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CC':'fiber</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GR':'raised</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PC':'peel</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SP':'bubble</a:t>
            </a:r>
            <a:r>
              <a:rPr lang="en-US" sz="1600" b="0" dirty="0">
                <a:solidFill>
                  <a:schemeClr val="bg1"/>
                </a:solidFill>
                <a:effectLst/>
                <a:latin typeface="Consolas" panose="020B0609020204030204" pitchFamily="49" charset="0"/>
              </a:rPr>
              <a:t>', 'GRT': 'indentation', 'SPT': 'small-indent’}</a:t>
            </a:r>
          </a:p>
          <a:p>
            <a:pPr marL="285750" indent="-285750">
              <a:buFont typeface="Courier New" panose="02070309020205020404" pitchFamily="49" charset="0"/>
              <a:buChar char="o"/>
            </a:pPr>
            <a:endParaRPr lang="en-US" sz="1600" dirty="0">
              <a:solidFill>
                <a:schemeClr val="bg1"/>
              </a:solidFill>
              <a:latin typeface="Consolas" panose="020B0609020204030204" pitchFamily="49" charset="0"/>
            </a:endParaRPr>
          </a:p>
          <a:p>
            <a:pPr marL="285750" indent="-285750">
              <a:buFont typeface="Courier New" panose="02070309020205020404" pitchFamily="49" charset="0"/>
              <a:buChar char="o"/>
            </a:pPr>
            <a:r>
              <a:rPr lang="en-US" sz="1600" b="0" dirty="0">
                <a:solidFill>
                  <a:schemeClr val="bg1"/>
                </a:solidFill>
                <a:effectLst/>
                <a:latin typeface="Consolas" panose="020B0609020204030204" pitchFamily="49" charset="0"/>
              </a:rPr>
              <a:t>Instead of</a:t>
            </a:r>
          </a:p>
          <a:p>
            <a:r>
              <a:rPr lang="en-US" sz="1600" b="0" dirty="0">
                <a:solidFill>
                  <a:schemeClr val="bg1"/>
                </a:solidFill>
                <a:effectLst/>
                <a:latin typeface="Consolas" panose="020B0609020204030204" pitchFamily="49" charset="0"/>
              </a:rPr>
              <a:t>{'</a:t>
            </a:r>
            <a:r>
              <a:rPr lang="en-US" sz="1600" b="0" dirty="0" err="1">
                <a:solidFill>
                  <a:schemeClr val="bg1"/>
                </a:solidFill>
                <a:effectLst/>
                <a:latin typeface="Consolas" panose="020B0609020204030204" pitchFamily="49" charset="0"/>
              </a:rPr>
              <a:t>AG':'aggregate</a:t>
            </a:r>
            <a:r>
              <a:rPr lang="en-US" sz="1600" b="0" dirty="0">
                <a:solidFill>
                  <a:schemeClr val="bg1"/>
                </a:solidFill>
                <a:effectLst/>
                <a:latin typeface="Consolas" panose="020B0609020204030204" pitchFamily="49" charset="0"/>
              </a:rPr>
              <a:t>', 'CC':'</a:t>
            </a:r>
            <a:r>
              <a:rPr lang="en-US" sz="1600" b="0" dirty="0" err="1">
                <a:solidFill>
                  <a:schemeClr val="bg1"/>
                </a:solidFill>
                <a:effectLst/>
                <a:latin typeface="Consolas" panose="020B0609020204030204" pitchFamily="49" charset="0"/>
              </a:rPr>
              <a:t>columnarcrystal</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GR':'graupel</a:t>
            </a:r>
            <a:r>
              <a:rPr lang="en-US" sz="1600" b="0" dirty="0">
                <a:solidFill>
                  <a:schemeClr val="bg1"/>
                </a:solidFill>
                <a:effectLst/>
                <a:latin typeface="Consolas" panose="020B0609020204030204" pitchFamily="49" charset="0"/>
              </a:rPr>
              <a:t>', 'PC':'</a:t>
            </a:r>
            <a:r>
              <a:rPr lang="en-US" sz="1600" b="0" dirty="0" err="1">
                <a:solidFill>
                  <a:schemeClr val="bg1"/>
                </a:solidFill>
                <a:effectLst/>
                <a:latin typeface="Consolas" panose="020B0609020204030204" pitchFamily="49" charset="0"/>
              </a:rPr>
              <a:t>planarcrystal</a:t>
            </a:r>
            <a:r>
              <a:rPr lang="en-US" sz="1600" b="0" dirty="0">
                <a:solidFill>
                  <a:schemeClr val="bg1"/>
                </a:solidFill>
                <a:effectLst/>
                <a:latin typeface="Consolas" panose="020B0609020204030204" pitchFamily="49" charset="0"/>
              </a:rPr>
              <a:t>', 'SP':'</a:t>
            </a:r>
            <a:r>
              <a:rPr lang="en-US" sz="1600" b="0" dirty="0" err="1">
                <a:solidFill>
                  <a:schemeClr val="bg1"/>
                </a:solidFill>
                <a:effectLst/>
                <a:latin typeface="Consolas" panose="020B0609020204030204" pitchFamily="49" charset="0"/>
              </a:rPr>
              <a:t>smallparticle</a:t>
            </a:r>
            <a:r>
              <a:rPr lang="en-US" sz="1600" b="0" dirty="0">
                <a:solidFill>
                  <a:schemeClr val="bg1"/>
                </a:solidFill>
                <a:effectLst/>
                <a:latin typeface="Consolas" panose="020B0609020204030204" pitchFamily="49" charset="0"/>
              </a:rPr>
              <a:t>', 'GRT': '</a:t>
            </a:r>
            <a:r>
              <a:rPr lang="en-US" sz="1600" b="0" dirty="0" err="1">
                <a:solidFill>
                  <a:schemeClr val="bg1"/>
                </a:solidFill>
                <a:effectLst/>
                <a:latin typeface="Consolas" panose="020B0609020204030204" pitchFamily="49" charset="0"/>
              </a:rPr>
              <a:t>grapel</a:t>
            </a:r>
            <a:r>
              <a:rPr lang="en-US" sz="1600" b="0" dirty="0">
                <a:solidFill>
                  <a:schemeClr val="bg1"/>
                </a:solidFill>
                <a:effectLst/>
                <a:latin typeface="Consolas" panose="020B0609020204030204" pitchFamily="49" charset="0"/>
              </a:rPr>
              <a:t>-trans', 'SPT': 'small-trans'}</a:t>
            </a:r>
          </a:p>
          <a:p>
            <a:pPr marL="285750" indent="-285750">
              <a:buFont typeface="Courier New" panose="02070309020205020404" pitchFamily="49" charset="0"/>
              <a:buChar char="o"/>
            </a:pPr>
            <a:endParaRPr lang="en-US" sz="1600" b="0" dirty="0">
              <a:solidFill>
                <a:schemeClr val="bg1"/>
              </a:solidFill>
              <a:effectLst/>
              <a:latin typeface="Consolas" panose="020B0609020204030204" pitchFamily="49" charset="0"/>
            </a:endParaRPr>
          </a:p>
          <a:p>
            <a:pPr marL="285750" indent="-285750" rtl="0">
              <a:spcBef>
                <a:spcPts val="0"/>
              </a:spcBef>
              <a:spcAft>
                <a:spcPts val="0"/>
              </a:spcAft>
              <a:buFont typeface="Courier New" panose="02070309020205020404" pitchFamily="49" charset="0"/>
              <a:buChar char="o"/>
            </a:pPr>
            <a:endParaRPr lang="en-US" sz="1600" dirty="0">
              <a:solidFill>
                <a:schemeClr val="bg1"/>
              </a:solidFill>
              <a:latin typeface="Arial" panose="020B0604020202020204" pitchFamily="34" charset="0"/>
            </a:endParaRPr>
          </a:p>
          <a:p>
            <a:endParaRPr lang="en-US" sz="1600" dirty="0"/>
          </a:p>
        </p:txBody>
      </p:sp>
    </p:spTree>
    <p:extLst>
      <p:ext uri="{BB962C8B-B14F-4D97-AF65-F5344CB8AC3E}">
        <p14:creationId xmlns:p14="http://schemas.microsoft.com/office/powerpoint/2010/main" val="2521164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10"/>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1079029" y="488151"/>
            <a:ext cx="10208096" cy="931074"/>
          </a:xfrm>
        </p:spPr>
        <p:txBody>
          <a:bodyPr>
            <a:normAutofit/>
          </a:bodyPr>
          <a:lstStyle/>
          <a:p>
            <a:r>
              <a:rPr lang="en-US" sz="3200" dirty="0">
                <a:solidFill>
                  <a:srgbClr val="FFFFFF"/>
                </a:solidFill>
              </a:rPr>
              <a:t>Particles?</a:t>
            </a: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graphicFrame>
        <p:nvGraphicFramePr>
          <p:cNvPr id="9" name="Table 8">
            <a:extLst>
              <a:ext uri="{FF2B5EF4-FFF2-40B4-BE49-F238E27FC236}">
                <a16:creationId xmlns:a16="http://schemas.microsoft.com/office/drawing/2014/main" id="{FC994198-DF36-4519-6C64-015B6DC0EEF6}"/>
              </a:ext>
            </a:extLst>
          </p:cNvPr>
          <p:cNvGraphicFramePr>
            <a:graphicFrameLocks noGrp="1"/>
          </p:cNvGraphicFramePr>
          <p:nvPr>
            <p:extLst>
              <p:ext uri="{D42A27DB-BD31-4B8C-83A1-F6EECF244321}">
                <p14:modId xmlns:p14="http://schemas.microsoft.com/office/powerpoint/2010/main" val="2652305588"/>
              </p:ext>
            </p:extLst>
          </p:nvPr>
        </p:nvGraphicFramePr>
        <p:xfrm>
          <a:off x="587555" y="1437939"/>
          <a:ext cx="10833720" cy="579120"/>
        </p:xfrm>
        <a:graphic>
          <a:graphicData uri="http://schemas.openxmlformats.org/drawingml/2006/table">
            <a:tbl>
              <a:tblPr firstRow="1" bandRow="1">
                <a:tableStyleId>{5C22544A-7EE6-4342-B048-85BDC9FD1C3A}</a:tableStyleId>
              </a:tblPr>
              <a:tblGrid>
                <a:gridCol w="2166744">
                  <a:extLst>
                    <a:ext uri="{9D8B030D-6E8A-4147-A177-3AD203B41FA5}">
                      <a16:colId xmlns:a16="http://schemas.microsoft.com/office/drawing/2014/main" val="1282234598"/>
                    </a:ext>
                  </a:extLst>
                </a:gridCol>
                <a:gridCol w="2166744">
                  <a:extLst>
                    <a:ext uri="{9D8B030D-6E8A-4147-A177-3AD203B41FA5}">
                      <a16:colId xmlns:a16="http://schemas.microsoft.com/office/drawing/2014/main" val="2308077696"/>
                    </a:ext>
                  </a:extLst>
                </a:gridCol>
                <a:gridCol w="2166744">
                  <a:extLst>
                    <a:ext uri="{9D8B030D-6E8A-4147-A177-3AD203B41FA5}">
                      <a16:colId xmlns:a16="http://schemas.microsoft.com/office/drawing/2014/main" val="727249755"/>
                    </a:ext>
                  </a:extLst>
                </a:gridCol>
                <a:gridCol w="2166744">
                  <a:extLst>
                    <a:ext uri="{9D8B030D-6E8A-4147-A177-3AD203B41FA5}">
                      <a16:colId xmlns:a16="http://schemas.microsoft.com/office/drawing/2014/main" val="2496595298"/>
                    </a:ext>
                  </a:extLst>
                </a:gridCol>
                <a:gridCol w="2166744">
                  <a:extLst>
                    <a:ext uri="{9D8B030D-6E8A-4147-A177-3AD203B41FA5}">
                      <a16:colId xmlns:a16="http://schemas.microsoft.com/office/drawing/2014/main" val="177750844"/>
                    </a:ext>
                  </a:extLst>
                </a:gridCol>
              </a:tblGrid>
              <a:tr h="4339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Group Particle</a:t>
                      </a:r>
                    </a:p>
                    <a:p>
                      <a:pPr algn="ct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Fiber</a:t>
                      </a: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Raised</a:t>
                      </a: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Li Peeling</a:t>
                      </a: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Bubbles</a:t>
                      </a:r>
                      <a:endParaRPr lang="en-US" sz="1600" b="1" dirty="0">
                        <a:solidFill>
                          <a:schemeClr val="bg1"/>
                        </a:solidFill>
                      </a:endParaRPr>
                    </a:p>
                    <a:p>
                      <a:pPr algn="ct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35345458"/>
                  </a:ext>
                </a:extLst>
              </a:tr>
            </a:tbl>
          </a:graphicData>
        </a:graphic>
      </p:graphicFrame>
      <p:pic>
        <p:nvPicPr>
          <p:cNvPr id="11" name="Picture 10">
            <a:extLst>
              <a:ext uri="{FF2B5EF4-FFF2-40B4-BE49-F238E27FC236}">
                <a16:creationId xmlns:a16="http://schemas.microsoft.com/office/drawing/2014/main" id="{5D6097AA-54F0-A3F6-CA98-9D7DFBF2230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9244" y="2092821"/>
            <a:ext cx="1609483" cy="1602329"/>
          </a:xfrm>
          <a:prstGeom prst="rect">
            <a:avLst/>
          </a:prstGeom>
        </p:spPr>
      </p:pic>
      <p:pic>
        <p:nvPicPr>
          <p:cNvPr id="15" name="Picture 14">
            <a:extLst>
              <a:ext uri="{FF2B5EF4-FFF2-40B4-BE49-F238E27FC236}">
                <a16:creationId xmlns:a16="http://schemas.microsoft.com/office/drawing/2014/main" id="{E3D7F240-7EF0-8E75-7E4C-878503B7289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75528" y="2089247"/>
            <a:ext cx="1609483" cy="1609483"/>
          </a:xfrm>
          <a:prstGeom prst="rect">
            <a:avLst/>
          </a:prstGeom>
        </p:spPr>
      </p:pic>
      <p:pic>
        <p:nvPicPr>
          <p:cNvPr id="17" name="Picture 16">
            <a:extLst>
              <a:ext uri="{FF2B5EF4-FFF2-40B4-BE49-F238E27FC236}">
                <a16:creationId xmlns:a16="http://schemas.microsoft.com/office/drawing/2014/main" id="{00DF5428-A405-80EC-F7AD-D4E58772CED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235536" y="2089246"/>
            <a:ext cx="1609483" cy="1609483"/>
          </a:xfrm>
          <a:prstGeom prst="rect">
            <a:avLst/>
          </a:prstGeom>
        </p:spPr>
      </p:pic>
      <p:pic>
        <p:nvPicPr>
          <p:cNvPr id="19" name="Picture 18">
            <a:extLst>
              <a:ext uri="{FF2B5EF4-FFF2-40B4-BE49-F238E27FC236}">
                <a16:creationId xmlns:a16="http://schemas.microsoft.com/office/drawing/2014/main" id="{CA1B64F8-3311-E35C-816F-F614EF9A994E}"/>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312200" y="2089246"/>
            <a:ext cx="1609483" cy="1609483"/>
          </a:xfrm>
          <a:prstGeom prst="rect">
            <a:avLst/>
          </a:prstGeom>
        </p:spPr>
      </p:pic>
      <p:pic>
        <p:nvPicPr>
          <p:cNvPr id="21" name="Picture 20">
            <a:extLst>
              <a:ext uri="{FF2B5EF4-FFF2-40B4-BE49-F238E27FC236}">
                <a16:creationId xmlns:a16="http://schemas.microsoft.com/office/drawing/2014/main" id="{FED136E1-258C-2306-4ECC-82496000B2F9}"/>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357457" y="2089245"/>
            <a:ext cx="1609483" cy="1609483"/>
          </a:xfrm>
          <a:prstGeom prst="rect">
            <a:avLst/>
          </a:prstGeom>
        </p:spPr>
      </p:pic>
      <p:graphicFrame>
        <p:nvGraphicFramePr>
          <p:cNvPr id="3" name="Table 2">
            <a:extLst>
              <a:ext uri="{FF2B5EF4-FFF2-40B4-BE49-F238E27FC236}">
                <a16:creationId xmlns:a16="http://schemas.microsoft.com/office/drawing/2014/main" id="{F1CA6C07-E07D-2730-8A63-2DB9AF6485E7}"/>
              </a:ext>
            </a:extLst>
          </p:cNvPr>
          <p:cNvGraphicFramePr>
            <a:graphicFrameLocks noGrp="1"/>
          </p:cNvGraphicFramePr>
          <p:nvPr>
            <p:extLst>
              <p:ext uri="{D42A27DB-BD31-4B8C-83A1-F6EECF244321}">
                <p14:modId xmlns:p14="http://schemas.microsoft.com/office/powerpoint/2010/main" val="3267465889"/>
              </p:ext>
            </p:extLst>
          </p:nvPr>
        </p:nvGraphicFramePr>
        <p:xfrm>
          <a:off x="514189" y="4129370"/>
          <a:ext cx="4333488" cy="433900"/>
        </p:xfrm>
        <a:graphic>
          <a:graphicData uri="http://schemas.openxmlformats.org/drawingml/2006/table">
            <a:tbl>
              <a:tblPr firstRow="1" bandRow="1">
                <a:tableStyleId>{5C22544A-7EE6-4342-B048-85BDC9FD1C3A}</a:tableStyleId>
              </a:tblPr>
              <a:tblGrid>
                <a:gridCol w="2166744">
                  <a:extLst>
                    <a:ext uri="{9D8B030D-6E8A-4147-A177-3AD203B41FA5}">
                      <a16:colId xmlns:a16="http://schemas.microsoft.com/office/drawing/2014/main" val="1282234598"/>
                    </a:ext>
                  </a:extLst>
                </a:gridCol>
                <a:gridCol w="2166744">
                  <a:extLst>
                    <a:ext uri="{9D8B030D-6E8A-4147-A177-3AD203B41FA5}">
                      <a16:colId xmlns:a16="http://schemas.microsoft.com/office/drawing/2014/main" val="2308077696"/>
                    </a:ext>
                  </a:extLst>
                </a:gridCol>
              </a:tblGrid>
              <a:tr h="4339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Indentation</a:t>
                      </a: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35345458"/>
                  </a:ext>
                </a:extLst>
              </a:tr>
            </a:tbl>
          </a:graphicData>
        </a:graphic>
      </p:graphicFrame>
      <p:pic>
        <p:nvPicPr>
          <p:cNvPr id="8" name="Picture 7" descr="A group of images of a tree">
            <a:extLst>
              <a:ext uri="{FF2B5EF4-FFF2-40B4-BE49-F238E27FC236}">
                <a16:creationId xmlns:a16="http://schemas.microsoft.com/office/drawing/2014/main" id="{DDB6BE90-F09E-7820-04B8-129C8566076A}"/>
              </a:ext>
            </a:extLst>
          </p:cNvPr>
          <p:cNvPicPr>
            <a:picLocks noChangeAspect="1"/>
          </p:cNvPicPr>
          <p:nvPr/>
        </p:nvPicPr>
        <p:blipFill rotWithShape="1">
          <a:blip r:embed="rId8">
            <a:extLst>
              <a:ext uri="{28A0092B-C50C-407E-A947-70E740481C1C}">
                <a14:useLocalDpi xmlns:a14="http://schemas.microsoft.com/office/drawing/2010/main" val="0"/>
              </a:ext>
            </a:extLst>
          </a:blip>
          <a:srcRect l="72749" t="23508" r="14248" b="2547"/>
          <a:stretch/>
        </p:blipFill>
        <p:spPr>
          <a:xfrm>
            <a:off x="712610" y="4474718"/>
            <a:ext cx="1640254" cy="1572272"/>
          </a:xfrm>
          <a:prstGeom prst="rect">
            <a:avLst/>
          </a:prstGeom>
        </p:spPr>
      </p:pic>
      <p:sp>
        <p:nvSpPr>
          <p:cNvPr id="18" name="TextBox 17">
            <a:extLst>
              <a:ext uri="{FF2B5EF4-FFF2-40B4-BE49-F238E27FC236}">
                <a16:creationId xmlns:a16="http://schemas.microsoft.com/office/drawing/2014/main" id="{CF797F26-24B2-6BBC-2803-8DD117130972}"/>
              </a:ext>
            </a:extLst>
          </p:cNvPr>
          <p:cNvSpPr txBox="1"/>
          <p:nvPr/>
        </p:nvSpPr>
        <p:spPr>
          <a:xfrm>
            <a:off x="5361846" y="4161644"/>
            <a:ext cx="6699928" cy="2031325"/>
          </a:xfrm>
          <a:prstGeom prst="rect">
            <a:avLst/>
          </a:prstGeom>
          <a:noFill/>
        </p:spPr>
        <p:txBody>
          <a:bodyPr wrap="square" rtlCol="0">
            <a:spAutoFit/>
          </a:bodyPr>
          <a:lstStyle/>
          <a:p>
            <a:pPr marL="285750" indent="-285750" rtl="0">
              <a:spcBef>
                <a:spcPts val="0"/>
              </a:spcBef>
              <a:spcAft>
                <a:spcPts val="0"/>
              </a:spcAft>
              <a:buFont typeface="Courier New" panose="02070309020205020404" pitchFamily="49" charset="0"/>
              <a:buChar char="o"/>
            </a:pPr>
            <a:r>
              <a:rPr lang="en-US" b="1" dirty="0">
                <a:solidFill>
                  <a:schemeClr val="bg1"/>
                </a:solidFill>
                <a:effectLst/>
                <a:latin typeface="Arial" panose="020B0604020202020204" pitchFamily="34" charset="0"/>
              </a:rPr>
              <a:t>225 x 225 pixels images in 7 categories</a:t>
            </a:r>
          </a:p>
          <a:p>
            <a:pPr marL="742950" lvl="1" indent="-285750">
              <a:buFont typeface="Courier New" panose="02070309020205020404" pitchFamily="49" charset="0"/>
              <a:buChar char="o"/>
            </a:pPr>
            <a:r>
              <a:rPr lang="de-DE" b="1" i="0" dirty="0">
                <a:solidFill>
                  <a:srgbClr val="CCCCCC"/>
                </a:solidFill>
                <a:effectLst/>
                <a:latin typeface="Consolas" panose="020B0609020204030204" pitchFamily="49" charset="0"/>
              </a:rPr>
              <a:t>AG 4538</a:t>
            </a:r>
          </a:p>
          <a:p>
            <a:pPr marL="742950" lvl="1" indent="-285750">
              <a:buFont typeface="Courier New" panose="02070309020205020404" pitchFamily="49" charset="0"/>
              <a:buChar char="o"/>
            </a:pPr>
            <a:r>
              <a:rPr lang="de-DE" b="1" i="0" dirty="0">
                <a:solidFill>
                  <a:srgbClr val="CCCCCC"/>
                </a:solidFill>
                <a:effectLst/>
                <a:latin typeface="Consolas" panose="020B0609020204030204" pitchFamily="49" charset="0"/>
              </a:rPr>
              <a:t>CC 4521 </a:t>
            </a:r>
          </a:p>
          <a:p>
            <a:pPr marL="742950" lvl="1" indent="-285750">
              <a:buFont typeface="Courier New" panose="02070309020205020404" pitchFamily="49" charset="0"/>
              <a:buChar char="o"/>
            </a:pPr>
            <a:r>
              <a:rPr lang="de-DE" b="1" i="0" dirty="0">
                <a:solidFill>
                  <a:srgbClr val="CCCCCC"/>
                </a:solidFill>
                <a:effectLst/>
                <a:latin typeface="Consolas" panose="020B0609020204030204" pitchFamily="49" charset="0"/>
              </a:rPr>
              <a:t>GR 4500 </a:t>
            </a:r>
          </a:p>
          <a:p>
            <a:pPr marL="742950" lvl="1" indent="-285750">
              <a:buFont typeface="Courier New" panose="02070309020205020404" pitchFamily="49" charset="0"/>
              <a:buChar char="o"/>
            </a:pPr>
            <a:r>
              <a:rPr lang="de-DE" b="1" i="0" dirty="0">
                <a:solidFill>
                  <a:srgbClr val="CCCCCC"/>
                </a:solidFill>
                <a:effectLst/>
                <a:latin typeface="Consolas" panose="020B0609020204030204" pitchFamily="49" charset="0"/>
              </a:rPr>
              <a:t>PC 4514 </a:t>
            </a:r>
          </a:p>
          <a:p>
            <a:pPr marL="742950" lvl="1" indent="-285750">
              <a:buFont typeface="Courier New" panose="02070309020205020404" pitchFamily="49" charset="0"/>
              <a:buChar char="o"/>
            </a:pPr>
            <a:r>
              <a:rPr lang="de-DE" b="1" i="0" dirty="0">
                <a:solidFill>
                  <a:srgbClr val="CCCCCC"/>
                </a:solidFill>
                <a:effectLst/>
                <a:latin typeface="Consolas" panose="020B0609020204030204" pitchFamily="49" charset="0"/>
              </a:rPr>
              <a:t>SP 4626 </a:t>
            </a:r>
          </a:p>
          <a:p>
            <a:pPr marL="742950" lvl="1" indent="-285750">
              <a:buFont typeface="Courier New" panose="02070309020205020404" pitchFamily="49" charset="0"/>
              <a:buChar char="o"/>
            </a:pPr>
            <a:r>
              <a:rPr lang="de-DE" b="1" i="0" dirty="0">
                <a:solidFill>
                  <a:srgbClr val="CCCCCC"/>
                </a:solidFill>
                <a:effectLst/>
                <a:latin typeface="Consolas" panose="020B0609020204030204" pitchFamily="49" charset="0"/>
              </a:rPr>
              <a:t>GRT 4500 </a:t>
            </a:r>
          </a:p>
        </p:txBody>
      </p:sp>
    </p:spTree>
    <p:extLst>
      <p:ext uri="{BB962C8B-B14F-4D97-AF65-F5344CB8AC3E}">
        <p14:creationId xmlns:p14="http://schemas.microsoft.com/office/powerpoint/2010/main" val="109801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10"/>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991952" y="330301"/>
            <a:ext cx="10208096" cy="931074"/>
          </a:xfrm>
        </p:spPr>
        <p:txBody>
          <a:bodyPr>
            <a:normAutofit/>
          </a:bodyPr>
          <a:lstStyle/>
          <a:p>
            <a:r>
              <a:rPr lang="en-US" sz="3200" dirty="0">
                <a:solidFill>
                  <a:schemeClr val="bg1"/>
                </a:solidFill>
              </a:rPr>
              <a:t>Objective/</a:t>
            </a:r>
            <a:r>
              <a:rPr lang="en-US" sz="3200" b="1" i="0" u="none" strike="noStrike" dirty="0">
                <a:solidFill>
                  <a:schemeClr val="bg1"/>
                </a:solidFill>
                <a:effectLst/>
                <a:latin typeface="Arial" panose="020B0604020202020204" pitchFamily="34" charset="0"/>
              </a:rPr>
              <a:t>Methodology</a:t>
            </a:r>
            <a:endParaRPr lang="en-US" sz="3200" dirty="0">
              <a:solidFill>
                <a:schemeClr val="bg1"/>
              </a:solidFill>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6" name="TextBox 5">
            <a:extLst>
              <a:ext uri="{FF2B5EF4-FFF2-40B4-BE49-F238E27FC236}">
                <a16:creationId xmlns:a16="http://schemas.microsoft.com/office/drawing/2014/main" id="{5A88FF3F-FAC0-8DEA-FA79-F3B8AE981E51}"/>
              </a:ext>
            </a:extLst>
          </p:cNvPr>
          <p:cNvSpPr txBox="1"/>
          <p:nvPr/>
        </p:nvSpPr>
        <p:spPr>
          <a:xfrm>
            <a:off x="522609" y="1139411"/>
            <a:ext cx="11146781" cy="2308324"/>
          </a:xfrm>
          <a:prstGeom prst="rect">
            <a:avLst/>
          </a:prstGeom>
          <a:noFill/>
        </p:spPr>
        <p:txBody>
          <a:bodyPr wrap="square" rtlCol="0">
            <a:spAutoFit/>
          </a:bodyPr>
          <a:lstStyle/>
          <a:p>
            <a:pPr marL="285750" indent="-285750" rtl="0">
              <a:spcBef>
                <a:spcPts val="0"/>
              </a:spcBef>
              <a:spcAft>
                <a:spcPts val="0"/>
              </a:spcAft>
              <a:buFont typeface="Courier New" panose="02070309020205020404" pitchFamily="49" charset="0"/>
              <a:buChar char="o"/>
            </a:pPr>
            <a:r>
              <a:rPr lang="en-US" sz="1800" b="0" i="0" u="none" strike="noStrike" dirty="0">
                <a:solidFill>
                  <a:schemeClr val="bg1"/>
                </a:solidFill>
                <a:effectLst/>
                <a:latin typeface="Arial" panose="020B0604020202020204" pitchFamily="34" charset="0"/>
              </a:rPr>
              <a:t>The task of this project is to use the snowflakes images to see which machine learning algorithm is the most accurate in detecting its categories.  If it is successful, this process may be able to detect similar images that contain particles under a microscope in the future.</a:t>
            </a:r>
          </a:p>
          <a:p>
            <a:pPr marL="285750" indent="-285750" rtl="0">
              <a:spcBef>
                <a:spcPts val="0"/>
              </a:spcBef>
              <a:spcAft>
                <a:spcPts val="0"/>
              </a:spcAft>
              <a:buFont typeface="Courier New" panose="02070309020205020404" pitchFamily="49" charset="0"/>
              <a:buChar char="o"/>
            </a:pPr>
            <a:endParaRPr lang="en-US" sz="1800" b="0" i="0" u="none" strike="noStrike" dirty="0">
              <a:solidFill>
                <a:schemeClr val="bg1"/>
              </a:solidFill>
              <a:effectLst/>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r>
              <a:rPr lang="en-US" dirty="0">
                <a:solidFill>
                  <a:schemeClr val="bg1"/>
                </a:solidFill>
                <a:latin typeface="Arial" panose="020B0604020202020204" pitchFamily="34" charset="0"/>
              </a:rPr>
              <a:t>1000 Training Data form each category and 100 Test Data.  Total 7000 Training Data and 700 Test Data</a:t>
            </a:r>
            <a:endParaRPr lang="en-US" sz="1800" b="0" i="0" u="none" strike="noStrike" dirty="0">
              <a:solidFill>
                <a:schemeClr val="bg1"/>
              </a:solidFill>
              <a:effectLst/>
              <a:latin typeface="Arial" panose="020B0604020202020204" pitchFamily="34" charset="0"/>
            </a:endParaRPr>
          </a:p>
          <a:p>
            <a:pPr rtl="0">
              <a:spcBef>
                <a:spcPts val="0"/>
              </a:spcBef>
              <a:spcAft>
                <a:spcPts val="0"/>
              </a:spcAft>
            </a:pPr>
            <a:endParaRPr lang="en-US" b="0" dirty="0">
              <a:solidFill>
                <a:schemeClr val="bg1"/>
              </a:solidFill>
              <a:effectLst/>
              <a:latin typeface="Arial" panose="020B0604020202020204" pitchFamily="34" charset="0"/>
            </a:endParaRPr>
          </a:p>
          <a:p>
            <a:pPr rtl="0">
              <a:spcBef>
                <a:spcPts val="0"/>
              </a:spcBef>
              <a:spcAft>
                <a:spcPts val="0"/>
              </a:spcAft>
            </a:pPr>
            <a:endParaRPr lang="en-US" b="0" dirty="0">
              <a:solidFill>
                <a:schemeClr val="bg1"/>
              </a:solidFill>
              <a:effectLst/>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endParaRPr lang="en-US" b="0" dirty="0">
              <a:solidFill>
                <a:schemeClr val="bg1"/>
              </a:solidFill>
              <a:effectLst/>
            </a:endParaRPr>
          </a:p>
        </p:txBody>
      </p:sp>
      <p:pic>
        <p:nvPicPr>
          <p:cNvPr id="13" name="Picture 12" descr="A close-up of a pink and black sign&#10;&#10;Description automatically generated">
            <a:extLst>
              <a:ext uri="{FF2B5EF4-FFF2-40B4-BE49-F238E27FC236}">
                <a16:creationId xmlns:a16="http://schemas.microsoft.com/office/drawing/2014/main" id="{5FD76504-20CE-6DE5-C1EB-58C5A511AB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432" y="3162559"/>
            <a:ext cx="7982977" cy="1241022"/>
          </a:xfrm>
          <a:prstGeom prst="rect">
            <a:avLst/>
          </a:prstGeom>
        </p:spPr>
      </p:pic>
      <p:sp>
        <p:nvSpPr>
          <p:cNvPr id="15" name="TextBox 14">
            <a:extLst>
              <a:ext uri="{FF2B5EF4-FFF2-40B4-BE49-F238E27FC236}">
                <a16:creationId xmlns:a16="http://schemas.microsoft.com/office/drawing/2014/main" id="{ACCD1A84-52DD-D632-0FCF-6240112A8AA1}"/>
              </a:ext>
            </a:extLst>
          </p:cNvPr>
          <p:cNvSpPr txBox="1"/>
          <p:nvPr/>
        </p:nvSpPr>
        <p:spPr>
          <a:xfrm>
            <a:off x="402280" y="4891803"/>
            <a:ext cx="11146781" cy="2031325"/>
          </a:xfrm>
          <a:prstGeom prst="rect">
            <a:avLst/>
          </a:prstGeom>
          <a:noFill/>
        </p:spPr>
        <p:txBody>
          <a:bodyPr wrap="square" rtlCol="0">
            <a:spAutoFit/>
          </a:bodyPr>
          <a:lstStyle/>
          <a:p>
            <a:pPr marL="285750" indent="-285750" rtl="0">
              <a:spcBef>
                <a:spcPts val="0"/>
              </a:spcBef>
              <a:spcAft>
                <a:spcPts val="0"/>
              </a:spcAft>
              <a:buFont typeface="Courier New" panose="02070309020205020404" pitchFamily="49" charset="0"/>
              <a:buChar char="o"/>
            </a:pPr>
            <a:r>
              <a:rPr lang="en-US" sz="1800" b="0" i="0" u="none" strike="noStrike" dirty="0">
                <a:solidFill>
                  <a:schemeClr val="bg1"/>
                </a:solidFill>
                <a:effectLst/>
                <a:latin typeface="Arial" panose="020B0604020202020204" pitchFamily="34" charset="0"/>
              </a:rPr>
              <a:t>What is considered success/ failure?</a:t>
            </a:r>
            <a:br>
              <a:rPr lang="en-US" sz="1800" b="0" i="0" u="none" strike="noStrike" dirty="0">
                <a:solidFill>
                  <a:schemeClr val="bg1"/>
                </a:solidFill>
                <a:effectLst/>
                <a:latin typeface="Arial" panose="020B0604020202020204" pitchFamily="34" charset="0"/>
              </a:rPr>
            </a:br>
            <a:r>
              <a:rPr lang="en-US" sz="1800" b="0" i="0" u="none" strike="noStrike" dirty="0">
                <a:solidFill>
                  <a:schemeClr val="bg1"/>
                </a:solidFill>
                <a:effectLst/>
                <a:latin typeface="Arial" panose="020B0604020202020204" pitchFamily="34" charset="0"/>
              </a:rPr>
              <a:t>Find the best algorithm detecting the categories of the snowflakes. If the accuracy rate is above 90%, it is</a:t>
            </a:r>
            <a:br>
              <a:rPr lang="en-US" sz="1800" b="0" i="0" u="none" strike="noStrike" dirty="0">
                <a:solidFill>
                  <a:schemeClr val="bg1"/>
                </a:solidFill>
                <a:effectLst/>
                <a:latin typeface="Arial" panose="020B0604020202020204" pitchFamily="34" charset="0"/>
              </a:rPr>
            </a:br>
            <a:r>
              <a:rPr lang="en-US" sz="1800" b="0" i="0" u="none" strike="noStrike" dirty="0">
                <a:solidFill>
                  <a:schemeClr val="bg1"/>
                </a:solidFill>
                <a:effectLst/>
                <a:latin typeface="Arial" panose="020B0604020202020204" pitchFamily="34" charset="0"/>
              </a:rPr>
              <a:t>considered a success.</a:t>
            </a:r>
            <a:br>
              <a:rPr lang="en-US" sz="1800" b="0" i="0" u="none" strike="noStrike" dirty="0">
                <a:solidFill>
                  <a:schemeClr val="bg1"/>
                </a:solidFill>
                <a:effectLst/>
                <a:latin typeface="Arial" panose="020B0604020202020204" pitchFamily="34" charset="0"/>
              </a:rPr>
            </a:br>
            <a:r>
              <a:rPr lang="en-US" sz="1800" b="0" i="0" u="none" strike="noStrike" dirty="0">
                <a:solidFill>
                  <a:schemeClr val="bg1"/>
                </a:solidFill>
                <a:effectLst/>
                <a:latin typeface="Arial" panose="020B0604020202020204" pitchFamily="34" charset="0"/>
              </a:rPr>
              <a:t>Evaluation Parameters</a:t>
            </a:r>
            <a:br>
              <a:rPr lang="en-US" sz="1800" b="0" i="0" u="none" strike="noStrike" dirty="0">
                <a:solidFill>
                  <a:schemeClr val="bg1"/>
                </a:solidFill>
                <a:effectLst/>
                <a:latin typeface="Arial" panose="020B0604020202020204" pitchFamily="34" charset="0"/>
              </a:rPr>
            </a:br>
            <a:r>
              <a:rPr lang="en-US" sz="1800" b="0" i="0" u="none" strike="noStrike" dirty="0">
                <a:solidFill>
                  <a:schemeClr val="bg1"/>
                </a:solidFill>
                <a:effectLst/>
                <a:latin typeface="Arial" panose="020B0604020202020204" pitchFamily="34" charset="0"/>
              </a:rPr>
              <a:t>Accuracy - Final result of evaluation of test data after the model was trained with training data.</a:t>
            </a:r>
            <a:endParaRPr lang="en-US" b="0" dirty="0">
              <a:solidFill>
                <a:schemeClr val="bg1"/>
              </a:solidFill>
              <a:effectLst/>
              <a:latin typeface="Arial" panose="020B0604020202020204" pitchFamily="34" charset="0"/>
            </a:endParaRPr>
          </a:p>
          <a:p>
            <a:pPr rtl="0">
              <a:spcBef>
                <a:spcPts val="0"/>
              </a:spcBef>
              <a:spcAft>
                <a:spcPts val="0"/>
              </a:spcAft>
            </a:pPr>
            <a:endParaRPr lang="en-US" b="0" dirty="0">
              <a:solidFill>
                <a:schemeClr val="bg1"/>
              </a:solidFill>
              <a:effectLst/>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endParaRPr lang="en-US" b="0" dirty="0">
              <a:solidFill>
                <a:schemeClr val="bg1"/>
              </a:solidFill>
              <a:effectLst/>
            </a:endParaRPr>
          </a:p>
        </p:txBody>
      </p:sp>
    </p:spTree>
    <p:extLst>
      <p:ext uri="{BB962C8B-B14F-4D97-AF65-F5344CB8AC3E}">
        <p14:creationId xmlns:p14="http://schemas.microsoft.com/office/powerpoint/2010/main" val="825694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0" y="0"/>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804195" y="412269"/>
            <a:ext cx="3975195" cy="615254"/>
          </a:xfrm>
        </p:spPr>
        <p:txBody>
          <a:bodyPr>
            <a:normAutofit fontScale="90000"/>
          </a:bodyPr>
          <a:lstStyle/>
          <a:p>
            <a:pPr algn="l"/>
            <a:r>
              <a:rPr lang="en-US" sz="2700" b="0" i="0" u="none" strike="noStrike" baseline="0" dirty="0">
                <a:solidFill>
                  <a:schemeClr val="bg1"/>
                </a:solidFill>
                <a:latin typeface="ArialMT"/>
              </a:rPr>
              <a:t>Experiments</a:t>
            </a:r>
            <a:br>
              <a:rPr lang="en-US" sz="1800" b="0" i="0" u="none" strike="noStrike" baseline="0" dirty="0">
                <a:solidFill>
                  <a:schemeClr val="bg1"/>
                </a:solidFill>
                <a:latin typeface="ArialMT"/>
              </a:rPr>
            </a:br>
            <a:endParaRPr lang="en-US" sz="3600" b="0" dirty="0">
              <a:solidFill>
                <a:schemeClr val="bg1"/>
              </a:solidFill>
              <a:effectLst/>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13" name="TextBox 12">
            <a:extLst>
              <a:ext uri="{FF2B5EF4-FFF2-40B4-BE49-F238E27FC236}">
                <a16:creationId xmlns:a16="http://schemas.microsoft.com/office/drawing/2014/main" id="{5FBFD7F1-44A8-4C2D-BC75-20CC9604B6C8}"/>
              </a:ext>
            </a:extLst>
          </p:cNvPr>
          <p:cNvSpPr txBox="1"/>
          <p:nvPr/>
        </p:nvSpPr>
        <p:spPr>
          <a:xfrm>
            <a:off x="678730" y="1536569"/>
            <a:ext cx="4242062" cy="3660682"/>
          </a:xfrm>
          <a:prstGeom prst="rect">
            <a:avLst/>
          </a:prstGeom>
          <a:noFill/>
        </p:spPr>
        <p:txBody>
          <a:bodyPr wrap="square" rtlCol="0">
            <a:spAutoFit/>
          </a:bodyPr>
          <a:lstStyle/>
          <a:p>
            <a:pPr marL="342900" indent="-342900">
              <a:lnSpc>
                <a:spcPct val="150000"/>
              </a:lnSpc>
              <a:buFont typeface="+mj-lt"/>
              <a:buAutoNum type="arabicPeriod"/>
            </a:pPr>
            <a:r>
              <a:rPr lang="en-US" sz="1200" b="0" i="0" u="none" strike="noStrike" baseline="0" dirty="0">
                <a:solidFill>
                  <a:schemeClr val="bg1"/>
                </a:solidFill>
                <a:latin typeface="ArialMT"/>
              </a:rPr>
              <a:t>The data is experimented with three types of process</a:t>
            </a:r>
            <a:endParaRPr lang="en-US" sz="1200" dirty="0">
              <a:solidFill>
                <a:schemeClr val="bg1"/>
              </a:solidFill>
              <a:latin typeface="ArialMT"/>
            </a:endParaRPr>
          </a:p>
          <a:p>
            <a:pPr marL="800100" lvl="1" indent="-342900">
              <a:lnSpc>
                <a:spcPct val="150000"/>
              </a:lnSpc>
              <a:buFont typeface="+mj-lt"/>
              <a:buAutoNum type="alphaLcParenR"/>
            </a:pPr>
            <a:r>
              <a:rPr lang="en-US" sz="1200" b="0" i="0" u="none" strike="noStrike" baseline="0" dirty="0">
                <a:solidFill>
                  <a:schemeClr val="bg1"/>
                </a:solidFill>
                <a:latin typeface="ArialMT"/>
              </a:rPr>
              <a:t>Machine learning classifiers</a:t>
            </a:r>
            <a:endParaRPr lang="en-US" sz="1200" dirty="0">
              <a:solidFill>
                <a:schemeClr val="bg1"/>
              </a:solidFill>
              <a:latin typeface="ArialMT"/>
            </a:endParaRPr>
          </a:p>
          <a:p>
            <a:pPr marL="800100" lvl="1" indent="-342900">
              <a:lnSpc>
                <a:spcPct val="150000"/>
              </a:lnSpc>
              <a:buFont typeface="+mj-lt"/>
              <a:buAutoNum type="alphaLcParenR"/>
            </a:pPr>
            <a:r>
              <a:rPr lang="en-US" sz="1200" b="0" i="0" u="none" strike="noStrike" baseline="0" dirty="0">
                <a:solidFill>
                  <a:schemeClr val="bg1"/>
                </a:solidFill>
                <a:latin typeface="ArialMT"/>
              </a:rPr>
              <a:t>Neural network parameters</a:t>
            </a:r>
            <a:endParaRPr lang="en-US" sz="1200" dirty="0">
              <a:solidFill>
                <a:schemeClr val="bg1"/>
              </a:solidFill>
              <a:latin typeface="ArialMT"/>
            </a:endParaRPr>
          </a:p>
          <a:p>
            <a:pPr marL="800100" lvl="1" indent="-342900">
              <a:lnSpc>
                <a:spcPct val="150000"/>
              </a:lnSpc>
              <a:buFont typeface="+mj-lt"/>
              <a:buAutoNum type="alphaLcParenR"/>
            </a:pPr>
            <a:r>
              <a:rPr lang="en-US" sz="1200" b="0" i="0" u="none" strike="noStrike" baseline="0" dirty="0">
                <a:solidFill>
                  <a:schemeClr val="bg1"/>
                </a:solidFill>
                <a:latin typeface="ArialMT"/>
              </a:rPr>
              <a:t>Deep Learning models</a:t>
            </a:r>
          </a:p>
          <a:p>
            <a:pPr lvl="1">
              <a:lnSpc>
                <a:spcPct val="150000"/>
              </a:lnSpc>
            </a:pPr>
            <a:endParaRPr lang="en-US" sz="1200" dirty="0">
              <a:solidFill>
                <a:schemeClr val="bg1"/>
              </a:solidFill>
              <a:latin typeface="ArialMT"/>
            </a:endParaRPr>
          </a:p>
          <a:p>
            <a:pPr marL="342900" indent="-342900">
              <a:lnSpc>
                <a:spcPct val="150000"/>
              </a:lnSpc>
              <a:buFont typeface="+mj-lt"/>
              <a:buAutoNum type="arabicPeriod"/>
            </a:pPr>
            <a:r>
              <a:rPr lang="en-US" sz="1200" b="0" i="0" u="none" strike="noStrike" baseline="0" dirty="0">
                <a:solidFill>
                  <a:schemeClr val="bg1"/>
                </a:solidFill>
                <a:latin typeface="ArialMT"/>
              </a:rPr>
              <a:t>With optimized models of (b) neural network parameters and (c) deep learning models stack them</a:t>
            </a:r>
            <a:br>
              <a:rPr lang="en-US" sz="1200" b="0" i="0" u="none" strike="noStrike" baseline="0" dirty="0">
                <a:solidFill>
                  <a:schemeClr val="bg1"/>
                </a:solidFill>
                <a:latin typeface="ArialMT"/>
              </a:rPr>
            </a:br>
            <a:r>
              <a:rPr lang="en-US" sz="1200" b="0" i="0" u="none" strike="noStrike" baseline="0" dirty="0">
                <a:solidFill>
                  <a:schemeClr val="bg1"/>
                </a:solidFill>
                <a:latin typeface="ArialMT"/>
              </a:rPr>
              <a:t>to create new models.</a:t>
            </a:r>
          </a:p>
          <a:p>
            <a:pPr marL="342900" indent="-342900">
              <a:lnSpc>
                <a:spcPct val="150000"/>
              </a:lnSpc>
              <a:buFont typeface="+mj-lt"/>
              <a:buAutoNum type="arabicPeriod"/>
            </a:pPr>
            <a:endParaRPr lang="en-US" sz="1200" dirty="0">
              <a:solidFill>
                <a:schemeClr val="bg1"/>
              </a:solidFill>
              <a:latin typeface="ArialMT"/>
            </a:endParaRPr>
          </a:p>
          <a:p>
            <a:pPr marL="342900" indent="-342900">
              <a:lnSpc>
                <a:spcPct val="150000"/>
              </a:lnSpc>
              <a:buFont typeface="+mj-lt"/>
              <a:buAutoNum type="arabicPeriod"/>
            </a:pPr>
            <a:r>
              <a:rPr lang="en-US" sz="1200" b="0" i="0" u="none" strike="noStrike" baseline="0" dirty="0">
                <a:solidFill>
                  <a:schemeClr val="bg1"/>
                </a:solidFill>
                <a:latin typeface="ArialMT"/>
              </a:rPr>
              <a:t>With the top of the neural network models and stacked models combine with the top machine</a:t>
            </a:r>
            <a:br>
              <a:rPr lang="en-US" sz="1200" b="0" i="0" u="none" strike="noStrike" baseline="0" dirty="0">
                <a:solidFill>
                  <a:schemeClr val="bg1"/>
                </a:solidFill>
                <a:latin typeface="ArialMT"/>
              </a:rPr>
            </a:br>
            <a:r>
              <a:rPr lang="en-US" sz="1200" b="0" i="0" u="none" strike="noStrike" baseline="0" dirty="0">
                <a:solidFill>
                  <a:schemeClr val="bg1"/>
                </a:solidFill>
                <a:latin typeface="ArialMT"/>
              </a:rPr>
              <a:t>learning classifiers to see if it improves the performance.</a:t>
            </a:r>
            <a:endParaRPr lang="en-US" sz="1200" dirty="0"/>
          </a:p>
        </p:txBody>
      </p:sp>
      <p:pic>
        <p:nvPicPr>
          <p:cNvPr id="16" name="Picture 15" descr="A diagram of a flowchart&#10;&#10;Description automatically generated">
            <a:extLst>
              <a:ext uri="{FF2B5EF4-FFF2-40B4-BE49-F238E27FC236}">
                <a16:creationId xmlns:a16="http://schemas.microsoft.com/office/drawing/2014/main" id="{A6C973B8-D014-2C60-7936-E607F0FEF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450" y="0"/>
            <a:ext cx="6913530" cy="6858000"/>
          </a:xfrm>
          <a:prstGeom prst="rect">
            <a:avLst/>
          </a:prstGeom>
        </p:spPr>
      </p:pic>
    </p:spTree>
    <p:extLst>
      <p:ext uri="{BB962C8B-B14F-4D97-AF65-F5344CB8AC3E}">
        <p14:creationId xmlns:p14="http://schemas.microsoft.com/office/powerpoint/2010/main" val="1907947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6658"/>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647707" y="306835"/>
            <a:ext cx="10208096" cy="931074"/>
          </a:xfrm>
        </p:spPr>
        <p:txBody>
          <a:bodyPr>
            <a:normAutofit/>
          </a:bodyPr>
          <a:lstStyle/>
          <a:p>
            <a:r>
              <a:rPr lang="en-US" sz="3600" b="1" dirty="0">
                <a:solidFill>
                  <a:schemeClr val="bg1"/>
                </a:solidFill>
                <a:effectLst/>
              </a:rPr>
              <a:t>Machine Learning Classifier Results</a:t>
            </a:r>
            <a:endParaRPr lang="en-US" sz="3600" b="0" dirty="0">
              <a:solidFill>
                <a:schemeClr val="bg1"/>
              </a:solidFill>
              <a:effectLst/>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graphicFrame>
        <p:nvGraphicFramePr>
          <p:cNvPr id="11" name="Object 10">
            <a:extLst>
              <a:ext uri="{FF2B5EF4-FFF2-40B4-BE49-F238E27FC236}">
                <a16:creationId xmlns:a16="http://schemas.microsoft.com/office/drawing/2014/main" id="{95274A01-FAB3-219B-0236-DE2319F4A1C9}"/>
              </a:ext>
            </a:extLst>
          </p:cNvPr>
          <p:cNvGraphicFramePr>
            <a:graphicFrameLocks noChangeAspect="1"/>
          </p:cNvGraphicFramePr>
          <p:nvPr>
            <p:extLst>
              <p:ext uri="{D42A27DB-BD31-4B8C-83A1-F6EECF244321}">
                <p14:modId xmlns:p14="http://schemas.microsoft.com/office/powerpoint/2010/main" val="1569188539"/>
              </p:ext>
            </p:extLst>
          </p:nvPr>
        </p:nvGraphicFramePr>
        <p:xfrm>
          <a:off x="224957" y="1037493"/>
          <a:ext cx="5173755" cy="2848863"/>
        </p:xfrm>
        <a:graphic>
          <a:graphicData uri="http://schemas.openxmlformats.org/presentationml/2006/ole">
            <mc:AlternateContent xmlns:mc="http://schemas.openxmlformats.org/markup-compatibility/2006">
              <mc:Choice xmlns:v="urn:schemas-microsoft-com:vml" Requires="v">
                <p:oleObj name="Image" r:id="rId3" imgW="8672760" imgH="3949200" progId="Photoshop.Image.13">
                  <p:embed/>
                </p:oleObj>
              </mc:Choice>
              <mc:Fallback>
                <p:oleObj name="Image" r:id="rId3" imgW="8672760" imgH="3949200" progId="Photoshop.Image.13">
                  <p:embed/>
                  <p:pic>
                    <p:nvPicPr>
                      <p:cNvPr id="0" name=""/>
                      <p:cNvPicPr/>
                      <p:nvPr/>
                    </p:nvPicPr>
                    <p:blipFill>
                      <a:blip r:embed="rId4"/>
                      <a:stretch>
                        <a:fillRect/>
                      </a:stretch>
                    </p:blipFill>
                    <p:spPr>
                      <a:xfrm>
                        <a:off x="224957" y="1037493"/>
                        <a:ext cx="5173755" cy="2848863"/>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947B7F34-570A-3972-FEFF-9ED2AEE10470}"/>
              </a:ext>
            </a:extLst>
          </p:cNvPr>
          <p:cNvPicPr>
            <a:picLocks noChangeAspect="1"/>
          </p:cNvPicPr>
          <p:nvPr/>
        </p:nvPicPr>
        <p:blipFill>
          <a:blip r:embed="rId5"/>
          <a:stretch>
            <a:fillRect/>
          </a:stretch>
        </p:blipFill>
        <p:spPr>
          <a:xfrm>
            <a:off x="224957" y="4411709"/>
            <a:ext cx="5083070" cy="2139456"/>
          </a:xfrm>
          <a:prstGeom prst="rect">
            <a:avLst/>
          </a:prstGeom>
        </p:spPr>
      </p:pic>
      <p:pic>
        <p:nvPicPr>
          <p:cNvPr id="17" name="Picture 16">
            <a:extLst>
              <a:ext uri="{FF2B5EF4-FFF2-40B4-BE49-F238E27FC236}">
                <a16:creationId xmlns:a16="http://schemas.microsoft.com/office/drawing/2014/main" id="{297D8493-E8C9-DDFE-F69A-0390D807C428}"/>
              </a:ext>
            </a:extLst>
          </p:cNvPr>
          <p:cNvPicPr>
            <a:picLocks noChangeAspect="1"/>
          </p:cNvPicPr>
          <p:nvPr/>
        </p:nvPicPr>
        <p:blipFill>
          <a:blip r:embed="rId6"/>
          <a:stretch>
            <a:fillRect/>
          </a:stretch>
        </p:blipFill>
        <p:spPr>
          <a:xfrm>
            <a:off x="6352237" y="1419710"/>
            <a:ext cx="4811063" cy="1975428"/>
          </a:xfrm>
          <a:prstGeom prst="rect">
            <a:avLst/>
          </a:prstGeom>
        </p:spPr>
      </p:pic>
      <p:pic>
        <p:nvPicPr>
          <p:cNvPr id="19" name="Picture 18">
            <a:extLst>
              <a:ext uri="{FF2B5EF4-FFF2-40B4-BE49-F238E27FC236}">
                <a16:creationId xmlns:a16="http://schemas.microsoft.com/office/drawing/2014/main" id="{53335DB6-B62A-2349-4ED1-AF9015C82D52}"/>
              </a:ext>
            </a:extLst>
          </p:cNvPr>
          <p:cNvPicPr>
            <a:picLocks noChangeAspect="1"/>
          </p:cNvPicPr>
          <p:nvPr/>
        </p:nvPicPr>
        <p:blipFill>
          <a:blip r:embed="rId7"/>
          <a:stretch>
            <a:fillRect/>
          </a:stretch>
        </p:blipFill>
        <p:spPr>
          <a:xfrm>
            <a:off x="5897334" y="4050414"/>
            <a:ext cx="2775508" cy="2228570"/>
          </a:xfrm>
          <a:prstGeom prst="rect">
            <a:avLst/>
          </a:prstGeom>
        </p:spPr>
      </p:pic>
      <p:pic>
        <p:nvPicPr>
          <p:cNvPr id="21" name="Picture 20">
            <a:extLst>
              <a:ext uri="{FF2B5EF4-FFF2-40B4-BE49-F238E27FC236}">
                <a16:creationId xmlns:a16="http://schemas.microsoft.com/office/drawing/2014/main" id="{7922D372-0C37-6ED3-E004-8E16B4A518B9}"/>
              </a:ext>
            </a:extLst>
          </p:cNvPr>
          <p:cNvPicPr>
            <a:picLocks noChangeAspect="1"/>
          </p:cNvPicPr>
          <p:nvPr/>
        </p:nvPicPr>
        <p:blipFill>
          <a:blip r:embed="rId8"/>
          <a:stretch>
            <a:fillRect/>
          </a:stretch>
        </p:blipFill>
        <p:spPr>
          <a:xfrm>
            <a:off x="8810768" y="4090397"/>
            <a:ext cx="3026487" cy="1730110"/>
          </a:xfrm>
          <a:prstGeom prst="rect">
            <a:avLst/>
          </a:prstGeom>
        </p:spPr>
      </p:pic>
      <p:sp>
        <p:nvSpPr>
          <p:cNvPr id="23" name="TextBox 22">
            <a:extLst>
              <a:ext uri="{FF2B5EF4-FFF2-40B4-BE49-F238E27FC236}">
                <a16:creationId xmlns:a16="http://schemas.microsoft.com/office/drawing/2014/main" id="{55BF4DDF-8F71-C38C-2576-F43CCDF4A6F1}"/>
              </a:ext>
            </a:extLst>
          </p:cNvPr>
          <p:cNvSpPr txBox="1"/>
          <p:nvPr/>
        </p:nvSpPr>
        <p:spPr>
          <a:xfrm>
            <a:off x="1603831" y="4037877"/>
            <a:ext cx="2416005" cy="523220"/>
          </a:xfrm>
          <a:prstGeom prst="rect">
            <a:avLst/>
          </a:prstGeom>
          <a:noFill/>
        </p:spPr>
        <p:txBody>
          <a:bodyPr wrap="square" rtlCol="0">
            <a:spAutoFit/>
          </a:bodyPr>
          <a:lstStyle/>
          <a:p>
            <a:r>
              <a:rPr lang="en-US" sz="1400" b="1" dirty="0">
                <a:solidFill>
                  <a:schemeClr val="bg1"/>
                </a:solidFill>
              </a:rPr>
              <a:t>Plain Decision Tree</a:t>
            </a:r>
          </a:p>
          <a:p>
            <a:endParaRPr lang="en-US" sz="1400" dirty="0"/>
          </a:p>
        </p:txBody>
      </p:sp>
      <p:sp>
        <p:nvSpPr>
          <p:cNvPr id="24" name="TextBox 23">
            <a:extLst>
              <a:ext uri="{FF2B5EF4-FFF2-40B4-BE49-F238E27FC236}">
                <a16:creationId xmlns:a16="http://schemas.microsoft.com/office/drawing/2014/main" id="{051C58C9-41E7-3FF2-8988-F5C44BF93376}"/>
              </a:ext>
            </a:extLst>
          </p:cNvPr>
          <p:cNvSpPr txBox="1"/>
          <p:nvPr/>
        </p:nvSpPr>
        <p:spPr>
          <a:xfrm>
            <a:off x="7908006" y="3618781"/>
            <a:ext cx="2416005" cy="523220"/>
          </a:xfrm>
          <a:prstGeom prst="rect">
            <a:avLst/>
          </a:prstGeom>
          <a:noFill/>
        </p:spPr>
        <p:txBody>
          <a:bodyPr wrap="square" rtlCol="0">
            <a:spAutoFit/>
          </a:bodyPr>
          <a:lstStyle/>
          <a:p>
            <a:r>
              <a:rPr lang="en-US" sz="1400" b="1" dirty="0">
                <a:solidFill>
                  <a:schemeClr val="bg1"/>
                </a:solidFill>
              </a:rPr>
              <a:t>Decision Tree with T-SNE</a:t>
            </a:r>
          </a:p>
          <a:p>
            <a:endParaRPr lang="en-US" sz="1400" dirty="0"/>
          </a:p>
        </p:txBody>
      </p:sp>
      <p:sp>
        <p:nvSpPr>
          <p:cNvPr id="25" name="TextBox 24">
            <a:extLst>
              <a:ext uri="{FF2B5EF4-FFF2-40B4-BE49-F238E27FC236}">
                <a16:creationId xmlns:a16="http://schemas.microsoft.com/office/drawing/2014/main" id="{B663565E-469B-AB41-8443-3845228BD0E8}"/>
              </a:ext>
            </a:extLst>
          </p:cNvPr>
          <p:cNvSpPr txBox="1"/>
          <p:nvPr/>
        </p:nvSpPr>
        <p:spPr>
          <a:xfrm>
            <a:off x="7898546" y="961930"/>
            <a:ext cx="2416005" cy="523220"/>
          </a:xfrm>
          <a:prstGeom prst="rect">
            <a:avLst/>
          </a:prstGeom>
          <a:noFill/>
        </p:spPr>
        <p:txBody>
          <a:bodyPr wrap="square" rtlCol="0">
            <a:spAutoFit/>
          </a:bodyPr>
          <a:lstStyle/>
          <a:p>
            <a:r>
              <a:rPr lang="en-US" sz="1400" b="1" dirty="0">
                <a:solidFill>
                  <a:schemeClr val="bg1"/>
                </a:solidFill>
              </a:rPr>
              <a:t>Decision Tree with PCA</a:t>
            </a:r>
          </a:p>
          <a:p>
            <a:endParaRPr lang="en-US" sz="1400" dirty="0"/>
          </a:p>
        </p:txBody>
      </p:sp>
    </p:spTree>
    <p:extLst>
      <p:ext uri="{BB962C8B-B14F-4D97-AF65-F5344CB8AC3E}">
        <p14:creationId xmlns:p14="http://schemas.microsoft.com/office/powerpoint/2010/main" val="1108687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6658"/>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647707" y="306835"/>
            <a:ext cx="10208096" cy="931074"/>
          </a:xfrm>
        </p:spPr>
        <p:txBody>
          <a:bodyPr>
            <a:normAutofit/>
          </a:bodyPr>
          <a:lstStyle/>
          <a:p>
            <a:r>
              <a:rPr lang="en-US" sz="3600" b="1" dirty="0">
                <a:solidFill>
                  <a:schemeClr val="bg1"/>
                </a:solidFill>
                <a:effectLst/>
              </a:rPr>
              <a:t>Machine Learning Classifier Results</a:t>
            </a:r>
            <a:endParaRPr lang="en-US" sz="3600" b="0" dirty="0">
              <a:solidFill>
                <a:schemeClr val="bg1"/>
              </a:solidFill>
              <a:effectLst/>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25" name="TextBox 24">
            <a:extLst>
              <a:ext uri="{FF2B5EF4-FFF2-40B4-BE49-F238E27FC236}">
                <a16:creationId xmlns:a16="http://schemas.microsoft.com/office/drawing/2014/main" id="{B663565E-469B-AB41-8443-3845228BD0E8}"/>
              </a:ext>
            </a:extLst>
          </p:cNvPr>
          <p:cNvSpPr txBox="1"/>
          <p:nvPr/>
        </p:nvSpPr>
        <p:spPr>
          <a:xfrm>
            <a:off x="1138268" y="1927843"/>
            <a:ext cx="10933758" cy="2000548"/>
          </a:xfrm>
          <a:prstGeom prst="rect">
            <a:avLst/>
          </a:prstGeom>
          <a:noFill/>
        </p:spPr>
        <p:txBody>
          <a:bodyPr wrap="square" rtlCol="0">
            <a:spAutoFit/>
          </a:bodyPr>
          <a:lstStyle/>
          <a:p>
            <a:endParaRPr lang="en-US" sz="1400" b="1" dirty="0">
              <a:solidFill>
                <a:schemeClr val="bg1"/>
              </a:solidFill>
            </a:endParaRPr>
          </a:p>
          <a:p>
            <a:pPr algn="l"/>
            <a:r>
              <a:rPr lang="en-US" sz="1800" b="0" i="0" u="none" strike="noStrike" baseline="0" dirty="0">
                <a:solidFill>
                  <a:schemeClr val="bg1"/>
                </a:solidFill>
                <a:latin typeface="ArialMT"/>
              </a:rPr>
              <a:t>Decision Tree has the simplest algorithm which produces medium good results. The altered data produced the worst result since the images may have less information that was necessary for the calculation. The best result is random forest.</a:t>
            </a:r>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r>
              <a:rPr lang="en-US" sz="1400" b="1" dirty="0">
                <a:solidFill>
                  <a:schemeClr val="bg1"/>
                </a:solidFill>
              </a:rPr>
              <a:t>Random Forest</a:t>
            </a:r>
          </a:p>
          <a:p>
            <a:endParaRPr lang="en-US" sz="1400" dirty="0">
              <a:solidFill>
                <a:schemeClr val="bg1"/>
              </a:solidFill>
            </a:endParaRPr>
          </a:p>
        </p:txBody>
      </p:sp>
      <p:pic>
        <p:nvPicPr>
          <p:cNvPr id="6" name="Picture 5">
            <a:extLst>
              <a:ext uri="{FF2B5EF4-FFF2-40B4-BE49-F238E27FC236}">
                <a16:creationId xmlns:a16="http://schemas.microsoft.com/office/drawing/2014/main" id="{B466095E-FB3D-8B13-586C-FE06234ED341}"/>
              </a:ext>
            </a:extLst>
          </p:cNvPr>
          <p:cNvPicPr>
            <a:picLocks noChangeAspect="1"/>
          </p:cNvPicPr>
          <p:nvPr/>
        </p:nvPicPr>
        <p:blipFill>
          <a:blip r:embed="rId3"/>
          <a:stretch>
            <a:fillRect/>
          </a:stretch>
        </p:blipFill>
        <p:spPr>
          <a:xfrm>
            <a:off x="45395" y="4011637"/>
            <a:ext cx="12101209" cy="1364931"/>
          </a:xfrm>
          <a:prstGeom prst="rect">
            <a:avLst/>
          </a:prstGeom>
        </p:spPr>
      </p:pic>
    </p:spTree>
    <p:extLst>
      <p:ext uri="{BB962C8B-B14F-4D97-AF65-F5344CB8AC3E}">
        <p14:creationId xmlns:p14="http://schemas.microsoft.com/office/powerpoint/2010/main" val="2436017721"/>
      </p:ext>
    </p:extLst>
  </p:cSld>
  <p:clrMapOvr>
    <a:masterClrMapping/>
  </p:clrMapOvr>
</p:sld>
</file>

<file path=ppt/theme/theme1.xml><?xml version="1.0" encoding="utf-8"?>
<a:theme xmlns:a="http://schemas.openxmlformats.org/drawingml/2006/main" name="BjornVTI">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docProps/app.xml><?xml version="1.0" encoding="utf-8"?>
<Properties xmlns="http://schemas.openxmlformats.org/officeDocument/2006/extended-properties" xmlns:vt="http://schemas.openxmlformats.org/officeDocument/2006/docPropsVTypes">
  <TotalTime>5853</TotalTime>
  <Words>1403</Words>
  <Application>Microsoft Office PowerPoint</Application>
  <PresentationFormat>Widescreen</PresentationFormat>
  <Paragraphs>128</Paragraphs>
  <Slides>18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6" baseType="lpstr">
      <vt:lpstr>ArialMT</vt:lpstr>
      <vt:lpstr>Arial</vt:lpstr>
      <vt:lpstr>Consolas</vt:lpstr>
      <vt:lpstr>Courier New</vt:lpstr>
      <vt:lpstr>Neue Haas Grotesk Text Pro</vt:lpstr>
      <vt:lpstr>Roboto</vt:lpstr>
      <vt:lpstr>BjornVTI</vt:lpstr>
      <vt:lpstr>Adobe Photoshop Image</vt:lpstr>
      <vt:lpstr>Snowflakes</vt:lpstr>
      <vt:lpstr>Snowflakes</vt:lpstr>
      <vt:lpstr>Snowflakes</vt:lpstr>
      <vt:lpstr>Snowflakes or Particles</vt:lpstr>
      <vt:lpstr>Particles?</vt:lpstr>
      <vt:lpstr>Objective/Methodology</vt:lpstr>
      <vt:lpstr>Experiments </vt:lpstr>
      <vt:lpstr>Machine Learning Classifier Results</vt:lpstr>
      <vt:lpstr>Machine Learning Classifier Results</vt:lpstr>
      <vt:lpstr>Neural Network model with different parameters</vt:lpstr>
      <vt:lpstr>Convolutional Neural Network and Parameters</vt:lpstr>
      <vt:lpstr>Different Neural Networks Models</vt:lpstr>
      <vt:lpstr>Transfer Learning and Transformer</vt:lpstr>
      <vt:lpstr>Model stacking using Random Forest Classification and Deep Learning models</vt:lpstr>
      <vt:lpstr>Model stacking using Random Forest Classification and Deep Learning models</vt:lpstr>
      <vt:lpstr>Foot steps of improving</vt:lpstr>
      <vt:lpstr>Accuracy and Loss with epochs fine tuning</vt:lpstr>
      <vt:lpstr>Model stacking using Random Forest Classification and Deep Learning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Snowflakes</dc:title>
  <dc:creator>Carol Sun</dc:creator>
  <cp:lastModifiedBy>Carol Sun</cp:lastModifiedBy>
  <cp:revision>10</cp:revision>
  <dcterms:created xsi:type="dcterms:W3CDTF">2023-10-23T02:04:58Z</dcterms:created>
  <dcterms:modified xsi:type="dcterms:W3CDTF">2023-12-14T11:45:23Z</dcterms:modified>
</cp:coreProperties>
</file>