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9" r:id="rId3"/>
    <p:sldId id="266" r:id="rId4"/>
    <p:sldId id="267"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14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10/22/2023</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124817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10/22/2023</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882584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10/22/2023</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9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10/22/2023</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344834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10/22/2023</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5013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10/22/2023</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30741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10/22/2023</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34418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10/22/2023</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2631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10/22/2023</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183523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10/22/2023</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026161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10/22/2023</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126579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10/22/2023</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02403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7DDD5C6-582A-4ED0-A2B2-01007B337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blue sky with white dots&#10;&#10;Description automatically generated with medium confidence">
            <a:extLst>
              <a:ext uri="{FF2B5EF4-FFF2-40B4-BE49-F238E27FC236}">
                <a16:creationId xmlns:a16="http://schemas.microsoft.com/office/drawing/2014/main" id="{3163F944-1DE4-5A90-379C-4EDC7490168C}"/>
              </a:ext>
            </a:extLst>
          </p:cNvPr>
          <p:cNvPicPr>
            <a:picLocks noChangeAspect="1"/>
          </p:cNvPicPr>
          <p:nvPr/>
        </p:nvPicPr>
        <p:blipFill rotWithShape="1">
          <a:blip r:embed="rId2">
            <a:alphaModFix/>
          </a:blip>
          <a:srcRect t="3433"/>
          <a:stretch/>
        </p:blipFill>
        <p:spPr>
          <a:xfrm>
            <a:off x="20" y="10"/>
            <a:ext cx="12191980" cy="6857990"/>
          </a:xfrm>
          <a:prstGeom prst="rect">
            <a:avLst/>
          </a:prstGeom>
        </p:spPr>
      </p:pic>
      <p:sp>
        <p:nvSpPr>
          <p:cNvPr id="29" name="Rectangle 28">
            <a:extLst>
              <a:ext uri="{FF2B5EF4-FFF2-40B4-BE49-F238E27FC236}">
                <a16:creationId xmlns:a16="http://schemas.microsoft.com/office/drawing/2014/main" id="{C5480330-D626-4BB1-A072-22D07F7C66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189585"/>
            <a:ext cx="12192000" cy="4678805"/>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FC0669-2EB5-129B-043A-45C385510DBC}"/>
              </a:ext>
            </a:extLst>
          </p:cNvPr>
          <p:cNvSpPr>
            <a:spLocks noGrp="1"/>
          </p:cNvSpPr>
          <p:nvPr>
            <p:ph type="ctrTitle"/>
          </p:nvPr>
        </p:nvSpPr>
        <p:spPr>
          <a:xfrm>
            <a:off x="1078992" y="3484971"/>
            <a:ext cx="7283773" cy="1997570"/>
          </a:xfrm>
        </p:spPr>
        <p:txBody>
          <a:bodyPr anchor="b">
            <a:normAutofit/>
          </a:bodyPr>
          <a:lstStyle/>
          <a:p>
            <a:pPr algn="dist"/>
            <a:r>
              <a:rPr lang="en-US" sz="4000" dirty="0">
                <a:solidFill>
                  <a:srgbClr val="FFFFFF"/>
                </a:solidFill>
              </a:rPr>
              <a:t>Snowflakes</a:t>
            </a:r>
          </a:p>
        </p:txBody>
      </p:sp>
      <p:sp>
        <p:nvSpPr>
          <p:cNvPr id="3" name="Subtitle 2">
            <a:extLst>
              <a:ext uri="{FF2B5EF4-FFF2-40B4-BE49-F238E27FC236}">
                <a16:creationId xmlns:a16="http://schemas.microsoft.com/office/drawing/2014/main" id="{136CB42D-B6E9-C4F7-8122-07C4D1A53AEF}"/>
              </a:ext>
            </a:extLst>
          </p:cNvPr>
          <p:cNvSpPr>
            <a:spLocks noGrp="1"/>
          </p:cNvSpPr>
          <p:nvPr>
            <p:ph type="subTitle" idx="1"/>
          </p:nvPr>
        </p:nvSpPr>
        <p:spPr>
          <a:xfrm>
            <a:off x="1090939" y="5492932"/>
            <a:ext cx="10817776" cy="681957"/>
          </a:xfrm>
        </p:spPr>
        <p:txBody>
          <a:bodyPr anchor="t">
            <a:normAutofit/>
          </a:bodyPr>
          <a:lstStyle/>
          <a:p>
            <a:pPr algn="ctr"/>
            <a:r>
              <a:rPr lang="en-US" b="1" dirty="0">
                <a:solidFill>
                  <a:srgbClr val="FFFFFF"/>
                </a:solidFill>
              </a:rPr>
              <a:t>Mimicking Particles Under Microscope				</a:t>
            </a:r>
            <a:r>
              <a:rPr lang="en-US" sz="1800" b="0" i="0" u="none" strike="noStrike" dirty="0">
                <a:solidFill>
                  <a:schemeClr val="bg1"/>
                </a:solidFill>
                <a:effectLst/>
                <a:latin typeface="Arial" panose="020B0604020202020204" pitchFamily="34" charset="0"/>
              </a:rPr>
              <a:t>Ming-</a:t>
            </a:r>
            <a:r>
              <a:rPr lang="en-US" sz="1800" b="0" i="0" u="none" strike="noStrike" dirty="0" err="1">
                <a:solidFill>
                  <a:schemeClr val="bg1"/>
                </a:solidFill>
                <a:effectLst/>
                <a:latin typeface="Arial" panose="020B0604020202020204" pitchFamily="34" charset="0"/>
              </a:rPr>
              <a:t>hwei</a:t>
            </a:r>
            <a:r>
              <a:rPr lang="en-US" sz="1800" b="0" i="0" u="none" strike="noStrike" dirty="0">
                <a:solidFill>
                  <a:schemeClr val="bg1"/>
                </a:solidFill>
                <a:effectLst/>
                <a:latin typeface="Arial" panose="020B0604020202020204" pitchFamily="34" charset="0"/>
              </a:rPr>
              <a:t> Carol Sun</a:t>
            </a:r>
            <a:endParaRPr lang="en-US" b="1" dirty="0">
              <a:solidFill>
                <a:schemeClr val="bg1"/>
              </a:solidFill>
            </a:endParaRPr>
          </a:p>
        </p:txBody>
      </p:sp>
      <p:cxnSp>
        <p:nvCxnSpPr>
          <p:cNvPr id="31" name="Straight Connector 30">
            <a:extLst>
              <a:ext uri="{FF2B5EF4-FFF2-40B4-BE49-F238E27FC236}">
                <a16:creationId xmlns:a16="http://schemas.microsoft.com/office/drawing/2014/main" id="{CFA49A52-5015-434E-A9B4-E3B97DB8B4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6" y="4965465"/>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82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1079029" y="488151"/>
            <a:ext cx="10208096" cy="931074"/>
          </a:xfrm>
        </p:spPr>
        <p:txBody>
          <a:bodyPr>
            <a:normAutofit/>
          </a:bodyPr>
          <a:lstStyle/>
          <a:p>
            <a:r>
              <a:rPr lang="en-US" sz="3200" dirty="0">
                <a:solidFill>
                  <a:srgbClr val="FFFFFF"/>
                </a:solidFill>
              </a:rPr>
              <a:t>Snowflakes</a:t>
            </a: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5A88FF3F-FAC0-8DEA-FA79-F3B8AE981E51}"/>
              </a:ext>
            </a:extLst>
          </p:cNvPr>
          <p:cNvSpPr txBox="1"/>
          <p:nvPr/>
        </p:nvSpPr>
        <p:spPr>
          <a:xfrm>
            <a:off x="804195" y="1242645"/>
            <a:ext cx="10277475" cy="5847755"/>
          </a:xfrm>
          <a:prstGeom prst="rect">
            <a:avLst/>
          </a:prstGeom>
          <a:noFill/>
        </p:spPr>
        <p:txBody>
          <a:bodyPr wrap="square" rtlCol="0">
            <a:spAutoFit/>
          </a:bodyPr>
          <a:lstStyle/>
          <a:p>
            <a:pPr rtl="0">
              <a:spcBef>
                <a:spcPts val="0"/>
              </a:spcBef>
              <a:spcAft>
                <a:spcPts val="0"/>
              </a:spcAft>
            </a:pPr>
            <a:endParaRPr lang="en-US" sz="2000" dirty="0">
              <a:solidFill>
                <a:schemeClr val="bg1"/>
              </a:solidFill>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r>
              <a:rPr lang="en-US" sz="2000" b="1" i="0" u="none" strike="noStrike" dirty="0">
                <a:solidFill>
                  <a:schemeClr val="bg1"/>
                </a:solidFill>
                <a:effectLst/>
                <a:latin typeface="Arial" panose="020B0604020202020204" pitchFamily="34" charset="0"/>
              </a:rPr>
              <a:t>Description</a:t>
            </a:r>
          </a:p>
          <a:p>
            <a:pPr rtl="0">
              <a:spcBef>
                <a:spcPts val="0"/>
              </a:spcBef>
              <a:spcAft>
                <a:spcPts val="0"/>
              </a:spcAft>
            </a:pPr>
            <a:r>
              <a:rPr lang="en-US" sz="2000" b="0" i="0" u="none" strike="noStrike" dirty="0">
                <a:solidFill>
                  <a:schemeClr val="bg1"/>
                </a:solidFill>
                <a:effectLst/>
                <a:latin typeface="Arial" panose="020B0604020202020204" pitchFamily="34" charset="0"/>
              </a:rPr>
              <a:t>The initiation of data research was to get images with non-organic metal particles taken under microscope since the company I am working for wants to have a way of categorizing the particles in images taken under microscope.  </a:t>
            </a:r>
          </a:p>
          <a:p>
            <a:pPr marL="285750" indent="-285750" rtl="0">
              <a:spcBef>
                <a:spcPts val="0"/>
              </a:spcBef>
              <a:spcAft>
                <a:spcPts val="0"/>
              </a:spcAft>
              <a:buFont typeface="Courier New" panose="02070309020205020404" pitchFamily="49" charset="0"/>
              <a:buChar char="o"/>
            </a:pPr>
            <a:endParaRPr lang="en-US" sz="2000" dirty="0">
              <a:solidFill>
                <a:schemeClr val="bg1"/>
              </a:solidFill>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r>
              <a:rPr lang="en-US" sz="2000" b="1" i="0" u="none" strike="noStrike" dirty="0">
                <a:solidFill>
                  <a:schemeClr val="bg1"/>
                </a:solidFill>
                <a:effectLst/>
                <a:latin typeface="Arial" panose="020B0604020202020204" pitchFamily="34" charset="0"/>
              </a:rPr>
              <a:t>Problem Statement</a:t>
            </a:r>
            <a:r>
              <a:rPr lang="zh-TW" altLang="en-US" sz="2000" b="1" i="0" u="none" strike="noStrike" dirty="0">
                <a:solidFill>
                  <a:schemeClr val="bg1"/>
                </a:solidFill>
                <a:effectLst/>
                <a:latin typeface="Arial" panose="020B0604020202020204" pitchFamily="34" charset="0"/>
              </a:rPr>
              <a:t> </a:t>
            </a:r>
            <a:endParaRPr lang="en-US" altLang="zh-TW" sz="2000" b="1" i="0" u="none" strike="noStrike" dirty="0">
              <a:solidFill>
                <a:schemeClr val="bg1"/>
              </a:solidFill>
              <a:effectLst/>
              <a:latin typeface="Arial" panose="020B0604020202020204" pitchFamily="34" charset="0"/>
            </a:endParaRPr>
          </a:p>
          <a:p>
            <a:pPr rtl="0">
              <a:spcBef>
                <a:spcPts val="0"/>
              </a:spcBef>
              <a:spcAft>
                <a:spcPts val="0"/>
              </a:spcAft>
            </a:pPr>
            <a:r>
              <a:rPr lang="en-US" sz="2000" b="0" i="0" u="none" strike="noStrike" dirty="0">
                <a:solidFill>
                  <a:schemeClr val="bg1"/>
                </a:solidFill>
                <a:effectLst/>
                <a:latin typeface="Arial" panose="020B0604020202020204" pitchFamily="34" charset="0"/>
              </a:rPr>
              <a:t>The problem was that this type of images were not found on the internet.  The closest one only had less than 300 images which is not enough to do different machine learning tests.  By searching image datasets, many interesting image datasets were found, and the snowflakes dataset ironically looked even closer to the images taken in the company than the one found with insufficient numbers.  </a:t>
            </a:r>
          </a:p>
          <a:p>
            <a:pPr rtl="0">
              <a:spcBef>
                <a:spcPts val="0"/>
              </a:spcBef>
              <a:spcAft>
                <a:spcPts val="0"/>
              </a:spcAft>
            </a:pPr>
            <a:endParaRPr lang="en-US" sz="2000" b="0" i="0" u="none" strike="noStrike" dirty="0">
              <a:solidFill>
                <a:schemeClr val="bg1"/>
              </a:solidFill>
              <a:effectLst/>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r>
              <a:rPr lang="en-US" sz="2000" b="1" dirty="0">
                <a:solidFill>
                  <a:schemeClr val="bg1"/>
                </a:solidFill>
                <a:latin typeface="Arial" panose="020B0604020202020204" pitchFamily="34" charset="0"/>
              </a:rPr>
              <a:t>Dataset</a:t>
            </a:r>
          </a:p>
          <a:p>
            <a:pPr rtl="0">
              <a:spcBef>
                <a:spcPts val="0"/>
              </a:spcBef>
              <a:spcAft>
                <a:spcPts val="0"/>
              </a:spcAft>
            </a:pPr>
            <a:r>
              <a:rPr lang="en-US" sz="2000" b="0" i="0" u="none" strike="noStrike" dirty="0">
                <a:solidFill>
                  <a:schemeClr val="bg1"/>
                </a:solidFill>
                <a:effectLst/>
                <a:latin typeface="Arial" panose="020B0604020202020204" pitchFamily="34" charset="0"/>
              </a:rPr>
              <a:t>Through search engines, </a:t>
            </a:r>
            <a:r>
              <a:rPr lang="en-US" sz="2000" b="0" i="0" u="none" strike="noStrike" dirty="0">
                <a:solidFill>
                  <a:schemeClr val="bg1"/>
                </a:solidFill>
                <a:effectLst/>
                <a:latin typeface="Roboto" panose="020F0502020204030204" pitchFamily="2" charset="0"/>
              </a:rPr>
              <a:t>over 25,000 human-classified images of snowflakes were found by Colorado State University.  </a:t>
            </a:r>
          </a:p>
          <a:p>
            <a:pPr marL="285750" indent="-285750" rtl="0">
              <a:spcBef>
                <a:spcPts val="0"/>
              </a:spcBef>
              <a:spcAft>
                <a:spcPts val="0"/>
              </a:spcAft>
              <a:buFont typeface="Courier New" panose="02070309020205020404" pitchFamily="49" charset="0"/>
              <a:buChar char="o"/>
            </a:pPr>
            <a:endParaRPr lang="en-US" dirty="0">
              <a:solidFill>
                <a:schemeClr val="bg1"/>
              </a:solidFill>
              <a:latin typeface="Roboto" panose="020F0502020204030204" pitchFamily="2" charset="0"/>
            </a:endParaRPr>
          </a:p>
          <a:p>
            <a:pPr marL="285750" indent="-285750" rtl="0">
              <a:spcBef>
                <a:spcPts val="0"/>
              </a:spcBef>
              <a:spcAft>
                <a:spcPts val="0"/>
              </a:spcAft>
              <a:buFont typeface="Courier New" panose="02070309020205020404" pitchFamily="49" charset="0"/>
              <a:buChar char="o"/>
            </a:pPr>
            <a:endParaRPr lang="en-US" sz="1800" b="0" i="0" u="none" strike="noStrike" dirty="0">
              <a:solidFill>
                <a:schemeClr val="bg1"/>
              </a:solidFill>
              <a:effectLst/>
              <a:latin typeface="Roboto" panose="020F0502020204030204" pitchFamily="2" charset="0"/>
            </a:endParaRPr>
          </a:p>
          <a:p>
            <a:pPr marL="285750" indent="-285750" rtl="0">
              <a:spcBef>
                <a:spcPts val="0"/>
              </a:spcBef>
              <a:spcAft>
                <a:spcPts val="0"/>
              </a:spcAft>
              <a:buFont typeface="Courier New" panose="02070309020205020404" pitchFamily="49" charset="0"/>
              <a:buChar char="o"/>
            </a:pPr>
            <a:endParaRPr lang="en-US" dirty="0">
              <a:solidFill>
                <a:schemeClr val="bg1"/>
              </a:solidFill>
              <a:latin typeface="Roboto" panose="020F0502020204030204" pitchFamily="2" charset="0"/>
            </a:endParaRPr>
          </a:p>
        </p:txBody>
      </p:sp>
    </p:spTree>
    <p:extLst>
      <p:ext uri="{BB962C8B-B14F-4D97-AF65-F5344CB8AC3E}">
        <p14:creationId xmlns:p14="http://schemas.microsoft.com/office/powerpoint/2010/main" val="2057870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1079029" y="488151"/>
            <a:ext cx="10208096" cy="931074"/>
          </a:xfrm>
        </p:spPr>
        <p:txBody>
          <a:bodyPr>
            <a:normAutofit/>
          </a:bodyPr>
          <a:lstStyle/>
          <a:p>
            <a:r>
              <a:rPr lang="en-US" sz="3200" dirty="0">
                <a:solidFill>
                  <a:srgbClr val="FFFFFF"/>
                </a:solidFill>
              </a:rPr>
              <a:t>Snowflakes</a:t>
            </a: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5A88FF3F-FAC0-8DEA-FA79-F3B8AE981E51}"/>
              </a:ext>
            </a:extLst>
          </p:cNvPr>
          <p:cNvSpPr txBox="1"/>
          <p:nvPr/>
        </p:nvSpPr>
        <p:spPr>
          <a:xfrm>
            <a:off x="885825" y="1183881"/>
            <a:ext cx="10277475" cy="5632311"/>
          </a:xfrm>
          <a:prstGeom prst="rect">
            <a:avLst/>
          </a:prstGeom>
          <a:noFill/>
        </p:spPr>
        <p:txBody>
          <a:bodyPr wrap="square" rtlCol="0">
            <a:spAutoFit/>
          </a:bodyPr>
          <a:lstStyle/>
          <a:p>
            <a:pPr marL="285750" indent="-285750" rtl="0">
              <a:spcBef>
                <a:spcPts val="0"/>
              </a:spcBef>
              <a:spcAft>
                <a:spcPts val="0"/>
              </a:spcAft>
              <a:buFont typeface="Courier New" panose="02070309020205020404" pitchFamily="49" charset="0"/>
              <a:buChar char="o"/>
            </a:pPr>
            <a:r>
              <a:rPr lang="en-US" sz="1800" b="1" i="0" u="none" strike="noStrike" dirty="0">
                <a:solidFill>
                  <a:schemeClr val="bg1"/>
                </a:solidFill>
                <a:effectLst/>
                <a:latin typeface="Arial" panose="020B0604020202020204" pitchFamily="34" charset="0"/>
              </a:rPr>
              <a:t>Approach/ Methodology</a:t>
            </a:r>
          </a:p>
          <a:p>
            <a:pPr rtl="0">
              <a:spcBef>
                <a:spcPts val="0"/>
              </a:spcBef>
              <a:spcAft>
                <a:spcPts val="0"/>
              </a:spcAft>
            </a:pP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Using snowflake images in the dataset to make training data and test data for supervised machine learning.  Use different algorithms to see how long it takes and how accurate the result would be.</a:t>
            </a:r>
            <a:endParaRPr lang="en-US" b="0" dirty="0">
              <a:solidFill>
                <a:schemeClr val="bg1"/>
              </a:solidFill>
              <a:effectLst/>
            </a:endParaRPr>
          </a:p>
          <a:p>
            <a:pPr rtl="0">
              <a:spcBef>
                <a:spcPts val="0"/>
              </a:spcBef>
              <a:spcAft>
                <a:spcPts val="0"/>
              </a:spcAft>
            </a:pPr>
            <a:br>
              <a:rPr lang="en-US" b="0" dirty="0">
                <a:solidFill>
                  <a:schemeClr val="bg1"/>
                </a:solidFill>
                <a:effectLst/>
              </a:rPr>
            </a:br>
            <a:br>
              <a:rPr lang="en-US" b="0" dirty="0">
                <a:solidFill>
                  <a:schemeClr val="bg1"/>
                </a:solidFill>
                <a:effectLst/>
              </a:rPr>
            </a:br>
            <a:br>
              <a:rPr lang="en-US" b="0" dirty="0">
                <a:solidFill>
                  <a:schemeClr val="bg1"/>
                </a:solidFill>
                <a:effectLst/>
              </a:rPr>
            </a:br>
            <a:br>
              <a:rPr lang="en-US" b="0" dirty="0">
                <a:solidFill>
                  <a:schemeClr val="bg1"/>
                </a:solidFill>
                <a:effectLst/>
              </a:rPr>
            </a:br>
            <a:br>
              <a:rPr lang="en-US" b="0" dirty="0">
                <a:solidFill>
                  <a:schemeClr val="bg1"/>
                </a:solidFill>
                <a:effectLst/>
              </a:rPr>
            </a:br>
            <a:endParaRPr lang="en-US" b="0" dirty="0">
              <a:solidFill>
                <a:schemeClr val="bg1"/>
              </a:solidFill>
              <a:effectLst/>
            </a:endParaRPr>
          </a:p>
          <a:p>
            <a:pPr rtl="0">
              <a:spcBef>
                <a:spcPts val="0"/>
              </a:spcBef>
              <a:spcAft>
                <a:spcPts val="0"/>
              </a:spcAft>
            </a:pPr>
            <a:endParaRPr lang="en-US" dirty="0">
              <a:solidFill>
                <a:schemeClr val="bg1"/>
              </a:solidFill>
            </a:endParaRPr>
          </a:p>
          <a:p>
            <a:pPr marL="285750" indent="-285750" rtl="0">
              <a:spcBef>
                <a:spcPts val="0"/>
              </a:spcBef>
              <a:spcAft>
                <a:spcPts val="0"/>
              </a:spcAft>
              <a:buFont typeface="Courier New" panose="02070309020205020404" pitchFamily="49" charset="0"/>
              <a:buChar char="o"/>
            </a:pPr>
            <a:endParaRPr lang="en-US" sz="1800" b="1" i="0" u="none" strike="noStrike" dirty="0">
              <a:solidFill>
                <a:schemeClr val="bg1"/>
              </a:solidFill>
              <a:effectLst/>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endParaRPr lang="en-US" b="1" dirty="0">
              <a:solidFill>
                <a:schemeClr val="bg1"/>
              </a:solidFill>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r>
              <a:rPr lang="en-US" sz="1800" b="1" i="0" u="none" strike="noStrike" dirty="0">
                <a:solidFill>
                  <a:schemeClr val="bg1"/>
                </a:solidFill>
                <a:effectLst/>
                <a:latin typeface="Arial" panose="020B0604020202020204" pitchFamily="34" charset="0"/>
              </a:rPr>
              <a:t>Evaluation Parameters (potential)</a:t>
            </a:r>
          </a:p>
          <a:p>
            <a:pPr rtl="0">
              <a:spcBef>
                <a:spcPts val="0"/>
              </a:spcBef>
              <a:spcAft>
                <a:spcPts val="0"/>
              </a:spcAft>
            </a:pP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Accuracy - the accuracy of using each algorithm</a:t>
            </a:r>
            <a:endParaRPr lang="en-US" b="0" dirty="0">
              <a:solidFill>
                <a:schemeClr val="bg1"/>
              </a:solidFill>
              <a:effectLst/>
            </a:endParaRPr>
          </a:p>
          <a:p>
            <a:pPr rtl="0">
              <a:spcBef>
                <a:spcPts val="0"/>
              </a:spcBef>
              <a:spcAft>
                <a:spcPts val="0"/>
              </a:spcAft>
            </a:pPr>
            <a:r>
              <a:rPr lang="en-US" sz="1800" b="0" i="0" u="none" strike="noStrike" dirty="0">
                <a:solidFill>
                  <a:schemeClr val="bg1"/>
                </a:solidFill>
                <a:effectLst/>
                <a:latin typeface="Arial" panose="020B0604020202020204" pitchFamily="34" charset="0"/>
              </a:rPr>
              <a:t>Time took to run - Time took to run the algorithm to see if there is a trade of between accuracy and time</a:t>
            </a:r>
            <a:endParaRPr lang="en-US" b="0" dirty="0">
              <a:solidFill>
                <a:schemeClr val="bg1"/>
              </a:solidFill>
              <a:effectLst/>
            </a:endParaRPr>
          </a:p>
          <a:p>
            <a:br>
              <a:rPr lang="en-US" dirty="0">
                <a:solidFill>
                  <a:schemeClr val="bg1"/>
                </a:solidFill>
              </a:rPr>
            </a:br>
            <a:endParaRPr lang="en-US" sz="1800" b="0" i="0" u="none" strike="noStrike" dirty="0">
              <a:solidFill>
                <a:schemeClr val="bg1"/>
              </a:solidFill>
              <a:effectLst/>
              <a:latin typeface="Roboto" panose="020F0502020204030204" pitchFamily="2" charset="0"/>
            </a:endParaRPr>
          </a:p>
        </p:txBody>
      </p:sp>
      <p:pic>
        <p:nvPicPr>
          <p:cNvPr id="20" name="Picture 19">
            <a:extLst>
              <a:ext uri="{FF2B5EF4-FFF2-40B4-BE49-F238E27FC236}">
                <a16:creationId xmlns:a16="http://schemas.microsoft.com/office/drawing/2014/main" id="{23FBFC05-C6BD-76FD-CAF6-69C107367A9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33263" y="2855117"/>
            <a:ext cx="7187045" cy="1581150"/>
          </a:xfrm>
          <a:prstGeom prst="rect">
            <a:avLst/>
          </a:prstGeom>
        </p:spPr>
      </p:pic>
    </p:spTree>
    <p:extLst>
      <p:ext uri="{BB962C8B-B14F-4D97-AF65-F5344CB8AC3E}">
        <p14:creationId xmlns:p14="http://schemas.microsoft.com/office/powerpoint/2010/main" val="264198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1034402" y="397707"/>
            <a:ext cx="10208096" cy="931074"/>
          </a:xfrm>
        </p:spPr>
        <p:txBody>
          <a:bodyPr>
            <a:normAutofit/>
          </a:bodyPr>
          <a:lstStyle/>
          <a:p>
            <a:r>
              <a:rPr lang="en-US" sz="3200" dirty="0">
                <a:solidFill>
                  <a:srgbClr val="FFFFFF"/>
                </a:solidFill>
              </a:rPr>
              <a:t>Snowflakes or Particles</a:t>
            </a: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437098" y="917257"/>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5A88FF3F-FAC0-8DEA-FA79-F3B8AE981E51}"/>
              </a:ext>
            </a:extLst>
          </p:cNvPr>
          <p:cNvSpPr txBox="1"/>
          <p:nvPr/>
        </p:nvSpPr>
        <p:spPr>
          <a:xfrm>
            <a:off x="904875" y="772894"/>
            <a:ext cx="10277475" cy="646331"/>
          </a:xfrm>
          <a:prstGeom prst="rect">
            <a:avLst/>
          </a:prstGeom>
          <a:noFill/>
        </p:spPr>
        <p:txBody>
          <a:bodyPr wrap="square" rtlCol="0">
            <a:spAutoFit/>
          </a:bodyPr>
          <a:lstStyle/>
          <a:p>
            <a:pPr marL="285750" indent="-285750" rtl="0">
              <a:spcBef>
                <a:spcPts val="0"/>
              </a:spcBef>
              <a:spcAft>
                <a:spcPts val="0"/>
              </a:spcAft>
              <a:buFont typeface="Courier New" panose="02070309020205020404" pitchFamily="49" charset="0"/>
              <a:buChar char="o"/>
            </a:pPr>
            <a:endParaRPr lang="en-US" dirty="0">
              <a:solidFill>
                <a:schemeClr val="bg1"/>
              </a:solidFill>
              <a:latin typeface="Roboto" panose="020F0502020204030204" pitchFamily="2" charset="0"/>
            </a:endParaRPr>
          </a:p>
          <a:p>
            <a:pPr marL="285750" indent="-285750" rtl="0">
              <a:spcBef>
                <a:spcPts val="0"/>
              </a:spcBef>
              <a:spcAft>
                <a:spcPts val="0"/>
              </a:spcAft>
              <a:buFont typeface="Courier New" panose="02070309020205020404" pitchFamily="49" charset="0"/>
              <a:buChar char="o"/>
            </a:pPr>
            <a:r>
              <a:rPr lang="en-US" sz="1800" b="0" i="0" u="none" strike="noStrike" dirty="0">
                <a:solidFill>
                  <a:schemeClr val="bg1"/>
                </a:solidFill>
                <a:effectLst/>
                <a:latin typeface="Roboto" panose="020F0502020204030204" pitchFamily="2" charset="0"/>
              </a:rPr>
              <a:t>The images were sorted into the following categories: </a:t>
            </a:r>
          </a:p>
        </p:txBody>
      </p:sp>
      <p:graphicFrame>
        <p:nvGraphicFramePr>
          <p:cNvPr id="9" name="Table 8">
            <a:extLst>
              <a:ext uri="{FF2B5EF4-FFF2-40B4-BE49-F238E27FC236}">
                <a16:creationId xmlns:a16="http://schemas.microsoft.com/office/drawing/2014/main" id="{FC994198-DF36-4519-6C64-015B6DC0EEF6}"/>
              </a:ext>
            </a:extLst>
          </p:cNvPr>
          <p:cNvGraphicFramePr>
            <a:graphicFrameLocks noGrp="1"/>
          </p:cNvGraphicFramePr>
          <p:nvPr>
            <p:extLst>
              <p:ext uri="{D42A27DB-BD31-4B8C-83A1-F6EECF244321}">
                <p14:modId xmlns:p14="http://schemas.microsoft.com/office/powerpoint/2010/main" val="2851372161"/>
              </p:ext>
            </p:extLst>
          </p:nvPr>
        </p:nvGraphicFramePr>
        <p:xfrm>
          <a:off x="613565" y="1446223"/>
          <a:ext cx="10833720" cy="822960"/>
        </p:xfrm>
        <a:graphic>
          <a:graphicData uri="http://schemas.openxmlformats.org/drawingml/2006/table">
            <a:tbl>
              <a:tblPr firstRow="1" bandRow="1">
                <a:tableStyleId>{5C22544A-7EE6-4342-B048-85BDC9FD1C3A}</a:tableStyleId>
              </a:tblPr>
              <a:tblGrid>
                <a:gridCol w="2166744">
                  <a:extLst>
                    <a:ext uri="{9D8B030D-6E8A-4147-A177-3AD203B41FA5}">
                      <a16:colId xmlns:a16="http://schemas.microsoft.com/office/drawing/2014/main" val="1282234598"/>
                    </a:ext>
                  </a:extLst>
                </a:gridCol>
                <a:gridCol w="2166744">
                  <a:extLst>
                    <a:ext uri="{9D8B030D-6E8A-4147-A177-3AD203B41FA5}">
                      <a16:colId xmlns:a16="http://schemas.microsoft.com/office/drawing/2014/main" val="2308077696"/>
                    </a:ext>
                  </a:extLst>
                </a:gridCol>
                <a:gridCol w="2166744">
                  <a:extLst>
                    <a:ext uri="{9D8B030D-6E8A-4147-A177-3AD203B41FA5}">
                      <a16:colId xmlns:a16="http://schemas.microsoft.com/office/drawing/2014/main" val="727249755"/>
                    </a:ext>
                  </a:extLst>
                </a:gridCol>
                <a:gridCol w="2166744">
                  <a:extLst>
                    <a:ext uri="{9D8B030D-6E8A-4147-A177-3AD203B41FA5}">
                      <a16:colId xmlns:a16="http://schemas.microsoft.com/office/drawing/2014/main" val="2496595298"/>
                    </a:ext>
                  </a:extLst>
                </a:gridCol>
                <a:gridCol w="2166744">
                  <a:extLst>
                    <a:ext uri="{9D8B030D-6E8A-4147-A177-3AD203B41FA5}">
                      <a16:colId xmlns:a16="http://schemas.microsoft.com/office/drawing/2014/main" val="177750844"/>
                    </a:ext>
                  </a:extLst>
                </a:gridCol>
              </a:tblGrid>
              <a:tr h="433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AG (aggregate)</a:t>
                      </a: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CC (columnar crystal)</a:t>
                      </a: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GR (graupel)</a:t>
                      </a: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PC (planar crystal)</a:t>
                      </a: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SP (small particle).  </a:t>
                      </a: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35345458"/>
                  </a:ext>
                </a:extLst>
              </a:tr>
            </a:tbl>
          </a:graphicData>
        </a:graphic>
      </p:graphicFrame>
      <p:pic>
        <p:nvPicPr>
          <p:cNvPr id="11" name="Picture 10">
            <a:extLst>
              <a:ext uri="{FF2B5EF4-FFF2-40B4-BE49-F238E27FC236}">
                <a16:creationId xmlns:a16="http://schemas.microsoft.com/office/drawing/2014/main" id="{5D6097AA-54F0-A3F6-CA98-9D7DFBF22309}"/>
              </a:ext>
            </a:extLst>
          </p:cNvPr>
          <p:cNvPicPr>
            <a:picLocks noChangeAspect="1"/>
          </p:cNvPicPr>
          <p:nvPr/>
        </p:nvPicPr>
        <p:blipFill>
          <a:blip r:embed="rId3"/>
          <a:stretch>
            <a:fillRect/>
          </a:stretch>
        </p:blipFill>
        <p:spPr>
          <a:xfrm>
            <a:off x="832138" y="2006972"/>
            <a:ext cx="1609483" cy="1609483"/>
          </a:xfrm>
          <a:prstGeom prst="rect">
            <a:avLst/>
          </a:prstGeom>
        </p:spPr>
      </p:pic>
      <p:pic>
        <p:nvPicPr>
          <p:cNvPr id="15" name="Picture 14" descr="A white cloud in the sky&#10;&#10;Description automatically generated">
            <a:extLst>
              <a:ext uri="{FF2B5EF4-FFF2-40B4-BE49-F238E27FC236}">
                <a16:creationId xmlns:a16="http://schemas.microsoft.com/office/drawing/2014/main" id="{E3D7F240-7EF0-8E75-7E4C-878503B728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009" y="1982146"/>
            <a:ext cx="1609483" cy="1609483"/>
          </a:xfrm>
          <a:prstGeom prst="rect">
            <a:avLst/>
          </a:prstGeom>
        </p:spPr>
      </p:pic>
      <p:pic>
        <p:nvPicPr>
          <p:cNvPr id="17" name="Picture 16" descr="A white cloud in the sky&#10;&#10;Description automatically generated">
            <a:extLst>
              <a:ext uri="{FF2B5EF4-FFF2-40B4-BE49-F238E27FC236}">
                <a16:creationId xmlns:a16="http://schemas.microsoft.com/office/drawing/2014/main" id="{00DF5428-A405-80EC-F7AD-D4E58772CE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9568" y="1969526"/>
            <a:ext cx="1609483" cy="1609483"/>
          </a:xfrm>
          <a:prstGeom prst="rect">
            <a:avLst/>
          </a:prstGeom>
        </p:spPr>
      </p:pic>
      <p:pic>
        <p:nvPicPr>
          <p:cNvPr id="19" name="Picture 18" descr="A snowflake in the sky&#10;&#10;Description automatically generated">
            <a:extLst>
              <a:ext uri="{FF2B5EF4-FFF2-40B4-BE49-F238E27FC236}">
                <a16:creationId xmlns:a16="http://schemas.microsoft.com/office/drawing/2014/main" id="{CA1B64F8-3311-E35C-816F-F614EF9A99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3763" y="1948191"/>
            <a:ext cx="1609483" cy="1609483"/>
          </a:xfrm>
          <a:prstGeom prst="rect">
            <a:avLst/>
          </a:prstGeom>
        </p:spPr>
      </p:pic>
      <p:pic>
        <p:nvPicPr>
          <p:cNvPr id="21" name="Picture 20" descr="A white object in the sky&#10;&#10;Description automatically generated">
            <a:extLst>
              <a:ext uri="{FF2B5EF4-FFF2-40B4-BE49-F238E27FC236}">
                <a16:creationId xmlns:a16="http://schemas.microsoft.com/office/drawing/2014/main" id="{FED136E1-258C-2306-4ECC-82496000B2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57958" y="1948191"/>
            <a:ext cx="1609483" cy="1609483"/>
          </a:xfrm>
          <a:prstGeom prst="rect">
            <a:avLst/>
          </a:prstGeom>
        </p:spPr>
      </p:pic>
      <p:sp>
        <p:nvSpPr>
          <p:cNvPr id="3" name="TextBox 2">
            <a:extLst>
              <a:ext uri="{FF2B5EF4-FFF2-40B4-BE49-F238E27FC236}">
                <a16:creationId xmlns:a16="http://schemas.microsoft.com/office/drawing/2014/main" id="{DBB40381-46DB-1EAC-45EB-8763D9D526D7}"/>
              </a:ext>
            </a:extLst>
          </p:cNvPr>
          <p:cNvSpPr txBox="1"/>
          <p:nvPr/>
        </p:nvSpPr>
        <p:spPr>
          <a:xfrm>
            <a:off x="35514" y="3817084"/>
            <a:ext cx="12055565" cy="3539430"/>
          </a:xfrm>
          <a:prstGeom prst="rect">
            <a:avLst/>
          </a:prstGeom>
          <a:noFill/>
        </p:spPr>
        <p:txBody>
          <a:bodyPr wrap="square" rtlCol="0">
            <a:spAutoFit/>
          </a:bodyPr>
          <a:lstStyle/>
          <a:p>
            <a:pPr marL="285750" indent="-285750" rtl="0">
              <a:spcBef>
                <a:spcPts val="0"/>
              </a:spcBef>
              <a:spcAft>
                <a:spcPts val="0"/>
              </a:spcAft>
              <a:buFont typeface="Courier New" panose="02070309020205020404" pitchFamily="49" charset="0"/>
              <a:buChar char="o"/>
            </a:pPr>
            <a:r>
              <a:rPr lang="en-US" sz="1600" b="0" i="0" u="none" strike="noStrike" dirty="0">
                <a:solidFill>
                  <a:schemeClr val="bg1"/>
                </a:solidFill>
                <a:effectLst/>
                <a:latin typeface="Arial" panose="020B0604020202020204" pitchFamily="34" charset="0"/>
              </a:rPr>
              <a:t>The only problem with the snowflake images is that they are all with black backgrounds and white subjects.  The particle images taken in the company are sometimes with white background and black subjects to indicate if the subject is an </a:t>
            </a:r>
            <a:r>
              <a:rPr lang="en-US" sz="1600" b="1" i="0" u="none" strike="noStrike" dirty="0">
                <a:solidFill>
                  <a:schemeClr val="bg1"/>
                </a:solidFill>
                <a:effectLst/>
                <a:latin typeface="Arial" panose="020B0604020202020204" pitchFamily="34" charset="0"/>
              </a:rPr>
              <a:t>indentation</a:t>
            </a:r>
            <a:r>
              <a:rPr lang="en-US" sz="1600" b="0" i="0" u="none" strike="noStrike" dirty="0">
                <a:solidFill>
                  <a:schemeClr val="bg1"/>
                </a:solidFill>
                <a:effectLst/>
                <a:latin typeface="Arial" panose="020B0604020202020204" pitchFamily="34" charset="0"/>
              </a:rPr>
              <a:t> or a </a:t>
            </a:r>
            <a:r>
              <a:rPr lang="en-US" sz="1600" b="1" i="0" u="none" strike="noStrike" dirty="0">
                <a:solidFill>
                  <a:schemeClr val="bg1"/>
                </a:solidFill>
                <a:effectLst/>
                <a:latin typeface="Arial" panose="020B0604020202020204" pitchFamily="34" charset="0"/>
              </a:rPr>
              <a:t>raised</a:t>
            </a:r>
            <a:r>
              <a:rPr lang="en-US" sz="1600" b="0" i="0" u="none" strike="noStrike" dirty="0">
                <a:solidFill>
                  <a:schemeClr val="bg1"/>
                </a:solidFill>
                <a:effectLst/>
                <a:latin typeface="Arial" panose="020B0604020202020204" pitchFamily="34" charset="0"/>
              </a:rPr>
              <a:t> particle.  </a:t>
            </a:r>
            <a:endParaRPr lang="en-US" sz="1600" dirty="0">
              <a:solidFill>
                <a:schemeClr val="bg1"/>
              </a:solidFill>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endParaRPr lang="en-US" sz="1600" b="0" dirty="0">
              <a:solidFill>
                <a:schemeClr val="bg1"/>
              </a:solidFill>
              <a:effectLst/>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r>
              <a:rPr lang="en-US" sz="1600" dirty="0">
                <a:solidFill>
                  <a:schemeClr val="bg1"/>
                </a:solidFill>
                <a:latin typeface="Arial" panose="020B0604020202020204" pitchFamily="34" charset="0"/>
              </a:rPr>
              <a:t>This problem is resolved to alter the images in the snowflakes dataset to have the reversed color.  The Categories then became:</a:t>
            </a:r>
          </a:p>
          <a:p>
            <a:r>
              <a:rPr lang="en-US" sz="1600" b="0" dirty="0">
                <a:solidFill>
                  <a:schemeClr val="bg1"/>
                </a:solidFill>
                <a:effectLst/>
                <a:latin typeface="Consolas" panose="020B0609020204030204" pitchFamily="49" charset="0"/>
              </a:rPr>
              <a:t>{'</a:t>
            </a:r>
            <a:r>
              <a:rPr lang="en-US" sz="1600" b="0" dirty="0" err="1">
                <a:solidFill>
                  <a:schemeClr val="bg1"/>
                </a:solidFill>
                <a:effectLst/>
                <a:latin typeface="Consolas" panose="020B0609020204030204" pitchFamily="49" charset="0"/>
              </a:rPr>
              <a:t>AG':'group</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CC':'fiber</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GR':'raised</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PC':'peel</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SP':'bubble</a:t>
            </a:r>
            <a:r>
              <a:rPr lang="en-US" sz="1600" b="0" dirty="0">
                <a:solidFill>
                  <a:schemeClr val="bg1"/>
                </a:solidFill>
                <a:effectLst/>
                <a:latin typeface="Consolas" panose="020B0609020204030204" pitchFamily="49" charset="0"/>
              </a:rPr>
              <a:t>', 'GRT': 'indentation', 'SPT': 'small-indent’}</a:t>
            </a:r>
          </a:p>
          <a:p>
            <a:pPr marL="285750" indent="-285750">
              <a:buFont typeface="Courier New" panose="02070309020205020404" pitchFamily="49" charset="0"/>
              <a:buChar char="o"/>
            </a:pPr>
            <a:endParaRPr lang="en-US" sz="1600" dirty="0">
              <a:solidFill>
                <a:schemeClr val="bg1"/>
              </a:solidFill>
              <a:latin typeface="Consolas" panose="020B0609020204030204" pitchFamily="49" charset="0"/>
            </a:endParaRPr>
          </a:p>
          <a:p>
            <a:pPr marL="285750" indent="-285750">
              <a:buFont typeface="Courier New" panose="02070309020205020404" pitchFamily="49" charset="0"/>
              <a:buChar char="o"/>
            </a:pPr>
            <a:r>
              <a:rPr lang="en-US" sz="1600" b="0" dirty="0">
                <a:solidFill>
                  <a:schemeClr val="bg1"/>
                </a:solidFill>
                <a:effectLst/>
                <a:latin typeface="Consolas" panose="020B0609020204030204" pitchFamily="49" charset="0"/>
              </a:rPr>
              <a:t>Instead of</a:t>
            </a:r>
          </a:p>
          <a:p>
            <a:r>
              <a:rPr lang="en-US" sz="1600" b="0" dirty="0">
                <a:solidFill>
                  <a:schemeClr val="bg1"/>
                </a:solidFill>
                <a:effectLst/>
                <a:latin typeface="Consolas" panose="020B0609020204030204" pitchFamily="49" charset="0"/>
              </a:rPr>
              <a:t>{'</a:t>
            </a:r>
            <a:r>
              <a:rPr lang="en-US" sz="1600" b="0" dirty="0" err="1">
                <a:solidFill>
                  <a:schemeClr val="bg1"/>
                </a:solidFill>
                <a:effectLst/>
                <a:latin typeface="Consolas" panose="020B0609020204030204" pitchFamily="49" charset="0"/>
              </a:rPr>
              <a:t>AG':'aggregate</a:t>
            </a:r>
            <a:r>
              <a:rPr lang="en-US" sz="1600" b="0" dirty="0">
                <a:solidFill>
                  <a:schemeClr val="bg1"/>
                </a:solidFill>
                <a:effectLst/>
                <a:latin typeface="Consolas" panose="020B0609020204030204" pitchFamily="49" charset="0"/>
              </a:rPr>
              <a:t>', 'CC':'</a:t>
            </a:r>
            <a:r>
              <a:rPr lang="en-US" sz="1600" b="0" dirty="0" err="1">
                <a:solidFill>
                  <a:schemeClr val="bg1"/>
                </a:solidFill>
                <a:effectLst/>
                <a:latin typeface="Consolas" panose="020B0609020204030204" pitchFamily="49" charset="0"/>
              </a:rPr>
              <a:t>columnarcrystal</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GR':'graupel</a:t>
            </a:r>
            <a:r>
              <a:rPr lang="en-US" sz="1600" b="0" dirty="0">
                <a:solidFill>
                  <a:schemeClr val="bg1"/>
                </a:solidFill>
                <a:effectLst/>
                <a:latin typeface="Consolas" panose="020B0609020204030204" pitchFamily="49" charset="0"/>
              </a:rPr>
              <a:t>', 'PC':'</a:t>
            </a:r>
            <a:r>
              <a:rPr lang="en-US" sz="1600" b="0" dirty="0" err="1">
                <a:solidFill>
                  <a:schemeClr val="bg1"/>
                </a:solidFill>
                <a:effectLst/>
                <a:latin typeface="Consolas" panose="020B0609020204030204" pitchFamily="49" charset="0"/>
              </a:rPr>
              <a:t>planarcrystal</a:t>
            </a:r>
            <a:r>
              <a:rPr lang="en-US" sz="1600" b="0" dirty="0">
                <a:solidFill>
                  <a:schemeClr val="bg1"/>
                </a:solidFill>
                <a:effectLst/>
                <a:latin typeface="Consolas" panose="020B0609020204030204" pitchFamily="49" charset="0"/>
              </a:rPr>
              <a:t>', 'SP':'</a:t>
            </a:r>
            <a:r>
              <a:rPr lang="en-US" sz="1600" b="0" dirty="0" err="1">
                <a:solidFill>
                  <a:schemeClr val="bg1"/>
                </a:solidFill>
                <a:effectLst/>
                <a:latin typeface="Consolas" panose="020B0609020204030204" pitchFamily="49" charset="0"/>
              </a:rPr>
              <a:t>smallparticle</a:t>
            </a:r>
            <a:r>
              <a:rPr lang="en-US" sz="1600" b="0" dirty="0">
                <a:solidFill>
                  <a:schemeClr val="bg1"/>
                </a:solidFill>
                <a:effectLst/>
                <a:latin typeface="Consolas" panose="020B0609020204030204" pitchFamily="49" charset="0"/>
              </a:rPr>
              <a:t>', 'GRT': '</a:t>
            </a:r>
            <a:r>
              <a:rPr lang="en-US" sz="1600" b="0" dirty="0" err="1">
                <a:solidFill>
                  <a:schemeClr val="bg1"/>
                </a:solidFill>
                <a:effectLst/>
                <a:latin typeface="Consolas" panose="020B0609020204030204" pitchFamily="49" charset="0"/>
              </a:rPr>
              <a:t>grapel</a:t>
            </a:r>
            <a:r>
              <a:rPr lang="en-US" sz="1600" b="0" dirty="0">
                <a:solidFill>
                  <a:schemeClr val="bg1"/>
                </a:solidFill>
                <a:effectLst/>
                <a:latin typeface="Consolas" panose="020B0609020204030204" pitchFamily="49" charset="0"/>
              </a:rPr>
              <a:t>-trans', 'SPT': 'small-trans'}</a:t>
            </a:r>
          </a:p>
          <a:p>
            <a:pPr marL="285750" indent="-285750">
              <a:buFont typeface="Courier New" panose="02070309020205020404" pitchFamily="49" charset="0"/>
              <a:buChar char="o"/>
            </a:pPr>
            <a:endParaRPr lang="en-US" sz="1600" b="0" dirty="0">
              <a:solidFill>
                <a:schemeClr val="bg1"/>
              </a:solidFill>
              <a:effectLst/>
              <a:latin typeface="Consolas" panose="020B0609020204030204" pitchFamily="49" charset="0"/>
            </a:endParaRPr>
          </a:p>
          <a:p>
            <a:pPr marL="285750" indent="-285750" rtl="0">
              <a:spcBef>
                <a:spcPts val="0"/>
              </a:spcBef>
              <a:spcAft>
                <a:spcPts val="0"/>
              </a:spcAft>
              <a:buFont typeface="Courier New" panose="02070309020205020404" pitchFamily="49" charset="0"/>
              <a:buChar char="o"/>
            </a:pPr>
            <a:endParaRPr lang="en-US" sz="1600" dirty="0">
              <a:solidFill>
                <a:schemeClr val="bg1"/>
              </a:solidFill>
              <a:latin typeface="Arial" panose="020B0604020202020204" pitchFamily="34" charset="0"/>
            </a:endParaRPr>
          </a:p>
          <a:p>
            <a:endParaRPr lang="en-US" sz="1600" dirty="0"/>
          </a:p>
        </p:txBody>
      </p:sp>
    </p:spTree>
    <p:extLst>
      <p:ext uri="{BB962C8B-B14F-4D97-AF65-F5344CB8AC3E}">
        <p14:creationId xmlns:p14="http://schemas.microsoft.com/office/powerpoint/2010/main" val="2521164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1079029" y="488151"/>
            <a:ext cx="10208096" cy="931074"/>
          </a:xfrm>
        </p:spPr>
        <p:txBody>
          <a:bodyPr>
            <a:normAutofit/>
          </a:bodyPr>
          <a:lstStyle/>
          <a:p>
            <a:r>
              <a:rPr lang="en-US" sz="3200" dirty="0">
                <a:solidFill>
                  <a:srgbClr val="FFFFFF"/>
                </a:solidFill>
              </a:rPr>
              <a:t>Particles?</a:t>
            </a: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graphicFrame>
        <p:nvGraphicFramePr>
          <p:cNvPr id="9" name="Table 8">
            <a:extLst>
              <a:ext uri="{FF2B5EF4-FFF2-40B4-BE49-F238E27FC236}">
                <a16:creationId xmlns:a16="http://schemas.microsoft.com/office/drawing/2014/main" id="{FC994198-DF36-4519-6C64-015B6DC0EEF6}"/>
              </a:ext>
            </a:extLst>
          </p:cNvPr>
          <p:cNvGraphicFramePr>
            <a:graphicFrameLocks noGrp="1"/>
          </p:cNvGraphicFramePr>
          <p:nvPr>
            <p:extLst>
              <p:ext uri="{D42A27DB-BD31-4B8C-83A1-F6EECF244321}">
                <p14:modId xmlns:p14="http://schemas.microsoft.com/office/powerpoint/2010/main" val="2652305588"/>
              </p:ext>
            </p:extLst>
          </p:nvPr>
        </p:nvGraphicFramePr>
        <p:xfrm>
          <a:off x="587555" y="1437939"/>
          <a:ext cx="10833720" cy="579120"/>
        </p:xfrm>
        <a:graphic>
          <a:graphicData uri="http://schemas.openxmlformats.org/drawingml/2006/table">
            <a:tbl>
              <a:tblPr firstRow="1" bandRow="1">
                <a:tableStyleId>{5C22544A-7EE6-4342-B048-85BDC9FD1C3A}</a:tableStyleId>
              </a:tblPr>
              <a:tblGrid>
                <a:gridCol w="2166744">
                  <a:extLst>
                    <a:ext uri="{9D8B030D-6E8A-4147-A177-3AD203B41FA5}">
                      <a16:colId xmlns:a16="http://schemas.microsoft.com/office/drawing/2014/main" val="1282234598"/>
                    </a:ext>
                  </a:extLst>
                </a:gridCol>
                <a:gridCol w="2166744">
                  <a:extLst>
                    <a:ext uri="{9D8B030D-6E8A-4147-A177-3AD203B41FA5}">
                      <a16:colId xmlns:a16="http://schemas.microsoft.com/office/drawing/2014/main" val="2308077696"/>
                    </a:ext>
                  </a:extLst>
                </a:gridCol>
                <a:gridCol w="2166744">
                  <a:extLst>
                    <a:ext uri="{9D8B030D-6E8A-4147-A177-3AD203B41FA5}">
                      <a16:colId xmlns:a16="http://schemas.microsoft.com/office/drawing/2014/main" val="727249755"/>
                    </a:ext>
                  </a:extLst>
                </a:gridCol>
                <a:gridCol w="2166744">
                  <a:extLst>
                    <a:ext uri="{9D8B030D-6E8A-4147-A177-3AD203B41FA5}">
                      <a16:colId xmlns:a16="http://schemas.microsoft.com/office/drawing/2014/main" val="2496595298"/>
                    </a:ext>
                  </a:extLst>
                </a:gridCol>
                <a:gridCol w="2166744">
                  <a:extLst>
                    <a:ext uri="{9D8B030D-6E8A-4147-A177-3AD203B41FA5}">
                      <a16:colId xmlns:a16="http://schemas.microsoft.com/office/drawing/2014/main" val="177750844"/>
                    </a:ext>
                  </a:extLst>
                </a:gridCol>
              </a:tblGrid>
              <a:tr h="433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Group Particle</a:t>
                      </a: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Fiber</a:t>
                      </a: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Raised</a:t>
                      </a: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Li Peeling</a:t>
                      </a: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Bubbles</a:t>
                      </a:r>
                      <a:endParaRPr lang="en-US" sz="1600" b="1" dirty="0">
                        <a:solidFill>
                          <a:schemeClr val="bg1"/>
                        </a:solidFill>
                      </a:endParaRPr>
                    </a:p>
                    <a:p>
                      <a:pPr algn="ct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35345458"/>
                  </a:ext>
                </a:extLst>
              </a:tr>
            </a:tbl>
          </a:graphicData>
        </a:graphic>
      </p:graphicFrame>
      <p:pic>
        <p:nvPicPr>
          <p:cNvPr id="11" name="Picture 10">
            <a:extLst>
              <a:ext uri="{FF2B5EF4-FFF2-40B4-BE49-F238E27FC236}">
                <a16:creationId xmlns:a16="http://schemas.microsoft.com/office/drawing/2014/main" id="{5D6097AA-54F0-A3F6-CA98-9D7DFBF2230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9244" y="2092821"/>
            <a:ext cx="1609483" cy="1602329"/>
          </a:xfrm>
          <a:prstGeom prst="rect">
            <a:avLst/>
          </a:prstGeom>
        </p:spPr>
      </p:pic>
      <p:pic>
        <p:nvPicPr>
          <p:cNvPr id="15" name="Picture 14">
            <a:extLst>
              <a:ext uri="{FF2B5EF4-FFF2-40B4-BE49-F238E27FC236}">
                <a16:creationId xmlns:a16="http://schemas.microsoft.com/office/drawing/2014/main" id="{E3D7F240-7EF0-8E75-7E4C-878503B7289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75528" y="2089247"/>
            <a:ext cx="1609483" cy="1609483"/>
          </a:xfrm>
          <a:prstGeom prst="rect">
            <a:avLst/>
          </a:prstGeom>
        </p:spPr>
      </p:pic>
      <p:pic>
        <p:nvPicPr>
          <p:cNvPr id="17" name="Picture 16">
            <a:extLst>
              <a:ext uri="{FF2B5EF4-FFF2-40B4-BE49-F238E27FC236}">
                <a16:creationId xmlns:a16="http://schemas.microsoft.com/office/drawing/2014/main" id="{00DF5428-A405-80EC-F7AD-D4E58772CED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235536" y="2089246"/>
            <a:ext cx="1609483" cy="1609483"/>
          </a:xfrm>
          <a:prstGeom prst="rect">
            <a:avLst/>
          </a:prstGeom>
        </p:spPr>
      </p:pic>
      <p:pic>
        <p:nvPicPr>
          <p:cNvPr id="19" name="Picture 18">
            <a:extLst>
              <a:ext uri="{FF2B5EF4-FFF2-40B4-BE49-F238E27FC236}">
                <a16:creationId xmlns:a16="http://schemas.microsoft.com/office/drawing/2014/main" id="{CA1B64F8-3311-E35C-816F-F614EF9A994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312200" y="2089246"/>
            <a:ext cx="1609483" cy="1609483"/>
          </a:xfrm>
          <a:prstGeom prst="rect">
            <a:avLst/>
          </a:prstGeom>
        </p:spPr>
      </p:pic>
      <p:pic>
        <p:nvPicPr>
          <p:cNvPr id="21" name="Picture 20">
            <a:extLst>
              <a:ext uri="{FF2B5EF4-FFF2-40B4-BE49-F238E27FC236}">
                <a16:creationId xmlns:a16="http://schemas.microsoft.com/office/drawing/2014/main" id="{FED136E1-258C-2306-4ECC-82496000B2F9}"/>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357457" y="2089245"/>
            <a:ext cx="1609483" cy="1609483"/>
          </a:xfrm>
          <a:prstGeom prst="rect">
            <a:avLst/>
          </a:prstGeom>
        </p:spPr>
      </p:pic>
      <p:graphicFrame>
        <p:nvGraphicFramePr>
          <p:cNvPr id="3" name="Table 2">
            <a:extLst>
              <a:ext uri="{FF2B5EF4-FFF2-40B4-BE49-F238E27FC236}">
                <a16:creationId xmlns:a16="http://schemas.microsoft.com/office/drawing/2014/main" id="{F1CA6C07-E07D-2730-8A63-2DB9AF6485E7}"/>
              </a:ext>
            </a:extLst>
          </p:cNvPr>
          <p:cNvGraphicFramePr>
            <a:graphicFrameLocks noGrp="1"/>
          </p:cNvGraphicFramePr>
          <p:nvPr>
            <p:extLst>
              <p:ext uri="{D42A27DB-BD31-4B8C-83A1-F6EECF244321}">
                <p14:modId xmlns:p14="http://schemas.microsoft.com/office/powerpoint/2010/main" val="1160792905"/>
              </p:ext>
            </p:extLst>
          </p:nvPr>
        </p:nvGraphicFramePr>
        <p:xfrm>
          <a:off x="514189" y="4129370"/>
          <a:ext cx="4333488" cy="433900"/>
        </p:xfrm>
        <a:graphic>
          <a:graphicData uri="http://schemas.openxmlformats.org/drawingml/2006/table">
            <a:tbl>
              <a:tblPr firstRow="1" bandRow="1">
                <a:tableStyleId>{5C22544A-7EE6-4342-B048-85BDC9FD1C3A}</a:tableStyleId>
              </a:tblPr>
              <a:tblGrid>
                <a:gridCol w="2166744">
                  <a:extLst>
                    <a:ext uri="{9D8B030D-6E8A-4147-A177-3AD203B41FA5}">
                      <a16:colId xmlns:a16="http://schemas.microsoft.com/office/drawing/2014/main" val="1282234598"/>
                    </a:ext>
                  </a:extLst>
                </a:gridCol>
                <a:gridCol w="2166744">
                  <a:extLst>
                    <a:ext uri="{9D8B030D-6E8A-4147-A177-3AD203B41FA5}">
                      <a16:colId xmlns:a16="http://schemas.microsoft.com/office/drawing/2014/main" val="2308077696"/>
                    </a:ext>
                  </a:extLst>
                </a:gridCol>
              </a:tblGrid>
              <a:tr h="433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Indentation</a:t>
                      </a: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Roboto" panose="020F0502020204030204" pitchFamily="2" charset="0"/>
                        </a:rPr>
                        <a:t>Small indent</a:t>
                      </a:r>
                      <a:endParaRPr lang="en-US" sz="1600" b="1"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35345458"/>
                  </a:ext>
                </a:extLst>
              </a:tr>
            </a:tbl>
          </a:graphicData>
        </a:graphic>
      </p:graphicFrame>
      <p:pic>
        <p:nvPicPr>
          <p:cNvPr id="8" name="Picture 7" descr="A group of images of a tree">
            <a:extLst>
              <a:ext uri="{FF2B5EF4-FFF2-40B4-BE49-F238E27FC236}">
                <a16:creationId xmlns:a16="http://schemas.microsoft.com/office/drawing/2014/main" id="{DDB6BE90-F09E-7820-04B8-129C8566076A}"/>
              </a:ext>
            </a:extLst>
          </p:cNvPr>
          <p:cNvPicPr>
            <a:picLocks noChangeAspect="1"/>
          </p:cNvPicPr>
          <p:nvPr/>
        </p:nvPicPr>
        <p:blipFill rotWithShape="1">
          <a:blip r:embed="rId8">
            <a:extLst>
              <a:ext uri="{28A0092B-C50C-407E-A947-70E740481C1C}">
                <a14:useLocalDpi xmlns:a14="http://schemas.microsoft.com/office/drawing/2010/main" val="0"/>
              </a:ext>
            </a:extLst>
          </a:blip>
          <a:srcRect l="72749" t="23508" r="14248" b="2547"/>
          <a:stretch/>
        </p:blipFill>
        <p:spPr>
          <a:xfrm>
            <a:off x="712610" y="4474718"/>
            <a:ext cx="1640254" cy="1572272"/>
          </a:xfrm>
          <a:prstGeom prst="rect">
            <a:avLst/>
          </a:prstGeom>
        </p:spPr>
      </p:pic>
      <p:pic>
        <p:nvPicPr>
          <p:cNvPr id="13" name="Picture 12" descr="A group of images of a tree">
            <a:extLst>
              <a:ext uri="{FF2B5EF4-FFF2-40B4-BE49-F238E27FC236}">
                <a16:creationId xmlns:a16="http://schemas.microsoft.com/office/drawing/2014/main" id="{4FF17967-ED0D-0F39-E7A7-1FFFCF265E18}"/>
              </a:ext>
            </a:extLst>
          </p:cNvPr>
          <p:cNvPicPr>
            <a:picLocks noChangeAspect="1"/>
          </p:cNvPicPr>
          <p:nvPr/>
        </p:nvPicPr>
        <p:blipFill rotWithShape="1">
          <a:blip r:embed="rId8">
            <a:extLst>
              <a:ext uri="{28A0092B-C50C-407E-A947-70E740481C1C}">
                <a14:useLocalDpi xmlns:a14="http://schemas.microsoft.com/office/drawing/2010/main" val="0"/>
              </a:ext>
            </a:extLst>
          </a:blip>
          <a:srcRect l="85770" t="22651" r="1227" b="3404"/>
          <a:stretch/>
        </p:blipFill>
        <p:spPr>
          <a:xfrm>
            <a:off x="2844757" y="4474718"/>
            <a:ext cx="1640254" cy="1572272"/>
          </a:xfrm>
          <a:prstGeom prst="rect">
            <a:avLst/>
          </a:prstGeom>
        </p:spPr>
      </p:pic>
      <p:sp>
        <p:nvSpPr>
          <p:cNvPr id="18" name="TextBox 17">
            <a:extLst>
              <a:ext uri="{FF2B5EF4-FFF2-40B4-BE49-F238E27FC236}">
                <a16:creationId xmlns:a16="http://schemas.microsoft.com/office/drawing/2014/main" id="{CF797F26-24B2-6BBC-2803-8DD117130972}"/>
              </a:ext>
            </a:extLst>
          </p:cNvPr>
          <p:cNvSpPr txBox="1"/>
          <p:nvPr/>
        </p:nvSpPr>
        <p:spPr>
          <a:xfrm>
            <a:off x="5361846" y="4161644"/>
            <a:ext cx="6699928" cy="2585323"/>
          </a:xfrm>
          <a:prstGeom prst="rect">
            <a:avLst/>
          </a:prstGeom>
          <a:noFill/>
        </p:spPr>
        <p:txBody>
          <a:bodyPr wrap="square" rtlCol="0">
            <a:spAutoFit/>
          </a:bodyPr>
          <a:lstStyle/>
          <a:p>
            <a:pPr marL="285750" indent="-285750" rtl="0">
              <a:spcBef>
                <a:spcPts val="0"/>
              </a:spcBef>
              <a:spcAft>
                <a:spcPts val="0"/>
              </a:spcAft>
              <a:buFont typeface="Courier New" panose="02070309020205020404" pitchFamily="49" charset="0"/>
              <a:buChar char="o"/>
            </a:pPr>
            <a:r>
              <a:rPr lang="en-US" b="1" dirty="0">
                <a:solidFill>
                  <a:schemeClr val="bg1"/>
                </a:solidFill>
                <a:effectLst/>
                <a:latin typeface="Arial" panose="020B0604020202020204" pitchFamily="34" charset="0"/>
              </a:rPr>
              <a:t>225 x 225 pixels images in 7 categories</a:t>
            </a:r>
          </a:p>
          <a:p>
            <a:pPr marL="742950" lvl="1" indent="-285750">
              <a:buFont typeface="Courier New" panose="02070309020205020404" pitchFamily="49" charset="0"/>
              <a:buChar char="o"/>
            </a:pPr>
            <a:r>
              <a:rPr lang="de-DE" b="1" i="0" dirty="0">
                <a:solidFill>
                  <a:srgbClr val="CCCCCC"/>
                </a:solidFill>
                <a:effectLst/>
                <a:latin typeface="Consolas" panose="020B0609020204030204" pitchFamily="49" charset="0"/>
              </a:rPr>
              <a:t>AG 4538</a:t>
            </a:r>
          </a:p>
          <a:p>
            <a:pPr marL="742950" lvl="1" indent="-285750">
              <a:buFont typeface="Courier New" panose="02070309020205020404" pitchFamily="49" charset="0"/>
              <a:buChar char="o"/>
            </a:pPr>
            <a:r>
              <a:rPr lang="de-DE" b="1" i="0" dirty="0">
                <a:solidFill>
                  <a:srgbClr val="CCCCCC"/>
                </a:solidFill>
                <a:effectLst/>
                <a:latin typeface="Consolas" panose="020B0609020204030204" pitchFamily="49" charset="0"/>
              </a:rPr>
              <a:t>CC 4521 </a:t>
            </a:r>
          </a:p>
          <a:p>
            <a:pPr marL="742950" lvl="1" indent="-285750">
              <a:buFont typeface="Courier New" panose="02070309020205020404" pitchFamily="49" charset="0"/>
              <a:buChar char="o"/>
            </a:pPr>
            <a:r>
              <a:rPr lang="de-DE" b="1" i="0" dirty="0">
                <a:solidFill>
                  <a:srgbClr val="CCCCCC"/>
                </a:solidFill>
                <a:effectLst/>
                <a:latin typeface="Consolas" panose="020B0609020204030204" pitchFamily="49" charset="0"/>
              </a:rPr>
              <a:t>GR 4500 </a:t>
            </a:r>
          </a:p>
          <a:p>
            <a:pPr marL="742950" lvl="1" indent="-285750">
              <a:buFont typeface="Courier New" panose="02070309020205020404" pitchFamily="49" charset="0"/>
              <a:buChar char="o"/>
            </a:pPr>
            <a:r>
              <a:rPr lang="de-DE" b="1" i="0" dirty="0">
                <a:solidFill>
                  <a:srgbClr val="CCCCCC"/>
                </a:solidFill>
                <a:effectLst/>
                <a:latin typeface="Consolas" panose="020B0609020204030204" pitchFamily="49" charset="0"/>
              </a:rPr>
              <a:t>PC 4514 </a:t>
            </a:r>
          </a:p>
          <a:p>
            <a:pPr marL="742950" lvl="1" indent="-285750">
              <a:buFont typeface="Courier New" panose="02070309020205020404" pitchFamily="49" charset="0"/>
              <a:buChar char="o"/>
            </a:pPr>
            <a:r>
              <a:rPr lang="de-DE" b="1" i="0" dirty="0">
                <a:solidFill>
                  <a:srgbClr val="CCCCCC"/>
                </a:solidFill>
                <a:effectLst/>
                <a:latin typeface="Consolas" panose="020B0609020204030204" pitchFamily="49" charset="0"/>
              </a:rPr>
              <a:t>SP 4626 </a:t>
            </a:r>
          </a:p>
          <a:p>
            <a:pPr marL="742950" lvl="1" indent="-285750">
              <a:buFont typeface="Courier New" panose="02070309020205020404" pitchFamily="49" charset="0"/>
              <a:buChar char="o"/>
            </a:pPr>
            <a:r>
              <a:rPr lang="de-DE" b="1" i="0" dirty="0">
                <a:solidFill>
                  <a:srgbClr val="CCCCCC"/>
                </a:solidFill>
                <a:effectLst/>
                <a:latin typeface="Consolas" panose="020B0609020204030204" pitchFamily="49" charset="0"/>
              </a:rPr>
              <a:t>GRT 4500 </a:t>
            </a:r>
          </a:p>
          <a:p>
            <a:pPr marL="742950" lvl="1" indent="-285750">
              <a:buFont typeface="Courier New" panose="02070309020205020404" pitchFamily="49" charset="0"/>
              <a:buChar char="o"/>
            </a:pPr>
            <a:r>
              <a:rPr lang="de-DE" b="1" i="0" dirty="0">
                <a:solidFill>
                  <a:srgbClr val="CCCCCC"/>
                </a:solidFill>
                <a:effectLst/>
                <a:latin typeface="Consolas" panose="020B0609020204030204" pitchFamily="49" charset="0"/>
              </a:rPr>
              <a:t>SPT 4626</a:t>
            </a:r>
            <a:endParaRPr lang="en-US" b="1" dirty="0">
              <a:solidFill>
                <a:schemeClr val="bg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109801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10"/>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991952" y="330301"/>
            <a:ext cx="10208096" cy="931074"/>
          </a:xfrm>
        </p:spPr>
        <p:txBody>
          <a:bodyPr>
            <a:normAutofit/>
          </a:bodyPr>
          <a:lstStyle/>
          <a:p>
            <a:r>
              <a:rPr lang="en-US" sz="3200" dirty="0">
                <a:solidFill>
                  <a:schemeClr val="bg1"/>
                </a:solidFill>
              </a:rPr>
              <a:t>Objective/</a:t>
            </a:r>
            <a:r>
              <a:rPr lang="en-US" sz="3200" b="1" i="0" u="none" strike="noStrike" dirty="0">
                <a:solidFill>
                  <a:schemeClr val="bg1"/>
                </a:solidFill>
                <a:effectLst/>
                <a:latin typeface="Arial" panose="020B0604020202020204" pitchFamily="34" charset="0"/>
              </a:rPr>
              <a:t>Methodology</a:t>
            </a:r>
            <a:endParaRPr lang="en-US" sz="3200" dirty="0">
              <a:solidFill>
                <a:schemeClr val="bg1"/>
              </a:solidFill>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5A88FF3F-FAC0-8DEA-FA79-F3B8AE981E51}"/>
              </a:ext>
            </a:extLst>
          </p:cNvPr>
          <p:cNvSpPr txBox="1"/>
          <p:nvPr/>
        </p:nvSpPr>
        <p:spPr>
          <a:xfrm>
            <a:off x="522609" y="1242645"/>
            <a:ext cx="11146781" cy="2862322"/>
          </a:xfrm>
          <a:prstGeom prst="rect">
            <a:avLst/>
          </a:prstGeom>
          <a:noFill/>
        </p:spPr>
        <p:txBody>
          <a:bodyPr wrap="square" rtlCol="0">
            <a:spAutoFit/>
          </a:bodyPr>
          <a:lstStyle/>
          <a:p>
            <a:pPr marL="285750" indent="-285750" rtl="0">
              <a:spcBef>
                <a:spcPts val="0"/>
              </a:spcBef>
              <a:spcAft>
                <a:spcPts val="0"/>
              </a:spcAft>
              <a:buFont typeface="Courier New" panose="02070309020205020404" pitchFamily="49" charset="0"/>
              <a:buChar char="o"/>
            </a:pPr>
            <a:r>
              <a:rPr lang="en-US" sz="1800" b="0" i="0" u="none" strike="noStrike" dirty="0">
                <a:solidFill>
                  <a:schemeClr val="bg1"/>
                </a:solidFill>
                <a:effectLst/>
                <a:latin typeface="Arial" panose="020B0604020202020204" pitchFamily="34" charset="0"/>
              </a:rPr>
              <a:t>The task of this project is to use the snowflakes images to see which machine learning algorithm is the most accurate in detecting its categories.  If it is successful, this process may be able to detect similar images that contain particles under a microscope in the future.</a:t>
            </a:r>
          </a:p>
          <a:p>
            <a:pPr marL="285750" indent="-285750" rtl="0">
              <a:spcBef>
                <a:spcPts val="0"/>
              </a:spcBef>
              <a:spcAft>
                <a:spcPts val="0"/>
              </a:spcAft>
              <a:buFont typeface="Courier New" panose="02070309020205020404" pitchFamily="49" charset="0"/>
              <a:buChar char="o"/>
            </a:pPr>
            <a:endParaRPr lang="en-US" sz="1800" b="0" i="0" u="none" strike="noStrike" dirty="0">
              <a:solidFill>
                <a:schemeClr val="bg1"/>
              </a:solidFill>
              <a:effectLst/>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r>
              <a:rPr lang="en-US" dirty="0">
                <a:solidFill>
                  <a:schemeClr val="bg1"/>
                </a:solidFill>
                <a:latin typeface="Arial" panose="020B0604020202020204" pitchFamily="34" charset="0"/>
              </a:rPr>
              <a:t>1000 Training Data form each category and 100 Test Data.  Total 7000 Training Data and 700 Test Data</a:t>
            </a:r>
            <a:endParaRPr lang="en-US" sz="1800" b="0" i="0" u="none" strike="noStrike" dirty="0">
              <a:solidFill>
                <a:schemeClr val="bg1"/>
              </a:solidFill>
              <a:effectLst/>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endParaRPr lang="en-US" dirty="0">
              <a:solidFill>
                <a:schemeClr val="bg1"/>
              </a:solidFill>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r>
              <a:rPr lang="en-US" dirty="0">
                <a:solidFill>
                  <a:schemeClr val="bg1"/>
                </a:solidFill>
                <a:latin typeface="Arial" panose="020B0604020202020204" pitchFamily="34" charset="0"/>
              </a:rPr>
              <a:t>Baseline: Neural Network</a:t>
            </a:r>
          </a:p>
          <a:p>
            <a:pPr rtl="0">
              <a:spcBef>
                <a:spcPts val="0"/>
              </a:spcBef>
              <a:spcAft>
                <a:spcPts val="0"/>
              </a:spcAft>
            </a:pPr>
            <a:endParaRPr lang="en-US" b="0" dirty="0">
              <a:solidFill>
                <a:schemeClr val="bg1"/>
              </a:solidFill>
              <a:effectLst/>
              <a:latin typeface="Arial" panose="020B0604020202020204" pitchFamily="34" charset="0"/>
            </a:endParaRPr>
          </a:p>
          <a:p>
            <a:pPr rtl="0">
              <a:spcBef>
                <a:spcPts val="0"/>
              </a:spcBef>
              <a:spcAft>
                <a:spcPts val="0"/>
              </a:spcAft>
            </a:pPr>
            <a:endParaRPr lang="en-US" b="0" dirty="0">
              <a:solidFill>
                <a:schemeClr val="bg1"/>
              </a:solidFill>
              <a:effectLst/>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endParaRPr lang="en-US" b="0" dirty="0">
              <a:solidFill>
                <a:schemeClr val="bg1"/>
              </a:solidFill>
              <a:effectLst/>
            </a:endParaRPr>
          </a:p>
        </p:txBody>
      </p:sp>
      <p:pic>
        <p:nvPicPr>
          <p:cNvPr id="7" name="Picture 6" descr="A black board with white text&#10;&#10;Description automatically generated">
            <a:extLst>
              <a:ext uri="{FF2B5EF4-FFF2-40B4-BE49-F238E27FC236}">
                <a16:creationId xmlns:a16="http://schemas.microsoft.com/office/drawing/2014/main" id="{F47C126C-32C5-BFEC-0DC2-9786742D6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981" y="3429000"/>
            <a:ext cx="11730038" cy="2656628"/>
          </a:xfrm>
          <a:prstGeom prst="rect">
            <a:avLst/>
          </a:prstGeom>
        </p:spPr>
      </p:pic>
    </p:spTree>
    <p:extLst>
      <p:ext uri="{BB962C8B-B14F-4D97-AF65-F5344CB8AC3E}">
        <p14:creationId xmlns:p14="http://schemas.microsoft.com/office/powerpoint/2010/main" val="82569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6658"/>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647707" y="306835"/>
            <a:ext cx="10208096" cy="931074"/>
          </a:xfrm>
        </p:spPr>
        <p:txBody>
          <a:bodyPr>
            <a:normAutofit/>
          </a:bodyPr>
          <a:lstStyle/>
          <a:p>
            <a:r>
              <a:rPr lang="en-US" sz="3600" b="1" dirty="0">
                <a:solidFill>
                  <a:schemeClr val="bg1"/>
                </a:solidFill>
                <a:effectLst/>
              </a:rPr>
              <a:t>Decision Tree</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5A88FF3F-FAC0-8DEA-FA79-F3B8AE981E51}"/>
              </a:ext>
            </a:extLst>
          </p:cNvPr>
          <p:cNvSpPr txBox="1"/>
          <p:nvPr/>
        </p:nvSpPr>
        <p:spPr>
          <a:xfrm>
            <a:off x="1028701" y="998479"/>
            <a:ext cx="3943350" cy="1477328"/>
          </a:xfrm>
          <a:prstGeom prst="rect">
            <a:avLst/>
          </a:prstGeom>
          <a:noFill/>
        </p:spPr>
        <p:txBody>
          <a:bodyPr wrap="square" rtlCol="0">
            <a:spAutoFit/>
          </a:bodyPr>
          <a:lstStyle/>
          <a:p>
            <a:pPr marL="285750" indent="-285750">
              <a:buFont typeface="Courier New" panose="02070309020205020404" pitchFamily="49" charset="0"/>
              <a:buChar char="o"/>
            </a:pPr>
            <a:r>
              <a:rPr lang="en-US" b="0" dirty="0">
                <a:solidFill>
                  <a:schemeClr val="bg1"/>
                </a:solidFill>
                <a:effectLst/>
                <a:latin typeface="Consolas" panose="020B0609020204030204" pitchFamily="49" charset="0"/>
              </a:rPr>
              <a:t>criterion='entropy'</a:t>
            </a:r>
          </a:p>
          <a:p>
            <a:pPr marL="285750" indent="-285750">
              <a:buFont typeface="Courier New" panose="02070309020205020404" pitchFamily="49" charset="0"/>
              <a:buChar char="o"/>
            </a:pPr>
            <a:r>
              <a:rPr lang="en-US" b="0" dirty="0" err="1">
                <a:solidFill>
                  <a:schemeClr val="bg1"/>
                </a:solidFill>
                <a:effectLst/>
                <a:latin typeface="Consolas" panose="020B0609020204030204" pitchFamily="49" charset="0"/>
              </a:rPr>
              <a:t>min_samples_split</a:t>
            </a:r>
            <a:r>
              <a:rPr lang="en-US" b="0" dirty="0">
                <a:solidFill>
                  <a:schemeClr val="bg1"/>
                </a:solidFill>
                <a:effectLst/>
                <a:latin typeface="Consolas" panose="020B0609020204030204" pitchFamily="49" charset="0"/>
              </a:rPr>
              <a:t> = 250</a:t>
            </a:r>
            <a:endParaRPr lang="en-US" dirty="0">
              <a:solidFill>
                <a:schemeClr val="bg1"/>
              </a:solidFill>
              <a:latin typeface="Consolas" panose="020B0609020204030204" pitchFamily="49" charset="0"/>
            </a:endParaRPr>
          </a:p>
          <a:p>
            <a:pPr marL="285750" indent="-285750">
              <a:buFont typeface="Courier New" panose="02070309020205020404" pitchFamily="49" charset="0"/>
              <a:buChar char="o"/>
            </a:pPr>
            <a:r>
              <a:rPr lang="en-US" b="0" dirty="0">
                <a:solidFill>
                  <a:schemeClr val="bg1"/>
                </a:solidFill>
                <a:effectLst/>
                <a:latin typeface="Consolas" panose="020B0609020204030204" pitchFamily="49" charset="0"/>
              </a:rPr>
              <a:t>PCA images to 64 features</a:t>
            </a:r>
            <a:endParaRPr lang="en-US" b="0" dirty="0">
              <a:solidFill>
                <a:schemeClr val="bg1"/>
              </a:solidFill>
              <a:effectLst/>
              <a:latin typeface="Arial" panose="020B0604020202020204" pitchFamily="34" charset="0"/>
            </a:endParaRPr>
          </a:p>
          <a:p>
            <a:pPr rtl="0">
              <a:spcBef>
                <a:spcPts val="0"/>
              </a:spcBef>
              <a:spcAft>
                <a:spcPts val="0"/>
              </a:spcAft>
            </a:pPr>
            <a:endParaRPr lang="en-US" b="0" dirty="0">
              <a:solidFill>
                <a:schemeClr val="bg1"/>
              </a:solidFill>
              <a:effectLst/>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endParaRPr lang="en-US" b="0" dirty="0">
              <a:solidFill>
                <a:schemeClr val="bg1"/>
              </a:solidFill>
              <a:effectLst/>
            </a:endParaRPr>
          </a:p>
        </p:txBody>
      </p:sp>
      <p:pic>
        <p:nvPicPr>
          <p:cNvPr id="8" name="Picture 7" descr="A black and white text&#10;&#10;Description automatically generated">
            <a:extLst>
              <a:ext uri="{FF2B5EF4-FFF2-40B4-BE49-F238E27FC236}">
                <a16:creationId xmlns:a16="http://schemas.microsoft.com/office/drawing/2014/main" id="{46BAFDB6-6B38-47AE-A3C9-216B5C52C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21780"/>
            <a:ext cx="12192000" cy="4514550"/>
          </a:xfrm>
          <a:prstGeom prst="rect">
            <a:avLst/>
          </a:prstGeom>
        </p:spPr>
      </p:pic>
      <p:sp>
        <p:nvSpPr>
          <p:cNvPr id="9" name="TextBox 8">
            <a:extLst>
              <a:ext uri="{FF2B5EF4-FFF2-40B4-BE49-F238E27FC236}">
                <a16:creationId xmlns:a16="http://schemas.microsoft.com/office/drawing/2014/main" id="{4F928657-4A13-9146-D823-655BC80B3846}"/>
              </a:ext>
            </a:extLst>
          </p:cNvPr>
          <p:cNvSpPr txBox="1"/>
          <p:nvPr/>
        </p:nvSpPr>
        <p:spPr>
          <a:xfrm>
            <a:off x="7086612" y="998479"/>
            <a:ext cx="4283541" cy="1200329"/>
          </a:xfrm>
          <a:prstGeom prst="rect">
            <a:avLst/>
          </a:prstGeom>
          <a:noFill/>
        </p:spPr>
        <p:txBody>
          <a:bodyPr wrap="square" rtlCol="0">
            <a:spAutoFit/>
          </a:bodyPr>
          <a:lstStyle/>
          <a:p>
            <a:pPr marL="285750" indent="-285750">
              <a:buFont typeface="Courier New" panose="02070309020205020404" pitchFamily="49" charset="0"/>
              <a:buChar char="o"/>
            </a:pPr>
            <a:r>
              <a:rPr lang="en-US" b="0" i="0" dirty="0">
                <a:solidFill>
                  <a:schemeClr val="bg1"/>
                </a:solidFill>
                <a:effectLst/>
                <a:latin typeface="Consolas" panose="020B0609020204030204" pitchFamily="49" charset="0"/>
              </a:rPr>
              <a:t>Accuracy: 0.70</a:t>
            </a:r>
          </a:p>
          <a:p>
            <a:pPr marL="285750" indent="-285750">
              <a:buFont typeface="Courier New" panose="02070309020205020404" pitchFamily="49" charset="0"/>
              <a:buChar char="o"/>
            </a:pPr>
            <a:r>
              <a:rPr lang="en-US" b="0" dirty="0">
                <a:solidFill>
                  <a:schemeClr val="bg1"/>
                </a:solidFill>
                <a:effectLst/>
                <a:latin typeface="Consolas" panose="020B0609020204030204" pitchFamily="49" charset="0"/>
              </a:rPr>
              <a:t>Max Depth: 15</a:t>
            </a:r>
          </a:p>
          <a:p>
            <a:pPr marL="285750" indent="-285750">
              <a:buFont typeface="Courier New" panose="02070309020205020404" pitchFamily="49" charset="0"/>
              <a:buChar char="o"/>
            </a:pPr>
            <a:r>
              <a:rPr lang="en-US" b="0" dirty="0">
                <a:solidFill>
                  <a:schemeClr val="bg1"/>
                </a:solidFill>
                <a:effectLst/>
                <a:latin typeface="Consolas" panose="020B0609020204030204" pitchFamily="49" charset="0"/>
              </a:rPr>
              <a:t>Node Count: 115</a:t>
            </a:r>
            <a:endParaRPr lang="en-US" b="0" dirty="0">
              <a:solidFill>
                <a:schemeClr val="bg1"/>
              </a:solidFill>
              <a:effectLst/>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endParaRPr lang="en-US" b="0" dirty="0">
              <a:solidFill>
                <a:schemeClr val="bg1"/>
              </a:solidFill>
              <a:effectLst/>
            </a:endParaRPr>
          </a:p>
        </p:txBody>
      </p:sp>
    </p:spTree>
    <p:extLst>
      <p:ext uri="{BB962C8B-B14F-4D97-AF65-F5344CB8AC3E}">
        <p14:creationId xmlns:p14="http://schemas.microsoft.com/office/powerpoint/2010/main" val="190794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BAB60E1-3066-43D0-BDD2-96DC8AC58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7FB93-E092-450C-8675-960F10D5C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and blue sky with white dots&#10;&#10;Description automatically generated with medium confidence">
            <a:extLst>
              <a:ext uri="{FF2B5EF4-FFF2-40B4-BE49-F238E27FC236}">
                <a16:creationId xmlns:a16="http://schemas.microsoft.com/office/drawing/2014/main" id="{9CCE667D-9139-50F9-662C-6D544420FD06}"/>
              </a:ext>
            </a:extLst>
          </p:cNvPr>
          <p:cNvPicPr>
            <a:picLocks noChangeAspect="1"/>
          </p:cNvPicPr>
          <p:nvPr/>
        </p:nvPicPr>
        <p:blipFill rotWithShape="1">
          <a:blip r:embed="rId2">
            <a:alphaModFix amt="60000"/>
          </a:blip>
          <a:srcRect t="3433"/>
          <a:stretch/>
        </p:blipFill>
        <p:spPr>
          <a:xfrm>
            <a:off x="20" y="-6658"/>
            <a:ext cx="12191980" cy="6857990"/>
          </a:xfrm>
          <a:prstGeom prst="rect">
            <a:avLst/>
          </a:prstGeom>
        </p:spPr>
      </p:pic>
      <p:sp>
        <p:nvSpPr>
          <p:cNvPr id="2" name="Title 1">
            <a:extLst>
              <a:ext uri="{FF2B5EF4-FFF2-40B4-BE49-F238E27FC236}">
                <a16:creationId xmlns:a16="http://schemas.microsoft.com/office/drawing/2014/main" id="{D363EBCD-F710-53CB-B5A7-0A9387F9F77C}"/>
              </a:ext>
            </a:extLst>
          </p:cNvPr>
          <p:cNvSpPr>
            <a:spLocks noGrp="1"/>
          </p:cNvSpPr>
          <p:nvPr>
            <p:ph type="title"/>
          </p:nvPr>
        </p:nvSpPr>
        <p:spPr>
          <a:xfrm>
            <a:off x="647707" y="306835"/>
            <a:ext cx="10208096" cy="931074"/>
          </a:xfrm>
        </p:spPr>
        <p:txBody>
          <a:bodyPr>
            <a:normAutofit/>
          </a:bodyPr>
          <a:lstStyle/>
          <a:p>
            <a:r>
              <a:rPr lang="en-US" sz="3600" b="1" dirty="0">
                <a:solidFill>
                  <a:schemeClr val="bg1"/>
                </a:solidFill>
                <a:effectLst/>
              </a:rPr>
              <a:t>Nearest Neighbors classifier</a:t>
            </a:r>
            <a:endParaRPr lang="en-US" sz="3600" b="0" dirty="0">
              <a:solidFill>
                <a:schemeClr val="bg1"/>
              </a:solidFill>
              <a:effectLst/>
            </a:endParaRPr>
          </a:p>
        </p:txBody>
      </p:sp>
      <p:cxnSp>
        <p:nvCxnSpPr>
          <p:cNvPr id="14" name="Straight Connector 13">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3881"/>
            <a:ext cx="804195" cy="0"/>
          </a:xfrm>
          <a:prstGeom prst="line">
            <a:avLst/>
          </a:prstGeom>
          <a:ln w="8572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9F91C89C-51DD-CC4D-A57E-CA5E46CA885B}"/>
              </a:ext>
            </a:extLst>
          </p:cNvPr>
          <p:cNvSpPr txBox="1">
            <a:spLocks/>
          </p:cNvSpPr>
          <p:nvPr/>
        </p:nvSpPr>
        <p:spPr>
          <a:xfrm>
            <a:off x="1240536" y="1242645"/>
            <a:ext cx="9922764" cy="1294228"/>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5A88FF3F-FAC0-8DEA-FA79-F3B8AE981E51}"/>
              </a:ext>
            </a:extLst>
          </p:cNvPr>
          <p:cNvSpPr txBox="1"/>
          <p:nvPr/>
        </p:nvSpPr>
        <p:spPr>
          <a:xfrm>
            <a:off x="2044711" y="926436"/>
            <a:ext cx="3943350" cy="923330"/>
          </a:xfrm>
          <a:prstGeom prst="rect">
            <a:avLst/>
          </a:prstGeom>
          <a:noFill/>
        </p:spPr>
        <p:txBody>
          <a:bodyPr wrap="square" rtlCol="0">
            <a:spAutoFit/>
          </a:bodyPr>
          <a:lstStyle/>
          <a:p>
            <a:pPr marL="285750" indent="-285750">
              <a:buFont typeface="Courier New" panose="02070309020205020404" pitchFamily="49" charset="0"/>
              <a:buChar char="o"/>
            </a:pPr>
            <a:r>
              <a:rPr lang="en-US" b="0" dirty="0">
                <a:solidFill>
                  <a:schemeClr val="bg1"/>
                </a:solidFill>
                <a:effectLst/>
                <a:latin typeface="Consolas" panose="020B0609020204030204" pitchFamily="49" charset="0"/>
              </a:rPr>
              <a:t>PCA images to 64 features</a:t>
            </a:r>
            <a:endParaRPr lang="en-US" b="0" dirty="0">
              <a:solidFill>
                <a:schemeClr val="bg1"/>
              </a:solidFill>
              <a:effectLst/>
              <a:latin typeface="Arial" panose="020B0604020202020204" pitchFamily="34" charset="0"/>
            </a:endParaRPr>
          </a:p>
          <a:p>
            <a:pPr rtl="0">
              <a:spcBef>
                <a:spcPts val="0"/>
              </a:spcBef>
              <a:spcAft>
                <a:spcPts val="0"/>
              </a:spcAft>
            </a:pPr>
            <a:endParaRPr lang="en-US" b="0" dirty="0">
              <a:solidFill>
                <a:schemeClr val="bg1"/>
              </a:solidFill>
              <a:effectLst/>
              <a:latin typeface="Arial" panose="020B0604020202020204" pitchFamily="34" charset="0"/>
            </a:endParaRPr>
          </a:p>
          <a:p>
            <a:pPr marL="285750" indent="-285750" rtl="0">
              <a:spcBef>
                <a:spcPts val="0"/>
              </a:spcBef>
              <a:spcAft>
                <a:spcPts val="0"/>
              </a:spcAft>
              <a:buFont typeface="Courier New" panose="02070309020205020404" pitchFamily="49" charset="0"/>
              <a:buChar char="o"/>
            </a:pPr>
            <a:endParaRPr lang="en-US" b="0" dirty="0">
              <a:solidFill>
                <a:schemeClr val="bg1"/>
              </a:solidFill>
              <a:effectLst/>
            </a:endParaRPr>
          </a:p>
        </p:txBody>
      </p:sp>
      <p:sp>
        <p:nvSpPr>
          <p:cNvPr id="9" name="TextBox 8">
            <a:extLst>
              <a:ext uri="{FF2B5EF4-FFF2-40B4-BE49-F238E27FC236}">
                <a16:creationId xmlns:a16="http://schemas.microsoft.com/office/drawing/2014/main" id="{4F928657-4A13-9146-D823-655BC80B3846}"/>
              </a:ext>
            </a:extLst>
          </p:cNvPr>
          <p:cNvSpPr txBox="1"/>
          <p:nvPr/>
        </p:nvSpPr>
        <p:spPr>
          <a:xfrm>
            <a:off x="5734233" y="935131"/>
            <a:ext cx="4283541" cy="646331"/>
          </a:xfrm>
          <a:prstGeom prst="rect">
            <a:avLst/>
          </a:prstGeom>
          <a:noFill/>
        </p:spPr>
        <p:txBody>
          <a:bodyPr wrap="square" rtlCol="0">
            <a:spAutoFit/>
          </a:bodyPr>
          <a:lstStyle/>
          <a:p>
            <a:pPr marL="285750" indent="-285750">
              <a:buFont typeface="Courier New" panose="02070309020205020404" pitchFamily="49" charset="0"/>
              <a:buChar char="o"/>
            </a:pPr>
            <a:r>
              <a:rPr lang="en-US" b="0" i="0" dirty="0">
                <a:solidFill>
                  <a:schemeClr val="bg1"/>
                </a:solidFill>
                <a:effectLst/>
                <a:latin typeface="Consolas" panose="020B0609020204030204" pitchFamily="49" charset="0"/>
              </a:rPr>
              <a:t>Accuracy: 0.4342857142857143</a:t>
            </a:r>
          </a:p>
          <a:p>
            <a:pPr marL="285750" indent="-285750" rtl="0">
              <a:spcBef>
                <a:spcPts val="0"/>
              </a:spcBef>
              <a:spcAft>
                <a:spcPts val="0"/>
              </a:spcAft>
              <a:buFont typeface="Courier New" panose="02070309020205020404" pitchFamily="49" charset="0"/>
              <a:buChar char="o"/>
            </a:pPr>
            <a:endParaRPr lang="en-US" b="0" dirty="0">
              <a:solidFill>
                <a:schemeClr val="bg1"/>
              </a:solidFill>
              <a:effectLst/>
            </a:endParaRPr>
          </a:p>
        </p:txBody>
      </p:sp>
      <p:pic>
        <p:nvPicPr>
          <p:cNvPr id="7" name="Picture 6" descr="A diagram of a confusion matrix&#10;&#10;Description automatically generated with medium confidence">
            <a:extLst>
              <a:ext uri="{FF2B5EF4-FFF2-40B4-BE49-F238E27FC236}">
                <a16:creationId xmlns:a16="http://schemas.microsoft.com/office/drawing/2014/main" id="{8DC48D3E-030E-6252-30C3-A655A61E5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965" y="1706155"/>
            <a:ext cx="5687579" cy="5029210"/>
          </a:xfrm>
          <a:prstGeom prst="rect">
            <a:avLst/>
          </a:prstGeom>
        </p:spPr>
      </p:pic>
    </p:spTree>
    <p:extLst>
      <p:ext uri="{BB962C8B-B14F-4D97-AF65-F5344CB8AC3E}">
        <p14:creationId xmlns:p14="http://schemas.microsoft.com/office/powerpoint/2010/main" val="493483439"/>
      </p:ext>
    </p:extLst>
  </p:cSld>
  <p:clrMapOvr>
    <a:masterClrMapping/>
  </p:clrMapOvr>
</p:sld>
</file>

<file path=ppt/theme/theme1.xml><?xml version="1.0" encoding="utf-8"?>
<a:theme xmlns:a="http://schemas.openxmlformats.org/drawingml/2006/main" name="BjornVTI">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otalTime>5773</TotalTime>
  <Words>538</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Courier New</vt:lpstr>
      <vt:lpstr>Neue Haas Grotesk Text Pro</vt:lpstr>
      <vt:lpstr>Roboto</vt:lpstr>
      <vt:lpstr>BjornVTI</vt:lpstr>
      <vt:lpstr>Snowflakes</vt:lpstr>
      <vt:lpstr>Snowflakes</vt:lpstr>
      <vt:lpstr>Snowflakes</vt:lpstr>
      <vt:lpstr>Snowflakes or Particles</vt:lpstr>
      <vt:lpstr>Particles?</vt:lpstr>
      <vt:lpstr>Objective/Methodology</vt:lpstr>
      <vt:lpstr>Decision Tree</vt:lpstr>
      <vt:lpstr>Nearest Neighbors classifier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Snowflakes</dc:title>
  <dc:creator>Carol Sun</dc:creator>
  <cp:lastModifiedBy>Ming Hwei Sun</cp:lastModifiedBy>
  <cp:revision>9</cp:revision>
  <dcterms:created xsi:type="dcterms:W3CDTF">2023-10-23T02:04:58Z</dcterms:created>
  <dcterms:modified xsi:type="dcterms:W3CDTF">2023-10-27T02:18:02Z</dcterms:modified>
</cp:coreProperties>
</file>