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6"/>
  </p:notesMasterIdLst>
  <p:sldIdLst>
    <p:sldId id="256" r:id="rId2"/>
    <p:sldId id="268" r:id="rId3"/>
    <p:sldId id="257" r:id="rId4"/>
    <p:sldId id="265" r:id="rId5"/>
    <p:sldId id="258" r:id="rId6"/>
    <p:sldId id="269" r:id="rId7"/>
    <p:sldId id="259" r:id="rId8"/>
    <p:sldId id="260" r:id="rId9"/>
    <p:sldId id="261" r:id="rId10"/>
    <p:sldId id="262" r:id="rId11"/>
    <p:sldId id="264" r:id="rId12"/>
    <p:sldId id="263"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5311" autoAdjust="0"/>
  </p:normalViewPr>
  <p:slideViewPr>
    <p:cSldViewPr snapToGrid="0">
      <p:cViewPr varScale="1">
        <p:scale>
          <a:sx n="97" d="100"/>
          <a:sy n="97" d="100"/>
        </p:scale>
        <p:origin x="1086" y="84"/>
      </p:cViewPr>
      <p:guideLst/>
    </p:cSldViewPr>
  </p:slideViewPr>
  <p:outlineViewPr>
    <p:cViewPr>
      <p:scale>
        <a:sx n="33" d="100"/>
        <a:sy n="33" d="100"/>
      </p:scale>
      <p:origin x="0" y="-10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Overall_Condition!$X$10:$Y$10</c:f>
                <c:numCache>
                  <c:formatCode>General</c:formatCode>
                  <c:ptCount val="2"/>
                  <c:pt idx="0">
                    <c:v>5619.5937147177647</c:v>
                  </c:pt>
                  <c:pt idx="1">
                    <c:v>5011.463641377366</c:v>
                  </c:pt>
                </c:numCache>
              </c:numRef>
            </c:plus>
            <c:minus>
              <c:numRef>
                <c:f>Overall_Condition!$X$10:$Y$10</c:f>
                <c:numCache>
                  <c:formatCode>General</c:formatCode>
                  <c:ptCount val="2"/>
                  <c:pt idx="0">
                    <c:v>5619.5937147177647</c:v>
                  </c:pt>
                  <c:pt idx="1">
                    <c:v>5011.463641377366</c:v>
                  </c:pt>
                </c:numCache>
              </c:numRef>
            </c:minus>
            <c:spPr>
              <a:noFill/>
              <a:ln w="25400" cap="flat" cmpd="sng" algn="ctr">
                <a:solidFill>
                  <a:schemeClr val="tx1"/>
                </a:solidFill>
                <a:round/>
              </a:ln>
              <a:effectLst/>
            </c:spPr>
          </c:errBars>
          <c:cat>
            <c:strRef>
              <c:f>Overall_Condition!$X$5:$Y$5</c:f>
              <c:strCache>
                <c:ptCount val="2"/>
                <c:pt idx="0">
                  <c:v>Overall Condition &lt; 5.54</c:v>
                </c:pt>
                <c:pt idx="1">
                  <c:v>Overall Condition &gt; 5.54</c:v>
                </c:pt>
              </c:strCache>
            </c:strRef>
          </c:cat>
          <c:val>
            <c:numRef>
              <c:f>Overall_Condition!$X$6:$Y$6</c:f>
              <c:numCache>
                <c:formatCode>#,##0.00_);\(#,##0.00\)</c:formatCode>
                <c:ptCount val="2"/>
                <c:pt idx="0">
                  <c:v>194684.02090209021</c:v>
                </c:pt>
                <c:pt idx="1">
                  <c:v>158216.28130671507</c:v>
                </c:pt>
              </c:numCache>
            </c:numRef>
          </c:val>
          <c:extLst>
            <c:ext xmlns:c16="http://schemas.microsoft.com/office/drawing/2014/chart" uri="{C3380CC4-5D6E-409C-BE32-E72D297353CC}">
              <c16:uniqueId val="{00000000-B596-48C2-A010-1219E94A7C46}"/>
            </c:ext>
          </c:extLst>
        </c:ser>
        <c:dLbls>
          <c:showLegendKey val="0"/>
          <c:showVal val="0"/>
          <c:showCatName val="0"/>
          <c:showSerName val="0"/>
          <c:showPercent val="0"/>
          <c:showBubbleSize val="0"/>
        </c:dLbls>
        <c:gapWidth val="219"/>
        <c:overlap val="-27"/>
        <c:axId val="1180629088"/>
        <c:axId val="1180627840"/>
      </c:barChart>
      <c:catAx>
        <c:axId val="1180629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627840"/>
        <c:crosses val="autoZero"/>
        <c:auto val="1"/>
        <c:lblAlgn val="ctr"/>
        <c:lblOffset val="100"/>
        <c:noMultiLvlLbl val="0"/>
      </c:catAx>
      <c:valAx>
        <c:axId val="1180627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a:t>
                </a:r>
                <a:r>
                  <a:rPr lang="en-US" baseline="0"/>
                  <a:t>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629088"/>
        <c:crosses val="autoZero"/>
        <c:crossBetween val="between"/>
        <c:majorUnit val="25000"/>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Central_Air!$L$8:$M$8</c:f>
                <c:numCache>
                  <c:formatCode>General</c:formatCode>
                  <c:ptCount val="2"/>
                  <c:pt idx="0">
                    <c:v>4214.8140972801366</c:v>
                  </c:pt>
                  <c:pt idx="1">
                    <c:v>8245.4774829573798</c:v>
                  </c:pt>
                </c:numCache>
              </c:numRef>
            </c:plus>
            <c:minus>
              <c:numRef>
                <c:f>Central_Air!$L$8:$M$8</c:f>
                <c:numCache>
                  <c:formatCode>General</c:formatCode>
                  <c:ptCount val="2"/>
                  <c:pt idx="0">
                    <c:v>4214.8140972801366</c:v>
                  </c:pt>
                  <c:pt idx="1">
                    <c:v>8245.4774829573798</c:v>
                  </c:pt>
                </c:numCache>
              </c:numRef>
            </c:minus>
            <c:spPr>
              <a:noFill/>
              <a:ln w="28575" cap="flat" cmpd="sng" algn="ctr">
                <a:solidFill>
                  <a:schemeClr val="tx1"/>
                </a:solidFill>
                <a:round/>
              </a:ln>
              <a:effectLst/>
            </c:spPr>
          </c:errBars>
          <c:cat>
            <c:strRef>
              <c:f>Central_Air!$L$3:$M$3</c:f>
              <c:strCache>
                <c:ptCount val="2"/>
                <c:pt idx="0">
                  <c:v>Central AC</c:v>
                </c:pt>
                <c:pt idx="1">
                  <c:v>No Central AC</c:v>
                </c:pt>
              </c:strCache>
            </c:strRef>
          </c:cat>
          <c:val>
            <c:numRef>
              <c:f>Central_Air!$L$4:$M$4</c:f>
              <c:numCache>
                <c:formatCode>#,##0.00_);\(#,##0.00\)</c:formatCode>
                <c:ptCount val="2"/>
                <c:pt idx="0">
                  <c:v>186186.70989010989</c:v>
                </c:pt>
                <c:pt idx="1">
                  <c:v>105264.07368421053</c:v>
                </c:pt>
              </c:numCache>
            </c:numRef>
          </c:val>
          <c:extLst>
            <c:ext xmlns:c16="http://schemas.microsoft.com/office/drawing/2014/chart" uri="{C3380CC4-5D6E-409C-BE32-E72D297353CC}">
              <c16:uniqueId val="{00000000-F982-4B65-8BA2-E5D2925DC640}"/>
            </c:ext>
          </c:extLst>
        </c:ser>
        <c:dLbls>
          <c:showLegendKey val="0"/>
          <c:showVal val="0"/>
          <c:showCatName val="0"/>
          <c:showSerName val="0"/>
          <c:showPercent val="0"/>
          <c:showBubbleSize val="0"/>
        </c:dLbls>
        <c:gapWidth val="219"/>
        <c:overlap val="-27"/>
        <c:axId val="1532785568"/>
        <c:axId val="1532784320"/>
      </c:barChart>
      <c:catAx>
        <c:axId val="153278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784320"/>
        <c:crosses val="autoZero"/>
        <c:auto val="1"/>
        <c:lblAlgn val="ctr"/>
        <c:lblOffset val="100"/>
        <c:noMultiLvlLbl val="0"/>
      </c:catAx>
      <c:valAx>
        <c:axId val="1532784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a:t>
                </a:r>
                <a:r>
                  <a:rPr lang="en-US" baseline="0"/>
                  <a:t> Price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785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Lot_Area!$X$10:$Y$10</c:f>
                <c:numCache>
                  <c:formatCode>General</c:formatCode>
                  <c:ptCount val="2"/>
                  <c:pt idx="0">
                    <c:v>3726.9552358327383</c:v>
                  </c:pt>
                  <c:pt idx="1">
                    <c:v>6851.0065527930919</c:v>
                  </c:pt>
                </c:numCache>
              </c:numRef>
            </c:plus>
            <c:minus>
              <c:numRef>
                <c:f>Lot_Area!$X$10:$Y$10</c:f>
                <c:numCache>
                  <c:formatCode>General</c:formatCode>
                  <c:ptCount val="2"/>
                  <c:pt idx="0">
                    <c:v>3726.9552358327383</c:v>
                  </c:pt>
                  <c:pt idx="1">
                    <c:v>6851.0065527930919</c:v>
                  </c:pt>
                </c:numCache>
              </c:numRef>
            </c:minus>
            <c:spPr>
              <a:noFill/>
              <a:ln w="25400" cap="flat" cmpd="sng" algn="ctr">
                <a:solidFill>
                  <a:schemeClr val="tx1"/>
                </a:solidFill>
                <a:round/>
              </a:ln>
              <a:effectLst/>
            </c:spPr>
          </c:errBars>
          <c:cat>
            <c:strRef>
              <c:f>Lot_Area!$X$5:$Y$5</c:f>
              <c:strCache>
                <c:ptCount val="2"/>
                <c:pt idx="0">
                  <c:v>Lot Sizes &lt; 9,607.4</c:v>
                </c:pt>
                <c:pt idx="1">
                  <c:v>Lot sizes &gt; 9,607.4</c:v>
                </c:pt>
              </c:strCache>
            </c:strRef>
          </c:cat>
          <c:val>
            <c:numRef>
              <c:f>Lot_Area!$X$6:$Y$6</c:f>
              <c:numCache>
                <c:formatCode>#,##0.00_);\(#,##0.00\)</c:formatCode>
                <c:ptCount val="2"/>
                <c:pt idx="0">
                  <c:v>152214.40693196407</c:v>
                </c:pt>
                <c:pt idx="1">
                  <c:v>213759.06461086636</c:v>
                </c:pt>
              </c:numCache>
            </c:numRef>
          </c:val>
          <c:extLst>
            <c:ext xmlns:c16="http://schemas.microsoft.com/office/drawing/2014/chart" uri="{C3380CC4-5D6E-409C-BE32-E72D297353CC}">
              <c16:uniqueId val="{00000000-859E-45D7-A17F-4940D66219C3}"/>
            </c:ext>
          </c:extLst>
        </c:ser>
        <c:dLbls>
          <c:showLegendKey val="0"/>
          <c:showVal val="0"/>
          <c:showCatName val="0"/>
          <c:showSerName val="0"/>
          <c:showPercent val="0"/>
          <c:showBubbleSize val="0"/>
        </c:dLbls>
        <c:gapWidth val="219"/>
        <c:overlap val="-27"/>
        <c:axId val="1762770432"/>
        <c:axId val="1762771264"/>
      </c:barChart>
      <c:catAx>
        <c:axId val="176277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771264"/>
        <c:crosses val="autoZero"/>
        <c:auto val="1"/>
        <c:lblAlgn val="ctr"/>
        <c:lblOffset val="100"/>
        <c:noMultiLvlLbl val="0"/>
      </c:catAx>
      <c:valAx>
        <c:axId val="1762771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a:t>
                </a:r>
                <a:r>
                  <a:rPr lang="en-US" baseline="0"/>
                  <a:t> Price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_);\(#,##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770432"/>
        <c:crosses val="autoZero"/>
        <c:crossBetween val="between"/>
        <c:majorUnit val="25000"/>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B4403-3248-4B40-9F85-9734EC4BD486}"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46C08-BA77-4CE4-B121-04498265AFDD}" type="slidenum">
              <a:rPr lang="en-US" smtClean="0"/>
              <a:t>‹#›</a:t>
            </a:fld>
            <a:endParaRPr lang="en-US"/>
          </a:p>
        </p:txBody>
      </p:sp>
    </p:spTree>
    <p:extLst>
      <p:ext uri="{BB962C8B-B14F-4D97-AF65-F5344CB8AC3E}">
        <p14:creationId xmlns:p14="http://schemas.microsoft.com/office/powerpoint/2010/main" val="345169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null and alternative hypothesis definition</a:t>
            </a:r>
          </a:p>
          <a:p>
            <a:endParaRPr lang="en-US" dirty="0"/>
          </a:p>
          <a:p>
            <a:pPr algn="l">
              <a:buFont typeface="Arial" panose="020B0604020202020204" pitchFamily="34" charset="0"/>
              <a:buChar char="•"/>
            </a:pPr>
            <a:r>
              <a:rPr lang="en-US" b="0" i="0" dirty="0">
                <a:solidFill>
                  <a:srgbClr val="0D405F"/>
                </a:solidFill>
                <a:effectLst/>
                <a:latin typeface="Inter"/>
              </a:rPr>
              <a:t>The null hypothesis (</a:t>
            </a:r>
            <a:r>
              <a:rPr lang="en-US" b="0" i="1" dirty="0">
                <a:solidFill>
                  <a:srgbClr val="0D405F"/>
                </a:solidFill>
                <a:effectLst/>
                <a:latin typeface="Inter"/>
              </a:rPr>
              <a:t>H</a:t>
            </a:r>
            <a:r>
              <a:rPr lang="en-US" b="0" i="0" baseline="-25000" dirty="0">
                <a:solidFill>
                  <a:srgbClr val="0D405F"/>
                </a:solidFill>
                <a:effectLst/>
                <a:latin typeface="Inter"/>
              </a:rPr>
              <a:t>0</a:t>
            </a:r>
            <a:r>
              <a:rPr lang="en-US" b="0" i="0" dirty="0">
                <a:solidFill>
                  <a:srgbClr val="0D405F"/>
                </a:solidFill>
                <a:effectLst/>
                <a:latin typeface="Inter"/>
              </a:rPr>
              <a:t>) answers “No, there’s no effect in the population.”</a:t>
            </a:r>
          </a:p>
          <a:p>
            <a:pPr algn="l">
              <a:buFont typeface="Arial" panose="020B0604020202020204" pitchFamily="34" charset="0"/>
              <a:buChar char="•"/>
            </a:pPr>
            <a:r>
              <a:rPr lang="en-US" b="0" i="0" dirty="0">
                <a:solidFill>
                  <a:srgbClr val="0D405F"/>
                </a:solidFill>
                <a:effectLst/>
                <a:latin typeface="Inter"/>
              </a:rPr>
              <a:t>The alternative hypothesis (</a:t>
            </a:r>
            <a:r>
              <a:rPr lang="en-US" b="0" i="1" dirty="0">
                <a:solidFill>
                  <a:srgbClr val="0D405F"/>
                </a:solidFill>
                <a:effectLst/>
                <a:latin typeface="Inter"/>
              </a:rPr>
              <a:t>H</a:t>
            </a:r>
            <a:r>
              <a:rPr lang="en-US" b="0" i="0" baseline="-25000" dirty="0">
                <a:solidFill>
                  <a:srgbClr val="0D405F"/>
                </a:solidFill>
                <a:effectLst/>
                <a:latin typeface="Inter"/>
              </a:rPr>
              <a:t>a</a:t>
            </a:r>
            <a:r>
              <a:rPr lang="en-US" b="0" i="0" dirty="0">
                <a:solidFill>
                  <a:srgbClr val="0D405F"/>
                </a:solidFill>
                <a:effectLst/>
                <a:latin typeface="Inter"/>
              </a:rPr>
              <a:t>) answers “Yes, there is an effect in the population.”</a:t>
            </a:r>
          </a:p>
          <a:p>
            <a:r>
              <a:rPr lang="en-US" dirty="0"/>
              <a:t> </a:t>
            </a:r>
          </a:p>
          <a:p>
            <a:r>
              <a:rPr lang="en-US" dirty="0"/>
              <a:t>We’ll discuss later how you decide which hypothesis is correct about your data.</a:t>
            </a:r>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5</a:t>
            </a:fld>
            <a:endParaRPr lang="en-US"/>
          </a:p>
        </p:txBody>
      </p:sp>
    </p:spTree>
    <p:extLst>
      <p:ext uri="{BB962C8B-B14F-4D97-AF65-F5344CB8AC3E}">
        <p14:creationId xmlns:p14="http://schemas.microsoft.com/office/powerpoint/2010/main" val="148959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Titillium Web" panose="020B0604020202020204" pitchFamily="2" charset="0"/>
              </a:rPr>
              <a:t>* Descriptive statistics are used to describe the dataset in a meaningful way. They are generally used to determine if the sample is normally distributed. </a:t>
            </a:r>
          </a:p>
          <a:p>
            <a:endParaRPr lang="en-US" b="0" i="0" dirty="0">
              <a:solidFill>
                <a:srgbClr val="404040"/>
              </a:solidFill>
              <a:effectLst/>
              <a:latin typeface="Titillium Web" panose="020B0604020202020204" pitchFamily="2" charset="0"/>
            </a:endParaRPr>
          </a:p>
          <a:p>
            <a:r>
              <a:rPr lang="en-US" dirty="0"/>
              <a:t>* Central limit theorem states that the sampling distribution of the sample means of a variable will be normal if the sample size is large enough</a:t>
            </a:r>
          </a:p>
        </p:txBody>
      </p:sp>
      <p:sp>
        <p:nvSpPr>
          <p:cNvPr id="4" name="Slide Number Placeholder 3"/>
          <p:cNvSpPr>
            <a:spLocks noGrp="1"/>
          </p:cNvSpPr>
          <p:nvPr>
            <p:ph type="sldNum" sz="quarter" idx="5"/>
          </p:nvPr>
        </p:nvSpPr>
        <p:spPr/>
        <p:txBody>
          <a:bodyPr/>
          <a:lstStyle/>
          <a:p>
            <a:fld id="{95F46C08-BA77-4CE4-B121-04498265AFDD}" type="slidenum">
              <a:rPr lang="en-US" smtClean="0"/>
              <a:t>6</a:t>
            </a:fld>
            <a:endParaRPr lang="en-US"/>
          </a:p>
        </p:txBody>
      </p:sp>
    </p:spTree>
    <p:extLst>
      <p:ext uri="{BB962C8B-B14F-4D97-AF65-F5344CB8AC3E}">
        <p14:creationId xmlns:p14="http://schemas.microsoft.com/office/powerpoint/2010/main" val="48924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Roboto" panose="02000000000000000000" pitchFamily="2" charset="0"/>
              </a:rPr>
              <a:t>Exclude outliers on overall condition and overall lot area: </a:t>
            </a:r>
            <a:r>
              <a:rPr lang="en-US" dirty="0"/>
              <a:t>Outliers are the top and bottom 10% of values in the data set of houses sold. Use TRIMMEAN function in excel to calculate. Prevents bias in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algn="l">
              <a:buFont typeface="Arial" panose="020B0604020202020204" pitchFamily="34" charset="0"/>
              <a:buChar char="•"/>
            </a:pPr>
            <a:r>
              <a:rPr lang="en-US" b="0" i="0" dirty="0">
                <a:solidFill>
                  <a:srgbClr val="0D405F"/>
                </a:solidFill>
                <a:effectLst/>
                <a:latin typeface="Inter"/>
              </a:rPr>
              <a:t>The null hypothesis (</a:t>
            </a:r>
            <a:r>
              <a:rPr lang="en-US" b="0" i="1" dirty="0">
                <a:solidFill>
                  <a:srgbClr val="0D405F"/>
                </a:solidFill>
                <a:effectLst/>
                <a:latin typeface="Inter"/>
              </a:rPr>
              <a:t>H</a:t>
            </a:r>
            <a:r>
              <a:rPr lang="en-US" b="0" i="0" baseline="-25000" dirty="0">
                <a:solidFill>
                  <a:srgbClr val="0D405F"/>
                </a:solidFill>
                <a:effectLst/>
                <a:latin typeface="Inter"/>
              </a:rPr>
              <a:t>0</a:t>
            </a:r>
            <a:r>
              <a:rPr lang="en-US" b="0" i="0" dirty="0">
                <a:solidFill>
                  <a:srgbClr val="0D405F"/>
                </a:solidFill>
                <a:effectLst/>
                <a:latin typeface="Inter"/>
              </a:rPr>
              <a:t>) answers “No, there’s no effect in the population.”</a:t>
            </a:r>
          </a:p>
          <a:p>
            <a:pPr algn="l">
              <a:buFont typeface="Arial" panose="020B0604020202020204" pitchFamily="34" charset="0"/>
              <a:buChar char="•"/>
            </a:pPr>
            <a:r>
              <a:rPr lang="en-US" b="0" i="0" dirty="0">
                <a:solidFill>
                  <a:srgbClr val="0D405F"/>
                </a:solidFill>
                <a:effectLst/>
                <a:latin typeface="Inter"/>
              </a:rPr>
              <a:t>The alternative hypothesis (</a:t>
            </a:r>
            <a:r>
              <a:rPr lang="en-US" b="0" i="1" dirty="0">
                <a:solidFill>
                  <a:srgbClr val="0D405F"/>
                </a:solidFill>
                <a:effectLst/>
                <a:latin typeface="Inter"/>
              </a:rPr>
              <a:t>H</a:t>
            </a:r>
            <a:r>
              <a:rPr lang="en-US" b="0" i="0" baseline="-25000" dirty="0">
                <a:solidFill>
                  <a:srgbClr val="0D405F"/>
                </a:solidFill>
                <a:effectLst/>
                <a:latin typeface="Inter"/>
              </a:rPr>
              <a:t>a</a:t>
            </a:r>
            <a:r>
              <a:rPr lang="en-US" b="0" i="0" dirty="0">
                <a:solidFill>
                  <a:srgbClr val="0D405F"/>
                </a:solidFill>
                <a:effectLst/>
                <a:latin typeface="Inter"/>
              </a:rPr>
              <a:t>) answers “Yes, there is an effect in the population.”</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Central limit theorem – the sampling distribution of the sample means of any variable will be normal if the sample size is large enough</a:t>
            </a:r>
          </a:p>
          <a:p>
            <a:endParaRPr lang="en-US" dirty="0"/>
          </a:p>
          <a:p>
            <a:r>
              <a:rPr lang="en-US" dirty="0"/>
              <a:t>* Confidence interval – the probability a value will fall within a certain range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P-value - </a:t>
            </a:r>
            <a:r>
              <a:rPr lang="en-US" sz="1200" dirty="0"/>
              <a:t>the probability of obtaining results at least as extreme as the observed results of a statistical hypothesis test. The lower the p-value, the stronger the evidence that the alternative hypothesis is correct. We cannot say that the because a p value is significant, there is a 95% chance the alternative is true. Instead, a significant p value provides support for our research hypothesis. It cannot guarantee any specific result.</a:t>
            </a:r>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7</a:t>
            </a:fld>
            <a:endParaRPr lang="en-US"/>
          </a:p>
        </p:txBody>
      </p:sp>
    </p:spTree>
    <p:extLst>
      <p:ext uri="{BB962C8B-B14F-4D97-AF65-F5344CB8AC3E}">
        <p14:creationId xmlns:p14="http://schemas.microsoft.com/office/powerpoint/2010/main" val="196429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This graph shows the average sale price of houses with an overall condition ratings &lt; 5.54 &amp; the average sale prices of houses with an overall condition &gt; 5.54. The black bars at the top show the standard deviation around the mean (how much a house in this category is likely to be above or below the average)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Used the TRIMMEAN function to find the average overall condition from the data. It excludes 10% of outliers on both the upper and lower limits. Helps eliminate bias.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a:p>
            <a:r>
              <a:rPr lang="en-US" dirty="0"/>
              <a:t>* The fact that above average overall conditions are selling less on average than those with below average overall condition is surprising.</a:t>
            </a:r>
          </a:p>
          <a:p>
            <a:endParaRPr lang="en-US" dirty="0"/>
          </a:p>
          <a:p>
            <a:r>
              <a:rPr lang="en-US" dirty="0"/>
              <a:t>* This may be due to several factors. Could be that buyers want the opportunity to customize and think they are getting a better deal even though the condition is worse. The house may be in worse condition, but the land may be valuable?</a:t>
            </a:r>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8</a:t>
            </a:fld>
            <a:endParaRPr lang="en-US"/>
          </a:p>
        </p:txBody>
      </p:sp>
    </p:spTree>
    <p:extLst>
      <p:ext uri="{BB962C8B-B14F-4D97-AF65-F5344CB8AC3E}">
        <p14:creationId xmlns:p14="http://schemas.microsoft.com/office/powerpoint/2010/main" val="71873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Discrete variables (Y &amp; N). No TRIMMEAN function needed since there can be no outliers in a binary relationship.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graph shows the average sale price of all houses with central AC vs the average sale prices of houses without central AC. The black bars at the top show the standard deviation around the mean (by how much is a house in this category is likely to be above or below the average)</a:t>
            </a:r>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9</a:t>
            </a:fld>
            <a:endParaRPr lang="en-US"/>
          </a:p>
        </p:txBody>
      </p:sp>
    </p:spTree>
    <p:extLst>
      <p:ext uri="{BB962C8B-B14F-4D97-AF65-F5344CB8AC3E}">
        <p14:creationId xmlns:p14="http://schemas.microsoft.com/office/powerpoint/2010/main" val="248661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This graph shows the average sale price of houses with lot sizes &lt; 9,607.4 vs the average sale prices of houses with lot sizes &gt; 9607.4. The black bars at the top show the standard deviation around the mean (by how much is a house in this category is likely to be above or below the average)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Used the TRIMMEAN function to exclude 10% of outliers on both the upper and lower limits. Helps eliminate bias.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10</a:t>
            </a:fld>
            <a:endParaRPr lang="en-US"/>
          </a:p>
        </p:txBody>
      </p:sp>
    </p:spTree>
    <p:extLst>
      <p:ext uri="{BB962C8B-B14F-4D97-AF65-F5344CB8AC3E}">
        <p14:creationId xmlns:p14="http://schemas.microsoft.com/office/powerpoint/2010/main" val="395764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11</a:t>
            </a:fld>
            <a:endParaRPr lang="en-US"/>
          </a:p>
        </p:txBody>
      </p:sp>
    </p:spTree>
    <p:extLst>
      <p:ext uri="{BB962C8B-B14F-4D97-AF65-F5344CB8AC3E}">
        <p14:creationId xmlns:p14="http://schemas.microsoft.com/office/powerpoint/2010/main" val="296838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are many other housing factors that may also affect profitability that have not been analyzed in this project. There are 77 variables for the housing dataset, and I only looked at 3. There may be other variables that are positively or negatively inflating sale price.</a:t>
            </a:r>
          </a:p>
          <a:p>
            <a:endParaRPr lang="en-US" dirty="0"/>
          </a:p>
        </p:txBody>
      </p:sp>
      <p:sp>
        <p:nvSpPr>
          <p:cNvPr id="4" name="Slide Number Placeholder 3"/>
          <p:cNvSpPr>
            <a:spLocks noGrp="1"/>
          </p:cNvSpPr>
          <p:nvPr>
            <p:ph type="sldNum" sz="quarter" idx="5"/>
          </p:nvPr>
        </p:nvSpPr>
        <p:spPr/>
        <p:txBody>
          <a:bodyPr/>
          <a:lstStyle/>
          <a:p>
            <a:fld id="{95F46C08-BA77-4CE4-B121-04498265AFDD}" type="slidenum">
              <a:rPr lang="en-US" smtClean="0"/>
              <a:t>12</a:t>
            </a:fld>
            <a:endParaRPr lang="en-US"/>
          </a:p>
        </p:txBody>
      </p:sp>
    </p:spTree>
    <p:extLst>
      <p:ext uri="{BB962C8B-B14F-4D97-AF65-F5344CB8AC3E}">
        <p14:creationId xmlns:p14="http://schemas.microsoft.com/office/powerpoint/2010/main" val="129932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variables were not analyzed together to show what the average increase in sale prices would be if a house contained more than 1 of these factors!</a:t>
            </a:r>
          </a:p>
        </p:txBody>
      </p:sp>
      <p:sp>
        <p:nvSpPr>
          <p:cNvPr id="4" name="Slide Number Placeholder 3"/>
          <p:cNvSpPr>
            <a:spLocks noGrp="1"/>
          </p:cNvSpPr>
          <p:nvPr>
            <p:ph type="sldNum" sz="quarter" idx="5"/>
          </p:nvPr>
        </p:nvSpPr>
        <p:spPr/>
        <p:txBody>
          <a:bodyPr/>
          <a:lstStyle/>
          <a:p>
            <a:fld id="{95F46C08-BA77-4CE4-B121-04498265AFDD}" type="slidenum">
              <a:rPr lang="en-US" smtClean="0"/>
              <a:t>13</a:t>
            </a:fld>
            <a:endParaRPr lang="en-US"/>
          </a:p>
        </p:txBody>
      </p:sp>
    </p:spTree>
    <p:extLst>
      <p:ext uri="{BB962C8B-B14F-4D97-AF65-F5344CB8AC3E}">
        <p14:creationId xmlns:p14="http://schemas.microsoft.com/office/powerpoint/2010/main" val="3059246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BECD668-7760-41B8-9AAD-0AFE246CE05A}" type="slidenum">
              <a:rPr lang="en-US" smtClean="0"/>
              <a:t>‹#›</a:t>
            </a:fld>
            <a:endParaRPr lang="en-US"/>
          </a:p>
        </p:txBody>
      </p:sp>
    </p:spTree>
    <p:extLst>
      <p:ext uri="{BB962C8B-B14F-4D97-AF65-F5344CB8AC3E}">
        <p14:creationId xmlns:p14="http://schemas.microsoft.com/office/powerpoint/2010/main" val="84011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72EC1-C3E6-4B8F-B632-9AA7930EDB2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181025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223847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1218157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29340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72EC1-C3E6-4B8F-B632-9AA7930EDB28}"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1625097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272EC1-C3E6-4B8F-B632-9AA7930EDB28}"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33310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709563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01901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299717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72EC1-C3E6-4B8F-B632-9AA7930EDB28}"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172029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272EC1-C3E6-4B8F-B632-9AA7930EDB2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27261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72EC1-C3E6-4B8F-B632-9AA7930EDB28}"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503636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272EC1-C3E6-4B8F-B632-9AA7930EDB28}"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82675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2EC1-C3E6-4B8F-B632-9AA7930EDB28}"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24702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72EC1-C3E6-4B8F-B632-9AA7930EDB2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343495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72EC1-C3E6-4B8F-B632-9AA7930EDB28}"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ECD668-7760-41B8-9AAD-0AFE246CE05A}" type="slidenum">
              <a:rPr lang="en-US" smtClean="0"/>
              <a:t>‹#›</a:t>
            </a:fld>
            <a:endParaRPr lang="en-US"/>
          </a:p>
        </p:txBody>
      </p:sp>
    </p:spTree>
    <p:extLst>
      <p:ext uri="{BB962C8B-B14F-4D97-AF65-F5344CB8AC3E}">
        <p14:creationId xmlns:p14="http://schemas.microsoft.com/office/powerpoint/2010/main" val="69207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5272EC1-C3E6-4B8F-B632-9AA7930EDB28}" type="datetimeFigureOut">
              <a:rPr lang="en-US" smtClean="0"/>
              <a:t>9/21/2022</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BECD668-7760-41B8-9AAD-0AFE246CE05A}" type="slidenum">
              <a:rPr lang="en-US" smtClean="0"/>
              <a:t>‹#›</a:t>
            </a:fld>
            <a:endParaRPr lang="en-US"/>
          </a:p>
        </p:txBody>
      </p:sp>
    </p:spTree>
    <p:extLst>
      <p:ext uri="{BB962C8B-B14F-4D97-AF65-F5344CB8AC3E}">
        <p14:creationId xmlns:p14="http://schemas.microsoft.com/office/powerpoint/2010/main" val="155525378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openeducator.com/doe/hypothesis-Testing-Inferential-Statistics-Analysis-of-Variance-ANOVA/Two-Sample-T-Test-Unequal-Variance" TargetMode="External"/><Relationship Id="rId2" Type="http://schemas.openxmlformats.org/officeDocument/2006/relationships/hyperlink" Target="https://www.investopedia.com/terms/p/p-value.asp" TargetMode="External"/><Relationship Id="rId1" Type="http://schemas.openxmlformats.org/officeDocument/2006/relationships/slideLayout" Target="../slideLayouts/slideLayout2.xml"/><Relationship Id="rId5" Type="http://schemas.openxmlformats.org/officeDocument/2006/relationships/hyperlink" Target="https://www.scribbr.com/statistics/null-and-alternative-hypotheses/#:~:text=Null%20and%20alternative%20hypotheses%20are%20used%20in%20statistical%20hypothesis%20testing,of%20an%20effect%20or%20relationship" TargetMode="External"/><Relationship Id="rId4" Type="http://schemas.openxmlformats.org/officeDocument/2006/relationships/hyperlink" Target="https://www.ck12.org/book/ck-12-advanced-probability-and-statistics-concepts/section/7.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competitions/house-prices-advanced-regression-techniques/over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C9A0-3BEE-4195-B76E-0D07044C6E63}"/>
              </a:ext>
            </a:extLst>
          </p:cNvPr>
          <p:cNvSpPr>
            <a:spLocks noGrp="1"/>
          </p:cNvSpPr>
          <p:nvPr>
            <p:ph type="ctrTitle"/>
          </p:nvPr>
        </p:nvSpPr>
        <p:spPr>
          <a:xfrm>
            <a:off x="1154955" y="2099733"/>
            <a:ext cx="8825658" cy="1515922"/>
          </a:xfrm>
        </p:spPr>
        <p:txBody>
          <a:bodyPr>
            <a:normAutofit/>
          </a:bodyPr>
          <a:lstStyle/>
          <a:p>
            <a:pPr algn="ctr"/>
            <a:r>
              <a:rPr lang="en-US" sz="4400" dirty="0"/>
              <a:t>Capstone II: Statistical analysis of housing market</a:t>
            </a:r>
          </a:p>
        </p:txBody>
      </p:sp>
      <p:sp>
        <p:nvSpPr>
          <p:cNvPr id="3" name="Subtitle 2">
            <a:extLst>
              <a:ext uri="{FF2B5EF4-FFF2-40B4-BE49-F238E27FC236}">
                <a16:creationId xmlns:a16="http://schemas.microsoft.com/office/drawing/2014/main" id="{94833242-9672-47FD-86B5-57FB18D9341D}"/>
              </a:ext>
            </a:extLst>
          </p:cNvPr>
          <p:cNvSpPr>
            <a:spLocks noGrp="1"/>
          </p:cNvSpPr>
          <p:nvPr>
            <p:ph type="subTitle" idx="1"/>
          </p:nvPr>
        </p:nvSpPr>
        <p:spPr>
          <a:xfrm>
            <a:off x="1154955" y="3837813"/>
            <a:ext cx="8825658" cy="861420"/>
          </a:xfrm>
        </p:spPr>
        <p:txBody>
          <a:bodyPr/>
          <a:lstStyle/>
          <a:p>
            <a:r>
              <a:rPr lang="en-US" dirty="0"/>
              <a:t>By Mindi Suttor</a:t>
            </a:r>
          </a:p>
        </p:txBody>
      </p:sp>
    </p:spTree>
    <p:extLst>
      <p:ext uri="{BB962C8B-B14F-4D97-AF65-F5344CB8AC3E}">
        <p14:creationId xmlns:p14="http://schemas.microsoft.com/office/powerpoint/2010/main" val="347105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08AF-1E0D-4795-81FC-6E6603B6C8E3}"/>
              </a:ext>
            </a:extLst>
          </p:cNvPr>
          <p:cNvSpPr>
            <a:spLocks noGrp="1"/>
          </p:cNvSpPr>
          <p:nvPr>
            <p:ph type="title"/>
          </p:nvPr>
        </p:nvSpPr>
        <p:spPr/>
        <p:txBody>
          <a:bodyPr/>
          <a:lstStyle/>
          <a:p>
            <a:r>
              <a:rPr lang="en-US" dirty="0"/>
              <a:t>Analysis of Average Lot Area</a:t>
            </a:r>
          </a:p>
        </p:txBody>
      </p:sp>
      <p:sp>
        <p:nvSpPr>
          <p:cNvPr id="8" name="Text Placeholder 12">
            <a:extLst>
              <a:ext uri="{FF2B5EF4-FFF2-40B4-BE49-F238E27FC236}">
                <a16:creationId xmlns:a16="http://schemas.microsoft.com/office/drawing/2014/main" id="{8BE05040-2B46-475B-9DF1-D2AC45ECF2D1}"/>
              </a:ext>
            </a:extLst>
          </p:cNvPr>
          <p:cNvSpPr txBox="1">
            <a:spLocks/>
          </p:cNvSpPr>
          <p:nvPr/>
        </p:nvSpPr>
        <p:spPr>
          <a:xfrm>
            <a:off x="7000876" y="2761116"/>
            <a:ext cx="4352923" cy="234685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500" dirty="0"/>
              <a:t>Is there a significant difference in sale price of houses with an above average lot size?</a:t>
            </a:r>
          </a:p>
          <a:p>
            <a:r>
              <a:rPr lang="en-US" sz="1500" dirty="0"/>
              <a:t>P value is 6.53</a:t>
            </a:r>
            <a:r>
              <a:rPr lang="en-US" sz="1500" baseline="30000" dirty="0"/>
              <a:t>-49</a:t>
            </a:r>
            <a:r>
              <a:rPr lang="en-US" sz="1500" dirty="0"/>
              <a:t>.</a:t>
            </a:r>
          </a:p>
          <a:p>
            <a:r>
              <a:rPr lang="en-US" sz="1500" dirty="0"/>
              <a:t>The null hypothesis is rejected.</a:t>
            </a:r>
          </a:p>
          <a:p>
            <a:r>
              <a:rPr lang="en-US" sz="1500" dirty="0"/>
              <a:t>There </a:t>
            </a:r>
            <a:r>
              <a:rPr lang="en-US" sz="1500" i="1" dirty="0"/>
              <a:t>is a significant difference </a:t>
            </a:r>
            <a:r>
              <a:rPr lang="en-US" sz="1500" dirty="0"/>
              <a:t>between sale price of houses with below average lot sizes &amp; houses with above average lot sizes.</a:t>
            </a:r>
          </a:p>
        </p:txBody>
      </p:sp>
      <p:graphicFrame>
        <p:nvGraphicFramePr>
          <p:cNvPr id="10" name="Chart 9">
            <a:extLst>
              <a:ext uri="{FF2B5EF4-FFF2-40B4-BE49-F238E27FC236}">
                <a16:creationId xmlns:a16="http://schemas.microsoft.com/office/drawing/2014/main" id="{D78D3049-6217-4797-8741-43D0AFF4ECD4}"/>
              </a:ext>
            </a:extLst>
          </p:cNvPr>
          <p:cNvGraphicFramePr>
            <a:graphicFrameLocks/>
          </p:cNvGraphicFramePr>
          <p:nvPr>
            <p:extLst>
              <p:ext uri="{D42A27DB-BD31-4B8C-83A1-F6EECF244321}">
                <p14:modId xmlns:p14="http://schemas.microsoft.com/office/powerpoint/2010/main" val="3507139536"/>
              </p:ext>
            </p:extLst>
          </p:nvPr>
        </p:nvGraphicFramePr>
        <p:xfrm>
          <a:off x="1154953" y="2761116"/>
          <a:ext cx="4941047" cy="33253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401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858D-8EAC-41A0-8DAD-E95509B5BE65}"/>
              </a:ext>
            </a:extLst>
          </p:cNvPr>
          <p:cNvSpPr>
            <a:spLocks noGrp="1"/>
          </p:cNvSpPr>
          <p:nvPr>
            <p:ph type="title"/>
          </p:nvPr>
        </p:nvSpPr>
        <p:spPr/>
        <p:txBody>
          <a:bodyPr/>
          <a:lstStyle/>
          <a:p>
            <a:r>
              <a:rPr lang="en-US" dirty="0"/>
              <a:t>Results</a:t>
            </a:r>
          </a:p>
        </p:txBody>
      </p:sp>
      <p:sp>
        <p:nvSpPr>
          <p:cNvPr id="14" name="Text Placeholder 13">
            <a:extLst>
              <a:ext uri="{FF2B5EF4-FFF2-40B4-BE49-F238E27FC236}">
                <a16:creationId xmlns:a16="http://schemas.microsoft.com/office/drawing/2014/main" id="{CFF5D10B-311E-4CD9-BAE9-D9D788AB5DA6}"/>
              </a:ext>
            </a:extLst>
          </p:cNvPr>
          <p:cNvSpPr>
            <a:spLocks noGrp="1"/>
          </p:cNvSpPr>
          <p:nvPr>
            <p:ph type="body" sz="half" idx="15"/>
          </p:nvPr>
        </p:nvSpPr>
        <p:spPr/>
        <p:txBody>
          <a:bodyPr>
            <a:normAutofit fontScale="92500"/>
          </a:bodyPr>
          <a:lstStyle/>
          <a:p>
            <a:pPr marL="342900" indent="-342900">
              <a:buFont typeface="Wingdings 3" charset="2"/>
              <a:buChar char=""/>
            </a:pPr>
            <a:r>
              <a:rPr lang="en-US" dirty="0"/>
              <a:t>Is there a significant difference in sales price when overall condition is above average?</a:t>
            </a:r>
          </a:p>
          <a:p>
            <a:pPr marL="342900" indent="-342900">
              <a:buFont typeface="Wingdings 3" charset="2"/>
              <a:buChar char=""/>
            </a:pPr>
            <a:r>
              <a:rPr lang="en-US" dirty="0"/>
              <a:t>The p-value is 8.42</a:t>
            </a:r>
            <a:r>
              <a:rPr lang="en-US" baseline="30000" dirty="0"/>
              <a:t>-21 </a:t>
            </a:r>
          </a:p>
          <a:p>
            <a:pPr marL="342900" indent="-342900">
              <a:buFont typeface="Wingdings 3" charset="2"/>
              <a:buChar char=""/>
            </a:pPr>
            <a:r>
              <a:rPr lang="en-US" dirty="0"/>
              <a:t>The null hypothesis is rejected. </a:t>
            </a:r>
          </a:p>
          <a:p>
            <a:pPr marL="342900" indent="-342900">
              <a:buFont typeface="Wingdings 3" charset="2"/>
              <a:buChar char=""/>
            </a:pPr>
            <a:r>
              <a:rPr lang="en-US" dirty="0"/>
              <a:t>There </a:t>
            </a:r>
            <a:r>
              <a:rPr lang="en-US" i="1" dirty="0"/>
              <a:t>is a significant difference </a:t>
            </a:r>
            <a:r>
              <a:rPr lang="en-US" dirty="0"/>
              <a:t>in sales price between houses with below average overall conditions and houses that only include above average overall conditions.</a:t>
            </a:r>
          </a:p>
          <a:p>
            <a:endParaRPr lang="en-US" dirty="0"/>
          </a:p>
        </p:txBody>
      </p:sp>
      <p:sp>
        <p:nvSpPr>
          <p:cNvPr id="12" name="Text Placeholder 11">
            <a:extLst>
              <a:ext uri="{FF2B5EF4-FFF2-40B4-BE49-F238E27FC236}">
                <a16:creationId xmlns:a16="http://schemas.microsoft.com/office/drawing/2014/main" id="{96BADC45-AF95-487A-8974-7AA8EF81AD2B}"/>
              </a:ext>
            </a:extLst>
          </p:cNvPr>
          <p:cNvSpPr>
            <a:spLocks noGrp="1"/>
          </p:cNvSpPr>
          <p:nvPr>
            <p:ph type="body" sz="quarter" idx="3"/>
          </p:nvPr>
        </p:nvSpPr>
        <p:spPr/>
        <p:txBody>
          <a:bodyPr/>
          <a:lstStyle/>
          <a:p>
            <a:r>
              <a:rPr lang="en-US" dirty="0"/>
              <a:t>Central AC</a:t>
            </a:r>
          </a:p>
        </p:txBody>
      </p:sp>
      <p:sp>
        <p:nvSpPr>
          <p:cNvPr id="15" name="Text Placeholder 14">
            <a:extLst>
              <a:ext uri="{FF2B5EF4-FFF2-40B4-BE49-F238E27FC236}">
                <a16:creationId xmlns:a16="http://schemas.microsoft.com/office/drawing/2014/main" id="{DD5E0B86-690E-40A6-8912-D83DC1406B77}"/>
              </a:ext>
            </a:extLst>
          </p:cNvPr>
          <p:cNvSpPr>
            <a:spLocks noGrp="1"/>
          </p:cNvSpPr>
          <p:nvPr>
            <p:ph type="body" sz="half" idx="16"/>
          </p:nvPr>
        </p:nvSpPr>
        <p:spPr/>
        <p:txBody>
          <a:bodyPr/>
          <a:lstStyle/>
          <a:p>
            <a:pPr marL="342900" indent="-342900">
              <a:buFont typeface="Wingdings 3" charset="2"/>
              <a:buChar char=""/>
            </a:pPr>
            <a:r>
              <a:rPr lang="en-US" dirty="0"/>
              <a:t>Is there a significant difference between sale price when a house has central air vs. no central air?</a:t>
            </a:r>
          </a:p>
          <a:p>
            <a:pPr marL="342900" indent="-342900">
              <a:buFont typeface="Wingdings 3" charset="2"/>
              <a:buChar char=""/>
            </a:pPr>
            <a:r>
              <a:rPr lang="en-US" dirty="0"/>
              <a:t>The p value is 2.20</a:t>
            </a:r>
            <a:r>
              <a:rPr lang="en-US" baseline="30000" dirty="0"/>
              <a:t>-37 </a:t>
            </a:r>
          </a:p>
          <a:p>
            <a:pPr marL="342900" indent="-342900">
              <a:buFont typeface="Wingdings 3" charset="2"/>
              <a:buChar char=""/>
            </a:pPr>
            <a:r>
              <a:rPr lang="en-US" dirty="0"/>
              <a:t>The null hypothesis is rejected</a:t>
            </a:r>
          </a:p>
          <a:p>
            <a:pPr marL="342900" indent="-342900">
              <a:buFont typeface="Wingdings 3" charset="2"/>
              <a:buChar char=""/>
            </a:pPr>
            <a:r>
              <a:rPr lang="en-US" dirty="0"/>
              <a:t>There </a:t>
            </a:r>
            <a:r>
              <a:rPr lang="en-US" i="1" dirty="0"/>
              <a:t>is a significant difference </a:t>
            </a:r>
            <a:r>
              <a:rPr lang="en-US" dirty="0"/>
              <a:t>in sales price between houses with central AC vs. houses without central AC. </a:t>
            </a:r>
          </a:p>
          <a:p>
            <a:endParaRPr lang="en-US" dirty="0"/>
          </a:p>
        </p:txBody>
      </p:sp>
      <p:sp>
        <p:nvSpPr>
          <p:cNvPr id="13" name="Text Placeholder 12">
            <a:extLst>
              <a:ext uri="{FF2B5EF4-FFF2-40B4-BE49-F238E27FC236}">
                <a16:creationId xmlns:a16="http://schemas.microsoft.com/office/drawing/2014/main" id="{78B40B25-FE07-4F9F-ACF8-DB1104AA661A}"/>
              </a:ext>
            </a:extLst>
          </p:cNvPr>
          <p:cNvSpPr>
            <a:spLocks noGrp="1"/>
          </p:cNvSpPr>
          <p:nvPr>
            <p:ph type="body" sz="quarter" idx="13"/>
          </p:nvPr>
        </p:nvSpPr>
        <p:spPr/>
        <p:txBody>
          <a:bodyPr/>
          <a:lstStyle/>
          <a:p>
            <a:r>
              <a:rPr lang="en-US" dirty="0"/>
              <a:t>Overall Lot Area</a:t>
            </a:r>
          </a:p>
        </p:txBody>
      </p:sp>
      <p:sp>
        <p:nvSpPr>
          <p:cNvPr id="16" name="Text Placeholder 15">
            <a:extLst>
              <a:ext uri="{FF2B5EF4-FFF2-40B4-BE49-F238E27FC236}">
                <a16:creationId xmlns:a16="http://schemas.microsoft.com/office/drawing/2014/main" id="{E14FDD81-AAA3-401F-858E-205B0A13C597}"/>
              </a:ext>
            </a:extLst>
          </p:cNvPr>
          <p:cNvSpPr>
            <a:spLocks noGrp="1"/>
          </p:cNvSpPr>
          <p:nvPr>
            <p:ph type="body" sz="half" idx="17"/>
          </p:nvPr>
        </p:nvSpPr>
        <p:spPr/>
        <p:txBody>
          <a:bodyPr/>
          <a:lstStyle/>
          <a:p>
            <a:pPr marL="342900" indent="-342900">
              <a:buFont typeface="Wingdings 3" charset="2"/>
              <a:buChar char=""/>
            </a:pPr>
            <a:r>
              <a:rPr lang="en-US" dirty="0"/>
              <a:t>Is there a significant difference in sale price of houses with an above average lot size?</a:t>
            </a:r>
          </a:p>
          <a:p>
            <a:pPr marL="342900" indent="-342900">
              <a:buFont typeface="Wingdings 3" charset="2"/>
              <a:buChar char=""/>
            </a:pPr>
            <a:r>
              <a:rPr lang="en-US" dirty="0"/>
              <a:t>P value is </a:t>
            </a:r>
            <a:r>
              <a:rPr lang="en-US" sz="1400" dirty="0"/>
              <a:t>6.53</a:t>
            </a:r>
            <a:r>
              <a:rPr lang="en-US" sz="1400" baseline="30000" dirty="0"/>
              <a:t>-49 </a:t>
            </a:r>
          </a:p>
          <a:p>
            <a:pPr marL="342900" indent="-342900">
              <a:buFont typeface="Wingdings 3" charset="2"/>
              <a:buChar char=""/>
            </a:pPr>
            <a:r>
              <a:rPr lang="en-US" dirty="0"/>
              <a:t>The null hypothesis is rejected.</a:t>
            </a:r>
          </a:p>
          <a:p>
            <a:pPr marL="342900" indent="-342900">
              <a:buFont typeface="Wingdings 3" charset="2"/>
              <a:buChar char=""/>
            </a:pPr>
            <a:r>
              <a:rPr lang="en-US" dirty="0"/>
              <a:t>There </a:t>
            </a:r>
            <a:r>
              <a:rPr lang="en-US" i="1" dirty="0"/>
              <a:t>is a significant difference </a:t>
            </a:r>
            <a:r>
              <a:rPr lang="en-US" dirty="0"/>
              <a:t>between sale price of houses of above average lot sizes vs. houses with below average lot sizes.</a:t>
            </a:r>
          </a:p>
          <a:p>
            <a:endParaRPr lang="en-US" dirty="0"/>
          </a:p>
        </p:txBody>
      </p:sp>
      <p:sp>
        <p:nvSpPr>
          <p:cNvPr id="18" name="Text Placeholder 17">
            <a:extLst>
              <a:ext uri="{FF2B5EF4-FFF2-40B4-BE49-F238E27FC236}">
                <a16:creationId xmlns:a16="http://schemas.microsoft.com/office/drawing/2014/main" id="{241B97F5-9D39-407A-AB48-DF9993C111EC}"/>
              </a:ext>
            </a:extLst>
          </p:cNvPr>
          <p:cNvSpPr>
            <a:spLocks noGrp="1"/>
          </p:cNvSpPr>
          <p:nvPr>
            <p:ph type="body" idx="1"/>
          </p:nvPr>
        </p:nvSpPr>
        <p:spPr/>
        <p:txBody>
          <a:bodyPr/>
          <a:lstStyle/>
          <a:p>
            <a:r>
              <a:rPr lang="en-US" dirty="0"/>
              <a:t>Overall Condition</a:t>
            </a:r>
          </a:p>
        </p:txBody>
      </p:sp>
    </p:spTree>
    <p:extLst>
      <p:ext uri="{BB962C8B-B14F-4D97-AF65-F5344CB8AC3E}">
        <p14:creationId xmlns:p14="http://schemas.microsoft.com/office/powerpoint/2010/main" val="286429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D55B-B7FE-4B89-82C1-9DCC4D90E2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99A322F-111B-4394-858C-1E92D7535617}"/>
              </a:ext>
            </a:extLst>
          </p:cNvPr>
          <p:cNvSpPr>
            <a:spLocks noGrp="1"/>
          </p:cNvSpPr>
          <p:nvPr>
            <p:ph idx="1"/>
          </p:nvPr>
        </p:nvSpPr>
        <p:spPr>
          <a:xfrm>
            <a:off x="1154955" y="2419351"/>
            <a:ext cx="8761412" cy="4010024"/>
          </a:xfrm>
        </p:spPr>
        <p:txBody>
          <a:bodyPr>
            <a:normAutofit/>
          </a:bodyPr>
          <a:lstStyle/>
          <a:p>
            <a:r>
              <a:rPr lang="en-US" sz="1600" dirty="0"/>
              <a:t>Average sale price for all homes (excluding outliers) is approximately $174,000. </a:t>
            </a:r>
          </a:p>
          <a:p>
            <a:pPr lvl="1"/>
            <a:r>
              <a:rPr lang="en-US" dirty="0"/>
              <a:t>Below average overall house conditions: 21% average increase in sale price compared to houses with an above average overall condition (~$36,500)</a:t>
            </a:r>
          </a:p>
          <a:p>
            <a:pPr lvl="1"/>
            <a:r>
              <a:rPr lang="en-US" dirty="0"/>
              <a:t>Houses with Central AC: 46.6% average increase in sale price (~$81,000)</a:t>
            </a:r>
          </a:p>
          <a:p>
            <a:pPr lvl="1"/>
            <a:r>
              <a:rPr lang="en-US" dirty="0"/>
              <a:t>Above average lot area: 35.4% average increase in sale price compared to houses with a below average lot area (~$61,500)</a:t>
            </a:r>
          </a:p>
          <a:p>
            <a:r>
              <a:rPr lang="en-US" sz="1600" dirty="0"/>
              <a:t>*These factors were not analyzed concurrently. Therefore it is impossible to tell if houses had more than one factor that may be contributing to the increase in sale price. </a:t>
            </a:r>
          </a:p>
          <a:p>
            <a:pPr marL="0" indent="0">
              <a:buNone/>
            </a:pPr>
            <a:endParaRPr lang="en-US" dirty="0"/>
          </a:p>
        </p:txBody>
      </p:sp>
    </p:spTree>
    <p:extLst>
      <p:ext uri="{BB962C8B-B14F-4D97-AF65-F5344CB8AC3E}">
        <p14:creationId xmlns:p14="http://schemas.microsoft.com/office/powerpoint/2010/main" val="102391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21E6-B45C-4D34-BE04-99FCACF50286}"/>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79547DC-C264-4AD5-9FF1-A6D6583E4041}"/>
              </a:ext>
            </a:extLst>
          </p:cNvPr>
          <p:cNvSpPr>
            <a:spLocks noGrp="1"/>
          </p:cNvSpPr>
          <p:nvPr>
            <p:ph idx="1"/>
          </p:nvPr>
        </p:nvSpPr>
        <p:spPr/>
        <p:txBody>
          <a:bodyPr/>
          <a:lstStyle/>
          <a:p>
            <a:r>
              <a:rPr lang="en-US" dirty="0"/>
              <a:t>To improve investment profitability into mortgage backed securities, investors should focus on houses that contain the following factors</a:t>
            </a:r>
          </a:p>
          <a:p>
            <a:pPr lvl="1"/>
            <a:r>
              <a:rPr lang="en-US" dirty="0"/>
              <a:t>Below average overall condition (~$36,500 increase in sale price)</a:t>
            </a:r>
          </a:p>
          <a:p>
            <a:pPr lvl="1"/>
            <a:r>
              <a:rPr lang="en-US" dirty="0"/>
              <a:t>Central AC (~$81,000 increase in sale price)</a:t>
            </a:r>
          </a:p>
          <a:p>
            <a:pPr lvl="1"/>
            <a:r>
              <a:rPr lang="en-US" dirty="0"/>
              <a:t>Above average lot size (~$61,500 increase in sale price)</a:t>
            </a:r>
          </a:p>
          <a:p>
            <a:r>
              <a:rPr lang="en-US" dirty="0"/>
              <a:t>This information can result in a significant increase in investment potential if investors focus on purchasing houses with these characteristics. </a:t>
            </a:r>
          </a:p>
        </p:txBody>
      </p:sp>
    </p:spTree>
    <p:extLst>
      <p:ext uri="{BB962C8B-B14F-4D97-AF65-F5344CB8AC3E}">
        <p14:creationId xmlns:p14="http://schemas.microsoft.com/office/powerpoint/2010/main" val="170935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A0AD-65B8-4E94-BB3D-DBE797287FE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189C25-78BF-4AAB-894A-CE68AA0A2CC9}"/>
              </a:ext>
            </a:extLst>
          </p:cNvPr>
          <p:cNvSpPr>
            <a:spLocks noGrp="1"/>
          </p:cNvSpPr>
          <p:nvPr>
            <p:ph idx="1"/>
          </p:nvPr>
        </p:nvSpPr>
        <p:spPr/>
        <p:txBody>
          <a:bodyPr/>
          <a:lstStyle/>
          <a:p>
            <a:r>
              <a:rPr lang="en-US" dirty="0">
                <a:hlinkClick r:id="rId2"/>
              </a:rPr>
              <a:t>https://www.investopedia.com/terms/p/p-value.asp</a:t>
            </a:r>
            <a:endParaRPr lang="en-US" dirty="0"/>
          </a:p>
          <a:p>
            <a:r>
              <a:rPr lang="en-US" dirty="0">
                <a:hlinkClick r:id="rId3"/>
              </a:rPr>
              <a:t>https://www.theopeneducator.com/doe/hypothesis-Testing-Inferential-Statistics-Analysis-of-Variance-ANOVA/Two-Sample-T-Test-Unequal-Variance</a:t>
            </a:r>
            <a:endParaRPr lang="en-US" dirty="0"/>
          </a:p>
          <a:p>
            <a:r>
              <a:rPr lang="en-US" dirty="0">
                <a:hlinkClick r:id="rId4"/>
              </a:rPr>
              <a:t>https://www.ck12.org/book/ck-12-advanced-probability-and-statistics-concepts/section/7.2/</a:t>
            </a:r>
            <a:endParaRPr lang="en-US" dirty="0"/>
          </a:p>
          <a:p>
            <a:r>
              <a:rPr lang="en-US" dirty="0">
                <a:hlinkClick r:id="rId5"/>
              </a:rPr>
              <a:t>https://www.scribbr.com/statistics/null-and-alternative-hypotheses/#:~:text=Null%20and%20alternative%20hypotheses%20are%20used%20in%20statistical%20hypothesis%20testing,of%20an%20effect%20or%20relationship</a:t>
            </a:r>
            <a:r>
              <a:rPr lang="en-US" dirty="0"/>
              <a:t>.</a:t>
            </a:r>
          </a:p>
          <a:p>
            <a:endParaRPr lang="en-US" dirty="0"/>
          </a:p>
          <a:p>
            <a:endParaRPr lang="en-US" dirty="0"/>
          </a:p>
        </p:txBody>
      </p:sp>
    </p:spTree>
    <p:extLst>
      <p:ext uri="{BB962C8B-B14F-4D97-AF65-F5344CB8AC3E}">
        <p14:creationId xmlns:p14="http://schemas.microsoft.com/office/powerpoint/2010/main" val="125166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B3B1-078E-4935-9B4A-E8919A511A7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F070243-3A07-43DE-9FA1-0A1F86977186}"/>
              </a:ext>
            </a:extLst>
          </p:cNvPr>
          <p:cNvSpPr>
            <a:spLocks noGrp="1"/>
          </p:cNvSpPr>
          <p:nvPr>
            <p:ph idx="1"/>
          </p:nvPr>
        </p:nvSpPr>
        <p:spPr/>
        <p:txBody>
          <a:bodyPr>
            <a:normAutofit lnSpcReduction="10000"/>
          </a:bodyPr>
          <a:lstStyle/>
          <a:p>
            <a:r>
              <a:rPr lang="en-US" dirty="0"/>
              <a:t>Business Objectives</a:t>
            </a:r>
          </a:p>
          <a:p>
            <a:r>
              <a:rPr lang="en-US" dirty="0"/>
              <a:t>Research Questions</a:t>
            </a:r>
          </a:p>
          <a:p>
            <a:r>
              <a:rPr lang="en-US" dirty="0"/>
              <a:t>Hypotheses</a:t>
            </a:r>
          </a:p>
          <a:p>
            <a:r>
              <a:rPr lang="en-US" dirty="0"/>
              <a:t>Data</a:t>
            </a:r>
          </a:p>
          <a:p>
            <a:r>
              <a:rPr lang="en-US" dirty="0"/>
              <a:t>Methods</a:t>
            </a:r>
          </a:p>
          <a:p>
            <a:r>
              <a:rPr lang="en-US" dirty="0"/>
              <a:t>Data Analysis</a:t>
            </a:r>
          </a:p>
          <a:p>
            <a:r>
              <a:rPr lang="en-US" dirty="0"/>
              <a:t>Results</a:t>
            </a:r>
          </a:p>
          <a:p>
            <a:r>
              <a:rPr lang="en-US" dirty="0"/>
              <a:t>Conclusion</a:t>
            </a:r>
          </a:p>
          <a:p>
            <a:r>
              <a:rPr lang="en-US" dirty="0"/>
              <a:t>Recommendations</a:t>
            </a:r>
          </a:p>
          <a:p>
            <a:endParaRPr lang="en-US" dirty="0"/>
          </a:p>
          <a:p>
            <a:endParaRPr lang="en-US" dirty="0"/>
          </a:p>
        </p:txBody>
      </p:sp>
    </p:spTree>
    <p:extLst>
      <p:ext uri="{BB962C8B-B14F-4D97-AF65-F5344CB8AC3E}">
        <p14:creationId xmlns:p14="http://schemas.microsoft.com/office/powerpoint/2010/main" val="259746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A1A9-8E72-4C76-9B7D-FB0C121D91C5}"/>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C1999208-6537-43CB-8059-3A704B2DD585}"/>
              </a:ext>
            </a:extLst>
          </p:cNvPr>
          <p:cNvSpPr>
            <a:spLocks noGrp="1"/>
          </p:cNvSpPr>
          <p:nvPr>
            <p:ph idx="1"/>
          </p:nvPr>
        </p:nvSpPr>
        <p:spPr/>
        <p:txBody>
          <a:bodyPr/>
          <a:lstStyle/>
          <a:p>
            <a:r>
              <a:rPr lang="en-US" dirty="0"/>
              <a:t>Determine the best indicators of increased sale price that will drive the most profitable investment into mortgage backed securities.</a:t>
            </a:r>
          </a:p>
          <a:p>
            <a:r>
              <a:rPr lang="en-US" dirty="0"/>
              <a:t>Use statistical analysis to determine significant relationships between sale prices and house features.</a:t>
            </a:r>
          </a:p>
          <a:p>
            <a:r>
              <a:rPr lang="en-US" dirty="0"/>
              <a:t>Develop recommendations for investors based on analysis.</a:t>
            </a:r>
          </a:p>
          <a:p>
            <a:endParaRPr lang="en-US" dirty="0"/>
          </a:p>
        </p:txBody>
      </p:sp>
    </p:spTree>
    <p:extLst>
      <p:ext uri="{BB962C8B-B14F-4D97-AF65-F5344CB8AC3E}">
        <p14:creationId xmlns:p14="http://schemas.microsoft.com/office/powerpoint/2010/main" val="329003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5219-4EF4-49F1-950C-0C57E6B847C1}"/>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34D78713-EB97-478D-9B5A-59068BB65699}"/>
              </a:ext>
            </a:extLst>
          </p:cNvPr>
          <p:cNvSpPr>
            <a:spLocks noGrp="1"/>
          </p:cNvSpPr>
          <p:nvPr>
            <p:ph idx="1"/>
          </p:nvPr>
        </p:nvSpPr>
        <p:spPr/>
        <p:txBody>
          <a:bodyPr/>
          <a:lstStyle/>
          <a:p>
            <a:r>
              <a:rPr lang="en-US" dirty="0"/>
              <a:t>What factors drive the most profitable investment into mortgage backed securities?</a:t>
            </a:r>
          </a:p>
          <a:p>
            <a:pPr lvl="1"/>
            <a:r>
              <a:rPr lang="en-US" dirty="0"/>
              <a:t>Does above average overall condition rating significantly affect house sale prices?</a:t>
            </a:r>
          </a:p>
          <a:p>
            <a:pPr lvl="1"/>
            <a:r>
              <a:rPr lang="en-US" dirty="0"/>
              <a:t>Does the presence of central AC significantly affect house sale prices?</a:t>
            </a:r>
          </a:p>
          <a:p>
            <a:pPr lvl="1"/>
            <a:r>
              <a:rPr lang="en-US" dirty="0"/>
              <a:t>Does above average lot size significantly affect house sale prices?</a:t>
            </a:r>
          </a:p>
          <a:p>
            <a:endParaRPr lang="en-US" dirty="0"/>
          </a:p>
        </p:txBody>
      </p:sp>
    </p:spTree>
    <p:extLst>
      <p:ext uri="{BB962C8B-B14F-4D97-AF65-F5344CB8AC3E}">
        <p14:creationId xmlns:p14="http://schemas.microsoft.com/office/powerpoint/2010/main" val="331657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B74D-1C54-4384-8FE7-0EAD61FDFBBB}"/>
              </a:ext>
            </a:extLst>
          </p:cNvPr>
          <p:cNvSpPr>
            <a:spLocks noGrp="1"/>
          </p:cNvSpPr>
          <p:nvPr>
            <p:ph type="title"/>
          </p:nvPr>
        </p:nvSpPr>
        <p:spPr/>
        <p:txBody>
          <a:bodyPr/>
          <a:lstStyle/>
          <a:p>
            <a:r>
              <a:rPr lang="en-US" dirty="0"/>
              <a:t>Hypotheses</a:t>
            </a:r>
          </a:p>
        </p:txBody>
      </p:sp>
      <p:sp>
        <p:nvSpPr>
          <p:cNvPr id="4" name="Text Placeholder 3">
            <a:extLst>
              <a:ext uri="{FF2B5EF4-FFF2-40B4-BE49-F238E27FC236}">
                <a16:creationId xmlns:a16="http://schemas.microsoft.com/office/drawing/2014/main" id="{65F1F203-62AD-426E-8287-9045620CE8B2}"/>
              </a:ext>
            </a:extLst>
          </p:cNvPr>
          <p:cNvSpPr>
            <a:spLocks noGrp="1"/>
          </p:cNvSpPr>
          <p:nvPr>
            <p:ph type="body" idx="1"/>
          </p:nvPr>
        </p:nvSpPr>
        <p:spPr/>
        <p:txBody>
          <a:bodyPr/>
          <a:lstStyle/>
          <a:p>
            <a:r>
              <a:rPr lang="en-US" dirty="0"/>
              <a:t>Overall Condition</a:t>
            </a:r>
          </a:p>
        </p:txBody>
      </p:sp>
      <p:sp>
        <p:nvSpPr>
          <p:cNvPr id="7" name="Text Placeholder 6">
            <a:extLst>
              <a:ext uri="{FF2B5EF4-FFF2-40B4-BE49-F238E27FC236}">
                <a16:creationId xmlns:a16="http://schemas.microsoft.com/office/drawing/2014/main" id="{41F0F54C-877E-4A86-8D65-D3DFEAFCDC37}"/>
              </a:ext>
            </a:extLst>
          </p:cNvPr>
          <p:cNvSpPr>
            <a:spLocks noGrp="1"/>
          </p:cNvSpPr>
          <p:nvPr>
            <p:ph type="body" sz="half" idx="15"/>
          </p:nvPr>
        </p:nvSpPr>
        <p:spPr/>
        <p:txBody>
          <a:bodyPr/>
          <a:lstStyle/>
          <a:p>
            <a:r>
              <a:rPr lang="en-US" b="1" dirty="0"/>
              <a:t>Null Hypothesis (H</a:t>
            </a:r>
            <a:r>
              <a:rPr lang="en-US" b="1" baseline="-25000" dirty="0"/>
              <a:t>0</a:t>
            </a:r>
            <a:r>
              <a:rPr lang="en-US" b="1" dirty="0"/>
              <a:t>): </a:t>
            </a:r>
            <a:r>
              <a:rPr lang="en-US" dirty="0"/>
              <a:t>There is</a:t>
            </a:r>
            <a:r>
              <a:rPr lang="en-US" i="1" dirty="0"/>
              <a:t> no significant difference </a:t>
            </a:r>
            <a:r>
              <a:rPr lang="en-US" dirty="0"/>
              <a:t>in sales price with houses having an above average overall condition rating.</a:t>
            </a:r>
          </a:p>
          <a:p>
            <a:r>
              <a:rPr lang="en-US" b="1" dirty="0"/>
              <a:t>Alternative Hypothesis (H</a:t>
            </a:r>
            <a:r>
              <a:rPr lang="en-US" b="1" baseline="-25000" dirty="0"/>
              <a:t>a</a:t>
            </a:r>
            <a:r>
              <a:rPr lang="en-US" b="1" dirty="0"/>
              <a:t>): </a:t>
            </a:r>
            <a:r>
              <a:rPr lang="en-US" dirty="0"/>
              <a:t>There </a:t>
            </a:r>
            <a:r>
              <a:rPr lang="en-US" i="1" dirty="0"/>
              <a:t>is a significant difference </a:t>
            </a:r>
            <a:r>
              <a:rPr lang="en-US" dirty="0"/>
              <a:t>in sales price with houses having an above average overall condition rating.</a:t>
            </a:r>
          </a:p>
        </p:txBody>
      </p:sp>
      <p:sp>
        <p:nvSpPr>
          <p:cNvPr id="5" name="Text Placeholder 4">
            <a:extLst>
              <a:ext uri="{FF2B5EF4-FFF2-40B4-BE49-F238E27FC236}">
                <a16:creationId xmlns:a16="http://schemas.microsoft.com/office/drawing/2014/main" id="{FD076CF2-C186-4B8A-BE13-02C5B982DB5A}"/>
              </a:ext>
            </a:extLst>
          </p:cNvPr>
          <p:cNvSpPr>
            <a:spLocks noGrp="1"/>
          </p:cNvSpPr>
          <p:nvPr>
            <p:ph type="body" sz="quarter" idx="3"/>
          </p:nvPr>
        </p:nvSpPr>
        <p:spPr/>
        <p:txBody>
          <a:bodyPr/>
          <a:lstStyle/>
          <a:p>
            <a:r>
              <a:rPr lang="en-US" dirty="0"/>
              <a:t>Central Air</a:t>
            </a:r>
          </a:p>
        </p:txBody>
      </p:sp>
      <p:sp>
        <p:nvSpPr>
          <p:cNvPr id="8" name="Text Placeholder 7">
            <a:extLst>
              <a:ext uri="{FF2B5EF4-FFF2-40B4-BE49-F238E27FC236}">
                <a16:creationId xmlns:a16="http://schemas.microsoft.com/office/drawing/2014/main" id="{D4E9571F-F239-4FF8-98DE-4DF56B812AFF}"/>
              </a:ext>
            </a:extLst>
          </p:cNvPr>
          <p:cNvSpPr>
            <a:spLocks noGrp="1"/>
          </p:cNvSpPr>
          <p:nvPr>
            <p:ph type="body" sz="half" idx="16"/>
          </p:nvPr>
        </p:nvSpPr>
        <p:spPr/>
        <p:txBody>
          <a:bodyPr/>
          <a:lstStyle/>
          <a:p>
            <a:r>
              <a:rPr lang="en-US" b="1" dirty="0"/>
              <a:t>Null Hypothesis (H</a:t>
            </a:r>
            <a:r>
              <a:rPr lang="en-US" b="1" baseline="-25000" dirty="0"/>
              <a:t>0</a:t>
            </a:r>
            <a:r>
              <a:rPr lang="en-US" b="1" dirty="0"/>
              <a:t>): </a:t>
            </a:r>
            <a:r>
              <a:rPr lang="en-US" dirty="0"/>
              <a:t>There is </a:t>
            </a:r>
            <a:r>
              <a:rPr lang="en-US" i="1" dirty="0"/>
              <a:t>no significant difference </a:t>
            </a:r>
            <a:r>
              <a:rPr lang="en-US" dirty="0"/>
              <a:t>between sale price of a house with central air vs. no central air.</a:t>
            </a:r>
          </a:p>
          <a:p>
            <a:r>
              <a:rPr lang="en-US" b="1" dirty="0"/>
              <a:t>Alternative Hypothesis (H</a:t>
            </a:r>
            <a:r>
              <a:rPr lang="en-US" b="1" baseline="-25000" dirty="0"/>
              <a:t>a</a:t>
            </a:r>
            <a:r>
              <a:rPr lang="en-US" b="1" dirty="0"/>
              <a:t>): </a:t>
            </a:r>
            <a:r>
              <a:rPr lang="en-US" dirty="0"/>
              <a:t>There </a:t>
            </a:r>
            <a:r>
              <a:rPr lang="en-US" i="1" dirty="0"/>
              <a:t>is a significant difference </a:t>
            </a:r>
            <a:r>
              <a:rPr lang="en-US" dirty="0"/>
              <a:t>between sale price of a house with central air vs. no central air.</a:t>
            </a:r>
          </a:p>
          <a:p>
            <a:endParaRPr lang="en-US" dirty="0"/>
          </a:p>
        </p:txBody>
      </p:sp>
      <p:sp>
        <p:nvSpPr>
          <p:cNvPr id="6" name="Text Placeholder 5">
            <a:extLst>
              <a:ext uri="{FF2B5EF4-FFF2-40B4-BE49-F238E27FC236}">
                <a16:creationId xmlns:a16="http://schemas.microsoft.com/office/drawing/2014/main" id="{D8A3964E-2ED4-479D-8B9F-092C142A18D7}"/>
              </a:ext>
            </a:extLst>
          </p:cNvPr>
          <p:cNvSpPr>
            <a:spLocks noGrp="1"/>
          </p:cNvSpPr>
          <p:nvPr>
            <p:ph type="body" sz="quarter" idx="13"/>
          </p:nvPr>
        </p:nvSpPr>
        <p:spPr/>
        <p:txBody>
          <a:bodyPr/>
          <a:lstStyle/>
          <a:p>
            <a:r>
              <a:rPr lang="en-US" dirty="0"/>
              <a:t>Lot Area</a:t>
            </a:r>
          </a:p>
        </p:txBody>
      </p:sp>
      <p:sp>
        <p:nvSpPr>
          <p:cNvPr id="9" name="Text Placeholder 8">
            <a:extLst>
              <a:ext uri="{FF2B5EF4-FFF2-40B4-BE49-F238E27FC236}">
                <a16:creationId xmlns:a16="http://schemas.microsoft.com/office/drawing/2014/main" id="{FDE30C6C-0619-4FFB-B9B5-2AF834F4299D}"/>
              </a:ext>
            </a:extLst>
          </p:cNvPr>
          <p:cNvSpPr>
            <a:spLocks noGrp="1"/>
          </p:cNvSpPr>
          <p:nvPr>
            <p:ph type="body" sz="half" idx="17"/>
          </p:nvPr>
        </p:nvSpPr>
        <p:spPr/>
        <p:txBody>
          <a:bodyPr/>
          <a:lstStyle/>
          <a:p>
            <a:r>
              <a:rPr lang="en-US" b="1" dirty="0"/>
              <a:t>Null Hypothesis (H</a:t>
            </a:r>
            <a:r>
              <a:rPr lang="en-US" b="1" baseline="-25000" dirty="0"/>
              <a:t>0</a:t>
            </a:r>
            <a:r>
              <a:rPr lang="en-US" b="1" dirty="0"/>
              <a:t>): </a:t>
            </a:r>
            <a:r>
              <a:rPr lang="en-US" dirty="0"/>
              <a:t>There is </a:t>
            </a:r>
            <a:r>
              <a:rPr lang="en-US" i="1" dirty="0"/>
              <a:t>no significant difference</a:t>
            </a:r>
            <a:r>
              <a:rPr lang="en-US" dirty="0"/>
              <a:t> in sale price of houses with an above average lot size.</a:t>
            </a:r>
          </a:p>
          <a:p>
            <a:r>
              <a:rPr lang="en-US" b="1" dirty="0"/>
              <a:t>Alternative Hypothesis (H</a:t>
            </a:r>
            <a:r>
              <a:rPr lang="en-US" b="1" baseline="-25000" dirty="0"/>
              <a:t>a</a:t>
            </a:r>
            <a:r>
              <a:rPr lang="en-US" b="1" dirty="0"/>
              <a:t>): </a:t>
            </a:r>
            <a:r>
              <a:rPr lang="en-US" dirty="0"/>
              <a:t>There </a:t>
            </a:r>
            <a:r>
              <a:rPr lang="en-US" i="1" dirty="0"/>
              <a:t>is a significant difference </a:t>
            </a:r>
            <a:r>
              <a:rPr lang="en-US" dirty="0"/>
              <a:t>in sale price of houses with an above average lot size.</a:t>
            </a:r>
          </a:p>
          <a:p>
            <a:endParaRPr lang="en-US" dirty="0"/>
          </a:p>
        </p:txBody>
      </p:sp>
    </p:spTree>
    <p:extLst>
      <p:ext uri="{BB962C8B-B14F-4D97-AF65-F5344CB8AC3E}">
        <p14:creationId xmlns:p14="http://schemas.microsoft.com/office/powerpoint/2010/main" val="4250310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E879-5268-4358-A5D2-3AF5D951645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63EC990-B6D7-4A7E-B063-652FFC161B83}"/>
              </a:ext>
            </a:extLst>
          </p:cNvPr>
          <p:cNvSpPr>
            <a:spLocks noGrp="1"/>
          </p:cNvSpPr>
          <p:nvPr>
            <p:ph idx="1"/>
          </p:nvPr>
        </p:nvSpPr>
        <p:spPr/>
        <p:txBody>
          <a:bodyPr/>
          <a:lstStyle/>
          <a:p>
            <a:r>
              <a:rPr lang="en-US" dirty="0"/>
              <a:t>This housing dataset was found on </a:t>
            </a:r>
            <a:r>
              <a:rPr lang="en-US" dirty="0">
                <a:solidFill>
                  <a:schemeClr val="accent1"/>
                </a:solidFill>
                <a:hlinkClick r:id="rId3">
                  <a:extLst>
                    <a:ext uri="{A12FA001-AC4F-418D-AE19-62706E023703}">
                      <ahyp:hlinkClr xmlns:ahyp="http://schemas.microsoft.com/office/drawing/2018/hyperlinkcolor" val="tx"/>
                    </a:ext>
                  </a:extLst>
                </a:hlinkClick>
              </a:rPr>
              <a:t>Kaggle</a:t>
            </a:r>
            <a:r>
              <a:rPr lang="en-US" dirty="0"/>
              <a:t> and contains 77 different explanatory variables on 1,460 houses.</a:t>
            </a:r>
          </a:p>
          <a:p>
            <a:r>
              <a:rPr lang="en-US" dirty="0"/>
              <a:t>The data was collected on houses in Ames, Iowa.</a:t>
            </a:r>
          </a:p>
          <a:p>
            <a:r>
              <a:rPr lang="en-US" dirty="0"/>
              <a:t>The descriptive statistics used will include house sale prices, overall average house condition, the presence of central AC, and the average lot area.</a:t>
            </a:r>
          </a:p>
          <a:p>
            <a:r>
              <a:rPr lang="en-US" dirty="0"/>
              <a:t>The central limit theorem confirms that the data evaluated is normally distributed.</a:t>
            </a:r>
          </a:p>
        </p:txBody>
      </p:sp>
    </p:spTree>
    <p:extLst>
      <p:ext uri="{BB962C8B-B14F-4D97-AF65-F5344CB8AC3E}">
        <p14:creationId xmlns:p14="http://schemas.microsoft.com/office/powerpoint/2010/main" val="345603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0BA2-64F3-46F5-B275-E4C026523EB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2B5D6D5-91E7-47D4-986D-0A29A5B04260}"/>
              </a:ext>
            </a:extLst>
          </p:cNvPr>
          <p:cNvSpPr>
            <a:spLocks noGrp="1"/>
          </p:cNvSpPr>
          <p:nvPr>
            <p:ph idx="1"/>
          </p:nvPr>
        </p:nvSpPr>
        <p:spPr>
          <a:xfrm>
            <a:off x="1154954" y="2314575"/>
            <a:ext cx="8761412" cy="4391025"/>
          </a:xfrm>
        </p:spPr>
        <p:txBody>
          <a:bodyPr>
            <a:normAutofit fontScale="92500" lnSpcReduction="10000"/>
          </a:bodyPr>
          <a:lstStyle/>
          <a:p>
            <a:r>
              <a:rPr lang="en-US" dirty="0"/>
              <a:t>Used the housing dataset to collect information on overall condition, presence of central AC, and overall lot area.</a:t>
            </a:r>
          </a:p>
          <a:p>
            <a:r>
              <a:rPr lang="en-US" dirty="0"/>
              <a:t>Determined averages for overall condition and overall lot area.</a:t>
            </a:r>
          </a:p>
          <a:p>
            <a:r>
              <a:rPr lang="en-US" dirty="0"/>
              <a:t>Developed pivot tables for each category and filtered the data to compare the null and alternative hypotheses.</a:t>
            </a:r>
          </a:p>
          <a:p>
            <a:r>
              <a:rPr lang="en-US" dirty="0"/>
              <a:t>The central limit theorem was confirmed by using histograms, which showed a normal distribution.</a:t>
            </a:r>
          </a:p>
          <a:p>
            <a:r>
              <a:rPr lang="en-US" dirty="0"/>
              <a:t>Conducted t-tests (two-tailed assuming unequal variance) using a 95% confidence interval. </a:t>
            </a:r>
          </a:p>
          <a:p>
            <a:pPr lvl="1"/>
            <a:r>
              <a:rPr lang="en-US" dirty="0"/>
              <a:t>This test can be applied when (1) the samples are normally distributed, (2) the standard deviation of both populations are unknown and assumed to be unequal, and (3) the sample is sufficiently large (over 30).</a:t>
            </a:r>
          </a:p>
          <a:p>
            <a:r>
              <a:rPr lang="en-US" dirty="0"/>
              <a:t>Analyzed the p-value to determine statistical significance.</a:t>
            </a:r>
          </a:p>
          <a:p>
            <a:pPr lvl="1"/>
            <a:r>
              <a:rPr lang="en-US" sz="1400" dirty="0"/>
              <a:t>P-value: the probability of obtaining results at least as extreme as the results of a statistical hypothesis test. </a:t>
            </a:r>
            <a:endParaRPr lang="en-US" dirty="0"/>
          </a:p>
        </p:txBody>
      </p:sp>
    </p:spTree>
    <p:extLst>
      <p:ext uri="{BB962C8B-B14F-4D97-AF65-F5344CB8AC3E}">
        <p14:creationId xmlns:p14="http://schemas.microsoft.com/office/powerpoint/2010/main" val="180481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705B-C989-4B6C-ACAA-3143B9ACB0B7}"/>
              </a:ext>
            </a:extLst>
          </p:cNvPr>
          <p:cNvSpPr>
            <a:spLocks noGrp="1"/>
          </p:cNvSpPr>
          <p:nvPr>
            <p:ph type="title"/>
          </p:nvPr>
        </p:nvSpPr>
        <p:spPr/>
        <p:txBody>
          <a:bodyPr/>
          <a:lstStyle/>
          <a:p>
            <a:r>
              <a:rPr lang="en-US" dirty="0"/>
              <a:t>Analysis of Overall Condition</a:t>
            </a:r>
          </a:p>
        </p:txBody>
      </p:sp>
      <p:sp>
        <p:nvSpPr>
          <p:cNvPr id="6" name="Content Placeholder 5">
            <a:extLst>
              <a:ext uri="{FF2B5EF4-FFF2-40B4-BE49-F238E27FC236}">
                <a16:creationId xmlns:a16="http://schemas.microsoft.com/office/drawing/2014/main" id="{496D5DEC-B8F0-47DA-A130-DF674F8B30B5}"/>
              </a:ext>
            </a:extLst>
          </p:cNvPr>
          <p:cNvSpPr>
            <a:spLocks noGrp="1"/>
          </p:cNvSpPr>
          <p:nvPr>
            <p:ph sz="half" idx="2"/>
          </p:nvPr>
        </p:nvSpPr>
        <p:spPr>
          <a:xfrm>
            <a:off x="6979865" y="2753518"/>
            <a:ext cx="4373936" cy="2142332"/>
          </a:xfrm>
        </p:spPr>
        <p:txBody>
          <a:bodyPr>
            <a:normAutofit fontScale="85000" lnSpcReduction="20000"/>
          </a:bodyPr>
          <a:lstStyle/>
          <a:p>
            <a:r>
              <a:rPr lang="en-US" sz="1800" u="none" strike="noStrike" dirty="0">
                <a:effectLst/>
              </a:rPr>
              <a:t>Is there a significant difference in sales price when overall condition is above average?</a:t>
            </a:r>
          </a:p>
          <a:p>
            <a:r>
              <a:rPr lang="en-US" dirty="0"/>
              <a:t>The p-value is 8.42</a:t>
            </a:r>
            <a:r>
              <a:rPr lang="en-US" baseline="30000" dirty="0"/>
              <a:t>-21</a:t>
            </a:r>
            <a:r>
              <a:rPr lang="en-US" dirty="0"/>
              <a:t>.</a:t>
            </a:r>
          </a:p>
          <a:p>
            <a:r>
              <a:rPr lang="en-US" dirty="0"/>
              <a:t>The null hypothesis is rejected. </a:t>
            </a:r>
          </a:p>
          <a:p>
            <a:r>
              <a:rPr lang="en-US" dirty="0"/>
              <a:t>There </a:t>
            </a:r>
            <a:r>
              <a:rPr lang="en-US" i="1" dirty="0"/>
              <a:t>is a significant difference </a:t>
            </a:r>
            <a:r>
              <a:rPr lang="en-US" dirty="0"/>
              <a:t>in house sale prices between a house with above average overall condition &amp; below average overall condition.</a:t>
            </a:r>
          </a:p>
        </p:txBody>
      </p:sp>
      <p:graphicFrame>
        <p:nvGraphicFramePr>
          <p:cNvPr id="9" name="Chart 8">
            <a:extLst>
              <a:ext uri="{FF2B5EF4-FFF2-40B4-BE49-F238E27FC236}">
                <a16:creationId xmlns:a16="http://schemas.microsoft.com/office/drawing/2014/main" id="{ABECBAD2-5515-49CB-8D42-3DDE4A350B7D}"/>
              </a:ext>
            </a:extLst>
          </p:cNvPr>
          <p:cNvGraphicFramePr>
            <a:graphicFrameLocks/>
          </p:cNvGraphicFramePr>
          <p:nvPr>
            <p:extLst>
              <p:ext uri="{D42A27DB-BD31-4B8C-83A1-F6EECF244321}">
                <p14:modId xmlns:p14="http://schemas.microsoft.com/office/powerpoint/2010/main" val="3711010859"/>
              </p:ext>
            </p:extLst>
          </p:nvPr>
        </p:nvGraphicFramePr>
        <p:xfrm>
          <a:off x="1154953" y="2753517"/>
          <a:ext cx="4941047" cy="3352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2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68B5-ACF5-45EB-9E12-0490A0D1550A}"/>
              </a:ext>
            </a:extLst>
          </p:cNvPr>
          <p:cNvSpPr>
            <a:spLocks noGrp="1"/>
          </p:cNvSpPr>
          <p:nvPr>
            <p:ph type="title"/>
          </p:nvPr>
        </p:nvSpPr>
        <p:spPr/>
        <p:txBody>
          <a:bodyPr/>
          <a:lstStyle/>
          <a:p>
            <a:r>
              <a:rPr lang="en-US" dirty="0"/>
              <a:t>Analysis of Central Air Conditioning</a:t>
            </a:r>
          </a:p>
        </p:txBody>
      </p:sp>
      <p:sp>
        <p:nvSpPr>
          <p:cNvPr id="13" name="Text Placeholder 12">
            <a:extLst>
              <a:ext uri="{FF2B5EF4-FFF2-40B4-BE49-F238E27FC236}">
                <a16:creationId xmlns:a16="http://schemas.microsoft.com/office/drawing/2014/main" id="{86BFA415-F9FB-40C6-B346-350A7BCA9669}"/>
              </a:ext>
            </a:extLst>
          </p:cNvPr>
          <p:cNvSpPr>
            <a:spLocks noGrp="1"/>
          </p:cNvSpPr>
          <p:nvPr>
            <p:ph idx="1"/>
          </p:nvPr>
        </p:nvSpPr>
        <p:spPr>
          <a:xfrm>
            <a:off x="6984254" y="2757487"/>
            <a:ext cx="4293346" cy="1990725"/>
          </a:xfrm>
        </p:spPr>
        <p:txBody>
          <a:bodyPr>
            <a:normAutofit fontScale="85000" lnSpcReduction="20000"/>
          </a:bodyPr>
          <a:lstStyle/>
          <a:p>
            <a:r>
              <a:rPr lang="en-US" sz="1800" u="none" strike="noStrike" dirty="0">
                <a:effectLst/>
              </a:rPr>
              <a:t>Is there a significant difference between sale price when a house has central AC vs. no central AC?</a:t>
            </a:r>
          </a:p>
          <a:p>
            <a:r>
              <a:rPr lang="en-US" dirty="0"/>
              <a:t>The p value is 2.20</a:t>
            </a:r>
            <a:r>
              <a:rPr lang="en-US" baseline="30000" dirty="0"/>
              <a:t>-37</a:t>
            </a:r>
            <a:r>
              <a:rPr lang="en-US" dirty="0"/>
              <a:t>.</a:t>
            </a:r>
          </a:p>
          <a:p>
            <a:pPr marL="342900" indent="-342900">
              <a:buFont typeface="Wingdings 3" charset="2"/>
              <a:buChar char=""/>
            </a:pPr>
            <a:r>
              <a:rPr lang="en-US" dirty="0"/>
              <a:t>The null hypothesis is rejected</a:t>
            </a:r>
          </a:p>
          <a:p>
            <a:pPr marL="342900" indent="-342900">
              <a:buFont typeface="Wingdings 3" charset="2"/>
              <a:buChar char=""/>
            </a:pPr>
            <a:r>
              <a:rPr lang="en-US" dirty="0"/>
              <a:t>There </a:t>
            </a:r>
            <a:r>
              <a:rPr lang="en-US" i="1" dirty="0"/>
              <a:t>is a significant difference </a:t>
            </a:r>
            <a:r>
              <a:rPr lang="en-US" dirty="0"/>
              <a:t>in sales price between houses with central AC vs. houses without central AC. </a:t>
            </a:r>
          </a:p>
        </p:txBody>
      </p:sp>
      <p:graphicFrame>
        <p:nvGraphicFramePr>
          <p:cNvPr id="7" name="Chart 6">
            <a:extLst>
              <a:ext uri="{FF2B5EF4-FFF2-40B4-BE49-F238E27FC236}">
                <a16:creationId xmlns:a16="http://schemas.microsoft.com/office/drawing/2014/main" id="{E2D3845E-713C-4ADA-AE17-DA2947AC6D41}"/>
              </a:ext>
            </a:extLst>
          </p:cNvPr>
          <p:cNvGraphicFramePr>
            <a:graphicFrameLocks/>
          </p:cNvGraphicFramePr>
          <p:nvPr>
            <p:extLst>
              <p:ext uri="{D42A27DB-BD31-4B8C-83A1-F6EECF244321}">
                <p14:modId xmlns:p14="http://schemas.microsoft.com/office/powerpoint/2010/main" val="1341032497"/>
              </p:ext>
            </p:extLst>
          </p:nvPr>
        </p:nvGraphicFramePr>
        <p:xfrm>
          <a:off x="1162050" y="2781299"/>
          <a:ext cx="4933950" cy="333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837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2234</TotalTime>
  <Words>1812</Words>
  <Application>Microsoft Office PowerPoint</Application>
  <PresentationFormat>Widescreen</PresentationFormat>
  <Paragraphs>141</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Inter</vt:lpstr>
      <vt:lpstr>Roboto</vt:lpstr>
      <vt:lpstr>Titillium Web</vt:lpstr>
      <vt:lpstr>Wingdings 3</vt:lpstr>
      <vt:lpstr>Ion Boardroom</vt:lpstr>
      <vt:lpstr>Capstone II: Statistical analysis of housing market</vt:lpstr>
      <vt:lpstr>Agenda</vt:lpstr>
      <vt:lpstr>Business Objectives</vt:lpstr>
      <vt:lpstr>Research Questions</vt:lpstr>
      <vt:lpstr>Hypotheses</vt:lpstr>
      <vt:lpstr>Data</vt:lpstr>
      <vt:lpstr>Methods</vt:lpstr>
      <vt:lpstr>Analysis of Overall Condition</vt:lpstr>
      <vt:lpstr>Analysis of Central Air Conditioning</vt:lpstr>
      <vt:lpstr>Analysis of Average Lot Area</vt:lpstr>
      <vt:lpstr>Results</vt:lpstr>
      <vt:lpstr>Conclusion</vt:lpstr>
      <vt:lpstr>Recommendation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II: Statistical analysis of housing market</dc:title>
  <dc:creator>Mindi Douglas</dc:creator>
  <cp:lastModifiedBy>Mindi Douglas</cp:lastModifiedBy>
  <cp:revision>26</cp:revision>
  <dcterms:created xsi:type="dcterms:W3CDTF">2022-09-16T14:27:26Z</dcterms:created>
  <dcterms:modified xsi:type="dcterms:W3CDTF">2022-09-21T16:43:59Z</dcterms:modified>
</cp:coreProperties>
</file>