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56" r:id="rId2"/>
    <p:sldId id="269" r:id="rId3"/>
    <p:sldId id="266" r:id="rId4"/>
    <p:sldId id="257" r:id="rId5"/>
    <p:sldId id="258" r:id="rId6"/>
    <p:sldId id="267" r:id="rId7"/>
    <p:sldId id="268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016" autoAdjust="0"/>
  </p:normalViewPr>
  <p:slideViewPr>
    <p:cSldViewPr snapToGrid="0">
      <p:cViewPr varScale="1">
        <p:scale>
          <a:sx n="98" d="100"/>
          <a:sy n="98" d="100"/>
        </p:scale>
        <p:origin x="10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23D31-B5AE-4D36-B2AE-6E3E5925484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48645-F9BF-49B2-BA9E-6DA59999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6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Vehicles with negative profit margins were removed, eliminating 99 vehicles from Lariat's fleet. Despite having minus 99 vehicles, Lariat's profit increased from by $96,314 from the baseline. Therefore, profit can be increased simply by eliminating vehicles that are operating at a loss.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- There are minimal additional costs associated with this option besides those required to sell off the unprofitable vehicles.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48645-F9BF-49B2-BA9E-6DA59999CC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91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addition to removing the vehicles operating at a loss, the 99 best vehicles were duplicated and added to the fleet, producing a $1,369,318 increase in profit from the baseline.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* This model assumes the vehicles that were added have the same costs associated as their duplicates.</a:t>
            </a:r>
            <a:r>
              <a:rPr lang="en-US" dirty="0"/>
              <a:t> </a:t>
            </a:r>
          </a:p>
          <a:p>
            <a:r>
              <a:rPr lang="en-US" dirty="0"/>
              <a:t>* Does not include costs associated with buying new vehicles. This should be partially offset by selling the vehicles with negative profit margins.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48645-F9BF-49B2-BA9E-6DA59999CC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52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three most profitable branches were duplicated, resulting in a $3,268,053 increase in profit from baseline. This shows that by adding an additional location to the most profitable cities, Lariat could significantly increase profits.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*This assumes the branch profit and expenses remain consistent in the newly added locations.</a:t>
            </a:r>
            <a:r>
              <a:rPr lang="en-US" dirty="0"/>
              <a:t> </a:t>
            </a:r>
          </a:p>
          <a:p>
            <a:r>
              <a:rPr lang="en-US" dirty="0"/>
              <a:t>*Does not include the costs that are associated with installing new branches in these locations. Breakeven point must be calculated. Since the increase in profit from this model is $3.2 million, you would take whatever the costs are for installing the branches and divide by the estimated profit.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48645-F9BF-49B2-BA9E-6DA59999CC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78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Profitable vehicles is a $96,300 increase from baseline</a:t>
            </a:r>
          </a:p>
          <a:p>
            <a:r>
              <a:rPr lang="en-US" dirty="0"/>
              <a:t>Vehicle substitution is a $1.37 million increase from baseline</a:t>
            </a:r>
          </a:p>
          <a:p>
            <a:r>
              <a:rPr lang="en-US" dirty="0"/>
              <a:t>Branch duplication is a $3.2 million increase from baseline</a:t>
            </a:r>
          </a:p>
          <a:p>
            <a:r>
              <a:rPr lang="en-US" dirty="0"/>
              <a:t>Combined profit increase from implementing the vehicle substitution and branch duplication option is $4.57 million, resulting in a total profit of $27.1 million</a:t>
            </a:r>
          </a:p>
          <a:p>
            <a:r>
              <a:rPr lang="en-US" dirty="0"/>
              <a:t>This is a 20.3% increase from the baseline profit, significantly exceeding the goal of 10%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48645-F9BF-49B2-BA9E-6DA59999CC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45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These models assume that expenses and profit for the vehicle substitution and branch duplication models remain consistent when duplicated.</a:t>
            </a:r>
          </a:p>
          <a:p>
            <a:r>
              <a:rPr lang="en-US" dirty="0"/>
              <a:t>* Branch duplication does not take into account the cost of opening a new location. This would need to be calculated to determine the break even timeline.</a:t>
            </a:r>
          </a:p>
          <a:p>
            <a:r>
              <a:rPr lang="en-US" dirty="0"/>
              <a:t>Profitable vehicles is a $96,300 increase from baseline</a:t>
            </a:r>
          </a:p>
          <a:p>
            <a:r>
              <a:rPr lang="en-US" dirty="0"/>
              <a:t>Vehicle substitution is a $1.37 million increase from baseline</a:t>
            </a:r>
          </a:p>
          <a:p>
            <a:r>
              <a:rPr lang="en-US" dirty="0"/>
              <a:t>Branch duplication is a $3.2 million increase from baseline</a:t>
            </a:r>
          </a:p>
          <a:p>
            <a:r>
              <a:rPr lang="en-US" dirty="0"/>
              <a:t>Combined profit increase from implementing the vehicle substitution and branch duplication option is $4.57 million, resulting in a total profit of $27.1 million</a:t>
            </a:r>
          </a:p>
          <a:p>
            <a:r>
              <a:rPr lang="en-US" dirty="0"/>
              <a:t>This is a 20.3% increase from the baseline profit, significantly exceeding the goal of 10%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48645-F9BF-49B2-BA9E-6DA59999CC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65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DAEF-8905-4439-A4FA-B0B1197E84F0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BAD3-8DA3-484F-9641-C97DFD07E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1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DAEF-8905-4439-A4FA-B0B1197E84F0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BAD3-8DA3-484F-9641-C97DFD07E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8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DAEF-8905-4439-A4FA-B0B1197E84F0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BAD3-8DA3-484F-9641-C97DFD07E39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2066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DAEF-8905-4439-A4FA-B0B1197E84F0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BAD3-8DA3-484F-9641-C97DFD07E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20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DAEF-8905-4439-A4FA-B0B1197E84F0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BAD3-8DA3-484F-9641-C97DFD07E39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8091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DAEF-8905-4439-A4FA-B0B1197E84F0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BAD3-8DA3-484F-9641-C97DFD07E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10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DAEF-8905-4439-A4FA-B0B1197E84F0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BAD3-8DA3-484F-9641-C97DFD07E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2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DAEF-8905-4439-A4FA-B0B1197E84F0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BAD3-8DA3-484F-9641-C97DFD07E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7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DAEF-8905-4439-A4FA-B0B1197E84F0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BAD3-8DA3-484F-9641-C97DFD07E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0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DAEF-8905-4439-A4FA-B0B1197E84F0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BAD3-8DA3-484F-9641-C97DFD07E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7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DAEF-8905-4439-A4FA-B0B1197E84F0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BAD3-8DA3-484F-9641-C97DFD07E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3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DAEF-8905-4439-A4FA-B0B1197E84F0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BAD3-8DA3-484F-9641-C97DFD07E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56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DAEF-8905-4439-A4FA-B0B1197E84F0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BAD3-8DA3-484F-9641-C97DFD07E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4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DAEF-8905-4439-A4FA-B0B1197E84F0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BAD3-8DA3-484F-9641-C97DFD07E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9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DAEF-8905-4439-A4FA-B0B1197E84F0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BAD3-8DA3-484F-9641-C97DFD07E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7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BAD3-8DA3-484F-9641-C97DFD07E39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DAEF-8905-4439-A4FA-B0B1197E84F0}" type="datetimeFigureOut">
              <a:rPr lang="en-US" smtClean="0"/>
              <a:t>8/29/2022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4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9DAEF-8905-4439-A4FA-B0B1197E84F0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A6BAD3-8DA3-484F-9641-C97DFD07E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4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BE4C-CEBA-4D61-92A4-3CEB7CA8C3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Lariat Financial Analysis and Recommendations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0A972-2422-493B-BAD3-EF2447D169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Mindi Suttor</a:t>
            </a:r>
          </a:p>
        </p:txBody>
      </p:sp>
    </p:spTree>
    <p:extLst>
      <p:ext uri="{BB962C8B-B14F-4D97-AF65-F5344CB8AC3E}">
        <p14:creationId xmlns:p14="http://schemas.microsoft.com/office/powerpoint/2010/main" val="56132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875EB-3442-43B7-9A89-600936392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2F3B8-581C-4CD9-A555-43FD52C7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/>
              <a:t>Company goals</a:t>
            </a:r>
          </a:p>
          <a:p>
            <a:r>
              <a:rPr lang="en-US" dirty="0"/>
              <a:t>Current financial status</a:t>
            </a:r>
          </a:p>
          <a:p>
            <a:r>
              <a:rPr lang="en-US" dirty="0"/>
              <a:t>3 options for potential profit increases</a:t>
            </a:r>
          </a:p>
          <a:p>
            <a:r>
              <a:rPr lang="en-US" dirty="0"/>
              <a:t>Option comparison</a:t>
            </a:r>
          </a:p>
          <a:p>
            <a:r>
              <a:rPr lang="en-US" dirty="0"/>
              <a:t>Recommendations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3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5709-3750-4A21-80E8-06EE09E4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2CB2-9372-4C96-A5EB-2A8680C31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1755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Increase annual profit by 10%</a:t>
            </a:r>
          </a:p>
          <a:p>
            <a:r>
              <a:rPr lang="en-US" sz="2000" dirty="0"/>
              <a:t>Lariat profit in the past 12 months: $22.5 million</a:t>
            </a:r>
          </a:p>
          <a:p>
            <a:r>
              <a:rPr lang="en-US" sz="2000" dirty="0"/>
              <a:t>12-month goal: $24.75 million</a:t>
            </a:r>
          </a:p>
        </p:txBody>
      </p:sp>
    </p:spTree>
    <p:extLst>
      <p:ext uri="{BB962C8B-B14F-4D97-AF65-F5344CB8AC3E}">
        <p14:creationId xmlns:p14="http://schemas.microsoft.com/office/powerpoint/2010/main" val="177399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7159-E618-4439-BF15-BC476BD5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Current Lariat Financial Status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3535B1-B34A-41E9-B6DD-F2A432958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836" y="1511642"/>
            <a:ext cx="5157663" cy="38347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45E074-AA2E-44FA-98D8-2BC02EE5F185}"/>
              </a:ext>
            </a:extLst>
          </p:cNvPr>
          <p:cNvSpPr txBox="1"/>
          <p:nvPr/>
        </p:nvSpPr>
        <p:spPr>
          <a:xfrm>
            <a:off x="2289831" y="5447489"/>
            <a:ext cx="5157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* Lariat financial statistics for the past 12 months.</a:t>
            </a:r>
          </a:p>
        </p:txBody>
      </p:sp>
    </p:spTree>
    <p:extLst>
      <p:ext uri="{BB962C8B-B14F-4D97-AF65-F5344CB8AC3E}">
        <p14:creationId xmlns:p14="http://schemas.microsoft.com/office/powerpoint/2010/main" val="372848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4E56-7176-4796-A136-7F1C6A0A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Remove Unprofitable Vehicles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6A1C8-2845-499E-9B2C-0A5D05D17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3856" y="2042241"/>
            <a:ext cx="4185623" cy="3304117"/>
          </a:xfrm>
        </p:spPr>
        <p:txBody>
          <a:bodyPr/>
          <a:lstStyle/>
          <a:p>
            <a:r>
              <a:rPr lang="en-US" dirty="0"/>
              <a:t>This model removes all vehicles that had a negative profit margin from the fleet. </a:t>
            </a:r>
          </a:p>
          <a:p>
            <a:r>
              <a:rPr lang="en-US" dirty="0"/>
              <a:t>Despite reducing the number of vehicles in the fleet, Lariat’s profits increased by $96,300 from baseline.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1605D3-30F3-4AED-A3F3-035120E8F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11642"/>
            <a:ext cx="5157663" cy="38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0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4E56-7176-4796-A136-7F1C6A0A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Vehicles Substitution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6A1C8-2845-499E-9B2C-0A5D05D17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3856" y="2042241"/>
            <a:ext cx="4185623" cy="3304117"/>
          </a:xfrm>
        </p:spPr>
        <p:txBody>
          <a:bodyPr/>
          <a:lstStyle/>
          <a:p>
            <a:r>
              <a:rPr lang="en-US" dirty="0"/>
              <a:t>All 99 vehicles with negative profit margins are removed.</a:t>
            </a:r>
          </a:p>
          <a:p>
            <a:r>
              <a:rPr lang="en-US" dirty="0"/>
              <a:t>These vehicles are replaced with the 99 most profitable vehicles in the fleet.</a:t>
            </a:r>
          </a:p>
          <a:p>
            <a:r>
              <a:rPr lang="en-US" dirty="0"/>
              <a:t>This produces a $1.37 million increase in profit from the baseline.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C819D3-DCEC-44D8-85D0-4419D101D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23835"/>
            <a:ext cx="5145470" cy="382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6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4E56-7176-4796-A136-7F1C6A0A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Branch Duplication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6A1C8-2845-499E-9B2C-0A5D05D17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3856" y="2042241"/>
            <a:ext cx="4185623" cy="3304117"/>
          </a:xfrm>
        </p:spPr>
        <p:txBody>
          <a:bodyPr/>
          <a:lstStyle/>
          <a:p>
            <a:r>
              <a:rPr lang="en-US" dirty="0"/>
              <a:t>The 3 branches with the most profit were duplicated.</a:t>
            </a:r>
          </a:p>
          <a:p>
            <a:r>
              <a:rPr lang="en-US" dirty="0"/>
              <a:t>Results in a $3.2 million increase in profit from baseline</a:t>
            </a:r>
          </a:p>
          <a:p>
            <a:r>
              <a:rPr lang="en-US" dirty="0"/>
              <a:t>Does not include the costs associated with installing new branches in these locations.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EBE11-B635-4FA6-8131-4F8D8EE59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36028"/>
            <a:ext cx="5182049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3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4D33-7D7A-41F6-9433-041CC0DB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Comparison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8F85BD-0643-4784-8297-9D22718B6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482" y="1359228"/>
            <a:ext cx="7602371" cy="41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7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2F4E0-FA16-492E-AA4B-6E7844854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08DFD-CBEF-4FAC-A23C-D6CE7122C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vehicle substitution and branch duplication strategies.</a:t>
            </a:r>
          </a:p>
          <a:p>
            <a:r>
              <a:rPr lang="en-US" dirty="0"/>
              <a:t>Vehicle substitution increases baseline profit by $1.37 million.</a:t>
            </a:r>
          </a:p>
          <a:p>
            <a:r>
              <a:rPr lang="en-US" dirty="0"/>
              <a:t>Branch Duplication increases baseline profit by $3.27 million.</a:t>
            </a:r>
          </a:p>
          <a:p>
            <a:r>
              <a:rPr lang="en-US" dirty="0"/>
              <a:t>Total Lariat profit increase of $4.64 million.</a:t>
            </a:r>
          </a:p>
          <a:p>
            <a:r>
              <a:rPr lang="en-US" dirty="0"/>
              <a:t>This results in a 20.3% increase in the baseline profit which significantly exceeds the goal of 10%.</a:t>
            </a:r>
          </a:p>
        </p:txBody>
      </p:sp>
    </p:spTree>
    <p:extLst>
      <p:ext uri="{BB962C8B-B14F-4D97-AF65-F5344CB8AC3E}">
        <p14:creationId xmlns:p14="http://schemas.microsoft.com/office/powerpoint/2010/main" val="16575840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733</TotalTime>
  <Words>694</Words>
  <Application>Microsoft Office PowerPoint</Application>
  <PresentationFormat>Widescreen</PresentationFormat>
  <Paragraphs>56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Lariat Financial Analysis and Recommendations </vt:lpstr>
      <vt:lpstr>Agenda</vt:lpstr>
      <vt:lpstr>Company Goals</vt:lpstr>
      <vt:lpstr>Current Lariat Financial Status</vt:lpstr>
      <vt:lpstr>Remove Unprofitable Vehicles</vt:lpstr>
      <vt:lpstr>Vehicles Substitution</vt:lpstr>
      <vt:lpstr>Branch Duplication</vt:lpstr>
      <vt:lpstr>Model Comparison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Mindi Douglas</dc:creator>
  <cp:lastModifiedBy>Mindi Douglas</cp:lastModifiedBy>
  <cp:revision>16</cp:revision>
  <dcterms:created xsi:type="dcterms:W3CDTF">2022-08-25T17:21:24Z</dcterms:created>
  <dcterms:modified xsi:type="dcterms:W3CDTF">2022-08-29T22:55:51Z</dcterms:modified>
</cp:coreProperties>
</file>