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8" r:id="rId7"/>
    <p:sldId id="266" r:id="rId8"/>
    <p:sldId id="261" r:id="rId9"/>
    <p:sldId id="262" r:id="rId10"/>
    <p:sldId id="263" r:id="rId11"/>
    <p:sldId id="267" r:id="rId12"/>
    <p:sldId id="265" r:id="rId13"/>
  </p:sldIdLst>
  <p:sldSz cx="18288000" cy="10287000"/>
  <p:notesSz cx="6858000" cy="9144000"/>
  <p:embeddedFontLst>
    <p:embeddedFont>
      <p:font typeface="Arimo" panose="020B0604020202020204" charset="0"/>
      <p:regular r:id="rId14"/>
    </p:embeddedFont>
    <p:embeddedFont>
      <p:font typeface="Canva Sans" panose="020B0604020202020204" charset="0"/>
      <p:regular r:id="rId15"/>
    </p:embeddedFont>
    <p:embeddedFont>
      <p:font typeface="Canva Sans Bold" panose="020B0604020202020204" charset="0"/>
      <p:regular r:id="rId16"/>
    </p:embeddedFont>
    <p:embeddedFont>
      <p:font typeface="Inter" panose="020B0604020202020204" charset="0"/>
      <p:regular r:id="rId17"/>
    </p:embeddedFont>
    <p:embeddedFont>
      <p:font typeface="Inter Medium"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mailto:mr.essam28@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1563664" y="0"/>
            <a:ext cx="6724336" cy="10287000"/>
            <a:chOff x="0" y="0"/>
            <a:chExt cx="1771019" cy="2709333"/>
          </a:xfrm>
        </p:grpSpPr>
        <p:sp>
          <p:nvSpPr>
            <p:cNvPr id="3" name="Freeform 3"/>
            <p:cNvSpPr/>
            <p:nvPr/>
          </p:nvSpPr>
          <p:spPr>
            <a:xfrm>
              <a:off x="0" y="0"/>
              <a:ext cx="1771019" cy="2709333"/>
            </a:xfrm>
            <a:custGeom>
              <a:avLst/>
              <a:gdLst/>
              <a:ahLst/>
              <a:cxnLst/>
              <a:rect l="l" t="t" r="r" b="b"/>
              <a:pathLst>
                <a:path w="1771019" h="2709333">
                  <a:moveTo>
                    <a:pt x="0" y="0"/>
                  </a:moveTo>
                  <a:lnTo>
                    <a:pt x="1771019" y="0"/>
                  </a:lnTo>
                  <a:lnTo>
                    <a:pt x="1771019" y="2709333"/>
                  </a:lnTo>
                  <a:lnTo>
                    <a:pt x="0" y="2709333"/>
                  </a:lnTo>
                  <a:close/>
                </a:path>
              </a:pathLst>
            </a:custGeom>
            <a:solidFill>
              <a:srgbClr val="1C1C1C"/>
            </a:solidFill>
          </p:spPr>
          <p:txBody>
            <a:bodyPr/>
            <a:lstStyle/>
            <a:p>
              <a:endParaRPr lang="en-US"/>
            </a:p>
          </p:txBody>
        </p:sp>
        <p:sp>
          <p:nvSpPr>
            <p:cNvPr id="4" name="TextBox 4"/>
            <p:cNvSpPr txBox="1"/>
            <p:nvPr/>
          </p:nvSpPr>
          <p:spPr>
            <a:xfrm>
              <a:off x="0" y="-38100"/>
              <a:ext cx="1771019"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1563664" y="-550307"/>
            <a:ext cx="10801975" cy="10801975"/>
          </a:xfrm>
          <a:custGeom>
            <a:avLst/>
            <a:gdLst/>
            <a:ahLst/>
            <a:cxnLst/>
            <a:rect l="l" t="t" r="r" b="b"/>
            <a:pathLst>
              <a:path w="10801975" h="10801975">
                <a:moveTo>
                  <a:pt x="0" y="0"/>
                </a:moveTo>
                <a:lnTo>
                  <a:pt x="10801974" y="0"/>
                </a:lnTo>
                <a:lnTo>
                  <a:pt x="10801974"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635934" y="3461572"/>
            <a:ext cx="9028835" cy="4888378"/>
          </a:xfrm>
          <a:prstGeom prst="rect">
            <a:avLst/>
          </a:prstGeom>
        </p:spPr>
        <p:txBody>
          <a:bodyPr lIns="0" tIns="0" rIns="0" bIns="0" rtlCol="0" anchor="t">
            <a:spAutoFit/>
          </a:bodyPr>
          <a:lstStyle/>
          <a:p>
            <a:pPr algn="l">
              <a:lnSpc>
                <a:spcPts val="18426"/>
              </a:lnSpc>
            </a:pPr>
            <a:r>
              <a:rPr lang="en-US" sz="20703" b="1" spc="-1242">
                <a:solidFill>
                  <a:srgbClr val="FFFFFF"/>
                </a:solidFill>
                <a:latin typeface="Inter Medium"/>
                <a:ea typeface="Inter Medium"/>
                <a:cs typeface="Inter Medium"/>
                <a:sym typeface="Inter Medium"/>
              </a:rPr>
              <a:t>ANON</a:t>
            </a:r>
          </a:p>
          <a:p>
            <a:pPr algn="l">
              <a:lnSpc>
                <a:spcPts val="18426"/>
              </a:lnSpc>
            </a:pPr>
            <a:r>
              <a:rPr lang="en-US" sz="20703" b="1" spc="-1242">
                <a:solidFill>
                  <a:srgbClr val="FFFFFF"/>
                </a:solidFill>
                <a:latin typeface="Inter Medium"/>
                <a:ea typeface="Inter Medium"/>
                <a:cs typeface="Inter Medium"/>
                <a:sym typeface="Inter Medium"/>
              </a:rPr>
              <a:t>DOCS</a:t>
            </a:r>
          </a:p>
        </p:txBody>
      </p:sp>
      <p:grpSp>
        <p:nvGrpSpPr>
          <p:cNvPr id="7" name="Group 7"/>
          <p:cNvGrpSpPr/>
          <p:nvPr/>
        </p:nvGrpSpPr>
        <p:grpSpPr>
          <a:xfrm>
            <a:off x="2493372" y="3902537"/>
            <a:ext cx="1786887" cy="522807"/>
            <a:chOff x="0" y="0"/>
            <a:chExt cx="470620" cy="137694"/>
          </a:xfrm>
        </p:grpSpPr>
        <p:sp>
          <p:nvSpPr>
            <p:cNvPr id="8" name="Freeform 8"/>
            <p:cNvSpPr/>
            <p:nvPr/>
          </p:nvSpPr>
          <p:spPr>
            <a:xfrm>
              <a:off x="0" y="0"/>
              <a:ext cx="470620" cy="137694"/>
            </a:xfrm>
            <a:custGeom>
              <a:avLst/>
              <a:gdLst/>
              <a:ahLst/>
              <a:cxnLst/>
              <a:rect l="l" t="t" r="r" b="b"/>
              <a:pathLst>
                <a:path w="470620" h="137694">
                  <a:moveTo>
                    <a:pt x="68847" y="0"/>
                  </a:moveTo>
                  <a:lnTo>
                    <a:pt x="401773" y="0"/>
                  </a:lnTo>
                  <a:cubicBezTo>
                    <a:pt x="439797" y="0"/>
                    <a:pt x="470620" y="30824"/>
                    <a:pt x="470620" y="68847"/>
                  </a:cubicBezTo>
                  <a:lnTo>
                    <a:pt x="470620" y="68847"/>
                  </a:lnTo>
                  <a:cubicBezTo>
                    <a:pt x="470620" y="106870"/>
                    <a:pt x="439797" y="137694"/>
                    <a:pt x="401773" y="137694"/>
                  </a:cubicBezTo>
                  <a:lnTo>
                    <a:pt x="68847" y="137694"/>
                  </a:lnTo>
                  <a:cubicBezTo>
                    <a:pt x="30824" y="137694"/>
                    <a:pt x="0" y="106870"/>
                    <a:pt x="0" y="68847"/>
                  </a:cubicBezTo>
                  <a:lnTo>
                    <a:pt x="0" y="68847"/>
                  </a:lnTo>
                  <a:cubicBezTo>
                    <a:pt x="0" y="30824"/>
                    <a:pt x="30824" y="0"/>
                    <a:pt x="68847" y="0"/>
                  </a:cubicBezTo>
                  <a:close/>
                </a:path>
              </a:pathLst>
            </a:custGeom>
            <a:solidFill>
              <a:srgbClr val="1C1C1C"/>
            </a:solidFill>
            <a:ln w="19050" cap="rnd">
              <a:solidFill>
                <a:srgbClr val="FFFFFF"/>
              </a:solidFill>
              <a:prstDash val="solid"/>
              <a:round/>
            </a:ln>
          </p:spPr>
          <p:txBody>
            <a:bodyPr/>
            <a:lstStyle/>
            <a:p>
              <a:endParaRPr lang="en-US"/>
            </a:p>
          </p:txBody>
        </p:sp>
        <p:sp>
          <p:nvSpPr>
            <p:cNvPr id="9" name="TextBox 9"/>
            <p:cNvSpPr txBox="1"/>
            <p:nvPr/>
          </p:nvSpPr>
          <p:spPr>
            <a:xfrm>
              <a:off x="0" y="-38100"/>
              <a:ext cx="470620" cy="175794"/>
            </a:xfrm>
            <a:prstGeom prst="rect">
              <a:avLst/>
            </a:prstGeom>
          </p:spPr>
          <p:txBody>
            <a:bodyPr lIns="50800" tIns="50800" rIns="50800" bIns="50800" rtlCol="0" anchor="ctr"/>
            <a:lstStyle/>
            <a:p>
              <a:pPr algn="ctr">
                <a:lnSpc>
                  <a:spcPts val="2380"/>
                </a:lnSpc>
              </a:pPr>
              <a:r>
                <a:rPr lang="en-US" sz="1700">
                  <a:solidFill>
                    <a:srgbClr val="FFFFFF"/>
                  </a:solidFill>
                  <a:latin typeface="Inter"/>
                  <a:ea typeface="Inter"/>
                  <a:cs typeface="Inter"/>
                  <a:sym typeface="Inter"/>
                </a:rPr>
                <a:t>PRIVACY TECH</a:t>
              </a:r>
            </a:p>
          </p:txBody>
        </p:sp>
      </p:grpSp>
      <p:grpSp>
        <p:nvGrpSpPr>
          <p:cNvPr id="10" name="Group 10"/>
          <p:cNvGrpSpPr/>
          <p:nvPr/>
        </p:nvGrpSpPr>
        <p:grpSpPr>
          <a:xfrm>
            <a:off x="7173166" y="5344320"/>
            <a:ext cx="1508455" cy="522807"/>
            <a:chOff x="0" y="0"/>
            <a:chExt cx="397289" cy="137694"/>
          </a:xfrm>
        </p:grpSpPr>
        <p:sp>
          <p:nvSpPr>
            <p:cNvPr id="11" name="Freeform 11"/>
            <p:cNvSpPr/>
            <p:nvPr/>
          </p:nvSpPr>
          <p:spPr>
            <a:xfrm>
              <a:off x="0" y="0"/>
              <a:ext cx="397289" cy="137694"/>
            </a:xfrm>
            <a:custGeom>
              <a:avLst/>
              <a:gdLst/>
              <a:ahLst/>
              <a:cxnLst/>
              <a:rect l="l" t="t" r="r" b="b"/>
              <a:pathLst>
                <a:path w="397289" h="137694">
                  <a:moveTo>
                    <a:pt x="68847" y="0"/>
                  </a:moveTo>
                  <a:lnTo>
                    <a:pt x="328442" y="0"/>
                  </a:lnTo>
                  <a:cubicBezTo>
                    <a:pt x="366465" y="0"/>
                    <a:pt x="397289" y="30824"/>
                    <a:pt x="397289" y="68847"/>
                  </a:cubicBezTo>
                  <a:lnTo>
                    <a:pt x="397289" y="68847"/>
                  </a:lnTo>
                  <a:cubicBezTo>
                    <a:pt x="397289" y="106870"/>
                    <a:pt x="366465" y="137694"/>
                    <a:pt x="328442" y="137694"/>
                  </a:cubicBezTo>
                  <a:lnTo>
                    <a:pt x="68847" y="137694"/>
                  </a:lnTo>
                  <a:cubicBezTo>
                    <a:pt x="30824" y="137694"/>
                    <a:pt x="0" y="106870"/>
                    <a:pt x="0" y="68847"/>
                  </a:cubicBezTo>
                  <a:lnTo>
                    <a:pt x="0" y="68847"/>
                  </a:lnTo>
                  <a:cubicBezTo>
                    <a:pt x="0" y="30824"/>
                    <a:pt x="30824" y="0"/>
                    <a:pt x="68847" y="0"/>
                  </a:cubicBezTo>
                  <a:close/>
                </a:path>
              </a:pathLst>
            </a:custGeom>
            <a:solidFill>
              <a:srgbClr val="1C1C1C"/>
            </a:solidFill>
            <a:ln w="19050" cap="rnd">
              <a:solidFill>
                <a:srgbClr val="FFFFFF"/>
              </a:solidFill>
              <a:prstDash val="solid"/>
              <a:round/>
            </a:ln>
          </p:spPr>
          <p:txBody>
            <a:bodyPr/>
            <a:lstStyle/>
            <a:p>
              <a:endParaRPr lang="en-US"/>
            </a:p>
          </p:txBody>
        </p:sp>
        <p:sp>
          <p:nvSpPr>
            <p:cNvPr id="12" name="TextBox 12"/>
            <p:cNvSpPr txBox="1"/>
            <p:nvPr/>
          </p:nvSpPr>
          <p:spPr>
            <a:xfrm>
              <a:off x="0" y="-38100"/>
              <a:ext cx="397289" cy="175794"/>
            </a:xfrm>
            <a:prstGeom prst="rect">
              <a:avLst/>
            </a:prstGeom>
          </p:spPr>
          <p:txBody>
            <a:bodyPr lIns="50800" tIns="50800" rIns="50800" bIns="50800" rtlCol="0" anchor="ctr"/>
            <a:lstStyle/>
            <a:p>
              <a:pPr algn="ctr">
                <a:lnSpc>
                  <a:spcPts val="2380"/>
                </a:lnSpc>
              </a:pPr>
              <a:r>
                <a:rPr lang="en-US" sz="1700">
                  <a:solidFill>
                    <a:srgbClr val="FFFFFF"/>
                  </a:solidFill>
                  <a:latin typeface="Inter"/>
                  <a:ea typeface="Inter"/>
                  <a:cs typeface="Inter"/>
                  <a:sym typeface="Inter"/>
                </a:rPr>
                <a:t>AI POWERED</a:t>
              </a:r>
            </a:p>
          </p:txBody>
        </p:sp>
      </p:grpSp>
      <p:grpSp>
        <p:nvGrpSpPr>
          <p:cNvPr id="13" name="Group 13"/>
          <p:cNvGrpSpPr/>
          <p:nvPr/>
        </p:nvGrpSpPr>
        <p:grpSpPr>
          <a:xfrm>
            <a:off x="4280260" y="7061635"/>
            <a:ext cx="2064980" cy="522807"/>
            <a:chOff x="0" y="0"/>
            <a:chExt cx="543863" cy="137694"/>
          </a:xfrm>
        </p:grpSpPr>
        <p:sp>
          <p:nvSpPr>
            <p:cNvPr id="14" name="Freeform 14"/>
            <p:cNvSpPr/>
            <p:nvPr/>
          </p:nvSpPr>
          <p:spPr>
            <a:xfrm>
              <a:off x="0" y="0"/>
              <a:ext cx="543863" cy="137694"/>
            </a:xfrm>
            <a:custGeom>
              <a:avLst/>
              <a:gdLst/>
              <a:ahLst/>
              <a:cxnLst/>
              <a:rect l="l" t="t" r="r" b="b"/>
              <a:pathLst>
                <a:path w="543863" h="137694">
                  <a:moveTo>
                    <a:pt x="68847" y="0"/>
                  </a:moveTo>
                  <a:lnTo>
                    <a:pt x="475016" y="0"/>
                  </a:lnTo>
                  <a:cubicBezTo>
                    <a:pt x="513039" y="0"/>
                    <a:pt x="543863" y="30824"/>
                    <a:pt x="543863" y="68847"/>
                  </a:cubicBezTo>
                  <a:lnTo>
                    <a:pt x="543863" y="68847"/>
                  </a:lnTo>
                  <a:cubicBezTo>
                    <a:pt x="543863" y="106870"/>
                    <a:pt x="513039" y="137694"/>
                    <a:pt x="475016" y="137694"/>
                  </a:cubicBezTo>
                  <a:lnTo>
                    <a:pt x="68847" y="137694"/>
                  </a:lnTo>
                  <a:cubicBezTo>
                    <a:pt x="30824" y="137694"/>
                    <a:pt x="0" y="106870"/>
                    <a:pt x="0" y="68847"/>
                  </a:cubicBezTo>
                  <a:lnTo>
                    <a:pt x="0" y="68847"/>
                  </a:lnTo>
                  <a:cubicBezTo>
                    <a:pt x="0" y="30824"/>
                    <a:pt x="30824" y="0"/>
                    <a:pt x="68847" y="0"/>
                  </a:cubicBezTo>
                  <a:close/>
                </a:path>
              </a:pathLst>
            </a:custGeom>
            <a:solidFill>
              <a:srgbClr val="1C1C1C"/>
            </a:solidFill>
            <a:ln w="19050" cap="rnd">
              <a:solidFill>
                <a:srgbClr val="FFFFFF"/>
              </a:solidFill>
              <a:prstDash val="solid"/>
              <a:round/>
            </a:ln>
          </p:spPr>
          <p:txBody>
            <a:bodyPr/>
            <a:lstStyle/>
            <a:p>
              <a:endParaRPr lang="en-US"/>
            </a:p>
          </p:txBody>
        </p:sp>
        <p:sp>
          <p:nvSpPr>
            <p:cNvPr id="15" name="TextBox 15"/>
            <p:cNvSpPr txBox="1"/>
            <p:nvPr/>
          </p:nvSpPr>
          <p:spPr>
            <a:xfrm>
              <a:off x="0" y="-38100"/>
              <a:ext cx="543863" cy="175794"/>
            </a:xfrm>
            <a:prstGeom prst="rect">
              <a:avLst/>
            </a:prstGeom>
          </p:spPr>
          <p:txBody>
            <a:bodyPr lIns="50800" tIns="50800" rIns="50800" bIns="50800" rtlCol="0" anchor="ctr"/>
            <a:lstStyle/>
            <a:p>
              <a:pPr algn="ctr">
                <a:lnSpc>
                  <a:spcPts val="2380"/>
                </a:lnSpc>
              </a:pPr>
              <a:r>
                <a:rPr lang="en-US" sz="1700">
                  <a:solidFill>
                    <a:srgbClr val="FFFFFF"/>
                  </a:solidFill>
                  <a:latin typeface="Inter"/>
                  <a:ea typeface="Inter"/>
                  <a:cs typeface="Inter"/>
                  <a:sym typeface="Inter"/>
                </a:rPr>
                <a:t>MOBILE SCANNER</a:t>
              </a:r>
            </a:p>
          </p:txBody>
        </p:sp>
      </p:grpSp>
      <p:grpSp>
        <p:nvGrpSpPr>
          <p:cNvPr id="16" name="Group 16"/>
          <p:cNvGrpSpPr/>
          <p:nvPr/>
        </p:nvGrpSpPr>
        <p:grpSpPr>
          <a:xfrm>
            <a:off x="2027799" y="1028700"/>
            <a:ext cx="560101" cy="560101"/>
            <a:chOff x="0" y="0"/>
            <a:chExt cx="231131" cy="231131"/>
          </a:xfrm>
        </p:grpSpPr>
        <p:sp>
          <p:nvSpPr>
            <p:cNvPr id="17" name="Freeform 17"/>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18" name="TextBox 18"/>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sp>
        <p:nvSpPr>
          <p:cNvPr id="19" name="Freeform 19"/>
          <p:cNvSpPr/>
          <p:nvPr/>
        </p:nvSpPr>
        <p:spPr>
          <a:xfrm>
            <a:off x="2122327" y="1123228"/>
            <a:ext cx="371046" cy="371046"/>
          </a:xfrm>
          <a:custGeom>
            <a:avLst/>
            <a:gdLst/>
            <a:ahLst/>
            <a:cxnLst/>
            <a:rect l="l" t="t" r="r" b="b"/>
            <a:pathLst>
              <a:path w="371046" h="371046">
                <a:moveTo>
                  <a:pt x="0" y="0"/>
                </a:moveTo>
                <a:lnTo>
                  <a:pt x="371045" y="0"/>
                </a:lnTo>
                <a:lnTo>
                  <a:pt x="371045" y="371045"/>
                </a:lnTo>
                <a:lnTo>
                  <a:pt x="0" y="371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TextBox 20"/>
          <p:cNvSpPr txBox="1"/>
          <p:nvPr/>
        </p:nvSpPr>
        <p:spPr>
          <a:xfrm>
            <a:off x="2752565" y="1208294"/>
            <a:ext cx="2204782" cy="267589"/>
          </a:xfrm>
          <a:prstGeom prst="rect">
            <a:avLst/>
          </a:prstGeom>
        </p:spPr>
        <p:txBody>
          <a:bodyPr lIns="0" tIns="0" rIns="0" bIns="0" rtlCol="0" anchor="t">
            <a:spAutoFit/>
          </a:bodyPr>
          <a:lstStyle/>
          <a:p>
            <a:pPr algn="l">
              <a:lnSpc>
                <a:spcPts val="1957"/>
              </a:lnSpc>
            </a:pPr>
            <a:r>
              <a:rPr lang="en-US" sz="2199" spc="4">
                <a:solidFill>
                  <a:srgbClr val="FFFFFF"/>
                </a:solidFill>
                <a:latin typeface="Inter"/>
                <a:ea typeface="Inter"/>
                <a:cs typeface="Inter"/>
                <a:sym typeface="Inter"/>
              </a:rPr>
              <a:t>by AnonTech</a:t>
            </a:r>
          </a:p>
        </p:txBody>
      </p:sp>
      <p:grpSp>
        <p:nvGrpSpPr>
          <p:cNvPr id="21" name="Group 21"/>
          <p:cNvGrpSpPr/>
          <p:nvPr/>
        </p:nvGrpSpPr>
        <p:grpSpPr>
          <a:xfrm>
            <a:off x="13379281" y="1075964"/>
            <a:ext cx="2796456" cy="732745"/>
            <a:chOff x="0" y="0"/>
            <a:chExt cx="3728608" cy="976993"/>
          </a:xfrm>
        </p:grpSpPr>
        <p:sp>
          <p:nvSpPr>
            <p:cNvPr id="22" name="TextBox 22"/>
            <p:cNvSpPr txBox="1"/>
            <p:nvPr/>
          </p:nvSpPr>
          <p:spPr>
            <a:xfrm>
              <a:off x="955481" y="101283"/>
              <a:ext cx="2773127" cy="875710"/>
            </a:xfrm>
            <a:prstGeom prst="rect">
              <a:avLst/>
            </a:prstGeom>
          </p:spPr>
          <p:txBody>
            <a:bodyPr lIns="0" tIns="0" rIns="0" bIns="0" rtlCol="0" anchor="t">
              <a:spAutoFit/>
            </a:bodyPr>
            <a:lstStyle/>
            <a:p>
              <a:pPr algn="l">
                <a:lnSpc>
                  <a:spcPts val="1690"/>
                </a:lnSpc>
              </a:pPr>
              <a:r>
                <a:rPr lang="en-US" sz="1899" spc="-62" dirty="0">
                  <a:solidFill>
                    <a:srgbClr val="FFFFFF"/>
                  </a:solidFill>
                  <a:latin typeface="Inter"/>
                  <a:ea typeface="Inter"/>
                  <a:cs typeface="Inter"/>
                  <a:sym typeface="Inter"/>
                </a:rPr>
                <a:t>Smart Redaction &amp; Editing—Powered by AI, on Mobile</a:t>
              </a:r>
            </a:p>
          </p:txBody>
        </p:sp>
        <p:grpSp>
          <p:nvGrpSpPr>
            <p:cNvPr id="23" name="Group 23"/>
            <p:cNvGrpSpPr/>
            <p:nvPr/>
          </p:nvGrpSpPr>
          <p:grpSpPr>
            <a:xfrm>
              <a:off x="0" y="0"/>
              <a:ext cx="746801" cy="746801"/>
              <a:chOff x="0" y="0"/>
              <a:chExt cx="231131" cy="231131"/>
            </a:xfrm>
          </p:grpSpPr>
          <p:sp>
            <p:nvSpPr>
              <p:cNvPr id="24" name="Freeform 24"/>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25" name="TextBox 25"/>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26" name="Group 26"/>
            <p:cNvGrpSpPr/>
            <p:nvPr/>
          </p:nvGrpSpPr>
          <p:grpSpPr>
            <a:xfrm>
              <a:off x="147218" y="147218"/>
              <a:ext cx="452366" cy="452366"/>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28" name="TextBox 28"/>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grpSp>
        <p:nvGrpSpPr>
          <p:cNvPr id="29" name="Group 29"/>
          <p:cNvGrpSpPr/>
          <p:nvPr/>
        </p:nvGrpSpPr>
        <p:grpSpPr>
          <a:xfrm>
            <a:off x="13379281" y="8650935"/>
            <a:ext cx="3093101" cy="736552"/>
            <a:chOff x="0" y="0"/>
            <a:chExt cx="4124135" cy="982069"/>
          </a:xfrm>
        </p:grpSpPr>
        <p:sp>
          <p:nvSpPr>
            <p:cNvPr id="30" name="TextBox 30"/>
            <p:cNvSpPr txBox="1"/>
            <p:nvPr/>
          </p:nvSpPr>
          <p:spPr>
            <a:xfrm>
              <a:off x="955481" y="101282"/>
              <a:ext cx="3168654" cy="880787"/>
            </a:xfrm>
            <a:prstGeom prst="rect">
              <a:avLst/>
            </a:prstGeom>
          </p:spPr>
          <p:txBody>
            <a:bodyPr lIns="0" tIns="0" rIns="0" bIns="0" rtlCol="0" anchor="t">
              <a:spAutoFit/>
            </a:bodyPr>
            <a:lstStyle/>
            <a:p>
              <a:pPr algn="just">
                <a:lnSpc>
                  <a:spcPts val="1690"/>
                </a:lnSpc>
              </a:pPr>
              <a:r>
                <a:rPr lang="en-US" sz="1899" spc="-62">
                  <a:solidFill>
                    <a:srgbClr val="FFFFFF"/>
                  </a:solidFill>
                  <a:latin typeface="Inter"/>
                  <a:ea typeface="Inter"/>
                  <a:cs typeface="Inter"/>
                  <a:sym typeface="Inter"/>
                </a:rPr>
                <a:t>Project Proposal for Anon Docs – Secure Mobile Scanning</a:t>
              </a:r>
            </a:p>
          </p:txBody>
        </p:sp>
        <p:grpSp>
          <p:nvGrpSpPr>
            <p:cNvPr id="31" name="Group 31"/>
            <p:cNvGrpSpPr/>
            <p:nvPr/>
          </p:nvGrpSpPr>
          <p:grpSpPr>
            <a:xfrm>
              <a:off x="0" y="0"/>
              <a:ext cx="746801" cy="746801"/>
              <a:chOff x="0" y="0"/>
              <a:chExt cx="231131" cy="231131"/>
            </a:xfrm>
          </p:grpSpPr>
          <p:sp>
            <p:nvSpPr>
              <p:cNvPr id="32" name="Freeform 32"/>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33" name="TextBox 33"/>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34" name="Group 34"/>
            <p:cNvGrpSpPr/>
            <p:nvPr/>
          </p:nvGrpSpPr>
          <p:grpSpPr>
            <a:xfrm>
              <a:off x="147218" y="147218"/>
              <a:ext cx="452366" cy="452366"/>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36" name="TextBox 36"/>
              <p:cNvSpPr txBox="1"/>
              <p:nvPr/>
            </p:nvSpPr>
            <p:spPr>
              <a:xfrm>
                <a:off x="190500" y="133350"/>
                <a:ext cx="431800" cy="488950"/>
              </a:xfrm>
              <a:prstGeom prst="rect">
                <a:avLst/>
              </a:prstGeom>
            </p:spPr>
            <p:txBody>
              <a:bodyPr lIns="32422" tIns="32422" rIns="32422" bIns="32422" rtlCol="0" anchor="ctr"/>
              <a:lstStyle/>
              <a:p>
                <a:pPr algn="ctr">
                  <a:lnSpc>
                    <a:spcPts val="3639"/>
                  </a:lnSpc>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9144000" y="3471095"/>
            <a:ext cx="9910164" cy="10287000"/>
            <a:chOff x="0" y="0"/>
            <a:chExt cx="2610084" cy="2709333"/>
          </a:xfrm>
        </p:grpSpPr>
        <p:sp>
          <p:nvSpPr>
            <p:cNvPr id="3" name="Freeform 3"/>
            <p:cNvSpPr/>
            <p:nvPr/>
          </p:nvSpPr>
          <p:spPr>
            <a:xfrm>
              <a:off x="0" y="0"/>
              <a:ext cx="2610084" cy="2709333"/>
            </a:xfrm>
            <a:custGeom>
              <a:avLst/>
              <a:gdLst/>
              <a:ahLst/>
              <a:cxnLst/>
              <a:rect l="l" t="t" r="r" b="b"/>
              <a:pathLst>
                <a:path w="2610084" h="2709333">
                  <a:moveTo>
                    <a:pt x="0" y="0"/>
                  </a:moveTo>
                  <a:lnTo>
                    <a:pt x="2610084" y="0"/>
                  </a:lnTo>
                  <a:lnTo>
                    <a:pt x="2610084" y="2709333"/>
                  </a:lnTo>
                  <a:lnTo>
                    <a:pt x="0" y="2709333"/>
                  </a:lnTo>
                  <a:close/>
                </a:path>
              </a:pathLst>
            </a:custGeom>
            <a:solidFill>
              <a:srgbClr val="1C1C1C"/>
            </a:solidFill>
          </p:spPr>
          <p:txBody>
            <a:bodyPr/>
            <a:lstStyle/>
            <a:p>
              <a:endParaRPr lang="en-US"/>
            </a:p>
          </p:txBody>
        </p:sp>
        <p:sp>
          <p:nvSpPr>
            <p:cNvPr id="4" name="TextBox 4"/>
            <p:cNvSpPr txBox="1"/>
            <p:nvPr/>
          </p:nvSpPr>
          <p:spPr>
            <a:xfrm>
              <a:off x="0" y="-38100"/>
              <a:ext cx="2610084"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9144000" y="3471095"/>
            <a:ext cx="10801975" cy="10801975"/>
          </a:xfrm>
          <a:custGeom>
            <a:avLst/>
            <a:gdLst/>
            <a:ahLst/>
            <a:cxnLst/>
            <a:rect l="l" t="t" r="r" b="b"/>
            <a:pathLst>
              <a:path w="10801975" h="10801975">
                <a:moveTo>
                  <a:pt x="0" y="0"/>
                </a:moveTo>
                <a:lnTo>
                  <a:pt x="10801975" y="0"/>
                </a:lnTo>
                <a:lnTo>
                  <a:pt x="10801975"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1568535"/>
            <a:ext cx="16230600" cy="1054207"/>
          </a:xfrm>
          <a:prstGeom prst="rect">
            <a:avLst/>
          </a:prstGeom>
        </p:spPr>
        <p:txBody>
          <a:bodyPr lIns="0" tIns="0" rIns="0" bIns="0" rtlCol="0" anchor="t">
            <a:spAutoFit/>
          </a:bodyPr>
          <a:lstStyle/>
          <a:p>
            <a:pPr algn="ctr">
              <a:lnSpc>
                <a:spcPts val="7682"/>
              </a:lnSpc>
            </a:pPr>
            <a:r>
              <a:rPr lang="en-US" sz="8631" b="1" spc="-517">
                <a:solidFill>
                  <a:srgbClr val="FFFFFF"/>
                </a:solidFill>
                <a:latin typeface="Inter Medium"/>
                <a:ea typeface="Inter Medium"/>
                <a:cs typeface="Inter Medium"/>
                <a:sym typeface="Inter Medium"/>
              </a:rPr>
              <a:t>BUSINESS MODEL</a:t>
            </a:r>
          </a:p>
        </p:txBody>
      </p:sp>
      <p:sp>
        <p:nvSpPr>
          <p:cNvPr id="7" name="AutoShape 7"/>
          <p:cNvSpPr/>
          <p:nvPr/>
        </p:nvSpPr>
        <p:spPr>
          <a:xfrm>
            <a:off x="0" y="3471095"/>
            <a:ext cx="18288000" cy="0"/>
          </a:xfrm>
          <a:prstGeom prst="line">
            <a:avLst/>
          </a:prstGeom>
          <a:ln w="19050" cap="flat">
            <a:solidFill>
              <a:srgbClr val="FFFFFF"/>
            </a:solidFill>
            <a:prstDash val="solid"/>
            <a:headEnd type="none" w="sm" len="sm"/>
            <a:tailEnd type="none" w="sm" len="sm"/>
          </a:ln>
        </p:spPr>
        <p:txBody>
          <a:bodyPr/>
          <a:lstStyle/>
          <a:p>
            <a:endParaRPr lang="en-US"/>
          </a:p>
        </p:txBody>
      </p:sp>
      <p:grpSp>
        <p:nvGrpSpPr>
          <p:cNvPr id="8" name="Group 8"/>
          <p:cNvGrpSpPr/>
          <p:nvPr/>
        </p:nvGrpSpPr>
        <p:grpSpPr>
          <a:xfrm>
            <a:off x="6493486" y="3212505"/>
            <a:ext cx="5301028" cy="802931"/>
            <a:chOff x="0" y="0"/>
            <a:chExt cx="1396155" cy="211471"/>
          </a:xfrm>
        </p:grpSpPr>
        <p:sp>
          <p:nvSpPr>
            <p:cNvPr id="9" name="Freeform 9"/>
            <p:cNvSpPr/>
            <p:nvPr/>
          </p:nvSpPr>
          <p:spPr>
            <a:xfrm>
              <a:off x="0" y="0"/>
              <a:ext cx="1396155" cy="211471"/>
            </a:xfrm>
            <a:custGeom>
              <a:avLst/>
              <a:gdLst/>
              <a:ahLst/>
              <a:cxnLst/>
              <a:rect l="l" t="t" r="r" b="b"/>
              <a:pathLst>
                <a:path w="1396155" h="211471">
                  <a:moveTo>
                    <a:pt x="105736" y="0"/>
                  </a:moveTo>
                  <a:lnTo>
                    <a:pt x="1290420" y="0"/>
                  </a:lnTo>
                  <a:cubicBezTo>
                    <a:pt x="1348816" y="0"/>
                    <a:pt x="1396155" y="47340"/>
                    <a:pt x="1396155" y="105736"/>
                  </a:cubicBezTo>
                  <a:lnTo>
                    <a:pt x="1396155" y="105736"/>
                  </a:lnTo>
                  <a:cubicBezTo>
                    <a:pt x="1396155" y="133779"/>
                    <a:pt x="1385015" y="160673"/>
                    <a:pt x="1365186" y="180502"/>
                  </a:cubicBezTo>
                  <a:cubicBezTo>
                    <a:pt x="1345357" y="200331"/>
                    <a:pt x="1318463" y="211471"/>
                    <a:pt x="1290420"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10" name="TextBox 10"/>
            <p:cNvSpPr txBox="1"/>
            <p:nvPr/>
          </p:nvSpPr>
          <p:spPr>
            <a:xfrm>
              <a:off x="0" y="-47625"/>
              <a:ext cx="1396155" cy="259096"/>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How We Plan to Grow &amp; Monetize</a:t>
              </a:r>
            </a:p>
          </p:txBody>
        </p:sp>
      </p:grpSp>
      <p:grpSp>
        <p:nvGrpSpPr>
          <p:cNvPr id="11" name="Group 11"/>
          <p:cNvGrpSpPr/>
          <p:nvPr/>
        </p:nvGrpSpPr>
        <p:grpSpPr>
          <a:xfrm>
            <a:off x="1028700" y="4320236"/>
            <a:ext cx="3831674" cy="4938064"/>
            <a:chOff x="0" y="0"/>
            <a:chExt cx="1009165" cy="1300560"/>
          </a:xfrm>
        </p:grpSpPr>
        <p:sp>
          <p:nvSpPr>
            <p:cNvPr id="12" name="Freeform 12"/>
            <p:cNvSpPr/>
            <p:nvPr/>
          </p:nvSpPr>
          <p:spPr>
            <a:xfrm>
              <a:off x="0" y="0"/>
              <a:ext cx="1009165" cy="1300560"/>
            </a:xfrm>
            <a:custGeom>
              <a:avLst/>
              <a:gdLst/>
              <a:ahLst/>
              <a:cxnLst/>
              <a:rect l="l" t="t" r="r" b="b"/>
              <a:pathLst>
                <a:path w="1009165" h="1300560">
                  <a:moveTo>
                    <a:pt x="123251" y="0"/>
                  </a:moveTo>
                  <a:lnTo>
                    <a:pt x="885914" y="0"/>
                  </a:lnTo>
                  <a:cubicBezTo>
                    <a:pt x="953984" y="0"/>
                    <a:pt x="1009165" y="55181"/>
                    <a:pt x="1009165" y="123251"/>
                  </a:cubicBezTo>
                  <a:lnTo>
                    <a:pt x="1009165" y="1177309"/>
                  </a:lnTo>
                  <a:cubicBezTo>
                    <a:pt x="1009165" y="1209997"/>
                    <a:pt x="996180" y="1241347"/>
                    <a:pt x="973066" y="1264461"/>
                  </a:cubicBezTo>
                  <a:cubicBezTo>
                    <a:pt x="949952" y="1287575"/>
                    <a:pt x="918602" y="1300560"/>
                    <a:pt x="885914" y="1300560"/>
                  </a:cubicBezTo>
                  <a:lnTo>
                    <a:pt x="123251" y="1300560"/>
                  </a:lnTo>
                  <a:cubicBezTo>
                    <a:pt x="55181" y="1300560"/>
                    <a:pt x="0" y="1245379"/>
                    <a:pt x="0" y="1177309"/>
                  </a:cubicBezTo>
                  <a:lnTo>
                    <a:pt x="0" y="123251"/>
                  </a:lnTo>
                  <a:cubicBezTo>
                    <a:pt x="0" y="55181"/>
                    <a:pt x="55181" y="0"/>
                    <a:pt x="123251" y="0"/>
                  </a:cubicBezTo>
                  <a:close/>
                </a:path>
              </a:pathLst>
            </a:custGeom>
            <a:solidFill>
              <a:srgbClr val="1C1C1C"/>
            </a:solidFill>
            <a:ln w="19050" cap="rnd">
              <a:solidFill>
                <a:srgbClr val="FFFFFF"/>
              </a:solidFill>
              <a:prstDash val="solid"/>
              <a:round/>
            </a:ln>
          </p:spPr>
          <p:txBody>
            <a:bodyPr/>
            <a:lstStyle/>
            <a:p>
              <a:endParaRPr lang="en-US"/>
            </a:p>
          </p:txBody>
        </p:sp>
        <p:sp>
          <p:nvSpPr>
            <p:cNvPr id="13" name="TextBox 13"/>
            <p:cNvSpPr txBox="1"/>
            <p:nvPr/>
          </p:nvSpPr>
          <p:spPr>
            <a:xfrm>
              <a:off x="0" y="-47625"/>
              <a:ext cx="1009165" cy="1348185"/>
            </a:xfrm>
            <a:prstGeom prst="rect">
              <a:avLst/>
            </a:prstGeom>
          </p:spPr>
          <p:txBody>
            <a:bodyPr lIns="50800" tIns="50800" rIns="50800" bIns="50800" rtlCol="0" anchor="ctr"/>
            <a:lstStyle/>
            <a:p>
              <a:pPr algn="ctr">
                <a:lnSpc>
                  <a:spcPts val="3499"/>
                </a:lnSpc>
              </a:pPr>
              <a:endParaRPr/>
            </a:p>
          </p:txBody>
        </p:sp>
      </p:grpSp>
      <p:grpSp>
        <p:nvGrpSpPr>
          <p:cNvPr id="14" name="Group 14"/>
          <p:cNvGrpSpPr/>
          <p:nvPr/>
        </p:nvGrpSpPr>
        <p:grpSpPr>
          <a:xfrm>
            <a:off x="9298565" y="4320236"/>
            <a:ext cx="3831674" cy="4938064"/>
            <a:chOff x="0" y="0"/>
            <a:chExt cx="1009165" cy="1300560"/>
          </a:xfrm>
        </p:grpSpPr>
        <p:sp>
          <p:nvSpPr>
            <p:cNvPr id="15" name="Freeform 15"/>
            <p:cNvSpPr/>
            <p:nvPr/>
          </p:nvSpPr>
          <p:spPr>
            <a:xfrm>
              <a:off x="0" y="0"/>
              <a:ext cx="1009165" cy="1300560"/>
            </a:xfrm>
            <a:custGeom>
              <a:avLst/>
              <a:gdLst/>
              <a:ahLst/>
              <a:cxnLst/>
              <a:rect l="l" t="t" r="r" b="b"/>
              <a:pathLst>
                <a:path w="1009165" h="1300560">
                  <a:moveTo>
                    <a:pt x="123251" y="0"/>
                  </a:moveTo>
                  <a:lnTo>
                    <a:pt x="885914" y="0"/>
                  </a:lnTo>
                  <a:cubicBezTo>
                    <a:pt x="953984" y="0"/>
                    <a:pt x="1009165" y="55181"/>
                    <a:pt x="1009165" y="123251"/>
                  </a:cubicBezTo>
                  <a:lnTo>
                    <a:pt x="1009165" y="1177309"/>
                  </a:lnTo>
                  <a:cubicBezTo>
                    <a:pt x="1009165" y="1209997"/>
                    <a:pt x="996180" y="1241347"/>
                    <a:pt x="973066" y="1264461"/>
                  </a:cubicBezTo>
                  <a:cubicBezTo>
                    <a:pt x="949952" y="1287575"/>
                    <a:pt x="918602" y="1300560"/>
                    <a:pt x="885914" y="1300560"/>
                  </a:cubicBezTo>
                  <a:lnTo>
                    <a:pt x="123251" y="1300560"/>
                  </a:lnTo>
                  <a:cubicBezTo>
                    <a:pt x="55181" y="1300560"/>
                    <a:pt x="0" y="1245379"/>
                    <a:pt x="0" y="1177309"/>
                  </a:cubicBezTo>
                  <a:lnTo>
                    <a:pt x="0" y="123251"/>
                  </a:lnTo>
                  <a:cubicBezTo>
                    <a:pt x="0" y="55181"/>
                    <a:pt x="55181" y="0"/>
                    <a:pt x="123251" y="0"/>
                  </a:cubicBezTo>
                  <a:close/>
                </a:path>
              </a:pathLst>
            </a:custGeom>
            <a:solidFill>
              <a:srgbClr val="1C1C1C"/>
            </a:solidFill>
            <a:ln w="19050" cap="rnd">
              <a:solidFill>
                <a:srgbClr val="FFFFFF"/>
              </a:solidFill>
              <a:prstDash val="solid"/>
              <a:round/>
            </a:ln>
          </p:spPr>
          <p:txBody>
            <a:bodyPr/>
            <a:lstStyle/>
            <a:p>
              <a:endParaRPr lang="en-US"/>
            </a:p>
          </p:txBody>
        </p:sp>
        <p:sp>
          <p:nvSpPr>
            <p:cNvPr id="16" name="TextBox 16"/>
            <p:cNvSpPr txBox="1"/>
            <p:nvPr/>
          </p:nvSpPr>
          <p:spPr>
            <a:xfrm>
              <a:off x="0" y="-47625"/>
              <a:ext cx="1009165" cy="1348185"/>
            </a:xfrm>
            <a:prstGeom prst="rect">
              <a:avLst/>
            </a:prstGeom>
          </p:spPr>
          <p:txBody>
            <a:bodyPr lIns="50800" tIns="50800" rIns="50800" bIns="50800" rtlCol="0" anchor="ctr"/>
            <a:lstStyle/>
            <a:p>
              <a:pPr algn="ctr">
                <a:lnSpc>
                  <a:spcPts val="3499"/>
                </a:lnSpc>
              </a:pPr>
              <a:endParaRPr/>
            </a:p>
          </p:txBody>
        </p:sp>
      </p:grpSp>
      <p:grpSp>
        <p:nvGrpSpPr>
          <p:cNvPr id="17" name="Group 17"/>
          <p:cNvGrpSpPr/>
          <p:nvPr/>
        </p:nvGrpSpPr>
        <p:grpSpPr>
          <a:xfrm>
            <a:off x="5162090" y="4320236"/>
            <a:ext cx="3831674" cy="4938064"/>
            <a:chOff x="0" y="0"/>
            <a:chExt cx="1009165" cy="1300560"/>
          </a:xfrm>
        </p:grpSpPr>
        <p:sp>
          <p:nvSpPr>
            <p:cNvPr id="18" name="Freeform 18"/>
            <p:cNvSpPr/>
            <p:nvPr/>
          </p:nvSpPr>
          <p:spPr>
            <a:xfrm>
              <a:off x="0" y="0"/>
              <a:ext cx="1009165" cy="1300560"/>
            </a:xfrm>
            <a:custGeom>
              <a:avLst/>
              <a:gdLst/>
              <a:ahLst/>
              <a:cxnLst/>
              <a:rect l="l" t="t" r="r" b="b"/>
              <a:pathLst>
                <a:path w="1009165" h="1300560">
                  <a:moveTo>
                    <a:pt x="123251" y="0"/>
                  </a:moveTo>
                  <a:lnTo>
                    <a:pt x="885914" y="0"/>
                  </a:lnTo>
                  <a:cubicBezTo>
                    <a:pt x="953984" y="0"/>
                    <a:pt x="1009165" y="55181"/>
                    <a:pt x="1009165" y="123251"/>
                  </a:cubicBezTo>
                  <a:lnTo>
                    <a:pt x="1009165" y="1177309"/>
                  </a:lnTo>
                  <a:cubicBezTo>
                    <a:pt x="1009165" y="1209997"/>
                    <a:pt x="996180" y="1241347"/>
                    <a:pt x="973066" y="1264461"/>
                  </a:cubicBezTo>
                  <a:cubicBezTo>
                    <a:pt x="949952" y="1287575"/>
                    <a:pt x="918602" y="1300560"/>
                    <a:pt x="885914" y="1300560"/>
                  </a:cubicBezTo>
                  <a:lnTo>
                    <a:pt x="123251" y="1300560"/>
                  </a:lnTo>
                  <a:cubicBezTo>
                    <a:pt x="55181" y="1300560"/>
                    <a:pt x="0" y="1245379"/>
                    <a:pt x="0" y="1177309"/>
                  </a:cubicBezTo>
                  <a:lnTo>
                    <a:pt x="0" y="123251"/>
                  </a:lnTo>
                  <a:cubicBezTo>
                    <a:pt x="0" y="55181"/>
                    <a:pt x="55181" y="0"/>
                    <a:pt x="123251" y="0"/>
                  </a:cubicBezTo>
                  <a:close/>
                </a:path>
              </a:pathLst>
            </a:custGeom>
            <a:solidFill>
              <a:srgbClr val="1C1C1C"/>
            </a:solidFill>
            <a:ln w="19050" cap="rnd">
              <a:solidFill>
                <a:srgbClr val="FFFFFF"/>
              </a:solidFill>
              <a:prstDash val="solid"/>
              <a:round/>
            </a:ln>
          </p:spPr>
          <p:txBody>
            <a:bodyPr/>
            <a:lstStyle/>
            <a:p>
              <a:endParaRPr lang="en-US"/>
            </a:p>
          </p:txBody>
        </p:sp>
        <p:sp>
          <p:nvSpPr>
            <p:cNvPr id="19" name="TextBox 19"/>
            <p:cNvSpPr txBox="1"/>
            <p:nvPr/>
          </p:nvSpPr>
          <p:spPr>
            <a:xfrm>
              <a:off x="0" y="-47625"/>
              <a:ext cx="1009165" cy="1348185"/>
            </a:xfrm>
            <a:prstGeom prst="rect">
              <a:avLst/>
            </a:prstGeom>
          </p:spPr>
          <p:txBody>
            <a:bodyPr lIns="50800" tIns="50800" rIns="50800" bIns="50800" rtlCol="0" anchor="ctr"/>
            <a:lstStyle/>
            <a:p>
              <a:pPr algn="ctr">
                <a:lnSpc>
                  <a:spcPts val="3499"/>
                </a:lnSpc>
              </a:pPr>
              <a:endParaRPr/>
            </a:p>
          </p:txBody>
        </p:sp>
      </p:grpSp>
      <p:sp>
        <p:nvSpPr>
          <p:cNvPr id="20" name="TextBox 20"/>
          <p:cNvSpPr txBox="1"/>
          <p:nvPr/>
        </p:nvSpPr>
        <p:spPr>
          <a:xfrm>
            <a:off x="1522461" y="7438576"/>
            <a:ext cx="2844153" cy="1176020"/>
          </a:xfrm>
          <a:prstGeom prst="rect">
            <a:avLst/>
          </a:prstGeom>
        </p:spPr>
        <p:txBody>
          <a:bodyPr lIns="0" tIns="0" rIns="0" bIns="0" rtlCol="0" anchor="t">
            <a:spAutoFit/>
          </a:bodyPr>
          <a:lstStyle/>
          <a:p>
            <a:pPr algn="ctr">
              <a:lnSpc>
                <a:spcPts val="2380"/>
              </a:lnSpc>
              <a:spcBef>
                <a:spcPct val="0"/>
              </a:spcBef>
            </a:pPr>
            <a:r>
              <a:rPr lang="en-US" sz="1700" dirty="0">
                <a:solidFill>
                  <a:srgbClr val="FFFFFF"/>
                </a:solidFill>
                <a:latin typeface="Inter"/>
                <a:ea typeface="Inter"/>
                <a:cs typeface="Inter"/>
                <a:sym typeface="Inter"/>
              </a:rPr>
              <a:t>Users can scan and redact single documents for free with limited exports (e.g., only PDF).</a:t>
            </a:r>
          </a:p>
        </p:txBody>
      </p:sp>
      <p:sp>
        <p:nvSpPr>
          <p:cNvPr id="21" name="TextBox 21"/>
          <p:cNvSpPr txBox="1"/>
          <p:nvPr/>
        </p:nvSpPr>
        <p:spPr>
          <a:xfrm>
            <a:off x="5655851" y="7416519"/>
            <a:ext cx="2844153" cy="1513235"/>
          </a:xfrm>
          <a:prstGeom prst="rect">
            <a:avLst/>
          </a:prstGeom>
        </p:spPr>
        <p:txBody>
          <a:bodyPr lIns="0" tIns="0" rIns="0" bIns="0" rtlCol="0" anchor="t">
            <a:spAutoFit/>
          </a:bodyPr>
          <a:lstStyle/>
          <a:p>
            <a:pPr algn="ctr">
              <a:lnSpc>
                <a:spcPts val="2380"/>
              </a:lnSpc>
              <a:spcBef>
                <a:spcPct val="0"/>
              </a:spcBef>
            </a:pPr>
            <a:r>
              <a:rPr lang="en-US" sz="1700" dirty="0">
                <a:solidFill>
                  <a:srgbClr val="FFFFFF"/>
                </a:solidFill>
                <a:latin typeface="Inter"/>
                <a:ea typeface="Inter"/>
                <a:cs typeface="Inter"/>
                <a:sym typeface="Inter"/>
              </a:rPr>
              <a:t>Monthly/annual plans unlock batch redaction, export to Word, PDF &amp; Excel, and cloud integrations.</a:t>
            </a:r>
          </a:p>
        </p:txBody>
      </p:sp>
      <p:grpSp>
        <p:nvGrpSpPr>
          <p:cNvPr id="22" name="Group 22"/>
          <p:cNvGrpSpPr/>
          <p:nvPr/>
        </p:nvGrpSpPr>
        <p:grpSpPr>
          <a:xfrm>
            <a:off x="2038877" y="4891910"/>
            <a:ext cx="1811320" cy="802931"/>
            <a:chOff x="0" y="0"/>
            <a:chExt cx="477056" cy="211471"/>
          </a:xfrm>
        </p:grpSpPr>
        <p:sp>
          <p:nvSpPr>
            <p:cNvPr id="23" name="Freeform 23"/>
            <p:cNvSpPr/>
            <p:nvPr/>
          </p:nvSpPr>
          <p:spPr>
            <a:xfrm>
              <a:off x="0" y="0"/>
              <a:ext cx="477056" cy="211471"/>
            </a:xfrm>
            <a:custGeom>
              <a:avLst/>
              <a:gdLst/>
              <a:ahLst/>
              <a:cxnLst/>
              <a:rect l="l" t="t" r="r" b="b"/>
              <a:pathLst>
                <a:path w="477056" h="211471">
                  <a:moveTo>
                    <a:pt x="105736" y="0"/>
                  </a:moveTo>
                  <a:lnTo>
                    <a:pt x="371320" y="0"/>
                  </a:lnTo>
                  <a:cubicBezTo>
                    <a:pt x="429716" y="0"/>
                    <a:pt x="477056" y="47340"/>
                    <a:pt x="477056" y="105736"/>
                  </a:cubicBezTo>
                  <a:lnTo>
                    <a:pt x="477056" y="105736"/>
                  </a:lnTo>
                  <a:cubicBezTo>
                    <a:pt x="477056" y="133779"/>
                    <a:pt x="465916" y="160673"/>
                    <a:pt x="446086" y="180502"/>
                  </a:cubicBezTo>
                  <a:cubicBezTo>
                    <a:pt x="426257" y="200331"/>
                    <a:pt x="399363" y="211471"/>
                    <a:pt x="371320"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24" name="TextBox 24"/>
            <p:cNvSpPr txBox="1"/>
            <p:nvPr/>
          </p:nvSpPr>
          <p:spPr>
            <a:xfrm>
              <a:off x="0" y="-47625"/>
              <a:ext cx="477056" cy="259096"/>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Phase 1</a:t>
              </a:r>
            </a:p>
          </p:txBody>
        </p:sp>
      </p:grpSp>
      <p:grpSp>
        <p:nvGrpSpPr>
          <p:cNvPr id="25" name="Group 25"/>
          <p:cNvGrpSpPr/>
          <p:nvPr/>
        </p:nvGrpSpPr>
        <p:grpSpPr>
          <a:xfrm>
            <a:off x="6172267" y="4891910"/>
            <a:ext cx="1811320" cy="802931"/>
            <a:chOff x="0" y="0"/>
            <a:chExt cx="477056" cy="211471"/>
          </a:xfrm>
        </p:grpSpPr>
        <p:sp>
          <p:nvSpPr>
            <p:cNvPr id="26" name="Freeform 26"/>
            <p:cNvSpPr/>
            <p:nvPr/>
          </p:nvSpPr>
          <p:spPr>
            <a:xfrm>
              <a:off x="0" y="0"/>
              <a:ext cx="477056" cy="211471"/>
            </a:xfrm>
            <a:custGeom>
              <a:avLst/>
              <a:gdLst/>
              <a:ahLst/>
              <a:cxnLst/>
              <a:rect l="l" t="t" r="r" b="b"/>
              <a:pathLst>
                <a:path w="477056" h="211471">
                  <a:moveTo>
                    <a:pt x="105736" y="0"/>
                  </a:moveTo>
                  <a:lnTo>
                    <a:pt x="371320" y="0"/>
                  </a:lnTo>
                  <a:cubicBezTo>
                    <a:pt x="429716" y="0"/>
                    <a:pt x="477056" y="47340"/>
                    <a:pt x="477056" y="105736"/>
                  </a:cubicBezTo>
                  <a:lnTo>
                    <a:pt x="477056" y="105736"/>
                  </a:lnTo>
                  <a:cubicBezTo>
                    <a:pt x="477056" y="133779"/>
                    <a:pt x="465916" y="160673"/>
                    <a:pt x="446086" y="180502"/>
                  </a:cubicBezTo>
                  <a:cubicBezTo>
                    <a:pt x="426257" y="200331"/>
                    <a:pt x="399363" y="211471"/>
                    <a:pt x="371320"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27" name="TextBox 27"/>
            <p:cNvSpPr txBox="1"/>
            <p:nvPr/>
          </p:nvSpPr>
          <p:spPr>
            <a:xfrm>
              <a:off x="0" y="-47625"/>
              <a:ext cx="477056" cy="259096"/>
            </a:xfrm>
            <a:prstGeom prst="rect">
              <a:avLst/>
            </a:prstGeom>
          </p:spPr>
          <p:txBody>
            <a:bodyPr lIns="50800" tIns="50800" rIns="50800" bIns="50800" rtlCol="0" anchor="ctr"/>
            <a:lstStyle/>
            <a:p>
              <a:pPr algn="ctr">
                <a:lnSpc>
                  <a:spcPts val="3499"/>
                </a:lnSpc>
              </a:pPr>
              <a:r>
                <a:rPr lang="en-US" sz="2499">
                  <a:solidFill>
                    <a:srgbClr val="FFFFFF"/>
                  </a:solidFill>
                  <a:latin typeface="Inter"/>
                  <a:ea typeface="Inter"/>
                  <a:cs typeface="Inter"/>
                  <a:sym typeface="Inter"/>
                </a:rPr>
                <a:t>Phase 2</a:t>
              </a:r>
            </a:p>
          </p:txBody>
        </p:sp>
      </p:grpSp>
      <p:grpSp>
        <p:nvGrpSpPr>
          <p:cNvPr id="28" name="Group 28"/>
          <p:cNvGrpSpPr/>
          <p:nvPr/>
        </p:nvGrpSpPr>
        <p:grpSpPr>
          <a:xfrm>
            <a:off x="13431955" y="4320236"/>
            <a:ext cx="3831674" cy="4938064"/>
            <a:chOff x="0" y="0"/>
            <a:chExt cx="1009165" cy="1300560"/>
          </a:xfrm>
        </p:grpSpPr>
        <p:sp>
          <p:nvSpPr>
            <p:cNvPr id="29" name="Freeform 29"/>
            <p:cNvSpPr/>
            <p:nvPr/>
          </p:nvSpPr>
          <p:spPr>
            <a:xfrm>
              <a:off x="0" y="0"/>
              <a:ext cx="1009165" cy="1300560"/>
            </a:xfrm>
            <a:custGeom>
              <a:avLst/>
              <a:gdLst/>
              <a:ahLst/>
              <a:cxnLst/>
              <a:rect l="l" t="t" r="r" b="b"/>
              <a:pathLst>
                <a:path w="1009165" h="1300560">
                  <a:moveTo>
                    <a:pt x="123251" y="0"/>
                  </a:moveTo>
                  <a:lnTo>
                    <a:pt x="885914" y="0"/>
                  </a:lnTo>
                  <a:cubicBezTo>
                    <a:pt x="953984" y="0"/>
                    <a:pt x="1009165" y="55181"/>
                    <a:pt x="1009165" y="123251"/>
                  </a:cubicBezTo>
                  <a:lnTo>
                    <a:pt x="1009165" y="1177309"/>
                  </a:lnTo>
                  <a:cubicBezTo>
                    <a:pt x="1009165" y="1209997"/>
                    <a:pt x="996180" y="1241347"/>
                    <a:pt x="973066" y="1264461"/>
                  </a:cubicBezTo>
                  <a:cubicBezTo>
                    <a:pt x="949952" y="1287575"/>
                    <a:pt x="918602" y="1300560"/>
                    <a:pt x="885914" y="1300560"/>
                  </a:cubicBezTo>
                  <a:lnTo>
                    <a:pt x="123251" y="1300560"/>
                  </a:lnTo>
                  <a:cubicBezTo>
                    <a:pt x="55181" y="1300560"/>
                    <a:pt x="0" y="1245379"/>
                    <a:pt x="0" y="1177309"/>
                  </a:cubicBezTo>
                  <a:lnTo>
                    <a:pt x="0" y="123251"/>
                  </a:lnTo>
                  <a:cubicBezTo>
                    <a:pt x="0" y="55181"/>
                    <a:pt x="55181" y="0"/>
                    <a:pt x="123251" y="0"/>
                  </a:cubicBezTo>
                  <a:close/>
                </a:path>
              </a:pathLst>
            </a:custGeom>
            <a:solidFill>
              <a:srgbClr val="1C1C1C"/>
            </a:solidFill>
            <a:ln w="19050" cap="rnd">
              <a:solidFill>
                <a:srgbClr val="FFFFFF"/>
              </a:solidFill>
              <a:prstDash val="solid"/>
              <a:round/>
            </a:ln>
          </p:spPr>
          <p:txBody>
            <a:bodyPr/>
            <a:lstStyle/>
            <a:p>
              <a:endParaRPr lang="en-US"/>
            </a:p>
          </p:txBody>
        </p:sp>
        <p:sp>
          <p:nvSpPr>
            <p:cNvPr id="30" name="TextBox 30"/>
            <p:cNvSpPr txBox="1"/>
            <p:nvPr/>
          </p:nvSpPr>
          <p:spPr>
            <a:xfrm>
              <a:off x="0" y="-47625"/>
              <a:ext cx="1009165" cy="1348185"/>
            </a:xfrm>
            <a:prstGeom prst="rect">
              <a:avLst/>
            </a:prstGeom>
          </p:spPr>
          <p:txBody>
            <a:bodyPr lIns="50800" tIns="50800" rIns="50800" bIns="50800" rtlCol="0" anchor="ctr"/>
            <a:lstStyle/>
            <a:p>
              <a:pPr algn="ctr">
                <a:lnSpc>
                  <a:spcPts val="3499"/>
                </a:lnSpc>
              </a:pPr>
              <a:endParaRPr/>
            </a:p>
          </p:txBody>
        </p:sp>
      </p:grpSp>
      <p:grpSp>
        <p:nvGrpSpPr>
          <p:cNvPr id="31" name="Group 31"/>
          <p:cNvGrpSpPr/>
          <p:nvPr/>
        </p:nvGrpSpPr>
        <p:grpSpPr>
          <a:xfrm>
            <a:off x="10305658" y="4891910"/>
            <a:ext cx="1811320" cy="802931"/>
            <a:chOff x="0" y="0"/>
            <a:chExt cx="477056" cy="211471"/>
          </a:xfrm>
        </p:grpSpPr>
        <p:sp>
          <p:nvSpPr>
            <p:cNvPr id="32" name="Freeform 32"/>
            <p:cNvSpPr/>
            <p:nvPr/>
          </p:nvSpPr>
          <p:spPr>
            <a:xfrm>
              <a:off x="0" y="0"/>
              <a:ext cx="477056" cy="211471"/>
            </a:xfrm>
            <a:custGeom>
              <a:avLst/>
              <a:gdLst/>
              <a:ahLst/>
              <a:cxnLst/>
              <a:rect l="l" t="t" r="r" b="b"/>
              <a:pathLst>
                <a:path w="477056" h="211471">
                  <a:moveTo>
                    <a:pt x="105736" y="0"/>
                  </a:moveTo>
                  <a:lnTo>
                    <a:pt x="371320" y="0"/>
                  </a:lnTo>
                  <a:cubicBezTo>
                    <a:pt x="429716" y="0"/>
                    <a:pt x="477056" y="47340"/>
                    <a:pt x="477056" y="105736"/>
                  </a:cubicBezTo>
                  <a:lnTo>
                    <a:pt x="477056" y="105736"/>
                  </a:lnTo>
                  <a:cubicBezTo>
                    <a:pt x="477056" y="133779"/>
                    <a:pt x="465916" y="160673"/>
                    <a:pt x="446086" y="180502"/>
                  </a:cubicBezTo>
                  <a:cubicBezTo>
                    <a:pt x="426257" y="200331"/>
                    <a:pt x="399363" y="211471"/>
                    <a:pt x="371320"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33" name="TextBox 33"/>
            <p:cNvSpPr txBox="1"/>
            <p:nvPr/>
          </p:nvSpPr>
          <p:spPr>
            <a:xfrm>
              <a:off x="0" y="-47625"/>
              <a:ext cx="477056" cy="259096"/>
            </a:xfrm>
            <a:prstGeom prst="rect">
              <a:avLst/>
            </a:prstGeom>
          </p:spPr>
          <p:txBody>
            <a:bodyPr lIns="50800" tIns="50800" rIns="50800" bIns="50800" rtlCol="0" anchor="ctr"/>
            <a:lstStyle/>
            <a:p>
              <a:pPr algn="ctr">
                <a:lnSpc>
                  <a:spcPts val="3499"/>
                </a:lnSpc>
              </a:pPr>
              <a:r>
                <a:rPr lang="en-US" sz="2499">
                  <a:solidFill>
                    <a:srgbClr val="FFFFFF"/>
                  </a:solidFill>
                  <a:latin typeface="Inter"/>
                  <a:ea typeface="Inter"/>
                  <a:cs typeface="Inter"/>
                  <a:sym typeface="Inter"/>
                </a:rPr>
                <a:t>Phase 3</a:t>
              </a:r>
            </a:p>
          </p:txBody>
        </p:sp>
      </p:grpSp>
      <p:grpSp>
        <p:nvGrpSpPr>
          <p:cNvPr id="34" name="Group 34"/>
          <p:cNvGrpSpPr/>
          <p:nvPr/>
        </p:nvGrpSpPr>
        <p:grpSpPr>
          <a:xfrm>
            <a:off x="14439048" y="4891910"/>
            <a:ext cx="1811320" cy="802931"/>
            <a:chOff x="0" y="0"/>
            <a:chExt cx="477056" cy="211471"/>
          </a:xfrm>
        </p:grpSpPr>
        <p:sp>
          <p:nvSpPr>
            <p:cNvPr id="35" name="Freeform 35"/>
            <p:cNvSpPr/>
            <p:nvPr/>
          </p:nvSpPr>
          <p:spPr>
            <a:xfrm>
              <a:off x="0" y="0"/>
              <a:ext cx="477056" cy="211471"/>
            </a:xfrm>
            <a:custGeom>
              <a:avLst/>
              <a:gdLst/>
              <a:ahLst/>
              <a:cxnLst/>
              <a:rect l="l" t="t" r="r" b="b"/>
              <a:pathLst>
                <a:path w="477056" h="211471">
                  <a:moveTo>
                    <a:pt x="105736" y="0"/>
                  </a:moveTo>
                  <a:lnTo>
                    <a:pt x="371320" y="0"/>
                  </a:lnTo>
                  <a:cubicBezTo>
                    <a:pt x="429716" y="0"/>
                    <a:pt x="477056" y="47340"/>
                    <a:pt x="477056" y="105736"/>
                  </a:cubicBezTo>
                  <a:lnTo>
                    <a:pt x="477056" y="105736"/>
                  </a:lnTo>
                  <a:cubicBezTo>
                    <a:pt x="477056" y="133779"/>
                    <a:pt x="465916" y="160673"/>
                    <a:pt x="446086" y="180502"/>
                  </a:cubicBezTo>
                  <a:cubicBezTo>
                    <a:pt x="426257" y="200331"/>
                    <a:pt x="399363" y="211471"/>
                    <a:pt x="371320"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36" name="TextBox 36"/>
            <p:cNvSpPr txBox="1"/>
            <p:nvPr/>
          </p:nvSpPr>
          <p:spPr>
            <a:xfrm>
              <a:off x="0" y="-47625"/>
              <a:ext cx="477056" cy="259096"/>
            </a:xfrm>
            <a:prstGeom prst="rect">
              <a:avLst/>
            </a:prstGeom>
          </p:spPr>
          <p:txBody>
            <a:bodyPr lIns="50800" tIns="50800" rIns="50800" bIns="50800" rtlCol="0" anchor="ctr"/>
            <a:lstStyle/>
            <a:p>
              <a:pPr algn="ctr">
                <a:lnSpc>
                  <a:spcPts val="3499"/>
                </a:lnSpc>
              </a:pPr>
              <a:r>
                <a:rPr lang="en-US" sz="2499">
                  <a:solidFill>
                    <a:srgbClr val="FFFFFF"/>
                  </a:solidFill>
                  <a:latin typeface="Inter"/>
                  <a:ea typeface="Inter"/>
                  <a:cs typeface="Inter"/>
                  <a:sym typeface="Inter"/>
                </a:rPr>
                <a:t>Phase 4</a:t>
              </a:r>
            </a:p>
          </p:txBody>
        </p:sp>
      </p:grpSp>
      <p:sp>
        <p:nvSpPr>
          <p:cNvPr id="37" name="TextBox 37"/>
          <p:cNvSpPr txBox="1"/>
          <p:nvPr/>
        </p:nvSpPr>
        <p:spPr>
          <a:xfrm>
            <a:off x="1507252" y="6335243"/>
            <a:ext cx="2874571" cy="860425"/>
          </a:xfrm>
          <a:prstGeom prst="rect">
            <a:avLst/>
          </a:prstGeom>
        </p:spPr>
        <p:txBody>
          <a:bodyPr lIns="0" tIns="0" rIns="0" bIns="0" rtlCol="0" anchor="t">
            <a:spAutoFit/>
          </a:bodyPr>
          <a:lstStyle/>
          <a:p>
            <a:pPr algn="ctr">
              <a:lnSpc>
                <a:spcPts val="3499"/>
              </a:lnSpc>
              <a:spcBef>
                <a:spcPct val="0"/>
              </a:spcBef>
            </a:pPr>
            <a:r>
              <a:rPr lang="en-US" sz="2499">
                <a:solidFill>
                  <a:srgbClr val="FFFFFF"/>
                </a:solidFill>
                <a:latin typeface="Inter"/>
                <a:ea typeface="Inter"/>
                <a:cs typeface="Inter"/>
                <a:sym typeface="Inter"/>
              </a:rPr>
              <a:t>FREEMIUM MODEL</a:t>
            </a:r>
          </a:p>
        </p:txBody>
      </p:sp>
      <p:sp>
        <p:nvSpPr>
          <p:cNvPr id="38" name="TextBox 38"/>
          <p:cNvSpPr txBox="1"/>
          <p:nvPr/>
        </p:nvSpPr>
        <p:spPr>
          <a:xfrm>
            <a:off x="5640642" y="6313187"/>
            <a:ext cx="2874571" cy="860425"/>
          </a:xfrm>
          <a:prstGeom prst="rect">
            <a:avLst/>
          </a:prstGeom>
        </p:spPr>
        <p:txBody>
          <a:bodyPr lIns="0" tIns="0" rIns="0" bIns="0" rtlCol="0" anchor="t">
            <a:spAutoFit/>
          </a:bodyPr>
          <a:lstStyle/>
          <a:p>
            <a:pPr algn="ctr">
              <a:lnSpc>
                <a:spcPts val="3499"/>
              </a:lnSpc>
              <a:spcBef>
                <a:spcPct val="0"/>
              </a:spcBef>
            </a:pPr>
            <a:r>
              <a:rPr lang="en-US" sz="2499">
                <a:solidFill>
                  <a:srgbClr val="FFFFFF"/>
                </a:solidFill>
                <a:latin typeface="Inter"/>
                <a:ea typeface="Inter"/>
                <a:cs typeface="Inter"/>
                <a:sym typeface="Inter"/>
              </a:rPr>
              <a:t>PREMIUM SUBSCRIPTION</a:t>
            </a:r>
          </a:p>
        </p:txBody>
      </p:sp>
      <p:sp>
        <p:nvSpPr>
          <p:cNvPr id="39" name="TextBox 39"/>
          <p:cNvSpPr txBox="1"/>
          <p:nvPr/>
        </p:nvSpPr>
        <p:spPr>
          <a:xfrm>
            <a:off x="9789242" y="7394463"/>
            <a:ext cx="2844153" cy="1471295"/>
          </a:xfrm>
          <a:prstGeom prst="rect">
            <a:avLst/>
          </a:prstGeom>
        </p:spPr>
        <p:txBody>
          <a:bodyPr lIns="0" tIns="0" rIns="0" bIns="0" rtlCol="0" anchor="t">
            <a:spAutoFit/>
          </a:bodyPr>
          <a:lstStyle/>
          <a:p>
            <a:pPr algn="ctr">
              <a:lnSpc>
                <a:spcPts val="2380"/>
              </a:lnSpc>
              <a:spcBef>
                <a:spcPct val="0"/>
              </a:spcBef>
            </a:pPr>
            <a:r>
              <a:rPr lang="en-US" sz="1700" dirty="0">
                <a:solidFill>
                  <a:srgbClr val="FFFFFF"/>
                </a:solidFill>
                <a:latin typeface="Inter"/>
                <a:ea typeface="Inter"/>
                <a:cs typeface="Inter"/>
                <a:sym typeface="Inter"/>
              </a:rPr>
              <a:t>Scalable, compliant solutions for law firms, medical centers, HR platforms, and financial institutions.</a:t>
            </a:r>
          </a:p>
        </p:txBody>
      </p:sp>
      <p:sp>
        <p:nvSpPr>
          <p:cNvPr id="40" name="TextBox 40"/>
          <p:cNvSpPr txBox="1"/>
          <p:nvPr/>
        </p:nvSpPr>
        <p:spPr>
          <a:xfrm>
            <a:off x="9774033" y="6291131"/>
            <a:ext cx="2874571" cy="860425"/>
          </a:xfrm>
          <a:prstGeom prst="rect">
            <a:avLst/>
          </a:prstGeom>
        </p:spPr>
        <p:txBody>
          <a:bodyPr lIns="0" tIns="0" rIns="0" bIns="0" rtlCol="0" anchor="t">
            <a:spAutoFit/>
          </a:bodyPr>
          <a:lstStyle/>
          <a:p>
            <a:pPr algn="ctr">
              <a:lnSpc>
                <a:spcPts val="3499"/>
              </a:lnSpc>
              <a:spcBef>
                <a:spcPct val="0"/>
              </a:spcBef>
            </a:pPr>
            <a:r>
              <a:rPr lang="en-US" sz="2499" dirty="0">
                <a:solidFill>
                  <a:srgbClr val="FFFFFF"/>
                </a:solidFill>
                <a:latin typeface="Inter"/>
                <a:ea typeface="Inter"/>
                <a:cs typeface="Inter"/>
                <a:sym typeface="Inter"/>
              </a:rPr>
              <a:t>ENTERPRISE LICENSING</a:t>
            </a:r>
          </a:p>
        </p:txBody>
      </p:sp>
      <p:sp>
        <p:nvSpPr>
          <p:cNvPr id="41" name="TextBox 41"/>
          <p:cNvSpPr txBox="1"/>
          <p:nvPr/>
        </p:nvSpPr>
        <p:spPr>
          <a:xfrm>
            <a:off x="13922632" y="7372407"/>
            <a:ext cx="2844153" cy="1821011"/>
          </a:xfrm>
          <a:prstGeom prst="rect">
            <a:avLst/>
          </a:prstGeom>
        </p:spPr>
        <p:txBody>
          <a:bodyPr lIns="0" tIns="0" rIns="0" bIns="0" rtlCol="0" anchor="t">
            <a:spAutoFit/>
          </a:bodyPr>
          <a:lstStyle/>
          <a:p>
            <a:pPr algn="ctr">
              <a:lnSpc>
                <a:spcPts val="2380"/>
              </a:lnSpc>
              <a:spcBef>
                <a:spcPct val="0"/>
              </a:spcBef>
            </a:pPr>
            <a:r>
              <a:rPr lang="en-US" sz="1700" dirty="0">
                <a:solidFill>
                  <a:srgbClr val="FFFFFF"/>
                </a:solidFill>
                <a:latin typeface="Inter"/>
                <a:ea typeface="Inter"/>
                <a:cs typeface="Inter"/>
                <a:sym typeface="Inter"/>
              </a:rPr>
              <a:t>One-time and small subscription packs for OCR credits, watermark removal, extra export formats, and compliance reports.</a:t>
            </a:r>
          </a:p>
        </p:txBody>
      </p:sp>
      <p:sp>
        <p:nvSpPr>
          <p:cNvPr id="42" name="TextBox 42"/>
          <p:cNvSpPr txBox="1"/>
          <p:nvPr/>
        </p:nvSpPr>
        <p:spPr>
          <a:xfrm>
            <a:off x="13907423" y="6269075"/>
            <a:ext cx="2874571" cy="860425"/>
          </a:xfrm>
          <a:prstGeom prst="rect">
            <a:avLst/>
          </a:prstGeom>
        </p:spPr>
        <p:txBody>
          <a:bodyPr lIns="0" tIns="0" rIns="0" bIns="0" rtlCol="0" anchor="t">
            <a:spAutoFit/>
          </a:bodyPr>
          <a:lstStyle/>
          <a:p>
            <a:pPr algn="ctr">
              <a:lnSpc>
                <a:spcPts val="3499"/>
              </a:lnSpc>
              <a:spcBef>
                <a:spcPct val="0"/>
              </a:spcBef>
            </a:pPr>
            <a:r>
              <a:rPr lang="en-US" sz="2499" dirty="0">
                <a:solidFill>
                  <a:srgbClr val="FFFFFF"/>
                </a:solidFill>
                <a:latin typeface="Inter"/>
                <a:ea typeface="Inter"/>
                <a:cs typeface="Inter"/>
                <a:sym typeface="Inter"/>
              </a:rPr>
              <a:t>Add-Ons &amp; Micro-Subs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a:extLst>
            <a:ext uri="{FF2B5EF4-FFF2-40B4-BE49-F238E27FC236}">
              <a16:creationId xmlns:a16="http://schemas.microsoft.com/office/drawing/2014/main" id="{01865D41-E66A-F687-4382-DCFEC9287E5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009C325-9516-8C55-2D7F-BC3D26FD6FF1}"/>
              </a:ext>
            </a:extLst>
          </p:cNvPr>
          <p:cNvGrpSpPr/>
          <p:nvPr/>
        </p:nvGrpSpPr>
        <p:grpSpPr>
          <a:xfrm>
            <a:off x="9144000" y="0"/>
            <a:ext cx="9144000" cy="10287000"/>
            <a:chOff x="0" y="0"/>
            <a:chExt cx="2408296" cy="2709333"/>
          </a:xfrm>
        </p:grpSpPr>
        <p:sp>
          <p:nvSpPr>
            <p:cNvPr id="3" name="Freeform 3">
              <a:extLst>
                <a:ext uri="{FF2B5EF4-FFF2-40B4-BE49-F238E27FC236}">
                  <a16:creationId xmlns:a16="http://schemas.microsoft.com/office/drawing/2014/main" id="{5E67A800-29A0-4EE1-4307-6AAD147C856D}"/>
                </a:ext>
              </a:extLst>
            </p:cNvPr>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1C1C1C"/>
            </a:solidFill>
          </p:spPr>
          <p:txBody>
            <a:bodyPr/>
            <a:lstStyle/>
            <a:p>
              <a:endParaRPr lang="en-US"/>
            </a:p>
          </p:txBody>
        </p:sp>
        <p:sp>
          <p:nvSpPr>
            <p:cNvPr id="4" name="TextBox 4">
              <a:extLst>
                <a:ext uri="{FF2B5EF4-FFF2-40B4-BE49-F238E27FC236}">
                  <a16:creationId xmlns:a16="http://schemas.microsoft.com/office/drawing/2014/main" id="{BB8FAB1E-7FF8-84A8-6DB1-976DA1799DE0}"/>
                </a:ext>
              </a:extLst>
            </p:cNvPr>
            <p:cNvSpPr txBox="1"/>
            <p:nvPr/>
          </p:nvSpPr>
          <p:spPr>
            <a:xfrm>
              <a:off x="0" y="-38100"/>
              <a:ext cx="2408296"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a:extLst>
              <a:ext uri="{FF2B5EF4-FFF2-40B4-BE49-F238E27FC236}">
                <a16:creationId xmlns:a16="http://schemas.microsoft.com/office/drawing/2014/main" id="{B6CF6A37-345F-A8D1-C039-DBA9A321F727}"/>
              </a:ext>
            </a:extLst>
          </p:cNvPr>
          <p:cNvSpPr/>
          <p:nvPr/>
        </p:nvSpPr>
        <p:spPr>
          <a:xfrm>
            <a:off x="9144000" y="0"/>
            <a:ext cx="10801975" cy="10801975"/>
          </a:xfrm>
          <a:custGeom>
            <a:avLst/>
            <a:gdLst/>
            <a:ahLst/>
            <a:cxnLst/>
            <a:rect l="l" t="t" r="r" b="b"/>
            <a:pathLst>
              <a:path w="10801975" h="10801975">
                <a:moveTo>
                  <a:pt x="0" y="0"/>
                </a:moveTo>
                <a:lnTo>
                  <a:pt x="10801975" y="0"/>
                </a:lnTo>
                <a:lnTo>
                  <a:pt x="10801975"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6" name="TextBox 6">
            <a:extLst>
              <a:ext uri="{FF2B5EF4-FFF2-40B4-BE49-F238E27FC236}">
                <a16:creationId xmlns:a16="http://schemas.microsoft.com/office/drawing/2014/main" id="{1DCF7F8C-46D0-A324-71A2-591E73821285}"/>
              </a:ext>
            </a:extLst>
          </p:cNvPr>
          <p:cNvSpPr txBox="1"/>
          <p:nvPr/>
        </p:nvSpPr>
        <p:spPr>
          <a:xfrm>
            <a:off x="1028700" y="1285875"/>
            <a:ext cx="7489976" cy="1993046"/>
          </a:xfrm>
          <a:prstGeom prst="rect">
            <a:avLst/>
          </a:prstGeom>
        </p:spPr>
        <p:txBody>
          <a:bodyPr lIns="0" tIns="0" rIns="0" bIns="0" rtlCol="0" anchor="t">
            <a:spAutoFit/>
          </a:bodyPr>
          <a:lstStyle/>
          <a:p>
            <a:pPr algn="l">
              <a:lnSpc>
                <a:spcPts val="7682"/>
              </a:lnSpc>
            </a:pPr>
            <a:r>
              <a:rPr lang="en-US" sz="8631" b="1" spc="-517" dirty="0">
                <a:solidFill>
                  <a:srgbClr val="FFFFFF"/>
                </a:solidFill>
                <a:latin typeface="Inter Medium"/>
                <a:ea typeface="Inter Medium"/>
                <a:cs typeface="Inter Medium"/>
                <a:sym typeface="Inter Medium"/>
              </a:rPr>
              <a:t>PROJECT FUNDING</a:t>
            </a:r>
          </a:p>
        </p:txBody>
      </p:sp>
      <p:grpSp>
        <p:nvGrpSpPr>
          <p:cNvPr id="7" name="Group 7">
            <a:extLst>
              <a:ext uri="{FF2B5EF4-FFF2-40B4-BE49-F238E27FC236}">
                <a16:creationId xmlns:a16="http://schemas.microsoft.com/office/drawing/2014/main" id="{5A4CC86D-149A-772C-C894-4FDCB47690A1}"/>
              </a:ext>
            </a:extLst>
          </p:cNvPr>
          <p:cNvGrpSpPr/>
          <p:nvPr/>
        </p:nvGrpSpPr>
        <p:grpSpPr>
          <a:xfrm>
            <a:off x="1028700" y="6681705"/>
            <a:ext cx="5600700" cy="802931"/>
            <a:chOff x="0" y="0"/>
            <a:chExt cx="1106312" cy="211471"/>
          </a:xfrm>
        </p:grpSpPr>
        <p:sp>
          <p:nvSpPr>
            <p:cNvPr id="8" name="Freeform 8">
              <a:extLst>
                <a:ext uri="{FF2B5EF4-FFF2-40B4-BE49-F238E27FC236}">
                  <a16:creationId xmlns:a16="http://schemas.microsoft.com/office/drawing/2014/main" id="{B4446752-7EFE-057D-3FC1-6F97F778DC8F}"/>
                </a:ext>
              </a:extLst>
            </p:cNvPr>
            <p:cNvSpPr/>
            <p:nvPr/>
          </p:nvSpPr>
          <p:spPr>
            <a:xfrm>
              <a:off x="0" y="0"/>
              <a:ext cx="1106312" cy="211471"/>
            </a:xfrm>
            <a:custGeom>
              <a:avLst/>
              <a:gdLst/>
              <a:ahLst/>
              <a:cxnLst/>
              <a:rect l="l" t="t" r="r" b="b"/>
              <a:pathLst>
                <a:path w="1106312" h="211471">
                  <a:moveTo>
                    <a:pt x="105736" y="0"/>
                  </a:moveTo>
                  <a:lnTo>
                    <a:pt x="1000576" y="0"/>
                  </a:lnTo>
                  <a:cubicBezTo>
                    <a:pt x="1028619" y="0"/>
                    <a:pt x="1055514" y="11140"/>
                    <a:pt x="1075343" y="30969"/>
                  </a:cubicBezTo>
                  <a:cubicBezTo>
                    <a:pt x="1095172" y="50799"/>
                    <a:pt x="1106312" y="77693"/>
                    <a:pt x="1106312" y="105736"/>
                  </a:cubicBezTo>
                  <a:lnTo>
                    <a:pt x="1106312" y="105736"/>
                  </a:lnTo>
                  <a:cubicBezTo>
                    <a:pt x="1106312" y="164132"/>
                    <a:pt x="1058973" y="211471"/>
                    <a:pt x="1000576"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9" name="TextBox 9">
              <a:extLst>
                <a:ext uri="{FF2B5EF4-FFF2-40B4-BE49-F238E27FC236}">
                  <a16:creationId xmlns:a16="http://schemas.microsoft.com/office/drawing/2014/main" id="{0CF5A076-A9CC-18D2-C90A-114CD501EAFB}"/>
                </a:ext>
              </a:extLst>
            </p:cNvPr>
            <p:cNvSpPr txBox="1"/>
            <p:nvPr/>
          </p:nvSpPr>
          <p:spPr>
            <a:xfrm>
              <a:off x="0" y="-47625"/>
              <a:ext cx="1106312" cy="259096"/>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What We Need to Make It Happen</a:t>
              </a:r>
            </a:p>
          </p:txBody>
        </p:sp>
      </p:grpSp>
      <p:sp>
        <p:nvSpPr>
          <p:cNvPr id="10" name="TextBox 10">
            <a:extLst>
              <a:ext uri="{FF2B5EF4-FFF2-40B4-BE49-F238E27FC236}">
                <a16:creationId xmlns:a16="http://schemas.microsoft.com/office/drawing/2014/main" id="{6FF429A5-598E-9890-E99E-74CB6204A6AF}"/>
              </a:ext>
            </a:extLst>
          </p:cNvPr>
          <p:cNvSpPr txBox="1"/>
          <p:nvPr/>
        </p:nvSpPr>
        <p:spPr>
          <a:xfrm>
            <a:off x="9295263" y="1103803"/>
            <a:ext cx="8839198" cy="1902765"/>
          </a:xfrm>
          <a:prstGeom prst="rect">
            <a:avLst/>
          </a:prstGeom>
        </p:spPr>
        <p:txBody>
          <a:bodyPr wrap="square" lIns="0" tIns="0" rIns="0" bIns="0" rtlCol="0" anchor="t">
            <a:spAutoFit/>
          </a:bodyPr>
          <a:lstStyle/>
          <a:p>
            <a:pPr algn="ctr">
              <a:lnSpc>
                <a:spcPts val="3049"/>
              </a:lnSpc>
            </a:pPr>
            <a:r>
              <a:rPr lang="en-US" sz="2800" b="1" spc="-82" dirty="0">
                <a:solidFill>
                  <a:srgbClr val="FFFFFF"/>
                </a:solidFill>
                <a:latin typeface="Inter"/>
                <a:ea typeface="Inter"/>
                <a:cs typeface="Inter"/>
                <a:sym typeface="Inter"/>
              </a:rPr>
              <a:t>Product Development &amp; AI R&amp;D – $220K</a:t>
            </a:r>
            <a:br>
              <a:rPr lang="en-US" sz="2499" spc="-82" dirty="0">
                <a:solidFill>
                  <a:srgbClr val="FFFFFF"/>
                </a:solidFill>
                <a:latin typeface="Inter"/>
                <a:ea typeface="Inter"/>
                <a:cs typeface="Inter"/>
                <a:sym typeface="Inter"/>
              </a:rPr>
            </a:br>
            <a:r>
              <a:rPr lang="en-US" sz="2499" spc="-82" dirty="0">
                <a:solidFill>
                  <a:srgbClr val="FFFFFF"/>
                </a:solidFill>
                <a:latin typeface="Inter"/>
                <a:ea typeface="Inter"/>
                <a:cs typeface="Inter"/>
                <a:sym typeface="Inter"/>
              </a:rPr>
              <a:t>Mobile app engineering (iOS/Android): $120K</a:t>
            </a:r>
            <a:br>
              <a:rPr lang="en-US" sz="2499" spc="-82" dirty="0">
                <a:solidFill>
                  <a:srgbClr val="FFFFFF"/>
                </a:solidFill>
                <a:latin typeface="Inter"/>
                <a:ea typeface="Inter"/>
                <a:cs typeface="Inter"/>
                <a:sym typeface="Inter"/>
              </a:rPr>
            </a:br>
            <a:r>
              <a:rPr lang="en-US" sz="2499" spc="-82" dirty="0">
                <a:solidFill>
                  <a:srgbClr val="FFFFFF"/>
                </a:solidFill>
                <a:latin typeface="Inter"/>
                <a:ea typeface="Inter"/>
                <a:cs typeface="Inter"/>
                <a:sym typeface="Inter"/>
              </a:rPr>
              <a:t>AI model licensing &amp; on-device optimization:</a:t>
            </a:r>
            <a:br>
              <a:rPr lang="en-US" sz="2499" spc="-82" dirty="0">
                <a:solidFill>
                  <a:srgbClr val="FFFFFF"/>
                </a:solidFill>
                <a:latin typeface="Inter"/>
                <a:ea typeface="Inter"/>
                <a:cs typeface="Inter"/>
                <a:sym typeface="Inter"/>
              </a:rPr>
            </a:br>
            <a:r>
              <a:rPr lang="en-US" sz="2499" spc="-82" dirty="0">
                <a:solidFill>
                  <a:srgbClr val="FFFFFF"/>
                </a:solidFill>
                <a:latin typeface="Inter"/>
                <a:ea typeface="Inter"/>
                <a:cs typeface="Inter"/>
                <a:sym typeface="Inter"/>
              </a:rPr>
              <a:t> $70K– UX/UI &amp; prototyping </a:t>
            </a:r>
            <a:br>
              <a:rPr lang="en-US" sz="2499" spc="-82" dirty="0">
                <a:solidFill>
                  <a:srgbClr val="FFFFFF"/>
                </a:solidFill>
                <a:latin typeface="Inter"/>
                <a:ea typeface="Inter"/>
                <a:cs typeface="Inter"/>
                <a:sym typeface="Inter"/>
              </a:rPr>
            </a:br>
            <a:r>
              <a:rPr lang="en-US" sz="2499" spc="-82" dirty="0">
                <a:solidFill>
                  <a:srgbClr val="FFFFFF"/>
                </a:solidFill>
                <a:latin typeface="Inter"/>
                <a:ea typeface="Inter"/>
                <a:cs typeface="Inter"/>
                <a:sym typeface="Inter"/>
              </a:rPr>
              <a:t>(Figma → development handoff): $30K</a:t>
            </a:r>
          </a:p>
        </p:txBody>
      </p:sp>
      <p:sp>
        <p:nvSpPr>
          <p:cNvPr id="11" name="TextBox 11">
            <a:extLst>
              <a:ext uri="{FF2B5EF4-FFF2-40B4-BE49-F238E27FC236}">
                <a16:creationId xmlns:a16="http://schemas.microsoft.com/office/drawing/2014/main" id="{7203365E-2BC2-7333-BC71-BEF0C6B38EDF}"/>
              </a:ext>
            </a:extLst>
          </p:cNvPr>
          <p:cNvSpPr txBox="1"/>
          <p:nvPr/>
        </p:nvSpPr>
        <p:spPr>
          <a:xfrm>
            <a:off x="9295263" y="3840462"/>
            <a:ext cx="8839197" cy="1518044"/>
          </a:xfrm>
          <a:prstGeom prst="rect">
            <a:avLst/>
          </a:prstGeom>
        </p:spPr>
        <p:txBody>
          <a:bodyPr wrap="square" lIns="0" tIns="0" rIns="0" bIns="0" rtlCol="0" anchor="t">
            <a:spAutoFit/>
          </a:bodyPr>
          <a:lstStyle/>
          <a:p>
            <a:pPr algn="ctr">
              <a:lnSpc>
                <a:spcPts val="3049"/>
              </a:lnSpc>
            </a:pPr>
            <a:r>
              <a:rPr lang="en-US" sz="2800" b="1" spc="-82" dirty="0">
                <a:solidFill>
                  <a:srgbClr val="FFFFFF"/>
                </a:solidFill>
                <a:latin typeface="Inter"/>
                <a:ea typeface="Inter"/>
                <a:cs typeface="Inter"/>
                <a:sym typeface="Inter"/>
              </a:rPr>
              <a:t>Cloud &amp; DevOps Infrastructure – $80K</a:t>
            </a:r>
          </a:p>
          <a:p>
            <a:pPr algn="ctr">
              <a:lnSpc>
                <a:spcPts val="3049"/>
              </a:lnSpc>
            </a:pPr>
            <a:r>
              <a:rPr lang="en-US" sz="2499" spc="-82" dirty="0">
                <a:solidFill>
                  <a:srgbClr val="FFFFFF"/>
                </a:solidFill>
                <a:latin typeface="Inter"/>
                <a:ea typeface="Inter"/>
                <a:cs typeface="Inter"/>
                <a:sym typeface="Inter"/>
              </a:rPr>
              <a:t>CI/CD pipelines, testing &amp; staging servers: $30K</a:t>
            </a:r>
          </a:p>
          <a:p>
            <a:pPr algn="ctr">
              <a:lnSpc>
                <a:spcPts val="3049"/>
              </a:lnSpc>
            </a:pPr>
            <a:r>
              <a:rPr lang="en-US" sz="2499" spc="-82" dirty="0">
                <a:solidFill>
                  <a:srgbClr val="FFFFFF"/>
                </a:solidFill>
                <a:latin typeface="Inter"/>
                <a:ea typeface="Inter"/>
                <a:cs typeface="Inter"/>
                <a:sym typeface="Inter"/>
              </a:rPr>
              <a:t>Secure sandbox &amp; on-device model distribution: $20K Monitoring, analytics &amp; scalability buffer: $30K</a:t>
            </a:r>
          </a:p>
        </p:txBody>
      </p:sp>
      <p:grpSp>
        <p:nvGrpSpPr>
          <p:cNvPr id="12" name="Group 12">
            <a:extLst>
              <a:ext uri="{FF2B5EF4-FFF2-40B4-BE49-F238E27FC236}">
                <a16:creationId xmlns:a16="http://schemas.microsoft.com/office/drawing/2014/main" id="{628BBA7B-BAB5-88D4-06A6-2CB84A33548E}"/>
              </a:ext>
            </a:extLst>
          </p:cNvPr>
          <p:cNvGrpSpPr/>
          <p:nvPr/>
        </p:nvGrpSpPr>
        <p:grpSpPr>
          <a:xfrm>
            <a:off x="13435949" y="468599"/>
            <a:ext cx="560101" cy="560101"/>
            <a:chOff x="0" y="0"/>
            <a:chExt cx="746801" cy="746801"/>
          </a:xfrm>
        </p:grpSpPr>
        <p:grpSp>
          <p:nvGrpSpPr>
            <p:cNvPr id="13" name="Group 13">
              <a:extLst>
                <a:ext uri="{FF2B5EF4-FFF2-40B4-BE49-F238E27FC236}">
                  <a16:creationId xmlns:a16="http://schemas.microsoft.com/office/drawing/2014/main" id="{0E99470F-E281-9A8B-ADF5-06AD9FBD284E}"/>
                </a:ext>
              </a:extLst>
            </p:cNvPr>
            <p:cNvGrpSpPr/>
            <p:nvPr/>
          </p:nvGrpSpPr>
          <p:grpSpPr>
            <a:xfrm>
              <a:off x="0" y="0"/>
              <a:ext cx="746801" cy="746801"/>
              <a:chOff x="0" y="0"/>
              <a:chExt cx="231131" cy="231131"/>
            </a:xfrm>
          </p:grpSpPr>
          <p:sp>
            <p:nvSpPr>
              <p:cNvPr id="14" name="Freeform 14">
                <a:extLst>
                  <a:ext uri="{FF2B5EF4-FFF2-40B4-BE49-F238E27FC236}">
                    <a16:creationId xmlns:a16="http://schemas.microsoft.com/office/drawing/2014/main" id="{3C17177D-6263-3B3C-EC3E-BF1EDFEC95F1}"/>
                  </a:ext>
                </a:extLst>
              </p:cNvPr>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15" name="TextBox 15">
                <a:extLst>
                  <a:ext uri="{FF2B5EF4-FFF2-40B4-BE49-F238E27FC236}">
                    <a16:creationId xmlns:a16="http://schemas.microsoft.com/office/drawing/2014/main" id="{3CEC07D8-33F0-E817-2F80-204B3461131B}"/>
                  </a:ext>
                </a:extLst>
              </p:cNvPr>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16" name="Group 16">
              <a:extLst>
                <a:ext uri="{FF2B5EF4-FFF2-40B4-BE49-F238E27FC236}">
                  <a16:creationId xmlns:a16="http://schemas.microsoft.com/office/drawing/2014/main" id="{0F10F100-648C-D818-284A-359777DD3329}"/>
                </a:ext>
              </a:extLst>
            </p:cNvPr>
            <p:cNvGrpSpPr/>
            <p:nvPr/>
          </p:nvGrpSpPr>
          <p:grpSpPr>
            <a:xfrm>
              <a:off x="147218" y="147218"/>
              <a:ext cx="452366" cy="452366"/>
              <a:chOff x="0" y="0"/>
              <a:chExt cx="812800" cy="812800"/>
            </a:xfrm>
          </p:grpSpPr>
          <p:sp>
            <p:nvSpPr>
              <p:cNvPr id="17" name="Freeform 17">
                <a:extLst>
                  <a:ext uri="{FF2B5EF4-FFF2-40B4-BE49-F238E27FC236}">
                    <a16:creationId xmlns:a16="http://schemas.microsoft.com/office/drawing/2014/main" id="{3EB453A0-48AA-D0B0-C3E6-23D352DC9004}"/>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18" name="TextBox 18">
                <a:extLst>
                  <a:ext uri="{FF2B5EF4-FFF2-40B4-BE49-F238E27FC236}">
                    <a16:creationId xmlns:a16="http://schemas.microsoft.com/office/drawing/2014/main" id="{37F75230-DD48-4A1E-3B1E-099C3BE38C5B}"/>
                  </a:ext>
                </a:extLst>
              </p:cNvPr>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grpSp>
        <p:nvGrpSpPr>
          <p:cNvPr id="19" name="Group 19">
            <a:extLst>
              <a:ext uri="{FF2B5EF4-FFF2-40B4-BE49-F238E27FC236}">
                <a16:creationId xmlns:a16="http://schemas.microsoft.com/office/drawing/2014/main" id="{0D71D328-B3CA-780F-094F-F35B61AF07BD}"/>
              </a:ext>
            </a:extLst>
          </p:cNvPr>
          <p:cNvGrpSpPr/>
          <p:nvPr/>
        </p:nvGrpSpPr>
        <p:grpSpPr>
          <a:xfrm>
            <a:off x="13435947" y="3081102"/>
            <a:ext cx="560101" cy="652429"/>
            <a:chOff x="0" y="-123104"/>
            <a:chExt cx="746801" cy="869905"/>
          </a:xfrm>
        </p:grpSpPr>
        <p:grpSp>
          <p:nvGrpSpPr>
            <p:cNvPr id="20" name="Group 20">
              <a:extLst>
                <a:ext uri="{FF2B5EF4-FFF2-40B4-BE49-F238E27FC236}">
                  <a16:creationId xmlns:a16="http://schemas.microsoft.com/office/drawing/2014/main" id="{74E03B6F-1B6E-750F-42EC-5CBE13C67EAC}"/>
                </a:ext>
              </a:extLst>
            </p:cNvPr>
            <p:cNvGrpSpPr/>
            <p:nvPr/>
          </p:nvGrpSpPr>
          <p:grpSpPr>
            <a:xfrm>
              <a:off x="0" y="-123104"/>
              <a:ext cx="746801" cy="869905"/>
              <a:chOff x="0" y="-38100"/>
              <a:chExt cx="231131" cy="269231"/>
            </a:xfrm>
          </p:grpSpPr>
          <p:sp>
            <p:nvSpPr>
              <p:cNvPr id="21" name="Freeform 21">
                <a:extLst>
                  <a:ext uri="{FF2B5EF4-FFF2-40B4-BE49-F238E27FC236}">
                    <a16:creationId xmlns:a16="http://schemas.microsoft.com/office/drawing/2014/main" id="{949DD15D-B4BB-39BD-8FB2-A19673F3F7AD}"/>
                  </a:ext>
                </a:extLst>
              </p:cNvPr>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dirty="0"/>
              </a:p>
            </p:txBody>
          </p:sp>
          <p:sp>
            <p:nvSpPr>
              <p:cNvPr id="22" name="TextBox 22">
                <a:extLst>
                  <a:ext uri="{FF2B5EF4-FFF2-40B4-BE49-F238E27FC236}">
                    <a16:creationId xmlns:a16="http://schemas.microsoft.com/office/drawing/2014/main" id="{4E843330-F367-5D3E-9699-2AFC15FD9037}"/>
                  </a:ext>
                </a:extLst>
              </p:cNvPr>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23" name="Group 23">
              <a:extLst>
                <a:ext uri="{FF2B5EF4-FFF2-40B4-BE49-F238E27FC236}">
                  <a16:creationId xmlns:a16="http://schemas.microsoft.com/office/drawing/2014/main" id="{564FA183-1337-85EF-7611-9DA6A6654305}"/>
                </a:ext>
              </a:extLst>
            </p:cNvPr>
            <p:cNvGrpSpPr/>
            <p:nvPr/>
          </p:nvGrpSpPr>
          <p:grpSpPr>
            <a:xfrm>
              <a:off x="147218" y="147218"/>
              <a:ext cx="452366" cy="452366"/>
              <a:chOff x="0" y="0"/>
              <a:chExt cx="812800" cy="812800"/>
            </a:xfrm>
          </p:grpSpPr>
          <p:sp>
            <p:nvSpPr>
              <p:cNvPr id="24" name="Freeform 24">
                <a:extLst>
                  <a:ext uri="{FF2B5EF4-FFF2-40B4-BE49-F238E27FC236}">
                    <a16:creationId xmlns:a16="http://schemas.microsoft.com/office/drawing/2014/main" id="{D619130D-06F5-A829-64FA-ED6E62D0A73F}"/>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25" name="TextBox 25">
                <a:extLst>
                  <a:ext uri="{FF2B5EF4-FFF2-40B4-BE49-F238E27FC236}">
                    <a16:creationId xmlns:a16="http://schemas.microsoft.com/office/drawing/2014/main" id="{6E2D6A19-BB6B-6A84-FD3A-C78E400BA76E}"/>
                  </a:ext>
                </a:extLst>
              </p:cNvPr>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sp>
        <p:nvSpPr>
          <p:cNvPr id="26" name="TextBox 26">
            <a:extLst>
              <a:ext uri="{FF2B5EF4-FFF2-40B4-BE49-F238E27FC236}">
                <a16:creationId xmlns:a16="http://schemas.microsoft.com/office/drawing/2014/main" id="{084827ED-36D5-4653-C60B-FE869019052B}"/>
              </a:ext>
            </a:extLst>
          </p:cNvPr>
          <p:cNvSpPr txBox="1"/>
          <p:nvPr/>
        </p:nvSpPr>
        <p:spPr>
          <a:xfrm>
            <a:off x="1028700" y="7739741"/>
            <a:ext cx="6997787" cy="897682"/>
          </a:xfrm>
          <a:prstGeom prst="rect">
            <a:avLst/>
          </a:prstGeom>
        </p:spPr>
        <p:txBody>
          <a:bodyPr lIns="0" tIns="0" rIns="0" bIns="0" rtlCol="0" anchor="t">
            <a:spAutoFit/>
          </a:bodyPr>
          <a:lstStyle/>
          <a:p>
            <a:pPr algn="just">
              <a:lnSpc>
                <a:spcPts val="2380"/>
              </a:lnSpc>
              <a:spcBef>
                <a:spcPct val="0"/>
              </a:spcBef>
            </a:pPr>
            <a:r>
              <a:rPr lang="en-US" sz="1700" dirty="0">
                <a:solidFill>
                  <a:srgbClr val="FFFFFF"/>
                </a:solidFill>
                <a:latin typeface="Inter"/>
                <a:ea typeface="Inter"/>
                <a:cs typeface="Inter"/>
                <a:sym typeface="Inter"/>
              </a:rPr>
              <a:t>Use of Funds: Build MVP mobile app, train and optimize AI models for on-device redaction &amp; OCR, secure regulatory compliance, and acquire first 1,000 paying users.</a:t>
            </a:r>
          </a:p>
        </p:txBody>
      </p:sp>
      <p:sp>
        <p:nvSpPr>
          <p:cNvPr id="27" name="TextBox 27">
            <a:extLst>
              <a:ext uri="{FF2B5EF4-FFF2-40B4-BE49-F238E27FC236}">
                <a16:creationId xmlns:a16="http://schemas.microsoft.com/office/drawing/2014/main" id="{21DF726C-DB1A-5F44-EDE2-6514229CB401}"/>
              </a:ext>
            </a:extLst>
          </p:cNvPr>
          <p:cNvSpPr txBox="1"/>
          <p:nvPr/>
        </p:nvSpPr>
        <p:spPr>
          <a:xfrm>
            <a:off x="9295261" y="6135952"/>
            <a:ext cx="8839197" cy="1518044"/>
          </a:xfrm>
          <a:prstGeom prst="rect">
            <a:avLst/>
          </a:prstGeom>
        </p:spPr>
        <p:txBody>
          <a:bodyPr wrap="square" lIns="0" tIns="0" rIns="0" bIns="0" rtlCol="0" anchor="t">
            <a:spAutoFit/>
          </a:bodyPr>
          <a:lstStyle/>
          <a:p>
            <a:pPr algn="ctr">
              <a:lnSpc>
                <a:spcPts val="3049"/>
              </a:lnSpc>
            </a:pPr>
            <a:r>
              <a:rPr lang="en-US" sz="2800" b="1" spc="-82" dirty="0">
                <a:solidFill>
                  <a:srgbClr val="FFFFFF"/>
                </a:solidFill>
                <a:latin typeface="Inter"/>
                <a:ea typeface="Inter"/>
                <a:cs typeface="Inter"/>
                <a:sym typeface="Inter"/>
              </a:rPr>
              <a:t>Marketing &amp; User Acquisition – $120K</a:t>
            </a:r>
          </a:p>
          <a:p>
            <a:pPr algn="ctr">
              <a:lnSpc>
                <a:spcPts val="3049"/>
              </a:lnSpc>
            </a:pPr>
            <a:r>
              <a:rPr lang="en-US" sz="2499" spc="-82" dirty="0">
                <a:solidFill>
                  <a:srgbClr val="FFFFFF"/>
                </a:solidFill>
                <a:latin typeface="Inter"/>
                <a:ea typeface="Inter"/>
                <a:cs typeface="Inter"/>
                <a:sym typeface="Inter"/>
              </a:rPr>
              <a:t>Digital ads &amp; content marketing: $60K</a:t>
            </a:r>
          </a:p>
          <a:p>
            <a:pPr algn="ctr">
              <a:lnSpc>
                <a:spcPts val="3049"/>
              </a:lnSpc>
            </a:pPr>
            <a:r>
              <a:rPr lang="en-US" sz="2499" spc="-82" dirty="0">
                <a:solidFill>
                  <a:srgbClr val="FFFFFF"/>
                </a:solidFill>
                <a:latin typeface="Inter"/>
                <a:ea typeface="Inter"/>
                <a:cs typeface="Inter"/>
                <a:sym typeface="Inter"/>
              </a:rPr>
              <a:t>Partnerships (legal/academic communities): $30K</a:t>
            </a:r>
          </a:p>
          <a:p>
            <a:pPr algn="ctr">
              <a:lnSpc>
                <a:spcPts val="3049"/>
              </a:lnSpc>
            </a:pPr>
            <a:r>
              <a:rPr lang="en-US" sz="2499" spc="-82" dirty="0">
                <a:solidFill>
                  <a:srgbClr val="FFFFFF"/>
                </a:solidFill>
                <a:latin typeface="Inter"/>
                <a:ea typeface="Inter"/>
                <a:cs typeface="Inter"/>
                <a:sym typeface="Inter"/>
              </a:rPr>
              <a:t>Launch events &amp; PR: $30K</a:t>
            </a:r>
          </a:p>
        </p:txBody>
      </p:sp>
      <p:grpSp>
        <p:nvGrpSpPr>
          <p:cNvPr id="28" name="Group 28">
            <a:extLst>
              <a:ext uri="{FF2B5EF4-FFF2-40B4-BE49-F238E27FC236}">
                <a16:creationId xmlns:a16="http://schemas.microsoft.com/office/drawing/2014/main" id="{3E69A5F3-FE42-E38B-B8DC-A9B0BFDA95B7}"/>
              </a:ext>
            </a:extLst>
          </p:cNvPr>
          <p:cNvGrpSpPr/>
          <p:nvPr/>
        </p:nvGrpSpPr>
        <p:grpSpPr>
          <a:xfrm>
            <a:off x="13435947" y="5465437"/>
            <a:ext cx="560101" cy="560101"/>
            <a:chOff x="0" y="0"/>
            <a:chExt cx="746801" cy="746801"/>
          </a:xfrm>
        </p:grpSpPr>
        <p:grpSp>
          <p:nvGrpSpPr>
            <p:cNvPr id="29" name="Group 29">
              <a:extLst>
                <a:ext uri="{FF2B5EF4-FFF2-40B4-BE49-F238E27FC236}">
                  <a16:creationId xmlns:a16="http://schemas.microsoft.com/office/drawing/2014/main" id="{5D08889B-3C11-BC67-98C5-FA3F3DD765DF}"/>
                </a:ext>
              </a:extLst>
            </p:cNvPr>
            <p:cNvGrpSpPr/>
            <p:nvPr/>
          </p:nvGrpSpPr>
          <p:grpSpPr>
            <a:xfrm>
              <a:off x="0" y="0"/>
              <a:ext cx="746801" cy="746801"/>
              <a:chOff x="0" y="0"/>
              <a:chExt cx="231131" cy="231131"/>
            </a:xfrm>
          </p:grpSpPr>
          <p:sp>
            <p:nvSpPr>
              <p:cNvPr id="30" name="Freeform 30">
                <a:extLst>
                  <a:ext uri="{FF2B5EF4-FFF2-40B4-BE49-F238E27FC236}">
                    <a16:creationId xmlns:a16="http://schemas.microsoft.com/office/drawing/2014/main" id="{412B1D68-EB73-6FA4-B25E-C1C598E6B9FB}"/>
                  </a:ext>
                </a:extLst>
              </p:cNvPr>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dirty="0"/>
              </a:p>
            </p:txBody>
          </p:sp>
          <p:sp>
            <p:nvSpPr>
              <p:cNvPr id="31" name="TextBox 31">
                <a:extLst>
                  <a:ext uri="{FF2B5EF4-FFF2-40B4-BE49-F238E27FC236}">
                    <a16:creationId xmlns:a16="http://schemas.microsoft.com/office/drawing/2014/main" id="{209B5454-694F-787F-567A-AE8E51149236}"/>
                  </a:ext>
                </a:extLst>
              </p:cNvPr>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32" name="Group 32">
              <a:extLst>
                <a:ext uri="{FF2B5EF4-FFF2-40B4-BE49-F238E27FC236}">
                  <a16:creationId xmlns:a16="http://schemas.microsoft.com/office/drawing/2014/main" id="{3C0BAE02-94B7-4EFA-D4D7-1B641AA60333}"/>
                </a:ext>
              </a:extLst>
            </p:cNvPr>
            <p:cNvGrpSpPr/>
            <p:nvPr/>
          </p:nvGrpSpPr>
          <p:grpSpPr>
            <a:xfrm>
              <a:off x="147218" y="147218"/>
              <a:ext cx="452366" cy="452366"/>
              <a:chOff x="0" y="0"/>
              <a:chExt cx="812800" cy="812800"/>
            </a:xfrm>
          </p:grpSpPr>
          <p:sp>
            <p:nvSpPr>
              <p:cNvPr id="33" name="Freeform 33">
                <a:extLst>
                  <a:ext uri="{FF2B5EF4-FFF2-40B4-BE49-F238E27FC236}">
                    <a16:creationId xmlns:a16="http://schemas.microsoft.com/office/drawing/2014/main" id="{08282EEF-BD13-9A9E-FC3D-92F7C6A97C73}"/>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34" name="TextBox 34">
                <a:extLst>
                  <a:ext uri="{FF2B5EF4-FFF2-40B4-BE49-F238E27FC236}">
                    <a16:creationId xmlns:a16="http://schemas.microsoft.com/office/drawing/2014/main" id="{EE0C7ACA-099B-D1A9-1D20-E8FA502FC8E6}"/>
                  </a:ext>
                </a:extLst>
              </p:cNvPr>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sp>
        <p:nvSpPr>
          <p:cNvPr id="35" name="TextBox 27">
            <a:extLst>
              <a:ext uri="{FF2B5EF4-FFF2-40B4-BE49-F238E27FC236}">
                <a16:creationId xmlns:a16="http://schemas.microsoft.com/office/drawing/2014/main" id="{48D74734-3A95-0D7A-D4CC-0254651939BE}"/>
              </a:ext>
            </a:extLst>
          </p:cNvPr>
          <p:cNvSpPr txBox="1"/>
          <p:nvPr/>
        </p:nvSpPr>
        <p:spPr>
          <a:xfrm>
            <a:off x="9295261" y="8351439"/>
            <a:ext cx="8839197" cy="1538883"/>
          </a:xfrm>
          <a:prstGeom prst="rect">
            <a:avLst/>
          </a:prstGeom>
        </p:spPr>
        <p:txBody>
          <a:bodyPr wrap="square" lIns="0" tIns="0" rIns="0" bIns="0" rtlCol="0" anchor="t">
            <a:spAutoFit/>
          </a:bodyPr>
          <a:lstStyle/>
          <a:p>
            <a:pPr algn="ctr">
              <a:lnSpc>
                <a:spcPts val="3049"/>
              </a:lnSpc>
            </a:pPr>
            <a:r>
              <a:rPr lang="en-US" sz="2800" b="1" spc="-82" dirty="0">
                <a:solidFill>
                  <a:srgbClr val="FFFFFF"/>
                </a:solidFill>
                <a:latin typeface="Inter"/>
                <a:ea typeface="Inter"/>
                <a:cs typeface="Inter"/>
                <a:sym typeface="Inter"/>
              </a:rPr>
              <a:t>Operations, Legal &amp; Compliance – $80K</a:t>
            </a:r>
          </a:p>
          <a:p>
            <a:pPr algn="ctr">
              <a:lnSpc>
                <a:spcPts val="3049"/>
              </a:lnSpc>
            </a:pPr>
            <a:r>
              <a:rPr lang="en-US" sz="2500" spc="-82" dirty="0">
                <a:solidFill>
                  <a:srgbClr val="FFFFFF"/>
                </a:solidFill>
                <a:latin typeface="Inter"/>
                <a:ea typeface="Inter"/>
                <a:cs typeface="Inter"/>
                <a:sym typeface="Inter"/>
              </a:rPr>
              <a:t>GDPR/HIPAA compliance audit &amp; documentation: $40K Legal fees (IP, terms, privacy policy): $20K</a:t>
            </a:r>
          </a:p>
          <a:p>
            <a:pPr algn="ctr">
              <a:lnSpc>
                <a:spcPts val="3049"/>
              </a:lnSpc>
            </a:pPr>
            <a:r>
              <a:rPr lang="en-US" sz="2500" spc="-82" dirty="0">
                <a:solidFill>
                  <a:srgbClr val="FFFFFF"/>
                </a:solidFill>
                <a:latin typeface="Inter"/>
                <a:ea typeface="Inter"/>
                <a:cs typeface="Inter"/>
                <a:sym typeface="Inter"/>
              </a:rPr>
              <a:t>General ops (accounting, administrative): $20K</a:t>
            </a:r>
          </a:p>
        </p:txBody>
      </p:sp>
      <p:grpSp>
        <p:nvGrpSpPr>
          <p:cNvPr id="36" name="Group 28">
            <a:extLst>
              <a:ext uri="{FF2B5EF4-FFF2-40B4-BE49-F238E27FC236}">
                <a16:creationId xmlns:a16="http://schemas.microsoft.com/office/drawing/2014/main" id="{E93C73B3-8D65-A21D-1E8B-355CBC8FDEA3}"/>
              </a:ext>
            </a:extLst>
          </p:cNvPr>
          <p:cNvGrpSpPr/>
          <p:nvPr/>
        </p:nvGrpSpPr>
        <p:grpSpPr>
          <a:xfrm>
            <a:off x="13435947" y="7680924"/>
            <a:ext cx="560101" cy="560101"/>
            <a:chOff x="0" y="0"/>
            <a:chExt cx="746801" cy="746801"/>
          </a:xfrm>
        </p:grpSpPr>
        <p:grpSp>
          <p:nvGrpSpPr>
            <p:cNvPr id="37" name="Group 29">
              <a:extLst>
                <a:ext uri="{FF2B5EF4-FFF2-40B4-BE49-F238E27FC236}">
                  <a16:creationId xmlns:a16="http://schemas.microsoft.com/office/drawing/2014/main" id="{36BFDF68-1C98-F9FF-F8C8-464DCD915CAA}"/>
                </a:ext>
              </a:extLst>
            </p:cNvPr>
            <p:cNvGrpSpPr/>
            <p:nvPr/>
          </p:nvGrpSpPr>
          <p:grpSpPr>
            <a:xfrm>
              <a:off x="0" y="0"/>
              <a:ext cx="746801" cy="746801"/>
              <a:chOff x="0" y="0"/>
              <a:chExt cx="231131" cy="231131"/>
            </a:xfrm>
          </p:grpSpPr>
          <p:sp>
            <p:nvSpPr>
              <p:cNvPr id="41" name="Freeform 30">
                <a:extLst>
                  <a:ext uri="{FF2B5EF4-FFF2-40B4-BE49-F238E27FC236}">
                    <a16:creationId xmlns:a16="http://schemas.microsoft.com/office/drawing/2014/main" id="{0F68652D-558B-7AE7-2628-FF98E88BB4DE}"/>
                  </a:ext>
                </a:extLst>
              </p:cNvPr>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dirty="0"/>
              </a:p>
            </p:txBody>
          </p:sp>
          <p:sp>
            <p:nvSpPr>
              <p:cNvPr id="42" name="TextBox 31">
                <a:extLst>
                  <a:ext uri="{FF2B5EF4-FFF2-40B4-BE49-F238E27FC236}">
                    <a16:creationId xmlns:a16="http://schemas.microsoft.com/office/drawing/2014/main" id="{C28FBC4B-EBFF-481D-2673-C4D4CFAB4AAF}"/>
                  </a:ext>
                </a:extLst>
              </p:cNvPr>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38" name="Group 32">
              <a:extLst>
                <a:ext uri="{FF2B5EF4-FFF2-40B4-BE49-F238E27FC236}">
                  <a16:creationId xmlns:a16="http://schemas.microsoft.com/office/drawing/2014/main" id="{64277922-DCE0-2377-95AA-9124DB936D19}"/>
                </a:ext>
              </a:extLst>
            </p:cNvPr>
            <p:cNvGrpSpPr/>
            <p:nvPr/>
          </p:nvGrpSpPr>
          <p:grpSpPr>
            <a:xfrm>
              <a:off x="147218" y="147218"/>
              <a:ext cx="452366" cy="452366"/>
              <a:chOff x="0" y="0"/>
              <a:chExt cx="812800" cy="812800"/>
            </a:xfrm>
          </p:grpSpPr>
          <p:sp>
            <p:nvSpPr>
              <p:cNvPr id="39" name="Freeform 33">
                <a:extLst>
                  <a:ext uri="{FF2B5EF4-FFF2-40B4-BE49-F238E27FC236}">
                    <a16:creationId xmlns:a16="http://schemas.microsoft.com/office/drawing/2014/main" id="{20581381-4CA4-3942-467C-6E2421BA81D7}"/>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40" name="TextBox 34">
                <a:extLst>
                  <a:ext uri="{FF2B5EF4-FFF2-40B4-BE49-F238E27FC236}">
                    <a16:creationId xmlns:a16="http://schemas.microsoft.com/office/drawing/2014/main" id="{3DFF0A39-D2B5-6E9B-B5A0-D81DEEE3314E}"/>
                  </a:ext>
                </a:extLst>
              </p:cNvPr>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spTree>
    <p:extLst>
      <p:ext uri="{BB962C8B-B14F-4D97-AF65-F5344CB8AC3E}">
        <p14:creationId xmlns:p14="http://schemas.microsoft.com/office/powerpoint/2010/main" val="272496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1563664" y="0"/>
            <a:ext cx="6724336" cy="10287000"/>
            <a:chOff x="0" y="0"/>
            <a:chExt cx="1771019" cy="2709333"/>
          </a:xfrm>
        </p:grpSpPr>
        <p:sp>
          <p:nvSpPr>
            <p:cNvPr id="3" name="Freeform 3"/>
            <p:cNvSpPr/>
            <p:nvPr/>
          </p:nvSpPr>
          <p:spPr>
            <a:xfrm>
              <a:off x="0" y="0"/>
              <a:ext cx="1771019" cy="2709333"/>
            </a:xfrm>
            <a:custGeom>
              <a:avLst/>
              <a:gdLst/>
              <a:ahLst/>
              <a:cxnLst/>
              <a:rect l="l" t="t" r="r" b="b"/>
              <a:pathLst>
                <a:path w="1771019" h="2709333">
                  <a:moveTo>
                    <a:pt x="0" y="0"/>
                  </a:moveTo>
                  <a:lnTo>
                    <a:pt x="1771019" y="0"/>
                  </a:lnTo>
                  <a:lnTo>
                    <a:pt x="1771019" y="2709333"/>
                  </a:lnTo>
                  <a:lnTo>
                    <a:pt x="0" y="2709333"/>
                  </a:lnTo>
                  <a:close/>
                </a:path>
              </a:pathLst>
            </a:custGeom>
            <a:solidFill>
              <a:srgbClr val="1C1C1C"/>
            </a:solidFill>
          </p:spPr>
          <p:txBody>
            <a:bodyPr/>
            <a:lstStyle/>
            <a:p>
              <a:endParaRPr lang="en-US"/>
            </a:p>
          </p:txBody>
        </p:sp>
        <p:sp>
          <p:nvSpPr>
            <p:cNvPr id="4" name="TextBox 4"/>
            <p:cNvSpPr txBox="1"/>
            <p:nvPr/>
          </p:nvSpPr>
          <p:spPr>
            <a:xfrm>
              <a:off x="0" y="-38100"/>
              <a:ext cx="1771019"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1563664" y="-550307"/>
            <a:ext cx="10801975" cy="10801975"/>
          </a:xfrm>
          <a:custGeom>
            <a:avLst/>
            <a:gdLst/>
            <a:ahLst/>
            <a:cxnLst/>
            <a:rect l="l" t="t" r="r" b="b"/>
            <a:pathLst>
              <a:path w="10801975" h="10801975">
                <a:moveTo>
                  <a:pt x="0" y="0"/>
                </a:moveTo>
                <a:lnTo>
                  <a:pt x="10801974" y="0"/>
                </a:lnTo>
                <a:lnTo>
                  <a:pt x="10801974"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122327" y="3356797"/>
            <a:ext cx="7508066" cy="4068707"/>
          </a:xfrm>
          <a:prstGeom prst="rect">
            <a:avLst/>
          </a:prstGeom>
        </p:spPr>
        <p:txBody>
          <a:bodyPr lIns="0" tIns="0" rIns="0" bIns="0" rtlCol="0" anchor="t">
            <a:spAutoFit/>
          </a:bodyPr>
          <a:lstStyle/>
          <a:p>
            <a:pPr algn="l">
              <a:lnSpc>
                <a:spcPts val="15322"/>
              </a:lnSpc>
            </a:pPr>
            <a:r>
              <a:rPr lang="en-US" sz="17216" b="1" spc="-1032">
                <a:solidFill>
                  <a:srgbClr val="FFFFFF"/>
                </a:solidFill>
                <a:latin typeface="Inter Medium"/>
                <a:ea typeface="Inter Medium"/>
                <a:cs typeface="Inter Medium"/>
                <a:sym typeface="Inter Medium"/>
              </a:rPr>
              <a:t>THANK</a:t>
            </a:r>
          </a:p>
          <a:p>
            <a:pPr algn="l">
              <a:lnSpc>
                <a:spcPts val="15322"/>
              </a:lnSpc>
            </a:pPr>
            <a:r>
              <a:rPr lang="en-US" sz="17216" b="1" spc="-1032">
                <a:solidFill>
                  <a:srgbClr val="FFFFFF"/>
                </a:solidFill>
                <a:latin typeface="Inter Medium"/>
                <a:ea typeface="Inter Medium"/>
                <a:cs typeface="Inter Medium"/>
                <a:sym typeface="Inter Medium"/>
              </a:rPr>
              <a:t>YOU!</a:t>
            </a:r>
          </a:p>
        </p:txBody>
      </p:sp>
      <p:grpSp>
        <p:nvGrpSpPr>
          <p:cNvPr id="7" name="Group 7"/>
          <p:cNvGrpSpPr/>
          <p:nvPr/>
        </p:nvGrpSpPr>
        <p:grpSpPr>
          <a:xfrm>
            <a:off x="2027799" y="1028700"/>
            <a:ext cx="560101" cy="560101"/>
            <a:chOff x="0" y="0"/>
            <a:chExt cx="231131" cy="231131"/>
          </a:xfrm>
        </p:grpSpPr>
        <p:sp>
          <p:nvSpPr>
            <p:cNvPr id="8" name="Freeform 8"/>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9" name="TextBox 9"/>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sp>
        <p:nvSpPr>
          <p:cNvPr id="10" name="Freeform 10"/>
          <p:cNvSpPr/>
          <p:nvPr/>
        </p:nvSpPr>
        <p:spPr>
          <a:xfrm>
            <a:off x="2122327" y="1123228"/>
            <a:ext cx="371046" cy="371046"/>
          </a:xfrm>
          <a:custGeom>
            <a:avLst/>
            <a:gdLst/>
            <a:ahLst/>
            <a:cxnLst/>
            <a:rect l="l" t="t" r="r" b="b"/>
            <a:pathLst>
              <a:path w="371046" h="371046">
                <a:moveTo>
                  <a:pt x="0" y="0"/>
                </a:moveTo>
                <a:lnTo>
                  <a:pt x="371045" y="0"/>
                </a:lnTo>
                <a:lnTo>
                  <a:pt x="371045" y="371045"/>
                </a:lnTo>
                <a:lnTo>
                  <a:pt x="0" y="371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2752565" y="1208294"/>
            <a:ext cx="2204782" cy="267589"/>
          </a:xfrm>
          <a:prstGeom prst="rect">
            <a:avLst/>
          </a:prstGeom>
        </p:spPr>
        <p:txBody>
          <a:bodyPr lIns="0" tIns="0" rIns="0" bIns="0" rtlCol="0" anchor="t">
            <a:spAutoFit/>
          </a:bodyPr>
          <a:lstStyle/>
          <a:p>
            <a:pPr algn="l">
              <a:lnSpc>
                <a:spcPts val="1957"/>
              </a:lnSpc>
            </a:pPr>
            <a:r>
              <a:rPr lang="en-US" sz="2199" spc="4">
                <a:solidFill>
                  <a:srgbClr val="FFFFFF"/>
                </a:solidFill>
                <a:latin typeface="Inter"/>
                <a:ea typeface="Inter"/>
                <a:cs typeface="Inter"/>
                <a:sym typeface="Inter"/>
              </a:rPr>
              <a:t>by AnonTech</a:t>
            </a:r>
          </a:p>
        </p:txBody>
      </p:sp>
      <p:grpSp>
        <p:nvGrpSpPr>
          <p:cNvPr id="12" name="Group 12"/>
          <p:cNvGrpSpPr/>
          <p:nvPr/>
        </p:nvGrpSpPr>
        <p:grpSpPr>
          <a:xfrm>
            <a:off x="12661612" y="1028700"/>
            <a:ext cx="3705732" cy="560101"/>
            <a:chOff x="0" y="0"/>
            <a:chExt cx="4940976" cy="746801"/>
          </a:xfrm>
        </p:grpSpPr>
        <p:sp>
          <p:nvSpPr>
            <p:cNvPr id="13" name="TextBox 13"/>
            <p:cNvSpPr txBox="1"/>
            <p:nvPr/>
          </p:nvSpPr>
          <p:spPr>
            <a:xfrm>
              <a:off x="1266159" y="101282"/>
              <a:ext cx="3674817" cy="601387"/>
            </a:xfrm>
            <a:prstGeom prst="rect">
              <a:avLst/>
            </a:prstGeom>
          </p:spPr>
          <p:txBody>
            <a:bodyPr lIns="0" tIns="0" rIns="0" bIns="0" rtlCol="0" anchor="t">
              <a:spAutoFit/>
            </a:bodyPr>
            <a:lstStyle/>
            <a:p>
              <a:pPr algn="l">
                <a:lnSpc>
                  <a:spcPts val="1690"/>
                </a:lnSpc>
              </a:pPr>
              <a:r>
                <a:rPr lang="en-US" sz="1899" spc="-62" dirty="0">
                  <a:solidFill>
                    <a:srgbClr val="FFFFFF"/>
                  </a:solidFill>
                  <a:latin typeface="Inter"/>
                  <a:ea typeface="Inter"/>
                  <a:cs typeface="Inter"/>
                  <a:sym typeface="Inter"/>
                </a:rPr>
                <a:t>AI-Powered Doc Control in Your Pocket</a:t>
              </a:r>
            </a:p>
          </p:txBody>
        </p:sp>
        <p:grpSp>
          <p:nvGrpSpPr>
            <p:cNvPr id="14" name="Group 14"/>
            <p:cNvGrpSpPr/>
            <p:nvPr/>
          </p:nvGrpSpPr>
          <p:grpSpPr>
            <a:xfrm>
              <a:off x="0" y="0"/>
              <a:ext cx="989626" cy="746801"/>
              <a:chOff x="0" y="0"/>
              <a:chExt cx="306284" cy="231131"/>
            </a:xfrm>
          </p:grpSpPr>
          <p:sp>
            <p:nvSpPr>
              <p:cNvPr id="15" name="Freeform 15"/>
              <p:cNvSpPr/>
              <p:nvPr/>
            </p:nvSpPr>
            <p:spPr>
              <a:xfrm>
                <a:off x="0" y="0"/>
                <a:ext cx="306284" cy="231131"/>
              </a:xfrm>
              <a:custGeom>
                <a:avLst/>
                <a:gdLst/>
                <a:ahLst/>
                <a:cxnLst/>
                <a:rect l="l" t="t" r="r" b="b"/>
                <a:pathLst>
                  <a:path w="306284" h="231131">
                    <a:moveTo>
                      <a:pt x="115566" y="0"/>
                    </a:moveTo>
                    <a:lnTo>
                      <a:pt x="190719" y="0"/>
                    </a:lnTo>
                    <a:cubicBezTo>
                      <a:pt x="254544" y="0"/>
                      <a:pt x="306284" y="51740"/>
                      <a:pt x="306284" y="115566"/>
                    </a:cubicBezTo>
                    <a:lnTo>
                      <a:pt x="306284" y="115566"/>
                    </a:lnTo>
                    <a:cubicBezTo>
                      <a:pt x="306284" y="146215"/>
                      <a:pt x="294108" y="175610"/>
                      <a:pt x="272436" y="197283"/>
                    </a:cubicBezTo>
                    <a:cubicBezTo>
                      <a:pt x="250763" y="218955"/>
                      <a:pt x="221368" y="231131"/>
                      <a:pt x="190719"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16" name="TextBox 16"/>
              <p:cNvSpPr txBox="1"/>
              <p:nvPr/>
            </p:nvSpPr>
            <p:spPr>
              <a:xfrm>
                <a:off x="0" y="-38100"/>
                <a:ext cx="306284" cy="269231"/>
              </a:xfrm>
              <a:prstGeom prst="rect">
                <a:avLst/>
              </a:prstGeom>
            </p:spPr>
            <p:txBody>
              <a:bodyPr lIns="32422" tIns="32422" rIns="32422" bIns="32422" rtlCol="0" anchor="ctr"/>
              <a:lstStyle/>
              <a:p>
                <a:pPr algn="ctr">
                  <a:lnSpc>
                    <a:spcPts val="2659"/>
                  </a:lnSpc>
                </a:pPr>
                <a:endParaRPr/>
              </a:p>
            </p:txBody>
          </p:sp>
        </p:grpSp>
        <p:grpSp>
          <p:nvGrpSpPr>
            <p:cNvPr id="17" name="Group 17"/>
            <p:cNvGrpSpPr/>
            <p:nvPr/>
          </p:nvGrpSpPr>
          <p:grpSpPr>
            <a:xfrm>
              <a:off x="195086" y="147218"/>
              <a:ext cx="599454" cy="452366"/>
              <a:chOff x="0" y="0"/>
              <a:chExt cx="1077084" cy="812800"/>
            </a:xfrm>
          </p:grpSpPr>
          <p:sp>
            <p:nvSpPr>
              <p:cNvPr id="18" name="Freeform 18"/>
              <p:cNvSpPr/>
              <p:nvPr/>
            </p:nvSpPr>
            <p:spPr>
              <a:xfrm>
                <a:off x="0" y="0"/>
                <a:ext cx="1077084" cy="812800"/>
              </a:xfrm>
              <a:custGeom>
                <a:avLst/>
                <a:gdLst/>
                <a:ahLst/>
                <a:cxnLst/>
                <a:rect l="l" t="t" r="r" b="b"/>
                <a:pathLst>
                  <a:path w="1077084" h="812800">
                    <a:moveTo>
                      <a:pt x="538542" y="0"/>
                    </a:moveTo>
                    <a:lnTo>
                      <a:pt x="709905" y="277085"/>
                    </a:lnTo>
                    <a:lnTo>
                      <a:pt x="1077084" y="406400"/>
                    </a:lnTo>
                    <a:lnTo>
                      <a:pt x="709905" y="535715"/>
                    </a:lnTo>
                    <a:lnTo>
                      <a:pt x="538542" y="812800"/>
                    </a:lnTo>
                    <a:lnTo>
                      <a:pt x="367180" y="535715"/>
                    </a:lnTo>
                    <a:lnTo>
                      <a:pt x="0" y="406400"/>
                    </a:lnTo>
                    <a:lnTo>
                      <a:pt x="367180" y="277085"/>
                    </a:lnTo>
                    <a:lnTo>
                      <a:pt x="538542" y="0"/>
                    </a:lnTo>
                    <a:close/>
                  </a:path>
                </a:pathLst>
              </a:custGeom>
              <a:solidFill>
                <a:srgbClr val="1C1C1C"/>
              </a:solidFill>
            </p:spPr>
            <p:txBody>
              <a:bodyPr/>
              <a:lstStyle/>
              <a:p>
                <a:endParaRPr lang="en-US"/>
              </a:p>
            </p:txBody>
          </p:sp>
          <p:sp>
            <p:nvSpPr>
              <p:cNvPr id="19" name="TextBox 19"/>
              <p:cNvSpPr txBox="1"/>
              <p:nvPr/>
            </p:nvSpPr>
            <p:spPr>
              <a:xfrm>
                <a:off x="252442" y="152400"/>
                <a:ext cx="572201" cy="469900"/>
              </a:xfrm>
              <a:prstGeom prst="rect">
                <a:avLst/>
              </a:prstGeom>
            </p:spPr>
            <p:txBody>
              <a:bodyPr lIns="32422" tIns="32422" rIns="32422" bIns="32422" rtlCol="0" anchor="ctr"/>
              <a:lstStyle/>
              <a:p>
                <a:pPr algn="ctr">
                  <a:lnSpc>
                    <a:spcPts val="2659"/>
                  </a:lnSpc>
                </a:pPr>
                <a:endParaRPr/>
              </a:p>
            </p:txBody>
          </p:sp>
        </p:grpSp>
      </p:grpSp>
      <p:grpSp>
        <p:nvGrpSpPr>
          <p:cNvPr id="20" name="Group 20"/>
          <p:cNvGrpSpPr/>
          <p:nvPr/>
        </p:nvGrpSpPr>
        <p:grpSpPr>
          <a:xfrm>
            <a:off x="12661612" y="8226866"/>
            <a:ext cx="4199855" cy="768598"/>
            <a:chOff x="0" y="0"/>
            <a:chExt cx="5599807" cy="1024797"/>
          </a:xfrm>
        </p:grpSpPr>
        <p:sp>
          <p:nvSpPr>
            <p:cNvPr id="21" name="TextBox 21"/>
            <p:cNvSpPr txBox="1"/>
            <p:nvPr/>
          </p:nvSpPr>
          <p:spPr>
            <a:xfrm>
              <a:off x="1297365" y="95739"/>
              <a:ext cx="4302442" cy="929058"/>
            </a:xfrm>
            <a:prstGeom prst="rect">
              <a:avLst/>
            </a:prstGeom>
          </p:spPr>
          <p:txBody>
            <a:bodyPr lIns="0" tIns="0" rIns="0" bIns="0" rtlCol="0" anchor="t">
              <a:spAutoFit/>
            </a:bodyPr>
            <a:lstStyle/>
            <a:p>
              <a:pPr algn="just">
                <a:lnSpc>
                  <a:spcPts val="1843"/>
                </a:lnSpc>
              </a:pPr>
              <a:r>
                <a:rPr lang="en-US" sz="2071" spc="-68" dirty="0">
                  <a:solidFill>
                    <a:srgbClr val="FFFFFF"/>
                  </a:solidFill>
                  <a:latin typeface="Inter"/>
                  <a:ea typeface="Inter"/>
                  <a:cs typeface="Inter"/>
                  <a:sym typeface="Inter"/>
                </a:rPr>
                <a:t>📧</a:t>
              </a:r>
              <a:r>
                <a:rPr lang="en-US" sz="2071" u="sng" spc="-68" dirty="0">
                  <a:solidFill>
                    <a:srgbClr val="FFFFFF"/>
                  </a:solidFill>
                  <a:latin typeface="Inter"/>
                  <a:ea typeface="Inter"/>
                  <a:cs typeface="Inter"/>
                  <a:sym typeface="Inter"/>
                </a:rPr>
                <a:t>essam@anontech.com</a:t>
              </a:r>
              <a:endParaRPr lang="en-US" sz="2071" u="sng" spc="-68" dirty="0">
                <a:solidFill>
                  <a:srgbClr val="FFFFFF"/>
                </a:solidFill>
                <a:latin typeface="Inter"/>
                <a:ea typeface="Inter"/>
                <a:cs typeface="Inter"/>
                <a:sym typeface="Inter"/>
                <a:hlinkClick r:id="rId4" tooltip="mailto:mr.essam28@gmail.com"/>
              </a:endParaRPr>
            </a:p>
            <a:p>
              <a:pPr algn="just">
                <a:lnSpc>
                  <a:spcPts val="1843"/>
                </a:lnSpc>
              </a:pPr>
              <a:endParaRPr lang="en-US" sz="2071" u="sng" spc="-68" dirty="0">
                <a:solidFill>
                  <a:srgbClr val="FFFFFF"/>
                </a:solidFill>
                <a:latin typeface="Inter"/>
                <a:ea typeface="Inter"/>
                <a:cs typeface="Inter"/>
                <a:sym typeface="Inter"/>
                <a:hlinkClick r:id="rId4" tooltip="mailto:mr.essam28@gmail.com"/>
              </a:endParaRPr>
            </a:p>
            <a:p>
              <a:pPr algn="just">
                <a:lnSpc>
                  <a:spcPts val="1843"/>
                </a:lnSpc>
              </a:pPr>
              <a:r>
                <a:rPr lang="en-US" sz="2071" spc="-68" dirty="0">
                  <a:solidFill>
                    <a:srgbClr val="FFFFFF"/>
                  </a:solidFill>
                  <a:latin typeface="Inter"/>
                  <a:ea typeface="Inter"/>
                  <a:cs typeface="Inter"/>
                  <a:sym typeface="Inter"/>
                </a:rPr>
                <a:t>📞 +40 728 461 015</a:t>
              </a:r>
            </a:p>
          </p:txBody>
        </p:sp>
        <p:grpSp>
          <p:nvGrpSpPr>
            <p:cNvPr id="22" name="Group 22"/>
            <p:cNvGrpSpPr/>
            <p:nvPr/>
          </p:nvGrpSpPr>
          <p:grpSpPr>
            <a:xfrm>
              <a:off x="0" y="0"/>
              <a:ext cx="1014017" cy="814158"/>
              <a:chOff x="0" y="0"/>
              <a:chExt cx="287869" cy="231131"/>
            </a:xfrm>
          </p:grpSpPr>
          <p:sp>
            <p:nvSpPr>
              <p:cNvPr id="23" name="Freeform 23"/>
              <p:cNvSpPr/>
              <p:nvPr/>
            </p:nvSpPr>
            <p:spPr>
              <a:xfrm>
                <a:off x="0" y="0"/>
                <a:ext cx="287869" cy="231131"/>
              </a:xfrm>
              <a:custGeom>
                <a:avLst/>
                <a:gdLst/>
                <a:ahLst/>
                <a:cxnLst/>
                <a:rect l="l" t="t" r="r" b="b"/>
                <a:pathLst>
                  <a:path w="287869" h="231131">
                    <a:moveTo>
                      <a:pt x="115566" y="0"/>
                    </a:moveTo>
                    <a:lnTo>
                      <a:pt x="172304" y="0"/>
                    </a:lnTo>
                    <a:cubicBezTo>
                      <a:pt x="202953" y="0"/>
                      <a:pt x="232348" y="12176"/>
                      <a:pt x="254021" y="33848"/>
                    </a:cubicBezTo>
                    <a:cubicBezTo>
                      <a:pt x="275693" y="55521"/>
                      <a:pt x="287869" y="84916"/>
                      <a:pt x="287869" y="115566"/>
                    </a:cubicBezTo>
                    <a:lnTo>
                      <a:pt x="287869" y="115566"/>
                    </a:lnTo>
                    <a:cubicBezTo>
                      <a:pt x="287869" y="179391"/>
                      <a:pt x="236129" y="231131"/>
                      <a:pt x="172304"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24" name="TextBox 24"/>
              <p:cNvSpPr txBox="1"/>
              <p:nvPr/>
            </p:nvSpPr>
            <p:spPr>
              <a:xfrm>
                <a:off x="0" y="-38100"/>
                <a:ext cx="287869" cy="269231"/>
              </a:xfrm>
              <a:prstGeom prst="rect">
                <a:avLst/>
              </a:prstGeom>
            </p:spPr>
            <p:txBody>
              <a:bodyPr lIns="32422" tIns="32422" rIns="32422" bIns="32422" rtlCol="0" anchor="ctr"/>
              <a:lstStyle/>
              <a:p>
                <a:pPr algn="ctr">
                  <a:lnSpc>
                    <a:spcPts val="2660"/>
                  </a:lnSpc>
                </a:pPr>
                <a:endParaRPr/>
              </a:p>
            </p:txBody>
          </p:sp>
        </p:grpSp>
        <p:grpSp>
          <p:nvGrpSpPr>
            <p:cNvPr id="25" name="Group 25"/>
            <p:cNvGrpSpPr/>
            <p:nvPr/>
          </p:nvGrpSpPr>
          <p:grpSpPr>
            <a:xfrm>
              <a:off x="199894" y="160496"/>
              <a:ext cx="614229" cy="493166"/>
              <a:chOff x="0" y="0"/>
              <a:chExt cx="1012326" cy="812800"/>
            </a:xfrm>
          </p:grpSpPr>
          <p:sp>
            <p:nvSpPr>
              <p:cNvPr id="26" name="Freeform 26"/>
              <p:cNvSpPr/>
              <p:nvPr/>
            </p:nvSpPr>
            <p:spPr>
              <a:xfrm>
                <a:off x="0" y="0"/>
                <a:ext cx="1012326" cy="812800"/>
              </a:xfrm>
              <a:custGeom>
                <a:avLst/>
                <a:gdLst/>
                <a:ahLst/>
                <a:cxnLst/>
                <a:rect l="l" t="t" r="r" b="b"/>
                <a:pathLst>
                  <a:path w="1012326" h="812800">
                    <a:moveTo>
                      <a:pt x="506163" y="0"/>
                    </a:moveTo>
                    <a:lnTo>
                      <a:pt x="667222" y="277085"/>
                    </a:lnTo>
                    <a:lnTo>
                      <a:pt x="1012326" y="406400"/>
                    </a:lnTo>
                    <a:lnTo>
                      <a:pt x="667222" y="535715"/>
                    </a:lnTo>
                    <a:lnTo>
                      <a:pt x="506163" y="812800"/>
                    </a:lnTo>
                    <a:lnTo>
                      <a:pt x="345103" y="535715"/>
                    </a:lnTo>
                    <a:lnTo>
                      <a:pt x="0" y="406400"/>
                    </a:lnTo>
                    <a:lnTo>
                      <a:pt x="345103" y="277085"/>
                    </a:lnTo>
                    <a:lnTo>
                      <a:pt x="506163" y="0"/>
                    </a:lnTo>
                    <a:close/>
                  </a:path>
                </a:pathLst>
              </a:custGeom>
              <a:solidFill>
                <a:srgbClr val="1C1C1C"/>
              </a:solidFill>
            </p:spPr>
            <p:txBody>
              <a:bodyPr/>
              <a:lstStyle/>
              <a:p>
                <a:endParaRPr lang="en-US"/>
              </a:p>
            </p:txBody>
          </p:sp>
          <p:sp>
            <p:nvSpPr>
              <p:cNvPr id="27" name="TextBox 27"/>
              <p:cNvSpPr txBox="1"/>
              <p:nvPr/>
            </p:nvSpPr>
            <p:spPr>
              <a:xfrm>
                <a:off x="237264" y="133350"/>
                <a:ext cx="537798" cy="488950"/>
              </a:xfrm>
              <a:prstGeom prst="rect">
                <a:avLst/>
              </a:prstGeom>
            </p:spPr>
            <p:txBody>
              <a:bodyPr lIns="32422" tIns="32422" rIns="32422" bIns="32422" rtlCol="0" anchor="ctr"/>
              <a:lstStyle/>
              <a:p>
                <a:pPr algn="ctr">
                  <a:lnSpc>
                    <a:spcPts val="3639"/>
                  </a:lnSpc>
                </a:pPr>
                <a:endParaRPr/>
              </a:p>
            </p:txBody>
          </p:sp>
        </p:grpSp>
      </p:grpSp>
      <p:sp>
        <p:nvSpPr>
          <p:cNvPr id="30" name="Rectangle 1">
            <a:extLst>
              <a:ext uri="{FF2B5EF4-FFF2-40B4-BE49-F238E27FC236}">
                <a16:creationId xmlns:a16="http://schemas.microsoft.com/office/drawing/2014/main" id="{77EE8FE9-9380-06A6-C0A8-9410D4C076B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“AI-Powered Doc Control in Your Pocket”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
            <a:extLst>
              <a:ext uri="{FF2B5EF4-FFF2-40B4-BE49-F238E27FC236}">
                <a16:creationId xmlns:a16="http://schemas.microsoft.com/office/drawing/2014/main" id="{45340DF3-82BE-2237-90BE-57A3DF129FFA}"/>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“AI-Powered Doc Control in Your Pocket”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1563664" y="0"/>
            <a:ext cx="6724336" cy="10287000"/>
            <a:chOff x="0" y="0"/>
            <a:chExt cx="1771019" cy="2709333"/>
          </a:xfrm>
        </p:grpSpPr>
        <p:sp>
          <p:nvSpPr>
            <p:cNvPr id="3" name="Freeform 3"/>
            <p:cNvSpPr/>
            <p:nvPr/>
          </p:nvSpPr>
          <p:spPr>
            <a:xfrm>
              <a:off x="0" y="0"/>
              <a:ext cx="1771019" cy="2709333"/>
            </a:xfrm>
            <a:custGeom>
              <a:avLst/>
              <a:gdLst/>
              <a:ahLst/>
              <a:cxnLst/>
              <a:rect l="l" t="t" r="r" b="b"/>
              <a:pathLst>
                <a:path w="1771019" h="2709333">
                  <a:moveTo>
                    <a:pt x="0" y="0"/>
                  </a:moveTo>
                  <a:lnTo>
                    <a:pt x="1771019" y="0"/>
                  </a:lnTo>
                  <a:lnTo>
                    <a:pt x="1771019" y="2709333"/>
                  </a:lnTo>
                  <a:lnTo>
                    <a:pt x="0" y="2709333"/>
                  </a:lnTo>
                  <a:close/>
                </a:path>
              </a:pathLst>
            </a:custGeom>
            <a:solidFill>
              <a:srgbClr val="1C1C1C"/>
            </a:solidFill>
          </p:spPr>
          <p:txBody>
            <a:bodyPr/>
            <a:lstStyle/>
            <a:p>
              <a:endParaRPr lang="en-US"/>
            </a:p>
          </p:txBody>
        </p:sp>
        <p:sp>
          <p:nvSpPr>
            <p:cNvPr id="4" name="TextBox 4"/>
            <p:cNvSpPr txBox="1"/>
            <p:nvPr/>
          </p:nvSpPr>
          <p:spPr>
            <a:xfrm>
              <a:off x="0" y="-38100"/>
              <a:ext cx="1771019"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1563664" y="-550307"/>
            <a:ext cx="10801975" cy="10801975"/>
          </a:xfrm>
          <a:custGeom>
            <a:avLst/>
            <a:gdLst/>
            <a:ahLst/>
            <a:cxnLst/>
            <a:rect l="l" t="t" r="r" b="b"/>
            <a:pathLst>
              <a:path w="10801975" h="10801975">
                <a:moveTo>
                  <a:pt x="0" y="0"/>
                </a:moveTo>
                <a:lnTo>
                  <a:pt x="10801974" y="0"/>
                </a:lnTo>
                <a:lnTo>
                  <a:pt x="10801974"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816378" y="2958605"/>
            <a:ext cx="7327622" cy="5864945"/>
          </a:xfrm>
          <a:prstGeom prst="rect">
            <a:avLst/>
          </a:prstGeom>
        </p:spPr>
        <p:txBody>
          <a:bodyPr lIns="0" tIns="0" rIns="0" bIns="0" rtlCol="0" anchor="t">
            <a:spAutoFit/>
          </a:bodyPr>
          <a:lstStyle/>
          <a:p>
            <a:pPr algn="l">
              <a:lnSpc>
                <a:spcPts val="14954"/>
              </a:lnSpc>
            </a:pPr>
            <a:r>
              <a:rPr lang="en-US" sz="16802" b="1" spc="-1008">
                <a:solidFill>
                  <a:srgbClr val="FFFFFF"/>
                </a:solidFill>
                <a:latin typeface="Inter Medium"/>
                <a:ea typeface="Inter Medium"/>
                <a:cs typeface="Inter Medium"/>
                <a:sym typeface="Inter Medium"/>
              </a:rPr>
              <a:t>MEET THE TEAM</a:t>
            </a:r>
          </a:p>
        </p:txBody>
      </p:sp>
      <p:grpSp>
        <p:nvGrpSpPr>
          <p:cNvPr id="7" name="Group 7"/>
          <p:cNvGrpSpPr/>
          <p:nvPr/>
        </p:nvGrpSpPr>
        <p:grpSpPr>
          <a:xfrm>
            <a:off x="3100728" y="3211206"/>
            <a:ext cx="1508455" cy="522807"/>
            <a:chOff x="0" y="0"/>
            <a:chExt cx="397289" cy="137694"/>
          </a:xfrm>
        </p:grpSpPr>
        <p:sp>
          <p:nvSpPr>
            <p:cNvPr id="8" name="Freeform 8"/>
            <p:cNvSpPr/>
            <p:nvPr/>
          </p:nvSpPr>
          <p:spPr>
            <a:xfrm>
              <a:off x="0" y="0"/>
              <a:ext cx="397289" cy="137694"/>
            </a:xfrm>
            <a:custGeom>
              <a:avLst/>
              <a:gdLst/>
              <a:ahLst/>
              <a:cxnLst/>
              <a:rect l="l" t="t" r="r" b="b"/>
              <a:pathLst>
                <a:path w="397289" h="137694">
                  <a:moveTo>
                    <a:pt x="68847" y="0"/>
                  </a:moveTo>
                  <a:lnTo>
                    <a:pt x="328442" y="0"/>
                  </a:lnTo>
                  <a:cubicBezTo>
                    <a:pt x="366465" y="0"/>
                    <a:pt x="397289" y="30824"/>
                    <a:pt x="397289" y="68847"/>
                  </a:cubicBezTo>
                  <a:lnTo>
                    <a:pt x="397289" y="68847"/>
                  </a:lnTo>
                  <a:cubicBezTo>
                    <a:pt x="397289" y="106870"/>
                    <a:pt x="366465" y="137694"/>
                    <a:pt x="328442" y="137694"/>
                  </a:cubicBezTo>
                  <a:lnTo>
                    <a:pt x="68847" y="137694"/>
                  </a:lnTo>
                  <a:cubicBezTo>
                    <a:pt x="30824" y="137694"/>
                    <a:pt x="0" y="106870"/>
                    <a:pt x="0" y="68847"/>
                  </a:cubicBezTo>
                  <a:lnTo>
                    <a:pt x="0" y="68847"/>
                  </a:lnTo>
                  <a:cubicBezTo>
                    <a:pt x="0" y="30824"/>
                    <a:pt x="30824" y="0"/>
                    <a:pt x="68847" y="0"/>
                  </a:cubicBezTo>
                  <a:close/>
                </a:path>
              </a:pathLst>
            </a:custGeom>
            <a:solidFill>
              <a:srgbClr val="1C1C1C"/>
            </a:solidFill>
            <a:ln w="19050" cap="rnd">
              <a:solidFill>
                <a:srgbClr val="FFFFFF"/>
              </a:solidFill>
              <a:prstDash val="solid"/>
              <a:round/>
            </a:ln>
          </p:spPr>
          <p:txBody>
            <a:bodyPr/>
            <a:lstStyle/>
            <a:p>
              <a:endParaRPr lang="en-US"/>
            </a:p>
          </p:txBody>
        </p:sp>
        <p:sp>
          <p:nvSpPr>
            <p:cNvPr id="9" name="TextBox 9"/>
            <p:cNvSpPr txBox="1"/>
            <p:nvPr/>
          </p:nvSpPr>
          <p:spPr>
            <a:xfrm>
              <a:off x="0" y="-38100"/>
              <a:ext cx="397289" cy="175794"/>
            </a:xfrm>
            <a:prstGeom prst="rect">
              <a:avLst/>
            </a:prstGeom>
          </p:spPr>
          <p:txBody>
            <a:bodyPr lIns="50800" tIns="50800" rIns="50800" bIns="50800" rtlCol="0" anchor="ctr"/>
            <a:lstStyle/>
            <a:p>
              <a:pPr algn="ctr">
                <a:lnSpc>
                  <a:spcPts val="2380"/>
                </a:lnSpc>
              </a:pPr>
              <a:r>
                <a:rPr lang="en-US" sz="1700">
                  <a:solidFill>
                    <a:srgbClr val="FFFFFF"/>
                  </a:solidFill>
                  <a:latin typeface="Inter"/>
                  <a:ea typeface="Inter"/>
                  <a:cs typeface="Inter"/>
                  <a:sym typeface="Inter"/>
                </a:rPr>
                <a:t>DEVELOPER</a:t>
              </a:r>
            </a:p>
          </p:txBody>
        </p:sp>
      </p:grpSp>
      <p:grpSp>
        <p:nvGrpSpPr>
          <p:cNvPr id="10" name="Group 10"/>
          <p:cNvGrpSpPr/>
          <p:nvPr/>
        </p:nvGrpSpPr>
        <p:grpSpPr>
          <a:xfrm>
            <a:off x="3854956" y="5467563"/>
            <a:ext cx="1691006" cy="522807"/>
            <a:chOff x="0" y="0"/>
            <a:chExt cx="445368" cy="137694"/>
          </a:xfrm>
        </p:grpSpPr>
        <p:sp>
          <p:nvSpPr>
            <p:cNvPr id="11" name="Freeform 11"/>
            <p:cNvSpPr/>
            <p:nvPr/>
          </p:nvSpPr>
          <p:spPr>
            <a:xfrm>
              <a:off x="0" y="0"/>
              <a:ext cx="445368" cy="137694"/>
            </a:xfrm>
            <a:custGeom>
              <a:avLst/>
              <a:gdLst/>
              <a:ahLst/>
              <a:cxnLst/>
              <a:rect l="l" t="t" r="r" b="b"/>
              <a:pathLst>
                <a:path w="445368" h="137694">
                  <a:moveTo>
                    <a:pt x="68847" y="0"/>
                  </a:moveTo>
                  <a:lnTo>
                    <a:pt x="376521" y="0"/>
                  </a:lnTo>
                  <a:cubicBezTo>
                    <a:pt x="414544" y="0"/>
                    <a:pt x="445368" y="30824"/>
                    <a:pt x="445368" y="68847"/>
                  </a:cubicBezTo>
                  <a:lnTo>
                    <a:pt x="445368" y="68847"/>
                  </a:lnTo>
                  <a:cubicBezTo>
                    <a:pt x="445368" y="106870"/>
                    <a:pt x="414544" y="137694"/>
                    <a:pt x="376521" y="137694"/>
                  </a:cubicBezTo>
                  <a:lnTo>
                    <a:pt x="68847" y="137694"/>
                  </a:lnTo>
                  <a:cubicBezTo>
                    <a:pt x="30824" y="137694"/>
                    <a:pt x="0" y="106870"/>
                    <a:pt x="0" y="68847"/>
                  </a:cubicBezTo>
                  <a:lnTo>
                    <a:pt x="0" y="68847"/>
                  </a:lnTo>
                  <a:cubicBezTo>
                    <a:pt x="0" y="30824"/>
                    <a:pt x="30824" y="0"/>
                    <a:pt x="68847" y="0"/>
                  </a:cubicBezTo>
                  <a:close/>
                </a:path>
              </a:pathLst>
            </a:custGeom>
            <a:solidFill>
              <a:srgbClr val="1C1C1C"/>
            </a:solidFill>
            <a:ln w="19050" cap="rnd">
              <a:solidFill>
                <a:srgbClr val="FFFFFF"/>
              </a:solidFill>
              <a:prstDash val="solid"/>
              <a:round/>
            </a:ln>
          </p:spPr>
          <p:txBody>
            <a:bodyPr/>
            <a:lstStyle/>
            <a:p>
              <a:endParaRPr lang="en-US"/>
            </a:p>
          </p:txBody>
        </p:sp>
        <p:sp>
          <p:nvSpPr>
            <p:cNvPr id="12" name="TextBox 12"/>
            <p:cNvSpPr txBox="1"/>
            <p:nvPr/>
          </p:nvSpPr>
          <p:spPr>
            <a:xfrm>
              <a:off x="0" y="-38100"/>
              <a:ext cx="445368" cy="175794"/>
            </a:xfrm>
            <a:prstGeom prst="rect">
              <a:avLst/>
            </a:prstGeom>
          </p:spPr>
          <p:txBody>
            <a:bodyPr lIns="50800" tIns="50800" rIns="50800" bIns="50800" rtlCol="0" anchor="ctr"/>
            <a:lstStyle/>
            <a:p>
              <a:pPr algn="ctr">
                <a:lnSpc>
                  <a:spcPts val="2380"/>
                </a:lnSpc>
              </a:pPr>
              <a:r>
                <a:rPr lang="en-US" sz="1700">
                  <a:solidFill>
                    <a:srgbClr val="FFFFFF"/>
                  </a:solidFill>
                  <a:latin typeface="Inter"/>
                  <a:ea typeface="Inter"/>
                  <a:cs typeface="Inter"/>
                  <a:sym typeface="Inter"/>
                </a:rPr>
                <a:t>AI SPECIALIST</a:t>
              </a:r>
            </a:p>
          </p:txBody>
        </p:sp>
      </p:grpSp>
      <p:grpSp>
        <p:nvGrpSpPr>
          <p:cNvPr id="13" name="Group 13"/>
          <p:cNvGrpSpPr/>
          <p:nvPr/>
        </p:nvGrpSpPr>
        <p:grpSpPr>
          <a:xfrm>
            <a:off x="4957347" y="7630918"/>
            <a:ext cx="1873557" cy="522807"/>
            <a:chOff x="0" y="0"/>
            <a:chExt cx="493447" cy="137694"/>
          </a:xfrm>
        </p:grpSpPr>
        <p:sp>
          <p:nvSpPr>
            <p:cNvPr id="14" name="Freeform 14"/>
            <p:cNvSpPr/>
            <p:nvPr/>
          </p:nvSpPr>
          <p:spPr>
            <a:xfrm>
              <a:off x="0" y="0"/>
              <a:ext cx="493447" cy="137694"/>
            </a:xfrm>
            <a:custGeom>
              <a:avLst/>
              <a:gdLst/>
              <a:ahLst/>
              <a:cxnLst/>
              <a:rect l="l" t="t" r="r" b="b"/>
              <a:pathLst>
                <a:path w="493447" h="137694">
                  <a:moveTo>
                    <a:pt x="68847" y="0"/>
                  </a:moveTo>
                  <a:lnTo>
                    <a:pt x="424600" y="0"/>
                  </a:lnTo>
                  <a:cubicBezTo>
                    <a:pt x="462623" y="0"/>
                    <a:pt x="493447" y="30824"/>
                    <a:pt x="493447" y="68847"/>
                  </a:cubicBezTo>
                  <a:lnTo>
                    <a:pt x="493447" y="68847"/>
                  </a:lnTo>
                  <a:cubicBezTo>
                    <a:pt x="493447" y="106870"/>
                    <a:pt x="462623" y="137694"/>
                    <a:pt x="424600" y="137694"/>
                  </a:cubicBezTo>
                  <a:lnTo>
                    <a:pt x="68847" y="137694"/>
                  </a:lnTo>
                  <a:cubicBezTo>
                    <a:pt x="30824" y="137694"/>
                    <a:pt x="0" y="106870"/>
                    <a:pt x="0" y="68847"/>
                  </a:cubicBezTo>
                  <a:lnTo>
                    <a:pt x="0" y="68847"/>
                  </a:lnTo>
                  <a:cubicBezTo>
                    <a:pt x="0" y="30824"/>
                    <a:pt x="30824" y="0"/>
                    <a:pt x="68847" y="0"/>
                  </a:cubicBezTo>
                  <a:close/>
                </a:path>
              </a:pathLst>
            </a:custGeom>
            <a:solidFill>
              <a:srgbClr val="1C1C1C"/>
            </a:solidFill>
            <a:ln w="19050" cap="rnd">
              <a:solidFill>
                <a:srgbClr val="FFFFFF"/>
              </a:solidFill>
              <a:prstDash val="solid"/>
              <a:round/>
            </a:ln>
          </p:spPr>
          <p:txBody>
            <a:bodyPr/>
            <a:lstStyle/>
            <a:p>
              <a:endParaRPr lang="en-US"/>
            </a:p>
          </p:txBody>
        </p:sp>
        <p:sp>
          <p:nvSpPr>
            <p:cNvPr id="15" name="TextBox 15"/>
            <p:cNvSpPr txBox="1"/>
            <p:nvPr/>
          </p:nvSpPr>
          <p:spPr>
            <a:xfrm>
              <a:off x="0" y="-38100"/>
              <a:ext cx="493447" cy="175794"/>
            </a:xfrm>
            <a:prstGeom prst="rect">
              <a:avLst/>
            </a:prstGeom>
          </p:spPr>
          <p:txBody>
            <a:bodyPr lIns="50800" tIns="50800" rIns="50800" bIns="50800" rtlCol="0" anchor="ctr"/>
            <a:lstStyle/>
            <a:p>
              <a:pPr algn="ctr">
                <a:lnSpc>
                  <a:spcPts val="2380"/>
                </a:lnSpc>
              </a:pPr>
              <a:r>
                <a:rPr lang="en-US" sz="1700">
                  <a:solidFill>
                    <a:srgbClr val="FFFFFF"/>
                  </a:solidFill>
                  <a:latin typeface="Inter"/>
                  <a:ea typeface="Inter"/>
                  <a:cs typeface="Inter"/>
                  <a:sym typeface="Inter"/>
                </a:rPr>
                <a:t>UI/UX DESIGNER</a:t>
              </a:r>
            </a:p>
          </p:txBody>
        </p:sp>
      </p:grpSp>
      <p:grpSp>
        <p:nvGrpSpPr>
          <p:cNvPr id="16" name="Group 16"/>
          <p:cNvGrpSpPr/>
          <p:nvPr/>
        </p:nvGrpSpPr>
        <p:grpSpPr>
          <a:xfrm>
            <a:off x="2027799" y="1028700"/>
            <a:ext cx="560101" cy="560101"/>
            <a:chOff x="0" y="0"/>
            <a:chExt cx="231131" cy="231131"/>
          </a:xfrm>
        </p:grpSpPr>
        <p:sp>
          <p:nvSpPr>
            <p:cNvPr id="17" name="Freeform 17"/>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18" name="TextBox 18"/>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sp>
        <p:nvSpPr>
          <p:cNvPr id="19" name="Freeform 19"/>
          <p:cNvSpPr/>
          <p:nvPr/>
        </p:nvSpPr>
        <p:spPr>
          <a:xfrm>
            <a:off x="2122327" y="1123228"/>
            <a:ext cx="371046" cy="371046"/>
          </a:xfrm>
          <a:custGeom>
            <a:avLst/>
            <a:gdLst/>
            <a:ahLst/>
            <a:cxnLst/>
            <a:rect l="l" t="t" r="r" b="b"/>
            <a:pathLst>
              <a:path w="371046" h="371046">
                <a:moveTo>
                  <a:pt x="0" y="0"/>
                </a:moveTo>
                <a:lnTo>
                  <a:pt x="371045" y="0"/>
                </a:lnTo>
                <a:lnTo>
                  <a:pt x="371045" y="371045"/>
                </a:lnTo>
                <a:lnTo>
                  <a:pt x="0" y="3710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TextBox 20"/>
          <p:cNvSpPr txBox="1"/>
          <p:nvPr/>
        </p:nvSpPr>
        <p:spPr>
          <a:xfrm>
            <a:off x="2752565" y="1208294"/>
            <a:ext cx="2204782" cy="267589"/>
          </a:xfrm>
          <a:prstGeom prst="rect">
            <a:avLst/>
          </a:prstGeom>
        </p:spPr>
        <p:txBody>
          <a:bodyPr lIns="0" tIns="0" rIns="0" bIns="0" rtlCol="0" anchor="t">
            <a:spAutoFit/>
          </a:bodyPr>
          <a:lstStyle/>
          <a:p>
            <a:pPr algn="l">
              <a:lnSpc>
                <a:spcPts val="1957"/>
              </a:lnSpc>
            </a:pPr>
            <a:r>
              <a:rPr lang="en-US" sz="2199" spc="4">
                <a:solidFill>
                  <a:srgbClr val="FFFFFF"/>
                </a:solidFill>
                <a:latin typeface="Inter"/>
                <a:ea typeface="Inter"/>
                <a:cs typeface="Inter"/>
                <a:sym typeface="Inter"/>
              </a:rPr>
              <a:t>by AnonTech</a:t>
            </a:r>
          </a:p>
        </p:txBody>
      </p:sp>
      <p:sp>
        <p:nvSpPr>
          <p:cNvPr id="21" name="TextBox 21"/>
          <p:cNvSpPr txBox="1"/>
          <p:nvPr/>
        </p:nvSpPr>
        <p:spPr>
          <a:xfrm>
            <a:off x="11900949" y="596265"/>
            <a:ext cx="6049766" cy="9037320"/>
          </a:xfrm>
          <a:prstGeom prst="rect">
            <a:avLst/>
          </a:prstGeom>
        </p:spPr>
        <p:txBody>
          <a:bodyPr lIns="0" tIns="0" rIns="0" bIns="0" rtlCol="0" anchor="t">
            <a:spAutoFit/>
          </a:bodyPr>
          <a:lstStyle/>
          <a:p>
            <a:pPr algn="l">
              <a:lnSpc>
                <a:spcPts val="3779"/>
              </a:lnSpc>
              <a:spcBef>
                <a:spcPct val="0"/>
              </a:spcBef>
            </a:pPr>
            <a:r>
              <a:rPr lang="en-US" sz="2700" dirty="0">
                <a:solidFill>
                  <a:srgbClr val="FFFFFF"/>
                </a:solidFill>
                <a:latin typeface="Canva Sans"/>
                <a:ea typeface="Canva Sans"/>
                <a:cs typeface="Canva Sans"/>
                <a:sym typeface="Canva Sans"/>
              </a:rPr>
              <a:t>🧑‍💻</a:t>
            </a:r>
            <a:r>
              <a:rPr lang="en-US" sz="2700" b="1" dirty="0">
                <a:solidFill>
                  <a:srgbClr val="FFFFFF"/>
                </a:solidFill>
                <a:latin typeface="Canva Sans Bold"/>
                <a:ea typeface="Canva Sans Bold"/>
                <a:cs typeface="Canva Sans Bold"/>
                <a:sym typeface="Canva Sans Bold"/>
              </a:rPr>
              <a:t> SAKKA Mohamad-Mario</a:t>
            </a:r>
          </a:p>
          <a:p>
            <a:pPr algn="l">
              <a:lnSpc>
                <a:spcPts val="3779"/>
              </a:lnSpc>
              <a:spcBef>
                <a:spcPct val="0"/>
              </a:spcBef>
            </a:pPr>
            <a:r>
              <a:rPr lang="en-US" sz="2700" dirty="0">
                <a:solidFill>
                  <a:srgbClr val="FFFFFF"/>
                </a:solidFill>
                <a:latin typeface="Canva Sans"/>
                <a:ea typeface="Canva Sans"/>
                <a:cs typeface="Canva Sans"/>
                <a:sym typeface="Canva Sans"/>
              </a:rPr>
              <a:t>Role: Developer</a:t>
            </a:r>
          </a:p>
          <a:p>
            <a:pPr algn="l">
              <a:lnSpc>
                <a:spcPts val="3779"/>
              </a:lnSpc>
              <a:spcBef>
                <a:spcPct val="0"/>
              </a:spcBef>
            </a:pPr>
            <a:r>
              <a:rPr lang="en-US" sz="2700" dirty="0">
                <a:solidFill>
                  <a:srgbClr val="FFFFFF"/>
                </a:solidFill>
                <a:latin typeface="Canva Sans"/>
                <a:ea typeface="Canva Sans"/>
                <a:cs typeface="Canva Sans"/>
                <a:sym typeface="Canva Sans"/>
              </a:rPr>
              <a:t>Description: Builds and maintains the mobile app and backend infrastructure.</a:t>
            </a:r>
          </a:p>
          <a:p>
            <a:pPr algn="l">
              <a:lnSpc>
                <a:spcPts val="3779"/>
              </a:lnSpc>
              <a:spcBef>
                <a:spcPct val="0"/>
              </a:spcBef>
            </a:pPr>
            <a:endParaRPr lang="en-US" sz="2700" dirty="0">
              <a:solidFill>
                <a:srgbClr val="FFFFFF"/>
              </a:solidFill>
              <a:latin typeface="Canva Sans"/>
              <a:ea typeface="Canva Sans"/>
              <a:cs typeface="Canva Sans"/>
              <a:sym typeface="Canva Sans"/>
            </a:endParaRPr>
          </a:p>
          <a:p>
            <a:pPr algn="l">
              <a:lnSpc>
                <a:spcPts val="3779"/>
              </a:lnSpc>
              <a:spcBef>
                <a:spcPct val="0"/>
              </a:spcBef>
            </a:pPr>
            <a:endParaRPr lang="en-US" sz="2700" dirty="0">
              <a:solidFill>
                <a:srgbClr val="FFFFFF"/>
              </a:solidFill>
              <a:latin typeface="Canva Sans"/>
              <a:ea typeface="Canva Sans"/>
              <a:cs typeface="Canva Sans"/>
              <a:sym typeface="Canva Sans"/>
            </a:endParaRPr>
          </a:p>
          <a:p>
            <a:pPr algn="l">
              <a:lnSpc>
                <a:spcPts val="3779"/>
              </a:lnSpc>
              <a:spcBef>
                <a:spcPct val="0"/>
              </a:spcBef>
            </a:pPr>
            <a:r>
              <a:rPr lang="en-US" sz="2700" dirty="0">
                <a:solidFill>
                  <a:srgbClr val="FFFFFF"/>
                </a:solidFill>
                <a:latin typeface="Canva Sans"/>
                <a:ea typeface="Canva Sans"/>
                <a:cs typeface="Canva Sans"/>
                <a:sym typeface="Canva Sans"/>
              </a:rPr>
              <a:t>🤖 </a:t>
            </a:r>
            <a:r>
              <a:rPr lang="en-US" sz="2700" b="1" dirty="0">
                <a:solidFill>
                  <a:srgbClr val="FFFFFF"/>
                </a:solidFill>
                <a:latin typeface="Canva Sans Bold"/>
                <a:ea typeface="Canva Sans Bold"/>
                <a:cs typeface="Canva Sans Bold"/>
                <a:sym typeface="Canva Sans Bold"/>
              </a:rPr>
              <a:t>ZAFAR Azzam</a:t>
            </a:r>
          </a:p>
          <a:p>
            <a:pPr algn="l">
              <a:lnSpc>
                <a:spcPts val="3779"/>
              </a:lnSpc>
              <a:spcBef>
                <a:spcPct val="0"/>
              </a:spcBef>
            </a:pPr>
            <a:r>
              <a:rPr lang="en-US" sz="2700" dirty="0">
                <a:solidFill>
                  <a:srgbClr val="FFFFFF"/>
                </a:solidFill>
                <a:latin typeface="Canva Sans"/>
                <a:ea typeface="Canva Sans"/>
                <a:cs typeface="Canva Sans"/>
                <a:sym typeface="Canva Sans"/>
              </a:rPr>
              <a:t>Role: AI Specialist</a:t>
            </a:r>
          </a:p>
          <a:p>
            <a:pPr algn="l">
              <a:lnSpc>
                <a:spcPts val="3779"/>
              </a:lnSpc>
              <a:spcBef>
                <a:spcPct val="0"/>
              </a:spcBef>
            </a:pPr>
            <a:r>
              <a:rPr lang="en-US" sz="2700" dirty="0">
                <a:solidFill>
                  <a:srgbClr val="FFFFFF"/>
                </a:solidFill>
                <a:latin typeface="Canva Sans"/>
                <a:ea typeface="Canva Sans"/>
                <a:cs typeface="Canva Sans"/>
                <a:sym typeface="Canva Sans"/>
              </a:rPr>
              <a:t>Description: Develops the AI engine that detects and redacts sensitive data.</a:t>
            </a:r>
          </a:p>
          <a:p>
            <a:pPr algn="l">
              <a:lnSpc>
                <a:spcPts val="3779"/>
              </a:lnSpc>
              <a:spcBef>
                <a:spcPct val="0"/>
              </a:spcBef>
            </a:pPr>
            <a:endParaRPr lang="en-US" sz="2700" dirty="0">
              <a:solidFill>
                <a:srgbClr val="FFFFFF"/>
              </a:solidFill>
              <a:latin typeface="Canva Sans"/>
              <a:ea typeface="Canva Sans"/>
              <a:cs typeface="Canva Sans"/>
              <a:sym typeface="Canva Sans"/>
            </a:endParaRPr>
          </a:p>
          <a:p>
            <a:pPr algn="l">
              <a:lnSpc>
                <a:spcPts val="3779"/>
              </a:lnSpc>
              <a:spcBef>
                <a:spcPct val="0"/>
              </a:spcBef>
            </a:pPr>
            <a:endParaRPr lang="en-US" sz="2700" dirty="0">
              <a:solidFill>
                <a:srgbClr val="FFFFFF"/>
              </a:solidFill>
              <a:latin typeface="Canva Sans"/>
              <a:ea typeface="Canva Sans"/>
              <a:cs typeface="Canva Sans"/>
              <a:sym typeface="Canva Sans"/>
            </a:endParaRPr>
          </a:p>
          <a:p>
            <a:pPr algn="l">
              <a:lnSpc>
                <a:spcPts val="3779"/>
              </a:lnSpc>
              <a:spcBef>
                <a:spcPct val="0"/>
              </a:spcBef>
            </a:pPr>
            <a:r>
              <a:rPr lang="en-US" sz="2700" dirty="0">
                <a:solidFill>
                  <a:srgbClr val="FFFFFF"/>
                </a:solidFill>
                <a:latin typeface="Canva Sans"/>
                <a:ea typeface="Canva Sans"/>
                <a:cs typeface="Canva Sans"/>
                <a:sym typeface="Canva Sans"/>
              </a:rPr>
              <a:t>🎨 </a:t>
            </a:r>
            <a:r>
              <a:rPr lang="en-US" sz="2700" b="1" dirty="0">
                <a:solidFill>
                  <a:srgbClr val="FFFFFF"/>
                </a:solidFill>
                <a:latin typeface="Canva Sans Bold"/>
                <a:ea typeface="Canva Sans Bold"/>
                <a:cs typeface="Canva Sans Bold"/>
                <a:sym typeface="Canva Sans Bold"/>
              </a:rPr>
              <a:t>AL-KHALIDY Essam</a:t>
            </a:r>
          </a:p>
          <a:p>
            <a:pPr algn="l">
              <a:lnSpc>
                <a:spcPts val="3779"/>
              </a:lnSpc>
              <a:spcBef>
                <a:spcPct val="0"/>
              </a:spcBef>
            </a:pPr>
            <a:r>
              <a:rPr lang="en-US" sz="2700" dirty="0">
                <a:solidFill>
                  <a:srgbClr val="FFFFFF"/>
                </a:solidFill>
                <a:latin typeface="Canva Sans"/>
                <a:ea typeface="Canva Sans"/>
                <a:cs typeface="Canva Sans"/>
                <a:sym typeface="Canva Sans"/>
              </a:rPr>
              <a:t>Role: UI/UX Designer</a:t>
            </a:r>
          </a:p>
          <a:p>
            <a:pPr algn="l">
              <a:lnSpc>
                <a:spcPts val="3779"/>
              </a:lnSpc>
              <a:spcBef>
                <a:spcPct val="0"/>
              </a:spcBef>
            </a:pPr>
            <a:r>
              <a:rPr lang="en-US" sz="2700" dirty="0">
                <a:solidFill>
                  <a:srgbClr val="FFFFFF"/>
                </a:solidFill>
                <a:latin typeface="Canva Sans"/>
                <a:ea typeface="Canva Sans"/>
                <a:cs typeface="Canva Sans"/>
                <a:sym typeface="Canva Sans"/>
              </a:rPr>
              <a:t>Description: Designs the user interface for a smooth and intuitive experience.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914400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1C1C1C"/>
            </a:solidFill>
          </p:spPr>
          <p:txBody>
            <a:bodyPr/>
            <a:lstStyle/>
            <a:p>
              <a:endParaRPr lang="en-US"/>
            </a:p>
          </p:txBody>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9144000" y="-514975"/>
            <a:ext cx="10801975" cy="10801975"/>
          </a:xfrm>
          <a:custGeom>
            <a:avLst/>
            <a:gdLst/>
            <a:ahLst/>
            <a:cxnLst/>
            <a:rect l="l" t="t" r="r" b="b"/>
            <a:pathLst>
              <a:path w="10801975" h="10801975">
                <a:moveTo>
                  <a:pt x="0" y="0"/>
                </a:moveTo>
                <a:lnTo>
                  <a:pt x="10801975" y="0"/>
                </a:lnTo>
                <a:lnTo>
                  <a:pt x="10801975"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1285875"/>
            <a:ext cx="7489976" cy="2031088"/>
          </a:xfrm>
          <a:prstGeom prst="rect">
            <a:avLst/>
          </a:prstGeom>
        </p:spPr>
        <p:txBody>
          <a:bodyPr lIns="0" tIns="0" rIns="0" bIns="0" rtlCol="0" anchor="t">
            <a:spAutoFit/>
          </a:bodyPr>
          <a:lstStyle/>
          <a:p>
            <a:pPr algn="l">
              <a:lnSpc>
                <a:spcPts val="7682"/>
              </a:lnSpc>
            </a:pPr>
            <a:r>
              <a:rPr lang="en-US" sz="8631" b="1" spc="-517">
                <a:solidFill>
                  <a:srgbClr val="FFFFFF"/>
                </a:solidFill>
                <a:latin typeface="Inter Medium"/>
                <a:ea typeface="Inter Medium"/>
                <a:cs typeface="Inter Medium"/>
                <a:sym typeface="Inter Medium"/>
              </a:rPr>
              <a:t>PROJECT BACKGROUND</a:t>
            </a:r>
          </a:p>
        </p:txBody>
      </p:sp>
      <p:grpSp>
        <p:nvGrpSpPr>
          <p:cNvPr id="7" name="Group 7"/>
          <p:cNvGrpSpPr/>
          <p:nvPr/>
        </p:nvGrpSpPr>
        <p:grpSpPr>
          <a:xfrm>
            <a:off x="1028700" y="6681705"/>
            <a:ext cx="4200529" cy="802931"/>
            <a:chOff x="0" y="0"/>
            <a:chExt cx="1106312" cy="211471"/>
          </a:xfrm>
        </p:grpSpPr>
        <p:sp>
          <p:nvSpPr>
            <p:cNvPr id="8" name="Freeform 8"/>
            <p:cNvSpPr/>
            <p:nvPr/>
          </p:nvSpPr>
          <p:spPr>
            <a:xfrm>
              <a:off x="0" y="0"/>
              <a:ext cx="1106312" cy="211471"/>
            </a:xfrm>
            <a:custGeom>
              <a:avLst/>
              <a:gdLst/>
              <a:ahLst/>
              <a:cxnLst/>
              <a:rect l="l" t="t" r="r" b="b"/>
              <a:pathLst>
                <a:path w="1106312" h="211471">
                  <a:moveTo>
                    <a:pt x="105736" y="0"/>
                  </a:moveTo>
                  <a:lnTo>
                    <a:pt x="1000576" y="0"/>
                  </a:lnTo>
                  <a:cubicBezTo>
                    <a:pt x="1028619" y="0"/>
                    <a:pt x="1055514" y="11140"/>
                    <a:pt x="1075343" y="30969"/>
                  </a:cubicBezTo>
                  <a:cubicBezTo>
                    <a:pt x="1095172" y="50799"/>
                    <a:pt x="1106312" y="77693"/>
                    <a:pt x="1106312" y="105736"/>
                  </a:cubicBezTo>
                  <a:lnTo>
                    <a:pt x="1106312" y="105736"/>
                  </a:lnTo>
                  <a:cubicBezTo>
                    <a:pt x="1106312" y="164132"/>
                    <a:pt x="1058973" y="211471"/>
                    <a:pt x="1000576"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9" name="TextBox 9"/>
            <p:cNvSpPr txBox="1"/>
            <p:nvPr/>
          </p:nvSpPr>
          <p:spPr>
            <a:xfrm>
              <a:off x="0" y="-47625"/>
              <a:ext cx="1106312" cy="259096"/>
            </a:xfrm>
            <a:prstGeom prst="rect">
              <a:avLst/>
            </a:prstGeom>
          </p:spPr>
          <p:txBody>
            <a:bodyPr lIns="50800" tIns="50800" rIns="50800" bIns="50800" rtlCol="0" anchor="ctr"/>
            <a:lstStyle/>
            <a:p>
              <a:pPr algn="ctr">
                <a:lnSpc>
                  <a:spcPts val="3499"/>
                </a:lnSpc>
              </a:pPr>
              <a:r>
                <a:rPr lang="en-US" sz="2499">
                  <a:solidFill>
                    <a:srgbClr val="FFFFFF"/>
                  </a:solidFill>
                  <a:latin typeface="Inter"/>
                  <a:ea typeface="Inter"/>
                  <a:cs typeface="Inter"/>
                  <a:sym typeface="Inter"/>
                </a:rPr>
                <a:t>Why We Need This App</a:t>
              </a:r>
            </a:p>
          </p:txBody>
        </p:sp>
      </p:grpSp>
      <p:sp>
        <p:nvSpPr>
          <p:cNvPr id="10" name="TextBox 10"/>
          <p:cNvSpPr txBox="1"/>
          <p:nvPr/>
        </p:nvSpPr>
        <p:spPr>
          <a:xfrm>
            <a:off x="11583193" y="1404481"/>
            <a:ext cx="4265614" cy="1527175"/>
          </a:xfrm>
          <a:prstGeom prst="rect">
            <a:avLst/>
          </a:prstGeom>
        </p:spPr>
        <p:txBody>
          <a:bodyPr lIns="0" tIns="0" rIns="0" bIns="0" rtlCol="0" anchor="t">
            <a:spAutoFit/>
          </a:bodyPr>
          <a:lstStyle/>
          <a:p>
            <a:pPr algn="ctr">
              <a:lnSpc>
                <a:spcPts val="3049"/>
              </a:lnSpc>
            </a:pPr>
            <a:r>
              <a:rPr lang="en-US" sz="2499" spc="-82" dirty="0">
                <a:solidFill>
                  <a:srgbClr val="FFFFFF"/>
                </a:solidFill>
                <a:latin typeface="Inter"/>
                <a:ea typeface="Inter"/>
                <a:cs typeface="Inter"/>
                <a:sym typeface="Inter"/>
              </a:rPr>
              <a:t>Individuals Regularly Share Sensitive Files</a:t>
            </a:r>
          </a:p>
          <a:p>
            <a:pPr algn="ctr">
              <a:lnSpc>
                <a:spcPts val="3049"/>
              </a:lnSpc>
            </a:pPr>
            <a:r>
              <a:rPr lang="en-US" sz="2499" spc="-82" dirty="0">
                <a:solidFill>
                  <a:srgbClr val="FFFFFF"/>
                </a:solidFill>
                <a:latin typeface="Inter"/>
                <a:ea typeface="Inter"/>
                <a:cs typeface="Inter"/>
                <a:sym typeface="Inter"/>
              </a:rPr>
              <a:t> (ID cards, certificates, contracts, etc.)</a:t>
            </a:r>
          </a:p>
        </p:txBody>
      </p:sp>
      <p:sp>
        <p:nvSpPr>
          <p:cNvPr id="11" name="TextBox 11"/>
          <p:cNvSpPr txBox="1"/>
          <p:nvPr/>
        </p:nvSpPr>
        <p:spPr>
          <a:xfrm>
            <a:off x="11583193" y="4767777"/>
            <a:ext cx="4265614" cy="1527175"/>
          </a:xfrm>
          <a:prstGeom prst="rect">
            <a:avLst/>
          </a:prstGeom>
        </p:spPr>
        <p:txBody>
          <a:bodyPr lIns="0" tIns="0" rIns="0" bIns="0" rtlCol="0" anchor="t">
            <a:spAutoFit/>
          </a:bodyPr>
          <a:lstStyle/>
          <a:p>
            <a:pPr algn="ctr">
              <a:lnSpc>
                <a:spcPts val="3049"/>
              </a:lnSpc>
            </a:pPr>
            <a:r>
              <a:rPr lang="en-US" sz="2499" spc="-82">
                <a:solidFill>
                  <a:srgbClr val="FFFFFF"/>
                </a:solidFill>
                <a:latin typeface="Inter"/>
                <a:ea typeface="Inter"/>
                <a:cs typeface="Inter"/>
                <a:sym typeface="Inter"/>
              </a:rPr>
              <a:t>Manual Redaction is Error-Prone &amp; Time-Consuming</a:t>
            </a:r>
          </a:p>
          <a:p>
            <a:pPr algn="ctr">
              <a:lnSpc>
                <a:spcPts val="3049"/>
              </a:lnSpc>
            </a:pPr>
            <a:r>
              <a:rPr lang="en-US" sz="2499" spc="-82">
                <a:solidFill>
                  <a:srgbClr val="FFFFFF"/>
                </a:solidFill>
                <a:latin typeface="Inter"/>
                <a:ea typeface="Inter"/>
                <a:cs typeface="Inter"/>
                <a:sym typeface="Inter"/>
              </a:rPr>
              <a:t> (Traditional tools aren't efficient or mobile-native.)</a:t>
            </a:r>
          </a:p>
        </p:txBody>
      </p:sp>
      <p:grpSp>
        <p:nvGrpSpPr>
          <p:cNvPr id="12" name="Group 12"/>
          <p:cNvGrpSpPr/>
          <p:nvPr/>
        </p:nvGrpSpPr>
        <p:grpSpPr>
          <a:xfrm>
            <a:off x="13435949" y="468599"/>
            <a:ext cx="560101" cy="560101"/>
            <a:chOff x="0" y="0"/>
            <a:chExt cx="746801" cy="746801"/>
          </a:xfrm>
        </p:grpSpPr>
        <p:grpSp>
          <p:nvGrpSpPr>
            <p:cNvPr id="13" name="Group 13"/>
            <p:cNvGrpSpPr/>
            <p:nvPr/>
          </p:nvGrpSpPr>
          <p:grpSpPr>
            <a:xfrm>
              <a:off x="0" y="0"/>
              <a:ext cx="746801" cy="746801"/>
              <a:chOff x="0" y="0"/>
              <a:chExt cx="231131" cy="231131"/>
            </a:xfrm>
          </p:grpSpPr>
          <p:sp>
            <p:nvSpPr>
              <p:cNvPr id="14" name="Freeform 14"/>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15" name="TextBox 15"/>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16" name="Group 16"/>
            <p:cNvGrpSpPr/>
            <p:nvPr/>
          </p:nvGrpSpPr>
          <p:grpSpPr>
            <a:xfrm>
              <a:off x="147218" y="147218"/>
              <a:ext cx="452366" cy="452366"/>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18" name="TextBox 18"/>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grpSp>
        <p:nvGrpSpPr>
          <p:cNvPr id="19" name="Group 19"/>
          <p:cNvGrpSpPr/>
          <p:nvPr/>
        </p:nvGrpSpPr>
        <p:grpSpPr>
          <a:xfrm>
            <a:off x="13435949" y="3886309"/>
            <a:ext cx="560101" cy="560101"/>
            <a:chOff x="0" y="0"/>
            <a:chExt cx="746801" cy="746801"/>
          </a:xfrm>
        </p:grpSpPr>
        <p:grpSp>
          <p:nvGrpSpPr>
            <p:cNvPr id="20" name="Group 20"/>
            <p:cNvGrpSpPr/>
            <p:nvPr/>
          </p:nvGrpSpPr>
          <p:grpSpPr>
            <a:xfrm>
              <a:off x="0" y="0"/>
              <a:ext cx="746801" cy="746801"/>
              <a:chOff x="0" y="0"/>
              <a:chExt cx="231131" cy="231131"/>
            </a:xfrm>
          </p:grpSpPr>
          <p:sp>
            <p:nvSpPr>
              <p:cNvPr id="21" name="Freeform 21"/>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22" name="TextBox 22"/>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23" name="Group 23"/>
            <p:cNvGrpSpPr/>
            <p:nvPr/>
          </p:nvGrpSpPr>
          <p:grpSpPr>
            <a:xfrm>
              <a:off x="147218" y="147218"/>
              <a:ext cx="452366" cy="452366"/>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25" name="TextBox 25"/>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sp>
        <p:nvSpPr>
          <p:cNvPr id="26" name="TextBox 26"/>
          <p:cNvSpPr txBox="1"/>
          <p:nvPr/>
        </p:nvSpPr>
        <p:spPr>
          <a:xfrm>
            <a:off x="1028700" y="7739741"/>
            <a:ext cx="6997787" cy="1471295"/>
          </a:xfrm>
          <a:prstGeom prst="rect">
            <a:avLst/>
          </a:prstGeom>
        </p:spPr>
        <p:txBody>
          <a:bodyPr lIns="0" tIns="0" rIns="0" bIns="0" rtlCol="0" anchor="t">
            <a:spAutoFit/>
          </a:bodyPr>
          <a:lstStyle/>
          <a:p>
            <a:pPr algn="just">
              <a:lnSpc>
                <a:spcPts val="2380"/>
              </a:lnSpc>
              <a:spcBef>
                <a:spcPct val="0"/>
              </a:spcBef>
            </a:pPr>
            <a:r>
              <a:rPr lang="en-US" sz="1700" dirty="0">
                <a:solidFill>
                  <a:srgbClr val="FFFFFF"/>
                </a:solidFill>
                <a:latin typeface="Inter"/>
                <a:ea typeface="Inter"/>
                <a:cs typeface="Inter"/>
                <a:sym typeface="Inter"/>
              </a:rPr>
              <a:t>In today's digital world, people often need to share documents that contain sensitive personal or financial data. Manual redaction tools are slow, inaccurate, and not mobile-friendly. With growing legal pressure around privacy laws like GDPR and HIPAA, there’s a clear need for a fast, smart, and secure solution.</a:t>
            </a:r>
          </a:p>
        </p:txBody>
      </p:sp>
      <p:sp>
        <p:nvSpPr>
          <p:cNvPr id="27" name="TextBox 27"/>
          <p:cNvSpPr txBox="1"/>
          <p:nvPr/>
        </p:nvSpPr>
        <p:spPr>
          <a:xfrm>
            <a:off x="11583193" y="8131074"/>
            <a:ext cx="4265614" cy="1908175"/>
          </a:xfrm>
          <a:prstGeom prst="rect">
            <a:avLst/>
          </a:prstGeom>
        </p:spPr>
        <p:txBody>
          <a:bodyPr lIns="0" tIns="0" rIns="0" bIns="0" rtlCol="0" anchor="t">
            <a:spAutoFit/>
          </a:bodyPr>
          <a:lstStyle/>
          <a:p>
            <a:pPr algn="ctr">
              <a:lnSpc>
                <a:spcPts val="3049"/>
              </a:lnSpc>
            </a:pPr>
            <a:r>
              <a:rPr lang="en-US" sz="2499" spc="-82">
                <a:solidFill>
                  <a:srgbClr val="FFFFFF"/>
                </a:solidFill>
                <a:latin typeface="Inter"/>
                <a:ea typeface="Inter"/>
                <a:cs typeface="Inter"/>
                <a:sym typeface="Inter"/>
              </a:rPr>
              <a:t>Privacy Regulations Demand Better Tools</a:t>
            </a:r>
          </a:p>
          <a:p>
            <a:pPr algn="ctr">
              <a:lnSpc>
                <a:spcPts val="3049"/>
              </a:lnSpc>
            </a:pPr>
            <a:r>
              <a:rPr lang="en-US" sz="2499" spc="-82">
                <a:solidFill>
                  <a:srgbClr val="FFFFFF"/>
                </a:solidFill>
                <a:latin typeface="Inter"/>
                <a:ea typeface="Inter"/>
                <a:cs typeface="Inter"/>
                <a:sym typeface="Inter"/>
              </a:rPr>
              <a:t> (GDPR, HIPAA, and other laws require secure data handling.)</a:t>
            </a:r>
          </a:p>
        </p:txBody>
      </p:sp>
      <p:grpSp>
        <p:nvGrpSpPr>
          <p:cNvPr id="28" name="Group 28"/>
          <p:cNvGrpSpPr/>
          <p:nvPr/>
        </p:nvGrpSpPr>
        <p:grpSpPr>
          <a:xfrm>
            <a:off x="13435949" y="7223514"/>
            <a:ext cx="560101" cy="560101"/>
            <a:chOff x="0" y="0"/>
            <a:chExt cx="746801" cy="746801"/>
          </a:xfrm>
        </p:grpSpPr>
        <p:grpSp>
          <p:nvGrpSpPr>
            <p:cNvPr id="29" name="Group 29"/>
            <p:cNvGrpSpPr/>
            <p:nvPr/>
          </p:nvGrpSpPr>
          <p:grpSpPr>
            <a:xfrm>
              <a:off x="0" y="0"/>
              <a:ext cx="746801" cy="746801"/>
              <a:chOff x="0" y="0"/>
              <a:chExt cx="231131" cy="231131"/>
            </a:xfrm>
          </p:grpSpPr>
          <p:sp>
            <p:nvSpPr>
              <p:cNvPr id="30" name="Freeform 30"/>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31" name="TextBox 31"/>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32" name="Group 32"/>
            <p:cNvGrpSpPr/>
            <p:nvPr/>
          </p:nvGrpSpPr>
          <p:grpSpPr>
            <a:xfrm>
              <a:off x="147218" y="147218"/>
              <a:ext cx="452366" cy="452366"/>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34" name="TextBox 34"/>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9144000" y="2916637"/>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1C1C1C"/>
            </a:solidFill>
          </p:spPr>
          <p:txBody>
            <a:bodyPr/>
            <a:lstStyle/>
            <a:p>
              <a:endParaRPr lang="en-US"/>
            </a:p>
          </p:txBody>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9144000" y="2952125"/>
            <a:ext cx="10801975" cy="10801975"/>
          </a:xfrm>
          <a:custGeom>
            <a:avLst/>
            <a:gdLst/>
            <a:ahLst/>
            <a:cxnLst/>
            <a:rect l="l" t="t" r="r" b="b"/>
            <a:pathLst>
              <a:path w="10801975" h="10801975">
                <a:moveTo>
                  <a:pt x="0" y="0"/>
                </a:moveTo>
                <a:lnTo>
                  <a:pt x="10801975" y="0"/>
                </a:lnTo>
                <a:lnTo>
                  <a:pt x="10801975"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5645107" y="1285875"/>
            <a:ext cx="6997787" cy="1054207"/>
          </a:xfrm>
          <a:prstGeom prst="rect">
            <a:avLst/>
          </a:prstGeom>
        </p:spPr>
        <p:txBody>
          <a:bodyPr lIns="0" tIns="0" rIns="0" bIns="0" rtlCol="0" anchor="t">
            <a:spAutoFit/>
          </a:bodyPr>
          <a:lstStyle/>
          <a:p>
            <a:pPr algn="ctr">
              <a:lnSpc>
                <a:spcPts val="7682"/>
              </a:lnSpc>
            </a:pPr>
            <a:r>
              <a:rPr lang="en-US" sz="8631" b="1" spc="-517">
                <a:solidFill>
                  <a:srgbClr val="FFFFFF"/>
                </a:solidFill>
                <a:latin typeface="Inter Medium"/>
                <a:ea typeface="Inter Medium"/>
                <a:cs typeface="Inter Medium"/>
                <a:sym typeface="Inter Medium"/>
              </a:rPr>
              <a:t>ADVANTAGES</a:t>
            </a:r>
          </a:p>
        </p:txBody>
      </p:sp>
      <p:grpSp>
        <p:nvGrpSpPr>
          <p:cNvPr id="7" name="Group 7"/>
          <p:cNvGrpSpPr/>
          <p:nvPr/>
        </p:nvGrpSpPr>
        <p:grpSpPr>
          <a:xfrm>
            <a:off x="1028700" y="5286763"/>
            <a:ext cx="4616407" cy="802931"/>
            <a:chOff x="0" y="0"/>
            <a:chExt cx="1215844" cy="211471"/>
          </a:xfrm>
        </p:grpSpPr>
        <p:sp>
          <p:nvSpPr>
            <p:cNvPr id="8" name="Freeform 8"/>
            <p:cNvSpPr/>
            <p:nvPr/>
          </p:nvSpPr>
          <p:spPr>
            <a:xfrm>
              <a:off x="0" y="0"/>
              <a:ext cx="1215844" cy="211471"/>
            </a:xfrm>
            <a:custGeom>
              <a:avLst/>
              <a:gdLst/>
              <a:ahLst/>
              <a:cxnLst/>
              <a:rect l="l" t="t" r="r" b="b"/>
              <a:pathLst>
                <a:path w="1215844" h="211471">
                  <a:moveTo>
                    <a:pt x="105736" y="0"/>
                  </a:moveTo>
                  <a:lnTo>
                    <a:pt x="1110108" y="0"/>
                  </a:lnTo>
                  <a:cubicBezTo>
                    <a:pt x="1168504" y="0"/>
                    <a:pt x="1215844" y="47340"/>
                    <a:pt x="1215844" y="105736"/>
                  </a:cubicBezTo>
                  <a:lnTo>
                    <a:pt x="1215844" y="105736"/>
                  </a:lnTo>
                  <a:cubicBezTo>
                    <a:pt x="1215844" y="164132"/>
                    <a:pt x="1168504" y="211471"/>
                    <a:pt x="1110108"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9" name="TextBox 9"/>
            <p:cNvSpPr txBox="1"/>
            <p:nvPr/>
          </p:nvSpPr>
          <p:spPr>
            <a:xfrm>
              <a:off x="0" y="-47625"/>
              <a:ext cx="1215844" cy="259096"/>
            </a:xfrm>
            <a:prstGeom prst="rect">
              <a:avLst/>
            </a:prstGeom>
          </p:spPr>
          <p:txBody>
            <a:bodyPr lIns="50800" tIns="50800" rIns="50800" bIns="50800" rtlCol="0" anchor="ctr"/>
            <a:lstStyle/>
            <a:p>
              <a:pPr algn="ctr">
                <a:lnSpc>
                  <a:spcPts val="3499"/>
                </a:lnSpc>
              </a:pPr>
              <a:r>
                <a:rPr lang="en-US" sz="2499">
                  <a:solidFill>
                    <a:srgbClr val="FFFFFF"/>
                  </a:solidFill>
                  <a:latin typeface="Inter"/>
                  <a:ea typeface="Inter"/>
                  <a:cs typeface="Inter"/>
                  <a:sym typeface="Inter"/>
                </a:rPr>
                <a:t>Why Anon Docs Stands Out</a:t>
              </a:r>
            </a:p>
          </p:txBody>
        </p:sp>
      </p:grpSp>
      <p:sp>
        <p:nvSpPr>
          <p:cNvPr id="10" name="TextBox 10"/>
          <p:cNvSpPr txBox="1"/>
          <p:nvPr/>
        </p:nvSpPr>
        <p:spPr>
          <a:xfrm>
            <a:off x="1028700" y="6201536"/>
            <a:ext cx="6997787" cy="2128788"/>
          </a:xfrm>
          <a:prstGeom prst="rect">
            <a:avLst/>
          </a:prstGeom>
        </p:spPr>
        <p:txBody>
          <a:bodyPr lIns="0" tIns="0" rIns="0" bIns="0" rtlCol="0" anchor="t">
            <a:spAutoFit/>
          </a:bodyPr>
          <a:lstStyle/>
          <a:p>
            <a:pPr algn="just">
              <a:lnSpc>
                <a:spcPts val="2380"/>
              </a:lnSpc>
              <a:spcBef>
                <a:spcPct val="0"/>
              </a:spcBef>
            </a:pPr>
            <a:r>
              <a:rPr lang="en-US" sz="1700" dirty="0">
                <a:solidFill>
                  <a:srgbClr val="FFFFFF"/>
                </a:solidFill>
                <a:latin typeface="Inter"/>
                <a:ea typeface="Inter"/>
                <a:cs typeface="Inter"/>
                <a:sym typeface="Inter"/>
              </a:rPr>
              <a:t>In a world where documents travel everywhere via our phones, handling sensitive information shouldn’t slow you down. Traditional tools are clumsy, error-prone, and leave you juggling multiple apps. With AI-powered on-device processing, </a:t>
            </a:r>
            <a:r>
              <a:rPr lang="en-US" sz="1700" dirty="0" err="1">
                <a:solidFill>
                  <a:srgbClr val="FFFFFF"/>
                </a:solidFill>
                <a:latin typeface="Inter"/>
                <a:ea typeface="Inter"/>
                <a:cs typeface="Inter"/>
                <a:sym typeface="Inter"/>
              </a:rPr>
              <a:t>AnonDocs</a:t>
            </a:r>
            <a:r>
              <a:rPr lang="en-US" sz="1700" dirty="0">
                <a:solidFill>
                  <a:srgbClr val="FFFFFF"/>
                </a:solidFill>
                <a:latin typeface="Inter"/>
                <a:ea typeface="Inter"/>
                <a:cs typeface="Inter"/>
                <a:sym typeface="Inter"/>
              </a:rPr>
              <a:t> instantly detects, edits, and redacts text—so you can import, review, and export secure PDF, Word, or Excel files with a single tap. Mobile-first, privacy-first, and effortlessly easy.</a:t>
            </a:r>
          </a:p>
        </p:txBody>
      </p:sp>
      <p:sp>
        <p:nvSpPr>
          <p:cNvPr id="11" name="TextBox 11"/>
          <p:cNvSpPr txBox="1"/>
          <p:nvPr/>
        </p:nvSpPr>
        <p:spPr>
          <a:xfrm>
            <a:off x="11999148" y="8493125"/>
            <a:ext cx="4186384" cy="1527175"/>
          </a:xfrm>
          <a:prstGeom prst="rect">
            <a:avLst/>
          </a:prstGeom>
        </p:spPr>
        <p:txBody>
          <a:bodyPr lIns="0" tIns="0" rIns="0" bIns="0" rtlCol="0" anchor="t">
            <a:spAutoFit/>
          </a:bodyPr>
          <a:lstStyle/>
          <a:p>
            <a:pPr algn="l">
              <a:lnSpc>
                <a:spcPts val="3049"/>
              </a:lnSpc>
            </a:pPr>
            <a:r>
              <a:rPr lang="en-US" sz="2499" spc="-82" dirty="0">
                <a:solidFill>
                  <a:srgbClr val="FFFFFF"/>
                </a:solidFill>
                <a:latin typeface="Inter"/>
                <a:ea typeface="Inter"/>
                <a:cs typeface="Inter"/>
                <a:sym typeface="Inter"/>
              </a:rPr>
              <a:t>Export as Word, PDF, or Excel Instantly (Gives users flexibility and control across formats)</a:t>
            </a:r>
          </a:p>
        </p:txBody>
      </p:sp>
      <p:sp>
        <p:nvSpPr>
          <p:cNvPr id="12" name="TextBox 12"/>
          <p:cNvSpPr txBox="1"/>
          <p:nvPr/>
        </p:nvSpPr>
        <p:spPr>
          <a:xfrm>
            <a:off x="11999148" y="6258633"/>
            <a:ext cx="4797486" cy="1133324"/>
          </a:xfrm>
          <a:prstGeom prst="rect">
            <a:avLst/>
          </a:prstGeom>
        </p:spPr>
        <p:txBody>
          <a:bodyPr lIns="0" tIns="0" rIns="0" bIns="0" rtlCol="0" anchor="t">
            <a:spAutoFit/>
          </a:bodyPr>
          <a:lstStyle/>
          <a:p>
            <a:pPr algn="l">
              <a:lnSpc>
                <a:spcPts val="3049"/>
              </a:lnSpc>
            </a:pPr>
            <a:r>
              <a:rPr lang="en-US" sz="2499" spc="-82" dirty="0">
                <a:solidFill>
                  <a:srgbClr val="FFFFFF"/>
                </a:solidFill>
                <a:latin typeface="Inter"/>
                <a:ea typeface="Inter"/>
                <a:cs typeface="Inter"/>
                <a:sym typeface="Inter"/>
              </a:rPr>
              <a:t>Preserves Original Document Layout &amp; Formatting (No more messy exports or reformatting)</a:t>
            </a:r>
          </a:p>
        </p:txBody>
      </p:sp>
      <p:sp>
        <p:nvSpPr>
          <p:cNvPr id="13" name="TextBox 13"/>
          <p:cNvSpPr txBox="1"/>
          <p:nvPr/>
        </p:nvSpPr>
        <p:spPr>
          <a:xfrm>
            <a:off x="11999148" y="4024140"/>
            <a:ext cx="5260152" cy="1518044"/>
          </a:xfrm>
          <a:prstGeom prst="rect">
            <a:avLst/>
          </a:prstGeom>
        </p:spPr>
        <p:txBody>
          <a:bodyPr lIns="0" tIns="0" rIns="0" bIns="0" rtlCol="0" anchor="t">
            <a:spAutoFit/>
          </a:bodyPr>
          <a:lstStyle/>
          <a:p>
            <a:pPr algn="l">
              <a:lnSpc>
                <a:spcPts val="3049"/>
              </a:lnSpc>
            </a:pPr>
            <a:r>
              <a:rPr lang="en-US" sz="2499" spc="-82" dirty="0">
                <a:solidFill>
                  <a:srgbClr val="FFFFFF"/>
                </a:solidFill>
                <a:latin typeface="Inter"/>
                <a:ea typeface="Inter"/>
                <a:cs typeface="Inter"/>
                <a:sym typeface="Inter"/>
              </a:rPr>
              <a:t>AI-Powered Redaction for Accuracy &amp; Speed (Automatically detects sensitive or relevant fields which the user wants to edit)</a:t>
            </a:r>
          </a:p>
        </p:txBody>
      </p:sp>
      <p:grpSp>
        <p:nvGrpSpPr>
          <p:cNvPr id="14" name="Group 14"/>
          <p:cNvGrpSpPr/>
          <p:nvPr/>
        </p:nvGrpSpPr>
        <p:grpSpPr>
          <a:xfrm>
            <a:off x="11006812" y="4131440"/>
            <a:ext cx="560101" cy="560101"/>
            <a:chOff x="0" y="0"/>
            <a:chExt cx="746801" cy="746801"/>
          </a:xfrm>
        </p:grpSpPr>
        <p:grpSp>
          <p:nvGrpSpPr>
            <p:cNvPr id="15" name="Group 15"/>
            <p:cNvGrpSpPr/>
            <p:nvPr/>
          </p:nvGrpSpPr>
          <p:grpSpPr>
            <a:xfrm>
              <a:off x="0" y="0"/>
              <a:ext cx="746801" cy="746801"/>
              <a:chOff x="0" y="0"/>
              <a:chExt cx="231131" cy="231131"/>
            </a:xfrm>
          </p:grpSpPr>
          <p:sp>
            <p:nvSpPr>
              <p:cNvPr id="16" name="Freeform 16"/>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17" name="TextBox 17"/>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18" name="Group 18"/>
            <p:cNvGrpSpPr/>
            <p:nvPr/>
          </p:nvGrpSpPr>
          <p:grpSpPr>
            <a:xfrm>
              <a:off x="147218" y="147218"/>
              <a:ext cx="452366" cy="45236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20" name="TextBox 20"/>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grpSp>
        <p:nvGrpSpPr>
          <p:cNvPr id="21" name="Group 21"/>
          <p:cNvGrpSpPr/>
          <p:nvPr/>
        </p:nvGrpSpPr>
        <p:grpSpPr>
          <a:xfrm>
            <a:off x="11006812" y="6365932"/>
            <a:ext cx="560101" cy="560101"/>
            <a:chOff x="0" y="0"/>
            <a:chExt cx="746801" cy="746801"/>
          </a:xfrm>
        </p:grpSpPr>
        <p:grpSp>
          <p:nvGrpSpPr>
            <p:cNvPr id="22" name="Group 22"/>
            <p:cNvGrpSpPr/>
            <p:nvPr/>
          </p:nvGrpSpPr>
          <p:grpSpPr>
            <a:xfrm>
              <a:off x="0" y="0"/>
              <a:ext cx="746801" cy="746801"/>
              <a:chOff x="0" y="0"/>
              <a:chExt cx="231131" cy="231131"/>
            </a:xfrm>
          </p:grpSpPr>
          <p:sp>
            <p:nvSpPr>
              <p:cNvPr id="23" name="Freeform 23"/>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24" name="TextBox 24"/>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25" name="Group 25"/>
            <p:cNvGrpSpPr/>
            <p:nvPr/>
          </p:nvGrpSpPr>
          <p:grpSpPr>
            <a:xfrm>
              <a:off x="147218" y="147218"/>
              <a:ext cx="452366" cy="452366"/>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27" name="TextBox 27"/>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sp>
        <p:nvSpPr>
          <p:cNvPr id="28" name="AutoShape 28"/>
          <p:cNvSpPr/>
          <p:nvPr/>
        </p:nvSpPr>
        <p:spPr>
          <a:xfrm flipV="1">
            <a:off x="0" y="2935687"/>
            <a:ext cx="9227822" cy="0"/>
          </a:xfrm>
          <a:prstGeom prst="line">
            <a:avLst/>
          </a:prstGeom>
          <a:ln w="38100" cap="flat">
            <a:solidFill>
              <a:srgbClr val="232322"/>
            </a:solidFill>
            <a:prstDash val="solid"/>
            <a:headEnd type="none" w="sm" len="sm"/>
            <a:tailEnd type="none" w="sm" len="sm"/>
          </a:ln>
        </p:spPr>
        <p:txBody>
          <a:bodyPr/>
          <a:lstStyle/>
          <a:p>
            <a:endParaRPr lang="en-US"/>
          </a:p>
        </p:txBody>
      </p:sp>
      <p:grpSp>
        <p:nvGrpSpPr>
          <p:cNvPr id="29" name="Group 29"/>
          <p:cNvGrpSpPr/>
          <p:nvPr/>
        </p:nvGrpSpPr>
        <p:grpSpPr>
          <a:xfrm>
            <a:off x="11006812" y="8600424"/>
            <a:ext cx="560101" cy="560101"/>
            <a:chOff x="0" y="0"/>
            <a:chExt cx="746801" cy="746801"/>
          </a:xfrm>
        </p:grpSpPr>
        <p:grpSp>
          <p:nvGrpSpPr>
            <p:cNvPr id="30" name="Group 30"/>
            <p:cNvGrpSpPr/>
            <p:nvPr/>
          </p:nvGrpSpPr>
          <p:grpSpPr>
            <a:xfrm>
              <a:off x="0" y="0"/>
              <a:ext cx="746801" cy="746801"/>
              <a:chOff x="0" y="0"/>
              <a:chExt cx="231131" cy="231131"/>
            </a:xfrm>
          </p:grpSpPr>
          <p:sp>
            <p:nvSpPr>
              <p:cNvPr id="31" name="Freeform 31"/>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32" name="TextBox 32"/>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33" name="Group 33"/>
            <p:cNvGrpSpPr/>
            <p:nvPr/>
          </p:nvGrpSpPr>
          <p:grpSpPr>
            <a:xfrm>
              <a:off x="147218" y="147218"/>
              <a:ext cx="452366" cy="452366"/>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35" name="TextBox 35"/>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914400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1C1C1C"/>
            </a:solidFill>
          </p:spPr>
          <p:txBody>
            <a:bodyPr/>
            <a:lstStyle/>
            <a:p>
              <a:endParaRPr lang="en-US"/>
            </a:p>
          </p:txBody>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9144000" y="0"/>
            <a:ext cx="10801975" cy="10801975"/>
          </a:xfrm>
          <a:custGeom>
            <a:avLst/>
            <a:gdLst/>
            <a:ahLst/>
            <a:cxnLst/>
            <a:rect l="l" t="t" r="r" b="b"/>
            <a:pathLst>
              <a:path w="10801975" h="10801975">
                <a:moveTo>
                  <a:pt x="0" y="0"/>
                </a:moveTo>
                <a:lnTo>
                  <a:pt x="10801975" y="0"/>
                </a:lnTo>
                <a:lnTo>
                  <a:pt x="10801975"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1285875"/>
            <a:ext cx="7560693" cy="1054207"/>
          </a:xfrm>
          <a:prstGeom prst="rect">
            <a:avLst/>
          </a:prstGeom>
        </p:spPr>
        <p:txBody>
          <a:bodyPr lIns="0" tIns="0" rIns="0" bIns="0" rtlCol="0" anchor="t">
            <a:spAutoFit/>
          </a:bodyPr>
          <a:lstStyle/>
          <a:p>
            <a:pPr algn="l">
              <a:lnSpc>
                <a:spcPts val="7682"/>
              </a:lnSpc>
            </a:pPr>
            <a:r>
              <a:rPr lang="en-US" sz="8631" b="1" spc="-517">
                <a:solidFill>
                  <a:srgbClr val="FFFFFF"/>
                </a:solidFill>
                <a:latin typeface="Inter Medium"/>
                <a:ea typeface="Inter Medium"/>
                <a:cs typeface="Inter Medium"/>
                <a:sym typeface="Inter Medium"/>
              </a:rPr>
              <a:t>APP FEATURES</a:t>
            </a:r>
          </a:p>
        </p:txBody>
      </p:sp>
      <p:grpSp>
        <p:nvGrpSpPr>
          <p:cNvPr id="7" name="Group 7"/>
          <p:cNvGrpSpPr/>
          <p:nvPr/>
        </p:nvGrpSpPr>
        <p:grpSpPr>
          <a:xfrm>
            <a:off x="1028700" y="6728969"/>
            <a:ext cx="4656099" cy="802931"/>
            <a:chOff x="0" y="0"/>
            <a:chExt cx="1226298" cy="211471"/>
          </a:xfrm>
        </p:grpSpPr>
        <p:sp>
          <p:nvSpPr>
            <p:cNvPr id="8" name="Freeform 8"/>
            <p:cNvSpPr/>
            <p:nvPr/>
          </p:nvSpPr>
          <p:spPr>
            <a:xfrm>
              <a:off x="0" y="0"/>
              <a:ext cx="1226298" cy="211471"/>
            </a:xfrm>
            <a:custGeom>
              <a:avLst/>
              <a:gdLst/>
              <a:ahLst/>
              <a:cxnLst/>
              <a:rect l="l" t="t" r="r" b="b"/>
              <a:pathLst>
                <a:path w="1226298" h="211471">
                  <a:moveTo>
                    <a:pt x="105736" y="0"/>
                  </a:moveTo>
                  <a:lnTo>
                    <a:pt x="1120562" y="0"/>
                  </a:lnTo>
                  <a:cubicBezTo>
                    <a:pt x="1178958" y="0"/>
                    <a:pt x="1226298" y="47340"/>
                    <a:pt x="1226298" y="105736"/>
                  </a:cubicBezTo>
                  <a:lnTo>
                    <a:pt x="1226298" y="105736"/>
                  </a:lnTo>
                  <a:cubicBezTo>
                    <a:pt x="1226298" y="133779"/>
                    <a:pt x="1215158" y="160673"/>
                    <a:pt x="1195328" y="180502"/>
                  </a:cubicBezTo>
                  <a:cubicBezTo>
                    <a:pt x="1175499" y="200331"/>
                    <a:pt x="1148605" y="211471"/>
                    <a:pt x="1120562"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9" name="TextBox 9"/>
            <p:cNvSpPr txBox="1"/>
            <p:nvPr/>
          </p:nvSpPr>
          <p:spPr>
            <a:xfrm>
              <a:off x="0" y="-47625"/>
              <a:ext cx="1226298" cy="259096"/>
            </a:xfrm>
            <a:prstGeom prst="rect">
              <a:avLst/>
            </a:prstGeom>
          </p:spPr>
          <p:txBody>
            <a:bodyPr lIns="50800" tIns="50800" rIns="50800" bIns="50800" rtlCol="0" anchor="ctr"/>
            <a:lstStyle/>
            <a:p>
              <a:pPr algn="ctr">
                <a:lnSpc>
                  <a:spcPts val="3499"/>
                </a:lnSpc>
              </a:pPr>
              <a:r>
                <a:rPr lang="en-US" sz="2499">
                  <a:solidFill>
                    <a:srgbClr val="FFFFFF"/>
                  </a:solidFill>
                  <a:latin typeface="Inter"/>
                  <a:ea typeface="Inter"/>
                  <a:cs typeface="Inter"/>
                  <a:sym typeface="Inter"/>
                </a:rPr>
                <a:t>Key Functions of Anon Docs</a:t>
              </a:r>
            </a:p>
          </p:txBody>
        </p:sp>
      </p:grpSp>
      <p:grpSp>
        <p:nvGrpSpPr>
          <p:cNvPr id="10" name="Group 10"/>
          <p:cNvGrpSpPr/>
          <p:nvPr/>
        </p:nvGrpSpPr>
        <p:grpSpPr>
          <a:xfrm>
            <a:off x="11347636" y="1028700"/>
            <a:ext cx="4736727" cy="1527607"/>
            <a:chOff x="0" y="0"/>
            <a:chExt cx="1247533" cy="402333"/>
          </a:xfrm>
        </p:grpSpPr>
        <p:sp>
          <p:nvSpPr>
            <p:cNvPr id="11" name="Freeform 11"/>
            <p:cNvSpPr/>
            <p:nvPr/>
          </p:nvSpPr>
          <p:spPr>
            <a:xfrm>
              <a:off x="0" y="0"/>
              <a:ext cx="1247533" cy="402333"/>
            </a:xfrm>
            <a:custGeom>
              <a:avLst/>
              <a:gdLst/>
              <a:ahLst/>
              <a:cxnLst/>
              <a:rect l="l" t="t" r="r" b="b"/>
              <a:pathLst>
                <a:path w="1247533" h="402333">
                  <a:moveTo>
                    <a:pt x="163444" y="0"/>
                  </a:moveTo>
                  <a:lnTo>
                    <a:pt x="1084089" y="0"/>
                  </a:lnTo>
                  <a:cubicBezTo>
                    <a:pt x="1174356" y="0"/>
                    <a:pt x="1247533" y="73177"/>
                    <a:pt x="1247533" y="163444"/>
                  </a:cubicBezTo>
                  <a:lnTo>
                    <a:pt x="1247533" y="238888"/>
                  </a:lnTo>
                  <a:cubicBezTo>
                    <a:pt x="1247533" y="282236"/>
                    <a:pt x="1230313" y="323809"/>
                    <a:pt x="1199661" y="354461"/>
                  </a:cubicBezTo>
                  <a:cubicBezTo>
                    <a:pt x="1169009" y="385113"/>
                    <a:pt x="1127437" y="402333"/>
                    <a:pt x="1084089" y="402333"/>
                  </a:cubicBezTo>
                  <a:lnTo>
                    <a:pt x="163444" y="402333"/>
                  </a:lnTo>
                  <a:cubicBezTo>
                    <a:pt x="73177" y="402333"/>
                    <a:pt x="0" y="329156"/>
                    <a:pt x="0" y="238888"/>
                  </a:cubicBezTo>
                  <a:lnTo>
                    <a:pt x="0" y="163444"/>
                  </a:lnTo>
                  <a:cubicBezTo>
                    <a:pt x="0" y="120096"/>
                    <a:pt x="17220" y="78524"/>
                    <a:pt x="47872" y="47872"/>
                  </a:cubicBezTo>
                  <a:cubicBezTo>
                    <a:pt x="78524" y="17220"/>
                    <a:pt x="120096" y="0"/>
                    <a:pt x="163444" y="0"/>
                  </a:cubicBezTo>
                  <a:close/>
                </a:path>
              </a:pathLst>
            </a:custGeom>
            <a:solidFill>
              <a:srgbClr val="1C1C1C"/>
            </a:solidFill>
            <a:ln w="19050" cap="rnd">
              <a:solidFill>
                <a:srgbClr val="FFFFFF"/>
              </a:solidFill>
              <a:prstDash val="solid"/>
              <a:round/>
            </a:ln>
          </p:spPr>
          <p:txBody>
            <a:bodyPr/>
            <a:lstStyle/>
            <a:p>
              <a:endParaRPr lang="en-US"/>
            </a:p>
          </p:txBody>
        </p:sp>
        <p:sp>
          <p:nvSpPr>
            <p:cNvPr id="12" name="TextBox 12"/>
            <p:cNvSpPr txBox="1"/>
            <p:nvPr/>
          </p:nvSpPr>
          <p:spPr>
            <a:xfrm>
              <a:off x="0" y="-47625"/>
              <a:ext cx="1247533" cy="449958"/>
            </a:xfrm>
            <a:prstGeom prst="rect">
              <a:avLst/>
            </a:prstGeom>
          </p:spPr>
          <p:txBody>
            <a:bodyPr lIns="50800" tIns="50800" rIns="50800" bIns="50800" rtlCol="0" anchor="ctr"/>
            <a:lstStyle/>
            <a:p>
              <a:pPr algn="ctr">
                <a:lnSpc>
                  <a:spcPts val="3499"/>
                </a:lnSpc>
              </a:pPr>
              <a:r>
                <a:rPr lang="en-US" sz="2499">
                  <a:solidFill>
                    <a:srgbClr val="FFFFFF"/>
                  </a:solidFill>
                  <a:latin typeface="Inter"/>
                  <a:ea typeface="Inter"/>
                  <a:cs typeface="Inter"/>
                  <a:sym typeface="Inter"/>
                </a:rPr>
                <a:t>Smart Document Scanner</a:t>
              </a:r>
            </a:p>
            <a:p>
              <a:pPr algn="ctr">
                <a:lnSpc>
                  <a:spcPts val="3499"/>
                </a:lnSpc>
              </a:pPr>
              <a:r>
                <a:rPr lang="en-US" sz="2499">
                  <a:solidFill>
                    <a:srgbClr val="FFFFFF"/>
                  </a:solidFill>
                  <a:latin typeface="Inter"/>
                  <a:ea typeface="Inter"/>
                  <a:cs typeface="Inter"/>
                  <a:sym typeface="Inter"/>
                </a:rPr>
                <a:t> (Mobile-based capture of physical documents)</a:t>
              </a:r>
            </a:p>
          </p:txBody>
        </p:sp>
      </p:grpSp>
      <p:grpSp>
        <p:nvGrpSpPr>
          <p:cNvPr id="13" name="Group 13"/>
          <p:cNvGrpSpPr/>
          <p:nvPr/>
        </p:nvGrpSpPr>
        <p:grpSpPr>
          <a:xfrm>
            <a:off x="10159135" y="7928661"/>
            <a:ext cx="7151830" cy="1527607"/>
            <a:chOff x="0" y="0"/>
            <a:chExt cx="1883610" cy="402333"/>
          </a:xfrm>
        </p:grpSpPr>
        <p:sp>
          <p:nvSpPr>
            <p:cNvPr id="14" name="Freeform 14"/>
            <p:cNvSpPr/>
            <p:nvPr/>
          </p:nvSpPr>
          <p:spPr>
            <a:xfrm>
              <a:off x="0" y="0"/>
              <a:ext cx="1883610" cy="402333"/>
            </a:xfrm>
            <a:custGeom>
              <a:avLst/>
              <a:gdLst/>
              <a:ahLst/>
              <a:cxnLst/>
              <a:rect l="l" t="t" r="r" b="b"/>
              <a:pathLst>
                <a:path w="1883610" h="402333">
                  <a:moveTo>
                    <a:pt x="108251" y="0"/>
                  </a:moveTo>
                  <a:lnTo>
                    <a:pt x="1775359" y="0"/>
                  </a:lnTo>
                  <a:cubicBezTo>
                    <a:pt x="1835144" y="0"/>
                    <a:pt x="1883610" y="48466"/>
                    <a:pt x="1883610" y="108251"/>
                  </a:cubicBezTo>
                  <a:lnTo>
                    <a:pt x="1883610" y="294082"/>
                  </a:lnTo>
                  <a:cubicBezTo>
                    <a:pt x="1883610" y="322792"/>
                    <a:pt x="1872205" y="350326"/>
                    <a:pt x="1851904" y="370627"/>
                  </a:cubicBezTo>
                  <a:cubicBezTo>
                    <a:pt x="1831603" y="390928"/>
                    <a:pt x="1804069" y="402333"/>
                    <a:pt x="1775359" y="402333"/>
                  </a:cubicBezTo>
                  <a:lnTo>
                    <a:pt x="108251" y="402333"/>
                  </a:lnTo>
                  <a:cubicBezTo>
                    <a:pt x="79541" y="402333"/>
                    <a:pt x="52007" y="390928"/>
                    <a:pt x="31706" y="370627"/>
                  </a:cubicBezTo>
                  <a:cubicBezTo>
                    <a:pt x="11405" y="350326"/>
                    <a:pt x="0" y="322792"/>
                    <a:pt x="0" y="294082"/>
                  </a:cubicBezTo>
                  <a:lnTo>
                    <a:pt x="0" y="108251"/>
                  </a:lnTo>
                  <a:cubicBezTo>
                    <a:pt x="0" y="79541"/>
                    <a:pt x="11405" y="52007"/>
                    <a:pt x="31706" y="31706"/>
                  </a:cubicBezTo>
                  <a:cubicBezTo>
                    <a:pt x="52007" y="11405"/>
                    <a:pt x="79541" y="0"/>
                    <a:pt x="108251" y="0"/>
                  </a:cubicBezTo>
                  <a:close/>
                </a:path>
              </a:pathLst>
            </a:custGeom>
            <a:solidFill>
              <a:srgbClr val="1C1C1C"/>
            </a:solidFill>
            <a:ln w="19050" cap="rnd">
              <a:solidFill>
                <a:srgbClr val="FFFFFF"/>
              </a:solidFill>
              <a:prstDash val="solid"/>
              <a:round/>
            </a:ln>
          </p:spPr>
          <p:txBody>
            <a:bodyPr/>
            <a:lstStyle/>
            <a:p>
              <a:endParaRPr lang="en-US"/>
            </a:p>
          </p:txBody>
        </p:sp>
        <p:sp>
          <p:nvSpPr>
            <p:cNvPr id="15" name="TextBox 15"/>
            <p:cNvSpPr txBox="1"/>
            <p:nvPr/>
          </p:nvSpPr>
          <p:spPr>
            <a:xfrm>
              <a:off x="0" y="-47625"/>
              <a:ext cx="1883610" cy="449958"/>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Cloud Upload &amp; Secure Sharing</a:t>
              </a:r>
            </a:p>
            <a:p>
              <a:pPr algn="ctr">
                <a:lnSpc>
                  <a:spcPts val="3499"/>
                </a:lnSpc>
              </a:pPr>
              <a:r>
                <a:rPr lang="en-US" sz="2499" dirty="0">
                  <a:solidFill>
                    <a:srgbClr val="FFFFFF"/>
                  </a:solidFill>
                  <a:latin typeface="Inter"/>
                  <a:ea typeface="Inter"/>
                  <a:cs typeface="Inter"/>
                  <a:sym typeface="Inter"/>
                </a:rPr>
                <a:t> (Sync with Google Drive, Dropbox, or share directly)</a:t>
              </a:r>
            </a:p>
          </p:txBody>
        </p:sp>
      </p:grpSp>
      <p:sp>
        <p:nvSpPr>
          <p:cNvPr id="16" name="TextBox 16"/>
          <p:cNvSpPr txBox="1"/>
          <p:nvPr/>
        </p:nvSpPr>
        <p:spPr>
          <a:xfrm>
            <a:off x="1028700" y="7787005"/>
            <a:ext cx="6997787" cy="1176020"/>
          </a:xfrm>
          <a:prstGeom prst="rect">
            <a:avLst/>
          </a:prstGeom>
        </p:spPr>
        <p:txBody>
          <a:bodyPr lIns="0" tIns="0" rIns="0" bIns="0" rtlCol="0" anchor="t">
            <a:spAutoFit/>
          </a:bodyPr>
          <a:lstStyle/>
          <a:p>
            <a:pPr algn="just">
              <a:lnSpc>
                <a:spcPts val="2380"/>
              </a:lnSpc>
              <a:spcBef>
                <a:spcPct val="0"/>
              </a:spcBef>
            </a:pPr>
            <a:r>
              <a:rPr lang="en-US" sz="1700" dirty="0">
                <a:solidFill>
                  <a:srgbClr val="FFFFFF"/>
                </a:solidFill>
                <a:latin typeface="Inter"/>
                <a:ea typeface="Inter"/>
                <a:cs typeface="Inter"/>
                <a:sym typeface="Inter"/>
              </a:rPr>
              <a:t>Anon Docs combines document scanning with smart AI-powered redaction. It helps users protect sensitive data in seconds — directly from their phone — while preserving formatting and offering flexible export options.</a:t>
            </a:r>
          </a:p>
        </p:txBody>
      </p:sp>
      <p:sp>
        <p:nvSpPr>
          <p:cNvPr id="17" name="AutoShape 17"/>
          <p:cNvSpPr/>
          <p:nvPr/>
        </p:nvSpPr>
        <p:spPr>
          <a:xfrm>
            <a:off x="13716000" y="1831631"/>
            <a:ext cx="0" cy="6710072"/>
          </a:xfrm>
          <a:prstGeom prst="line">
            <a:avLst/>
          </a:prstGeom>
          <a:ln w="19050" cap="flat">
            <a:solidFill>
              <a:srgbClr val="FFFFFF"/>
            </a:solidFill>
            <a:prstDash val="solid"/>
            <a:headEnd type="none" w="sm" len="sm"/>
            <a:tailEnd type="none" w="sm" len="sm"/>
          </a:ln>
        </p:spPr>
        <p:txBody>
          <a:bodyPr/>
          <a:lstStyle/>
          <a:p>
            <a:endParaRPr lang="en-US"/>
          </a:p>
        </p:txBody>
      </p:sp>
      <p:grpSp>
        <p:nvGrpSpPr>
          <p:cNvPr id="18" name="Group 18"/>
          <p:cNvGrpSpPr/>
          <p:nvPr/>
        </p:nvGrpSpPr>
        <p:grpSpPr>
          <a:xfrm>
            <a:off x="10506522" y="5631690"/>
            <a:ext cx="6418957" cy="1527607"/>
            <a:chOff x="0" y="0"/>
            <a:chExt cx="1690589" cy="402333"/>
          </a:xfrm>
        </p:grpSpPr>
        <p:sp>
          <p:nvSpPr>
            <p:cNvPr id="19" name="Freeform 19"/>
            <p:cNvSpPr/>
            <p:nvPr/>
          </p:nvSpPr>
          <p:spPr>
            <a:xfrm>
              <a:off x="0" y="0"/>
              <a:ext cx="1690589" cy="402333"/>
            </a:xfrm>
            <a:custGeom>
              <a:avLst/>
              <a:gdLst/>
              <a:ahLst/>
              <a:cxnLst/>
              <a:rect l="l" t="t" r="r" b="b"/>
              <a:pathLst>
                <a:path w="1690589" h="402333">
                  <a:moveTo>
                    <a:pt x="120610" y="0"/>
                  </a:moveTo>
                  <a:lnTo>
                    <a:pt x="1569979" y="0"/>
                  </a:lnTo>
                  <a:cubicBezTo>
                    <a:pt x="1601967" y="0"/>
                    <a:pt x="1632645" y="12707"/>
                    <a:pt x="1655263" y="35326"/>
                  </a:cubicBezTo>
                  <a:cubicBezTo>
                    <a:pt x="1677882" y="57945"/>
                    <a:pt x="1690589" y="88622"/>
                    <a:pt x="1690589" y="120610"/>
                  </a:cubicBezTo>
                  <a:lnTo>
                    <a:pt x="1690589" y="281723"/>
                  </a:lnTo>
                  <a:cubicBezTo>
                    <a:pt x="1690589" y="313710"/>
                    <a:pt x="1677882" y="344388"/>
                    <a:pt x="1655263" y="367007"/>
                  </a:cubicBezTo>
                  <a:cubicBezTo>
                    <a:pt x="1632645" y="389626"/>
                    <a:pt x="1601967" y="402333"/>
                    <a:pt x="1569979" y="402333"/>
                  </a:cubicBezTo>
                  <a:lnTo>
                    <a:pt x="120610" y="402333"/>
                  </a:lnTo>
                  <a:cubicBezTo>
                    <a:pt x="88622" y="402333"/>
                    <a:pt x="57945" y="389626"/>
                    <a:pt x="35326" y="367007"/>
                  </a:cubicBezTo>
                  <a:cubicBezTo>
                    <a:pt x="12707" y="344388"/>
                    <a:pt x="0" y="313710"/>
                    <a:pt x="0" y="281723"/>
                  </a:cubicBezTo>
                  <a:lnTo>
                    <a:pt x="0" y="120610"/>
                  </a:lnTo>
                  <a:cubicBezTo>
                    <a:pt x="0" y="88622"/>
                    <a:pt x="12707" y="57945"/>
                    <a:pt x="35326" y="35326"/>
                  </a:cubicBezTo>
                  <a:cubicBezTo>
                    <a:pt x="57945" y="12707"/>
                    <a:pt x="88622" y="0"/>
                    <a:pt x="120610" y="0"/>
                  </a:cubicBezTo>
                  <a:close/>
                </a:path>
              </a:pathLst>
            </a:custGeom>
            <a:solidFill>
              <a:srgbClr val="1C1C1C"/>
            </a:solidFill>
            <a:ln w="19050" cap="rnd">
              <a:solidFill>
                <a:srgbClr val="FFFFFF"/>
              </a:solidFill>
              <a:prstDash val="solid"/>
              <a:round/>
            </a:ln>
          </p:spPr>
          <p:txBody>
            <a:bodyPr/>
            <a:lstStyle/>
            <a:p>
              <a:endParaRPr lang="en-US"/>
            </a:p>
          </p:txBody>
        </p:sp>
        <p:sp>
          <p:nvSpPr>
            <p:cNvPr id="20" name="TextBox 20"/>
            <p:cNvSpPr txBox="1"/>
            <p:nvPr/>
          </p:nvSpPr>
          <p:spPr>
            <a:xfrm>
              <a:off x="0" y="-47625"/>
              <a:ext cx="1690589" cy="449958"/>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Export to Word, PDF, or Excel</a:t>
              </a:r>
            </a:p>
            <a:p>
              <a:pPr algn="ctr">
                <a:lnSpc>
                  <a:spcPts val="3499"/>
                </a:lnSpc>
              </a:pPr>
              <a:r>
                <a:rPr lang="en-US" sz="2499" dirty="0">
                  <a:solidFill>
                    <a:srgbClr val="FFFFFF"/>
                  </a:solidFill>
                  <a:latin typeface="Inter"/>
                  <a:ea typeface="Inter"/>
                  <a:cs typeface="Inter"/>
                  <a:sym typeface="Inter"/>
                </a:rPr>
                <a:t> (Maintains original layout/formulas for editing or sharing)</a:t>
              </a:r>
            </a:p>
          </p:txBody>
        </p:sp>
      </p:grpSp>
      <p:grpSp>
        <p:nvGrpSpPr>
          <p:cNvPr id="21" name="Group 21"/>
          <p:cNvGrpSpPr/>
          <p:nvPr/>
        </p:nvGrpSpPr>
        <p:grpSpPr>
          <a:xfrm>
            <a:off x="11122784" y="3330195"/>
            <a:ext cx="5186432" cy="1527607"/>
            <a:chOff x="0" y="0"/>
            <a:chExt cx="1365974" cy="402333"/>
          </a:xfrm>
        </p:grpSpPr>
        <p:sp>
          <p:nvSpPr>
            <p:cNvPr id="22" name="Freeform 22"/>
            <p:cNvSpPr/>
            <p:nvPr/>
          </p:nvSpPr>
          <p:spPr>
            <a:xfrm>
              <a:off x="0" y="0"/>
              <a:ext cx="1365974" cy="402333"/>
            </a:xfrm>
            <a:custGeom>
              <a:avLst/>
              <a:gdLst/>
              <a:ahLst/>
              <a:cxnLst/>
              <a:rect l="l" t="t" r="r" b="b"/>
              <a:pathLst>
                <a:path w="1365974" h="402333">
                  <a:moveTo>
                    <a:pt x="149273" y="0"/>
                  </a:moveTo>
                  <a:lnTo>
                    <a:pt x="1216701" y="0"/>
                  </a:lnTo>
                  <a:cubicBezTo>
                    <a:pt x="1256291" y="0"/>
                    <a:pt x="1294259" y="15727"/>
                    <a:pt x="1322253" y="43721"/>
                  </a:cubicBezTo>
                  <a:cubicBezTo>
                    <a:pt x="1350247" y="71715"/>
                    <a:pt x="1365974" y="109683"/>
                    <a:pt x="1365974" y="149273"/>
                  </a:cubicBezTo>
                  <a:lnTo>
                    <a:pt x="1365974" y="253060"/>
                  </a:lnTo>
                  <a:cubicBezTo>
                    <a:pt x="1365974" y="292650"/>
                    <a:pt x="1350247" y="330618"/>
                    <a:pt x="1322253" y="358612"/>
                  </a:cubicBezTo>
                  <a:cubicBezTo>
                    <a:pt x="1294259" y="386606"/>
                    <a:pt x="1256291" y="402333"/>
                    <a:pt x="1216701" y="402333"/>
                  </a:cubicBezTo>
                  <a:lnTo>
                    <a:pt x="149273" y="402333"/>
                  </a:lnTo>
                  <a:cubicBezTo>
                    <a:pt x="109683" y="402333"/>
                    <a:pt x="71715" y="386606"/>
                    <a:pt x="43721" y="358612"/>
                  </a:cubicBezTo>
                  <a:cubicBezTo>
                    <a:pt x="15727" y="330618"/>
                    <a:pt x="0" y="292650"/>
                    <a:pt x="0" y="253060"/>
                  </a:cubicBezTo>
                  <a:lnTo>
                    <a:pt x="0" y="149273"/>
                  </a:lnTo>
                  <a:cubicBezTo>
                    <a:pt x="0" y="109683"/>
                    <a:pt x="15727" y="71715"/>
                    <a:pt x="43721" y="43721"/>
                  </a:cubicBezTo>
                  <a:cubicBezTo>
                    <a:pt x="71715" y="15727"/>
                    <a:pt x="109683" y="0"/>
                    <a:pt x="149273" y="0"/>
                  </a:cubicBezTo>
                  <a:close/>
                </a:path>
              </a:pathLst>
            </a:custGeom>
            <a:solidFill>
              <a:srgbClr val="1C1C1C"/>
            </a:solidFill>
            <a:ln w="19050" cap="rnd">
              <a:solidFill>
                <a:srgbClr val="FFFFFF"/>
              </a:solidFill>
              <a:prstDash val="solid"/>
              <a:round/>
            </a:ln>
          </p:spPr>
          <p:txBody>
            <a:bodyPr/>
            <a:lstStyle/>
            <a:p>
              <a:endParaRPr lang="en-US"/>
            </a:p>
          </p:txBody>
        </p:sp>
        <p:sp>
          <p:nvSpPr>
            <p:cNvPr id="23" name="TextBox 23"/>
            <p:cNvSpPr txBox="1"/>
            <p:nvPr/>
          </p:nvSpPr>
          <p:spPr>
            <a:xfrm>
              <a:off x="0" y="-47625"/>
              <a:ext cx="1365974" cy="449958"/>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Remote (Paid Subscription) or Local AI-Powered </a:t>
              </a:r>
              <a:br>
                <a:rPr lang="en-US" sz="2499" dirty="0">
                  <a:solidFill>
                    <a:srgbClr val="FFFFFF"/>
                  </a:solidFill>
                  <a:latin typeface="Inter"/>
                  <a:ea typeface="Inter"/>
                  <a:cs typeface="Inter"/>
                  <a:sym typeface="Inter"/>
                </a:rPr>
              </a:br>
              <a:r>
                <a:rPr lang="en-US" sz="2499" dirty="0">
                  <a:solidFill>
                    <a:srgbClr val="FFFFFF"/>
                  </a:solidFill>
                  <a:latin typeface="Inter"/>
                  <a:ea typeface="Inter"/>
                  <a:cs typeface="Inter"/>
                  <a:sym typeface="Inter"/>
                </a:rPr>
                <a:t>Redaction Engine</a:t>
              </a:r>
            </a:p>
          </p:txBody>
        </p:sp>
      </p:grpSp>
      <p:grpSp>
        <p:nvGrpSpPr>
          <p:cNvPr id="24" name="Group 24"/>
          <p:cNvGrpSpPr/>
          <p:nvPr/>
        </p:nvGrpSpPr>
        <p:grpSpPr>
          <a:xfrm>
            <a:off x="13454999" y="2377443"/>
            <a:ext cx="560101" cy="560101"/>
            <a:chOff x="0" y="0"/>
            <a:chExt cx="746801" cy="746801"/>
          </a:xfrm>
        </p:grpSpPr>
        <p:grpSp>
          <p:nvGrpSpPr>
            <p:cNvPr id="25" name="Group 25"/>
            <p:cNvGrpSpPr/>
            <p:nvPr/>
          </p:nvGrpSpPr>
          <p:grpSpPr>
            <a:xfrm>
              <a:off x="0" y="0"/>
              <a:ext cx="746801" cy="746801"/>
              <a:chOff x="0" y="0"/>
              <a:chExt cx="231131" cy="231131"/>
            </a:xfrm>
          </p:grpSpPr>
          <p:sp>
            <p:nvSpPr>
              <p:cNvPr id="26" name="Freeform 26"/>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27" name="TextBox 27"/>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28" name="Group 28"/>
            <p:cNvGrpSpPr/>
            <p:nvPr/>
          </p:nvGrpSpPr>
          <p:grpSpPr>
            <a:xfrm>
              <a:off x="147218" y="147218"/>
              <a:ext cx="452366" cy="452366"/>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30" name="TextBox 30"/>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grpSp>
        <p:nvGrpSpPr>
          <p:cNvPr id="31" name="Group 31"/>
          <p:cNvGrpSpPr/>
          <p:nvPr/>
        </p:nvGrpSpPr>
        <p:grpSpPr>
          <a:xfrm>
            <a:off x="13454999" y="4829212"/>
            <a:ext cx="560101" cy="560101"/>
            <a:chOff x="0" y="0"/>
            <a:chExt cx="746801" cy="746801"/>
          </a:xfrm>
        </p:grpSpPr>
        <p:grpSp>
          <p:nvGrpSpPr>
            <p:cNvPr id="32" name="Group 32"/>
            <p:cNvGrpSpPr/>
            <p:nvPr/>
          </p:nvGrpSpPr>
          <p:grpSpPr>
            <a:xfrm>
              <a:off x="0" y="0"/>
              <a:ext cx="746801" cy="746801"/>
              <a:chOff x="0" y="0"/>
              <a:chExt cx="231131" cy="231131"/>
            </a:xfrm>
          </p:grpSpPr>
          <p:sp>
            <p:nvSpPr>
              <p:cNvPr id="33" name="Freeform 33"/>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34" name="TextBox 34"/>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35" name="Group 35"/>
            <p:cNvGrpSpPr/>
            <p:nvPr/>
          </p:nvGrpSpPr>
          <p:grpSpPr>
            <a:xfrm>
              <a:off x="147218" y="147218"/>
              <a:ext cx="452366" cy="452366"/>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37" name="TextBox 37"/>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grpSp>
        <p:nvGrpSpPr>
          <p:cNvPr id="38" name="Group 38"/>
          <p:cNvGrpSpPr/>
          <p:nvPr/>
        </p:nvGrpSpPr>
        <p:grpSpPr>
          <a:xfrm>
            <a:off x="13435949" y="7130435"/>
            <a:ext cx="560101" cy="560101"/>
            <a:chOff x="0" y="0"/>
            <a:chExt cx="746801" cy="746801"/>
          </a:xfrm>
        </p:grpSpPr>
        <p:grpSp>
          <p:nvGrpSpPr>
            <p:cNvPr id="39" name="Group 39"/>
            <p:cNvGrpSpPr/>
            <p:nvPr/>
          </p:nvGrpSpPr>
          <p:grpSpPr>
            <a:xfrm>
              <a:off x="0" y="0"/>
              <a:ext cx="746801" cy="746801"/>
              <a:chOff x="0" y="0"/>
              <a:chExt cx="231131" cy="231131"/>
            </a:xfrm>
          </p:grpSpPr>
          <p:sp>
            <p:nvSpPr>
              <p:cNvPr id="40" name="Freeform 40"/>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41" name="TextBox 41"/>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42" name="Group 42"/>
            <p:cNvGrpSpPr/>
            <p:nvPr/>
          </p:nvGrpSpPr>
          <p:grpSpPr>
            <a:xfrm>
              <a:off x="147218" y="147218"/>
              <a:ext cx="452366" cy="452366"/>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44" name="TextBox 44"/>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a:extLst>
            <a:ext uri="{FF2B5EF4-FFF2-40B4-BE49-F238E27FC236}">
              <a16:creationId xmlns:a16="http://schemas.microsoft.com/office/drawing/2014/main" id="{7028EB9F-46AC-3D43-4DC0-4F409BC9115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D664F4E-3049-D5E4-3488-344F73123D8C}"/>
              </a:ext>
            </a:extLst>
          </p:cNvPr>
          <p:cNvGrpSpPr/>
          <p:nvPr/>
        </p:nvGrpSpPr>
        <p:grpSpPr>
          <a:xfrm>
            <a:off x="9144000" y="0"/>
            <a:ext cx="9144000" cy="10287000"/>
            <a:chOff x="0" y="0"/>
            <a:chExt cx="2408296" cy="2709333"/>
          </a:xfrm>
        </p:grpSpPr>
        <p:sp>
          <p:nvSpPr>
            <p:cNvPr id="3" name="Freeform 3">
              <a:extLst>
                <a:ext uri="{FF2B5EF4-FFF2-40B4-BE49-F238E27FC236}">
                  <a16:creationId xmlns:a16="http://schemas.microsoft.com/office/drawing/2014/main" id="{D1D9AC9D-62F7-0294-97F9-29EADD995871}"/>
                </a:ext>
              </a:extLst>
            </p:cNvPr>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1C1C1C"/>
            </a:solidFill>
          </p:spPr>
          <p:txBody>
            <a:bodyPr/>
            <a:lstStyle/>
            <a:p>
              <a:endParaRPr lang="en-US"/>
            </a:p>
          </p:txBody>
        </p:sp>
        <p:sp>
          <p:nvSpPr>
            <p:cNvPr id="4" name="TextBox 4">
              <a:extLst>
                <a:ext uri="{FF2B5EF4-FFF2-40B4-BE49-F238E27FC236}">
                  <a16:creationId xmlns:a16="http://schemas.microsoft.com/office/drawing/2014/main" id="{D48ECF2C-790E-A035-29F0-CEF1ACFEEDA8}"/>
                </a:ext>
              </a:extLst>
            </p:cNvPr>
            <p:cNvSpPr txBox="1"/>
            <p:nvPr/>
          </p:nvSpPr>
          <p:spPr>
            <a:xfrm>
              <a:off x="0" y="-38100"/>
              <a:ext cx="2408296"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a:extLst>
              <a:ext uri="{FF2B5EF4-FFF2-40B4-BE49-F238E27FC236}">
                <a16:creationId xmlns:a16="http://schemas.microsoft.com/office/drawing/2014/main" id="{B35695C0-A760-3A3B-3247-3239CECAD7FC}"/>
              </a:ext>
            </a:extLst>
          </p:cNvPr>
          <p:cNvSpPr/>
          <p:nvPr/>
        </p:nvSpPr>
        <p:spPr>
          <a:xfrm>
            <a:off x="9144000" y="0"/>
            <a:ext cx="10801975" cy="10801975"/>
          </a:xfrm>
          <a:custGeom>
            <a:avLst/>
            <a:gdLst/>
            <a:ahLst/>
            <a:cxnLst/>
            <a:rect l="l" t="t" r="r" b="b"/>
            <a:pathLst>
              <a:path w="10801975" h="10801975">
                <a:moveTo>
                  <a:pt x="0" y="0"/>
                </a:moveTo>
                <a:lnTo>
                  <a:pt x="10801975" y="0"/>
                </a:lnTo>
                <a:lnTo>
                  <a:pt x="10801975"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a:extLst>
              <a:ext uri="{FF2B5EF4-FFF2-40B4-BE49-F238E27FC236}">
                <a16:creationId xmlns:a16="http://schemas.microsoft.com/office/drawing/2014/main" id="{9A1BBBAB-760B-0081-ECE9-02B2CE7EDB10}"/>
              </a:ext>
            </a:extLst>
          </p:cNvPr>
          <p:cNvSpPr txBox="1"/>
          <p:nvPr/>
        </p:nvSpPr>
        <p:spPr>
          <a:xfrm>
            <a:off x="1028700" y="1285875"/>
            <a:ext cx="7560693" cy="1005596"/>
          </a:xfrm>
          <a:prstGeom prst="rect">
            <a:avLst/>
          </a:prstGeom>
        </p:spPr>
        <p:txBody>
          <a:bodyPr lIns="0" tIns="0" rIns="0" bIns="0" rtlCol="0" anchor="t">
            <a:spAutoFit/>
          </a:bodyPr>
          <a:lstStyle/>
          <a:p>
            <a:pPr algn="l">
              <a:lnSpc>
                <a:spcPts val="7682"/>
              </a:lnSpc>
            </a:pPr>
            <a:r>
              <a:rPr lang="en-US" sz="8631" b="1" spc="-517" dirty="0">
                <a:solidFill>
                  <a:srgbClr val="FFFFFF"/>
                </a:solidFill>
                <a:latin typeface="Inter Medium"/>
                <a:ea typeface="Inter Medium"/>
                <a:cs typeface="Inter Medium"/>
                <a:sym typeface="Inter Medium"/>
              </a:rPr>
              <a:t>Some snippets</a:t>
            </a:r>
          </a:p>
        </p:txBody>
      </p:sp>
      <p:sp>
        <p:nvSpPr>
          <p:cNvPr id="15" name="TextBox 15">
            <a:extLst>
              <a:ext uri="{FF2B5EF4-FFF2-40B4-BE49-F238E27FC236}">
                <a16:creationId xmlns:a16="http://schemas.microsoft.com/office/drawing/2014/main" id="{86B82AA6-C196-9529-F618-C0A98598C4BC}"/>
              </a:ext>
            </a:extLst>
          </p:cNvPr>
          <p:cNvSpPr txBox="1"/>
          <p:nvPr/>
        </p:nvSpPr>
        <p:spPr>
          <a:xfrm>
            <a:off x="10159135" y="7747835"/>
            <a:ext cx="7151830" cy="1708433"/>
          </a:xfrm>
          <a:prstGeom prst="rect">
            <a:avLst/>
          </a:prstGeom>
        </p:spPr>
        <p:txBody>
          <a:bodyPr lIns="50800" tIns="50800" rIns="50800" bIns="50800" rtlCol="0" anchor="ctr"/>
          <a:lstStyle/>
          <a:p>
            <a:pPr algn="ctr">
              <a:lnSpc>
                <a:spcPts val="3499"/>
              </a:lnSpc>
            </a:pPr>
            <a:endParaRPr lang="en-US" sz="2499" dirty="0">
              <a:solidFill>
                <a:srgbClr val="FFFFFF"/>
              </a:solidFill>
              <a:latin typeface="Inter"/>
              <a:ea typeface="Inter"/>
              <a:cs typeface="Inter"/>
              <a:sym typeface="Inter"/>
            </a:endParaRPr>
          </a:p>
        </p:txBody>
      </p:sp>
      <p:sp>
        <p:nvSpPr>
          <p:cNvPr id="20" name="TextBox 20">
            <a:extLst>
              <a:ext uri="{FF2B5EF4-FFF2-40B4-BE49-F238E27FC236}">
                <a16:creationId xmlns:a16="http://schemas.microsoft.com/office/drawing/2014/main" id="{BA489225-6F61-1D17-B618-EAD72F0E30B1}"/>
              </a:ext>
            </a:extLst>
          </p:cNvPr>
          <p:cNvSpPr txBox="1"/>
          <p:nvPr/>
        </p:nvSpPr>
        <p:spPr>
          <a:xfrm>
            <a:off x="10506522" y="5450864"/>
            <a:ext cx="6418957" cy="1708433"/>
          </a:xfrm>
          <a:prstGeom prst="rect">
            <a:avLst/>
          </a:prstGeom>
        </p:spPr>
        <p:txBody>
          <a:bodyPr lIns="50800" tIns="50800" rIns="50800" bIns="50800" rtlCol="0" anchor="ctr"/>
          <a:lstStyle/>
          <a:p>
            <a:pPr algn="ctr">
              <a:lnSpc>
                <a:spcPts val="3499"/>
              </a:lnSpc>
            </a:pPr>
            <a:endParaRPr lang="en-US" sz="2499" dirty="0">
              <a:solidFill>
                <a:srgbClr val="FFFFFF"/>
              </a:solidFill>
              <a:latin typeface="Inter"/>
              <a:ea typeface="Inter"/>
              <a:cs typeface="Inter"/>
              <a:sym typeface="Inter"/>
            </a:endParaRPr>
          </a:p>
        </p:txBody>
      </p:sp>
      <p:sp>
        <p:nvSpPr>
          <p:cNvPr id="23" name="TextBox 23">
            <a:extLst>
              <a:ext uri="{FF2B5EF4-FFF2-40B4-BE49-F238E27FC236}">
                <a16:creationId xmlns:a16="http://schemas.microsoft.com/office/drawing/2014/main" id="{8962006F-DC88-0D89-8E07-FC62DAE10DC1}"/>
              </a:ext>
            </a:extLst>
          </p:cNvPr>
          <p:cNvSpPr txBox="1"/>
          <p:nvPr/>
        </p:nvSpPr>
        <p:spPr>
          <a:xfrm>
            <a:off x="11122784" y="3149369"/>
            <a:ext cx="5186432" cy="1708433"/>
          </a:xfrm>
          <a:prstGeom prst="rect">
            <a:avLst/>
          </a:prstGeom>
        </p:spPr>
        <p:txBody>
          <a:bodyPr lIns="50800" tIns="50800" rIns="50800" bIns="50800" rtlCol="0" anchor="ctr"/>
          <a:lstStyle/>
          <a:p>
            <a:pPr algn="ctr">
              <a:lnSpc>
                <a:spcPts val="3499"/>
              </a:lnSpc>
            </a:pPr>
            <a:endParaRPr lang="en-US" sz="2499" dirty="0">
              <a:solidFill>
                <a:srgbClr val="FFFFFF"/>
              </a:solidFill>
              <a:latin typeface="Inter"/>
              <a:ea typeface="Inter"/>
              <a:cs typeface="Inter"/>
              <a:sym typeface="Inter"/>
            </a:endParaRPr>
          </a:p>
        </p:txBody>
      </p:sp>
      <p:pic>
        <p:nvPicPr>
          <p:cNvPr id="48" name="Picture 47" descr="A screenshot of a phone&#10;&#10;AI-generated content may be incorrect.">
            <a:extLst>
              <a:ext uri="{FF2B5EF4-FFF2-40B4-BE49-F238E27FC236}">
                <a16:creationId xmlns:a16="http://schemas.microsoft.com/office/drawing/2014/main" id="{9544D5F7-DA93-621A-3D53-85AF880529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37153" y="2644329"/>
            <a:ext cx="3097743" cy="6819900"/>
          </a:xfrm>
          <a:prstGeom prst="rect">
            <a:avLst/>
          </a:prstGeom>
        </p:spPr>
      </p:pic>
      <p:pic>
        <p:nvPicPr>
          <p:cNvPr id="50" name="Picture 49" descr="A screenshot of a cell phone&#10;&#10;AI-generated content may be incorrect.">
            <a:extLst>
              <a:ext uri="{FF2B5EF4-FFF2-40B4-BE49-F238E27FC236}">
                <a16:creationId xmlns:a16="http://schemas.microsoft.com/office/drawing/2014/main" id="{096CB8D3-0CDC-2B55-4B78-C1E1EF76DC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66438" y="2641486"/>
            <a:ext cx="3097744" cy="6819900"/>
          </a:xfrm>
          <a:prstGeom prst="rect">
            <a:avLst/>
          </a:prstGeom>
        </p:spPr>
      </p:pic>
      <p:pic>
        <p:nvPicPr>
          <p:cNvPr id="52" name="Picture 51" descr="A screenshot of a phone&#10;&#10;AI-generated content may be incorrect.">
            <a:extLst>
              <a:ext uri="{FF2B5EF4-FFF2-40B4-BE49-F238E27FC236}">
                <a16:creationId xmlns:a16="http://schemas.microsoft.com/office/drawing/2014/main" id="{3A428F5E-174F-25AA-3DB2-01B1B910335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659472" y="2641486"/>
            <a:ext cx="3091024" cy="6805109"/>
          </a:xfrm>
          <a:prstGeom prst="rect">
            <a:avLst/>
          </a:prstGeom>
        </p:spPr>
      </p:pic>
      <p:pic>
        <p:nvPicPr>
          <p:cNvPr id="54" name="Picture 53" descr="A screenshot of a computer screen&#10;&#10;AI-generated content may be incorrect.">
            <a:extLst>
              <a:ext uri="{FF2B5EF4-FFF2-40B4-BE49-F238E27FC236}">
                <a16:creationId xmlns:a16="http://schemas.microsoft.com/office/drawing/2014/main" id="{FC49D93E-053B-586A-8DAC-1D71EA119A8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80514" y="2644329"/>
            <a:ext cx="3097743" cy="6819900"/>
          </a:xfrm>
          <a:prstGeom prst="rect">
            <a:avLst/>
          </a:prstGeom>
        </p:spPr>
      </p:pic>
    </p:spTree>
    <p:extLst>
      <p:ext uri="{BB962C8B-B14F-4D97-AF65-F5344CB8AC3E}">
        <p14:creationId xmlns:p14="http://schemas.microsoft.com/office/powerpoint/2010/main" val="245098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a:extLst>
            <a:ext uri="{FF2B5EF4-FFF2-40B4-BE49-F238E27FC236}">
              <a16:creationId xmlns:a16="http://schemas.microsoft.com/office/drawing/2014/main" id="{ED64A475-1C93-C48A-6DD8-804C92B0A22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4EF1416-0668-8BB3-6B06-DE4575A44E74}"/>
              </a:ext>
            </a:extLst>
          </p:cNvPr>
          <p:cNvGrpSpPr/>
          <p:nvPr/>
        </p:nvGrpSpPr>
        <p:grpSpPr>
          <a:xfrm>
            <a:off x="9144000" y="0"/>
            <a:ext cx="9144000" cy="10287000"/>
            <a:chOff x="0" y="0"/>
            <a:chExt cx="2408296" cy="2709333"/>
          </a:xfrm>
        </p:grpSpPr>
        <p:sp>
          <p:nvSpPr>
            <p:cNvPr id="3" name="Freeform 3">
              <a:extLst>
                <a:ext uri="{FF2B5EF4-FFF2-40B4-BE49-F238E27FC236}">
                  <a16:creationId xmlns:a16="http://schemas.microsoft.com/office/drawing/2014/main" id="{112A8ECA-6AEC-FFF8-EDAA-3A344426FD12}"/>
                </a:ext>
              </a:extLst>
            </p:cNvPr>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1C1C1C"/>
            </a:solidFill>
          </p:spPr>
          <p:txBody>
            <a:bodyPr/>
            <a:lstStyle/>
            <a:p>
              <a:endParaRPr lang="en-US"/>
            </a:p>
          </p:txBody>
        </p:sp>
        <p:sp>
          <p:nvSpPr>
            <p:cNvPr id="4" name="TextBox 4">
              <a:extLst>
                <a:ext uri="{FF2B5EF4-FFF2-40B4-BE49-F238E27FC236}">
                  <a16:creationId xmlns:a16="http://schemas.microsoft.com/office/drawing/2014/main" id="{10E2537B-7588-E478-890C-798736456F93}"/>
                </a:ext>
              </a:extLst>
            </p:cNvPr>
            <p:cNvSpPr txBox="1"/>
            <p:nvPr/>
          </p:nvSpPr>
          <p:spPr>
            <a:xfrm>
              <a:off x="0" y="-38100"/>
              <a:ext cx="2408296"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a:extLst>
              <a:ext uri="{FF2B5EF4-FFF2-40B4-BE49-F238E27FC236}">
                <a16:creationId xmlns:a16="http://schemas.microsoft.com/office/drawing/2014/main" id="{A0AA80E1-AF3A-9353-AF22-0C7357ECFFF0}"/>
              </a:ext>
            </a:extLst>
          </p:cNvPr>
          <p:cNvSpPr/>
          <p:nvPr/>
        </p:nvSpPr>
        <p:spPr>
          <a:xfrm>
            <a:off x="9144000" y="0"/>
            <a:ext cx="10801975" cy="10801975"/>
          </a:xfrm>
          <a:custGeom>
            <a:avLst/>
            <a:gdLst/>
            <a:ahLst/>
            <a:cxnLst/>
            <a:rect l="l" t="t" r="r" b="b"/>
            <a:pathLst>
              <a:path w="10801975" h="10801975">
                <a:moveTo>
                  <a:pt x="0" y="0"/>
                </a:moveTo>
                <a:lnTo>
                  <a:pt x="10801975" y="0"/>
                </a:lnTo>
                <a:lnTo>
                  <a:pt x="10801975"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a:extLst>
              <a:ext uri="{FF2B5EF4-FFF2-40B4-BE49-F238E27FC236}">
                <a16:creationId xmlns:a16="http://schemas.microsoft.com/office/drawing/2014/main" id="{DF420994-7A96-1139-B4B0-AA383FCC3F0E}"/>
              </a:ext>
            </a:extLst>
          </p:cNvPr>
          <p:cNvSpPr txBox="1"/>
          <p:nvPr/>
        </p:nvSpPr>
        <p:spPr>
          <a:xfrm>
            <a:off x="1028700" y="1285875"/>
            <a:ext cx="7560693" cy="3967946"/>
          </a:xfrm>
          <a:prstGeom prst="rect">
            <a:avLst/>
          </a:prstGeom>
        </p:spPr>
        <p:txBody>
          <a:bodyPr lIns="0" tIns="0" rIns="0" bIns="0" rtlCol="0" anchor="t">
            <a:spAutoFit/>
          </a:bodyPr>
          <a:lstStyle/>
          <a:p>
            <a:pPr algn="l">
              <a:lnSpc>
                <a:spcPts val="7682"/>
              </a:lnSpc>
            </a:pPr>
            <a:r>
              <a:rPr lang="en-US" sz="8631" b="1" spc="-517" dirty="0">
                <a:solidFill>
                  <a:srgbClr val="FFFFFF"/>
                </a:solidFill>
                <a:latin typeface="Inter Medium"/>
                <a:ea typeface="Inter Medium"/>
                <a:cs typeface="Inter Medium"/>
                <a:sym typeface="Inter Medium"/>
              </a:rPr>
              <a:t>USER TRACTION &amp; EARLY VALIDATION</a:t>
            </a:r>
          </a:p>
        </p:txBody>
      </p:sp>
      <p:grpSp>
        <p:nvGrpSpPr>
          <p:cNvPr id="10" name="Group 10">
            <a:extLst>
              <a:ext uri="{FF2B5EF4-FFF2-40B4-BE49-F238E27FC236}">
                <a16:creationId xmlns:a16="http://schemas.microsoft.com/office/drawing/2014/main" id="{FC76C4B5-5304-7961-F84E-D27AB1C1C308}"/>
              </a:ext>
            </a:extLst>
          </p:cNvPr>
          <p:cNvGrpSpPr/>
          <p:nvPr/>
        </p:nvGrpSpPr>
        <p:grpSpPr>
          <a:xfrm>
            <a:off x="11347636" y="1028700"/>
            <a:ext cx="4736727" cy="1527607"/>
            <a:chOff x="0" y="0"/>
            <a:chExt cx="1247533" cy="402333"/>
          </a:xfrm>
        </p:grpSpPr>
        <p:sp>
          <p:nvSpPr>
            <p:cNvPr id="11" name="Freeform 11">
              <a:extLst>
                <a:ext uri="{FF2B5EF4-FFF2-40B4-BE49-F238E27FC236}">
                  <a16:creationId xmlns:a16="http://schemas.microsoft.com/office/drawing/2014/main" id="{C36A77B3-6C1C-88C6-4FE5-37736C4CF5C7}"/>
                </a:ext>
              </a:extLst>
            </p:cNvPr>
            <p:cNvSpPr/>
            <p:nvPr/>
          </p:nvSpPr>
          <p:spPr>
            <a:xfrm>
              <a:off x="0" y="0"/>
              <a:ext cx="1247533" cy="402333"/>
            </a:xfrm>
            <a:custGeom>
              <a:avLst/>
              <a:gdLst/>
              <a:ahLst/>
              <a:cxnLst/>
              <a:rect l="l" t="t" r="r" b="b"/>
              <a:pathLst>
                <a:path w="1247533" h="402333">
                  <a:moveTo>
                    <a:pt x="163444" y="0"/>
                  </a:moveTo>
                  <a:lnTo>
                    <a:pt x="1084089" y="0"/>
                  </a:lnTo>
                  <a:cubicBezTo>
                    <a:pt x="1174356" y="0"/>
                    <a:pt x="1247533" y="73177"/>
                    <a:pt x="1247533" y="163444"/>
                  </a:cubicBezTo>
                  <a:lnTo>
                    <a:pt x="1247533" y="238888"/>
                  </a:lnTo>
                  <a:cubicBezTo>
                    <a:pt x="1247533" y="282236"/>
                    <a:pt x="1230313" y="323809"/>
                    <a:pt x="1199661" y="354461"/>
                  </a:cubicBezTo>
                  <a:cubicBezTo>
                    <a:pt x="1169009" y="385113"/>
                    <a:pt x="1127437" y="402333"/>
                    <a:pt x="1084089" y="402333"/>
                  </a:cubicBezTo>
                  <a:lnTo>
                    <a:pt x="163444" y="402333"/>
                  </a:lnTo>
                  <a:cubicBezTo>
                    <a:pt x="73177" y="402333"/>
                    <a:pt x="0" y="329156"/>
                    <a:pt x="0" y="238888"/>
                  </a:cubicBezTo>
                  <a:lnTo>
                    <a:pt x="0" y="163444"/>
                  </a:lnTo>
                  <a:cubicBezTo>
                    <a:pt x="0" y="120096"/>
                    <a:pt x="17220" y="78524"/>
                    <a:pt x="47872" y="47872"/>
                  </a:cubicBezTo>
                  <a:cubicBezTo>
                    <a:pt x="78524" y="17220"/>
                    <a:pt x="120096" y="0"/>
                    <a:pt x="163444" y="0"/>
                  </a:cubicBezTo>
                  <a:close/>
                </a:path>
              </a:pathLst>
            </a:custGeom>
            <a:solidFill>
              <a:srgbClr val="1C1C1C"/>
            </a:solidFill>
            <a:ln w="19050" cap="rnd">
              <a:solidFill>
                <a:srgbClr val="FFFFFF"/>
              </a:solidFill>
              <a:prstDash val="solid"/>
              <a:round/>
            </a:ln>
          </p:spPr>
          <p:txBody>
            <a:bodyPr/>
            <a:lstStyle/>
            <a:p>
              <a:endParaRPr lang="en-US"/>
            </a:p>
          </p:txBody>
        </p:sp>
        <p:sp>
          <p:nvSpPr>
            <p:cNvPr id="12" name="TextBox 12">
              <a:extLst>
                <a:ext uri="{FF2B5EF4-FFF2-40B4-BE49-F238E27FC236}">
                  <a16:creationId xmlns:a16="http://schemas.microsoft.com/office/drawing/2014/main" id="{ACFED4A9-364E-60C8-F8E4-92247E4C831B}"/>
                </a:ext>
              </a:extLst>
            </p:cNvPr>
            <p:cNvSpPr txBox="1"/>
            <p:nvPr/>
          </p:nvSpPr>
          <p:spPr>
            <a:xfrm>
              <a:off x="0" y="-47625"/>
              <a:ext cx="1247533" cy="449958"/>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Interviewed 4 target users across legal, academic, and retail workflows</a:t>
              </a:r>
            </a:p>
          </p:txBody>
        </p:sp>
      </p:grpSp>
      <p:grpSp>
        <p:nvGrpSpPr>
          <p:cNvPr id="13" name="Group 13">
            <a:extLst>
              <a:ext uri="{FF2B5EF4-FFF2-40B4-BE49-F238E27FC236}">
                <a16:creationId xmlns:a16="http://schemas.microsoft.com/office/drawing/2014/main" id="{2D7A9FC3-1921-740A-9E41-0FC1C204DB30}"/>
              </a:ext>
            </a:extLst>
          </p:cNvPr>
          <p:cNvGrpSpPr/>
          <p:nvPr/>
        </p:nvGrpSpPr>
        <p:grpSpPr>
          <a:xfrm>
            <a:off x="10159135" y="7928661"/>
            <a:ext cx="7151830" cy="1527607"/>
            <a:chOff x="0" y="0"/>
            <a:chExt cx="1883610" cy="402333"/>
          </a:xfrm>
        </p:grpSpPr>
        <p:sp>
          <p:nvSpPr>
            <p:cNvPr id="14" name="Freeform 14">
              <a:extLst>
                <a:ext uri="{FF2B5EF4-FFF2-40B4-BE49-F238E27FC236}">
                  <a16:creationId xmlns:a16="http://schemas.microsoft.com/office/drawing/2014/main" id="{D19B7C8B-0970-C509-8B3C-43216AE1AA61}"/>
                </a:ext>
              </a:extLst>
            </p:cNvPr>
            <p:cNvSpPr/>
            <p:nvPr/>
          </p:nvSpPr>
          <p:spPr>
            <a:xfrm>
              <a:off x="0" y="0"/>
              <a:ext cx="1883610" cy="402333"/>
            </a:xfrm>
            <a:custGeom>
              <a:avLst/>
              <a:gdLst/>
              <a:ahLst/>
              <a:cxnLst/>
              <a:rect l="l" t="t" r="r" b="b"/>
              <a:pathLst>
                <a:path w="1883610" h="402333">
                  <a:moveTo>
                    <a:pt x="108251" y="0"/>
                  </a:moveTo>
                  <a:lnTo>
                    <a:pt x="1775359" y="0"/>
                  </a:lnTo>
                  <a:cubicBezTo>
                    <a:pt x="1835144" y="0"/>
                    <a:pt x="1883610" y="48466"/>
                    <a:pt x="1883610" y="108251"/>
                  </a:cubicBezTo>
                  <a:lnTo>
                    <a:pt x="1883610" y="294082"/>
                  </a:lnTo>
                  <a:cubicBezTo>
                    <a:pt x="1883610" y="322792"/>
                    <a:pt x="1872205" y="350326"/>
                    <a:pt x="1851904" y="370627"/>
                  </a:cubicBezTo>
                  <a:cubicBezTo>
                    <a:pt x="1831603" y="390928"/>
                    <a:pt x="1804069" y="402333"/>
                    <a:pt x="1775359" y="402333"/>
                  </a:cubicBezTo>
                  <a:lnTo>
                    <a:pt x="108251" y="402333"/>
                  </a:lnTo>
                  <a:cubicBezTo>
                    <a:pt x="79541" y="402333"/>
                    <a:pt x="52007" y="390928"/>
                    <a:pt x="31706" y="370627"/>
                  </a:cubicBezTo>
                  <a:cubicBezTo>
                    <a:pt x="11405" y="350326"/>
                    <a:pt x="0" y="322792"/>
                    <a:pt x="0" y="294082"/>
                  </a:cubicBezTo>
                  <a:lnTo>
                    <a:pt x="0" y="108251"/>
                  </a:lnTo>
                  <a:cubicBezTo>
                    <a:pt x="0" y="79541"/>
                    <a:pt x="11405" y="52007"/>
                    <a:pt x="31706" y="31706"/>
                  </a:cubicBezTo>
                  <a:cubicBezTo>
                    <a:pt x="52007" y="11405"/>
                    <a:pt x="79541" y="0"/>
                    <a:pt x="108251" y="0"/>
                  </a:cubicBezTo>
                  <a:close/>
                </a:path>
              </a:pathLst>
            </a:custGeom>
            <a:solidFill>
              <a:srgbClr val="1C1C1C"/>
            </a:solidFill>
            <a:ln w="19050" cap="rnd">
              <a:solidFill>
                <a:srgbClr val="FFFFFF"/>
              </a:solidFill>
              <a:prstDash val="solid"/>
              <a:round/>
            </a:ln>
          </p:spPr>
          <p:txBody>
            <a:bodyPr/>
            <a:lstStyle/>
            <a:p>
              <a:endParaRPr lang="en-US"/>
            </a:p>
          </p:txBody>
        </p:sp>
        <p:sp>
          <p:nvSpPr>
            <p:cNvPr id="15" name="TextBox 15">
              <a:extLst>
                <a:ext uri="{FF2B5EF4-FFF2-40B4-BE49-F238E27FC236}">
                  <a16:creationId xmlns:a16="http://schemas.microsoft.com/office/drawing/2014/main" id="{0745FE2A-4217-9724-2CAB-A2BFD5299640}"/>
                </a:ext>
              </a:extLst>
            </p:cNvPr>
            <p:cNvSpPr txBox="1"/>
            <p:nvPr/>
          </p:nvSpPr>
          <p:spPr>
            <a:xfrm>
              <a:off x="0" y="-47625"/>
              <a:ext cx="1883610" cy="449958"/>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Users described </a:t>
              </a:r>
              <a:r>
                <a:rPr lang="en-US" sz="2499" dirty="0" err="1">
                  <a:solidFill>
                    <a:srgbClr val="FFFFFF"/>
                  </a:solidFill>
                  <a:latin typeface="Inter"/>
                  <a:ea typeface="Inter"/>
                  <a:cs typeface="Inter"/>
                  <a:sym typeface="Inter"/>
                </a:rPr>
                <a:t>AnonDocs</a:t>
              </a:r>
              <a:r>
                <a:rPr lang="en-US" sz="2499" dirty="0">
                  <a:solidFill>
                    <a:srgbClr val="FFFFFF"/>
                  </a:solidFill>
                  <a:latin typeface="Inter"/>
                  <a:ea typeface="Inter"/>
                  <a:cs typeface="Inter"/>
                  <a:sym typeface="Inter"/>
                </a:rPr>
                <a:t> as “intuitive”, “generous” and “incredibly useful”</a:t>
              </a:r>
            </a:p>
          </p:txBody>
        </p:sp>
      </p:grpSp>
      <p:sp>
        <p:nvSpPr>
          <p:cNvPr id="17" name="AutoShape 17">
            <a:extLst>
              <a:ext uri="{FF2B5EF4-FFF2-40B4-BE49-F238E27FC236}">
                <a16:creationId xmlns:a16="http://schemas.microsoft.com/office/drawing/2014/main" id="{C8798696-4E26-AD29-4275-94D332007976}"/>
              </a:ext>
            </a:extLst>
          </p:cNvPr>
          <p:cNvSpPr/>
          <p:nvPr/>
        </p:nvSpPr>
        <p:spPr>
          <a:xfrm>
            <a:off x="13716000" y="1831631"/>
            <a:ext cx="0" cy="6710072"/>
          </a:xfrm>
          <a:prstGeom prst="line">
            <a:avLst/>
          </a:prstGeom>
          <a:ln w="19050" cap="flat">
            <a:solidFill>
              <a:srgbClr val="FFFFFF"/>
            </a:solidFill>
            <a:prstDash val="solid"/>
            <a:headEnd type="none" w="sm" len="sm"/>
            <a:tailEnd type="none" w="sm" len="sm"/>
          </a:ln>
        </p:spPr>
        <p:txBody>
          <a:bodyPr/>
          <a:lstStyle/>
          <a:p>
            <a:endParaRPr lang="en-US"/>
          </a:p>
        </p:txBody>
      </p:sp>
      <p:grpSp>
        <p:nvGrpSpPr>
          <p:cNvPr id="18" name="Group 18">
            <a:extLst>
              <a:ext uri="{FF2B5EF4-FFF2-40B4-BE49-F238E27FC236}">
                <a16:creationId xmlns:a16="http://schemas.microsoft.com/office/drawing/2014/main" id="{D47F80FC-C64F-4046-3733-C4D76AFA19AB}"/>
              </a:ext>
            </a:extLst>
          </p:cNvPr>
          <p:cNvGrpSpPr/>
          <p:nvPr/>
        </p:nvGrpSpPr>
        <p:grpSpPr>
          <a:xfrm>
            <a:off x="10506522" y="5631690"/>
            <a:ext cx="6418957" cy="1527607"/>
            <a:chOff x="0" y="0"/>
            <a:chExt cx="1690589" cy="402333"/>
          </a:xfrm>
        </p:grpSpPr>
        <p:sp>
          <p:nvSpPr>
            <p:cNvPr id="19" name="Freeform 19">
              <a:extLst>
                <a:ext uri="{FF2B5EF4-FFF2-40B4-BE49-F238E27FC236}">
                  <a16:creationId xmlns:a16="http://schemas.microsoft.com/office/drawing/2014/main" id="{20041ED7-D48C-FE5A-D357-E7753B6A7E3D}"/>
                </a:ext>
              </a:extLst>
            </p:cNvPr>
            <p:cNvSpPr/>
            <p:nvPr/>
          </p:nvSpPr>
          <p:spPr>
            <a:xfrm>
              <a:off x="0" y="0"/>
              <a:ext cx="1690589" cy="402333"/>
            </a:xfrm>
            <a:custGeom>
              <a:avLst/>
              <a:gdLst/>
              <a:ahLst/>
              <a:cxnLst/>
              <a:rect l="l" t="t" r="r" b="b"/>
              <a:pathLst>
                <a:path w="1690589" h="402333">
                  <a:moveTo>
                    <a:pt x="120610" y="0"/>
                  </a:moveTo>
                  <a:lnTo>
                    <a:pt x="1569979" y="0"/>
                  </a:lnTo>
                  <a:cubicBezTo>
                    <a:pt x="1601967" y="0"/>
                    <a:pt x="1632645" y="12707"/>
                    <a:pt x="1655263" y="35326"/>
                  </a:cubicBezTo>
                  <a:cubicBezTo>
                    <a:pt x="1677882" y="57945"/>
                    <a:pt x="1690589" y="88622"/>
                    <a:pt x="1690589" y="120610"/>
                  </a:cubicBezTo>
                  <a:lnTo>
                    <a:pt x="1690589" y="281723"/>
                  </a:lnTo>
                  <a:cubicBezTo>
                    <a:pt x="1690589" y="313710"/>
                    <a:pt x="1677882" y="344388"/>
                    <a:pt x="1655263" y="367007"/>
                  </a:cubicBezTo>
                  <a:cubicBezTo>
                    <a:pt x="1632645" y="389626"/>
                    <a:pt x="1601967" y="402333"/>
                    <a:pt x="1569979" y="402333"/>
                  </a:cubicBezTo>
                  <a:lnTo>
                    <a:pt x="120610" y="402333"/>
                  </a:lnTo>
                  <a:cubicBezTo>
                    <a:pt x="88622" y="402333"/>
                    <a:pt x="57945" y="389626"/>
                    <a:pt x="35326" y="367007"/>
                  </a:cubicBezTo>
                  <a:cubicBezTo>
                    <a:pt x="12707" y="344388"/>
                    <a:pt x="0" y="313710"/>
                    <a:pt x="0" y="281723"/>
                  </a:cubicBezTo>
                  <a:lnTo>
                    <a:pt x="0" y="120610"/>
                  </a:lnTo>
                  <a:cubicBezTo>
                    <a:pt x="0" y="88622"/>
                    <a:pt x="12707" y="57945"/>
                    <a:pt x="35326" y="35326"/>
                  </a:cubicBezTo>
                  <a:cubicBezTo>
                    <a:pt x="57945" y="12707"/>
                    <a:pt x="88622" y="0"/>
                    <a:pt x="120610" y="0"/>
                  </a:cubicBezTo>
                  <a:close/>
                </a:path>
              </a:pathLst>
            </a:custGeom>
            <a:solidFill>
              <a:srgbClr val="1C1C1C"/>
            </a:solidFill>
            <a:ln w="19050" cap="rnd">
              <a:solidFill>
                <a:srgbClr val="FFFFFF"/>
              </a:solidFill>
              <a:prstDash val="solid"/>
              <a:round/>
            </a:ln>
          </p:spPr>
          <p:txBody>
            <a:bodyPr/>
            <a:lstStyle/>
            <a:p>
              <a:endParaRPr lang="en-US" dirty="0"/>
            </a:p>
          </p:txBody>
        </p:sp>
        <p:sp>
          <p:nvSpPr>
            <p:cNvPr id="20" name="TextBox 20">
              <a:extLst>
                <a:ext uri="{FF2B5EF4-FFF2-40B4-BE49-F238E27FC236}">
                  <a16:creationId xmlns:a16="http://schemas.microsoft.com/office/drawing/2014/main" id="{AA9EE8D5-B958-A413-E82A-48B3E49F9EC3}"/>
                </a:ext>
              </a:extLst>
            </p:cNvPr>
            <p:cNvSpPr txBox="1"/>
            <p:nvPr/>
          </p:nvSpPr>
          <p:spPr>
            <a:xfrm>
              <a:off x="0" y="-47625"/>
              <a:ext cx="1690589" cy="449958"/>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Confirmed strong demand for offline secure redaction, mobile OCR to Excel, and multi-format exports</a:t>
              </a:r>
            </a:p>
          </p:txBody>
        </p:sp>
      </p:grpSp>
      <p:grpSp>
        <p:nvGrpSpPr>
          <p:cNvPr id="21" name="Group 21">
            <a:extLst>
              <a:ext uri="{FF2B5EF4-FFF2-40B4-BE49-F238E27FC236}">
                <a16:creationId xmlns:a16="http://schemas.microsoft.com/office/drawing/2014/main" id="{64CF6263-FDCA-D27F-406A-2EF737A58653}"/>
              </a:ext>
            </a:extLst>
          </p:cNvPr>
          <p:cNvGrpSpPr/>
          <p:nvPr/>
        </p:nvGrpSpPr>
        <p:grpSpPr>
          <a:xfrm>
            <a:off x="11122784" y="3149369"/>
            <a:ext cx="5186432" cy="1708433"/>
            <a:chOff x="0" y="-47625"/>
            <a:chExt cx="1365974" cy="449958"/>
          </a:xfrm>
        </p:grpSpPr>
        <p:sp>
          <p:nvSpPr>
            <p:cNvPr id="22" name="Freeform 22">
              <a:extLst>
                <a:ext uri="{FF2B5EF4-FFF2-40B4-BE49-F238E27FC236}">
                  <a16:creationId xmlns:a16="http://schemas.microsoft.com/office/drawing/2014/main" id="{0017C9CE-1AB7-F7A4-7623-A6B90A1F3675}"/>
                </a:ext>
              </a:extLst>
            </p:cNvPr>
            <p:cNvSpPr/>
            <p:nvPr/>
          </p:nvSpPr>
          <p:spPr>
            <a:xfrm>
              <a:off x="0" y="0"/>
              <a:ext cx="1365974" cy="402333"/>
            </a:xfrm>
            <a:custGeom>
              <a:avLst/>
              <a:gdLst/>
              <a:ahLst/>
              <a:cxnLst/>
              <a:rect l="l" t="t" r="r" b="b"/>
              <a:pathLst>
                <a:path w="1365974" h="402333">
                  <a:moveTo>
                    <a:pt x="149273" y="0"/>
                  </a:moveTo>
                  <a:lnTo>
                    <a:pt x="1216701" y="0"/>
                  </a:lnTo>
                  <a:cubicBezTo>
                    <a:pt x="1256291" y="0"/>
                    <a:pt x="1294259" y="15727"/>
                    <a:pt x="1322253" y="43721"/>
                  </a:cubicBezTo>
                  <a:cubicBezTo>
                    <a:pt x="1350247" y="71715"/>
                    <a:pt x="1365974" y="109683"/>
                    <a:pt x="1365974" y="149273"/>
                  </a:cubicBezTo>
                  <a:lnTo>
                    <a:pt x="1365974" y="253060"/>
                  </a:lnTo>
                  <a:cubicBezTo>
                    <a:pt x="1365974" y="292650"/>
                    <a:pt x="1350247" y="330618"/>
                    <a:pt x="1322253" y="358612"/>
                  </a:cubicBezTo>
                  <a:cubicBezTo>
                    <a:pt x="1294259" y="386606"/>
                    <a:pt x="1256291" y="402333"/>
                    <a:pt x="1216701" y="402333"/>
                  </a:cubicBezTo>
                  <a:lnTo>
                    <a:pt x="149273" y="402333"/>
                  </a:lnTo>
                  <a:cubicBezTo>
                    <a:pt x="109683" y="402333"/>
                    <a:pt x="71715" y="386606"/>
                    <a:pt x="43721" y="358612"/>
                  </a:cubicBezTo>
                  <a:cubicBezTo>
                    <a:pt x="15727" y="330618"/>
                    <a:pt x="0" y="292650"/>
                    <a:pt x="0" y="253060"/>
                  </a:cubicBezTo>
                  <a:lnTo>
                    <a:pt x="0" y="149273"/>
                  </a:lnTo>
                  <a:cubicBezTo>
                    <a:pt x="0" y="109683"/>
                    <a:pt x="15727" y="71715"/>
                    <a:pt x="43721" y="43721"/>
                  </a:cubicBezTo>
                  <a:cubicBezTo>
                    <a:pt x="71715" y="15727"/>
                    <a:pt x="109683" y="0"/>
                    <a:pt x="149273" y="0"/>
                  </a:cubicBezTo>
                  <a:close/>
                </a:path>
              </a:pathLst>
            </a:custGeom>
            <a:solidFill>
              <a:srgbClr val="1C1C1C"/>
            </a:solidFill>
            <a:ln w="19050" cap="rnd">
              <a:solidFill>
                <a:srgbClr val="FFFFFF"/>
              </a:solidFill>
              <a:prstDash val="solid"/>
              <a:round/>
            </a:ln>
          </p:spPr>
          <p:txBody>
            <a:bodyPr/>
            <a:lstStyle/>
            <a:p>
              <a:endParaRPr lang="en-US" dirty="0"/>
            </a:p>
          </p:txBody>
        </p:sp>
        <p:sp>
          <p:nvSpPr>
            <p:cNvPr id="23" name="TextBox 23">
              <a:extLst>
                <a:ext uri="{FF2B5EF4-FFF2-40B4-BE49-F238E27FC236}">
                  <a16:creationId xmlns:a16="http://schemas.microsoft.com/office/drawing/2014/main" id="{ABC44EC4-C624-4DAD-6FBE-11ADFB66A338}"/>
                </a:ext>
              </a:extLst>
            </p:cNvPr>
            <p:cNvSpPr txBox="1"/>
            <p:nvPr/>
          </p:nvSpPr>
          <p:spPr>
            <a:xfrm>
              <a:off x="0" y="-47625"/>
              <a:ext cx="1365974" cy="449958"/>
            </a:xfrm>
            <a:prstGeom prst="rect">
              <a:avLst/>
            </a:prstGeom>
          </p:spPr>
          <p:txBody>
            <a:bodyPr lIns="50800" tIns="50800" rIns="50800" bIns="50800" rtlCol="0" anchor="ctr"/>
            <a:lstStyle/>
            <a:p>
              <a:pPr algn="ctr">
                <a:lnSpc>
                  <a:spcPts val="3499"/>
                </a:lnSpc>
              </a:pPr>
              <a:r>
                <a:rPr lang="en-US" sz="2499" dirty="0">
                  <a:solidFill>
                    <a:srgbClr val="FFFFFF"/>
                  </a:solidFill>
                  <a:latin typeface="Inter"/>
                  <a:ea typeface="Inter"/>
                  <a:cs typeface="Inter"/>
                  <a:sym typeface="Inter"/>
                </a:rPr>
                <a:t>Built 3 detailed personas &amp; POVs directly from user feedback</a:t>
              </a:r>
            </a:p>
          </p:txBody>
        </p:sp>
      </p:grpSp>
      <p:grpSp>
        <p:nvGrpSpPr>
          <p:cNvPr id="24" name="Group 24">
            <a:extLst>
              <a:ext uri="{FF2B5EF4-FFF2-40B4-BE49-F238E27FC236}">
                <a16:creationId xmlns:a16="http://schemas.microsoft.com/office/drawing/2014/main" id="{C5C9141D-82EA-7AA1-5EBD-6677C3A6E133}"/>
              </a:ext>
            </a:extLst>
          </p:cNvPr>
          <p:cNvGrpSpPr/>
          <p:nvPr/>
        </p:nvGrpSpPr>
        <p:grpSpPr>
          <a:xfrm>
            <a:off x="13454999" y="2377443"/>
            <a:ext cx="560101" cy="560101"/>
            <a:chOff x="0" y="0"/>
            <a:chExt cx="746801" cy="746801"/>
          </a:xfrm>
        </p:grpSpPr>
        <p:grpSp>
          <p:nvGrpSpPr>
            <p:cNvPr id="25" name="Group 25">
              <a:extLst>
                <a:ext uri="{FF2B5EF4-FFF2-40B4-BE49-F238E27FC236}">
                  <a16:creationId xmlns:a16="http://schemas.microsoft.com/office/drawing/2014/main" id="{6590693C-BCB6-629B-3AEB-AC9A4D2A2DD0}"/>
                </a:ext>
              </a:extLst>
            </p:cNvPr>
            <p:cNvGrpSpPr/>
            <p:nvPr/>
          </p:nvGrpSpPr>
          <p:grpSpPr>
            <a:xfrm>
              <a:off x="0" y="0"/>
              <a:ext cx="746801" cy="746801"/>
              <a:chOff x="0" y="0"/>
              <a:chExt cx="231131" cy="231131"/>
            </a:xfrm>
          </p:grpSpPr>
          <p:sp>
            <p:nvSpPr>
              <p:cNvPr id="26" name="Freeform 26">
                <a:extLst>
                  <a:ext uri="{FF2B5EF4-FFF2-40B4-BE49-F238E27FC236}">
                    <a16:creationId xmlns:a16="http://schemas.microsoft.com/office/drawing/2014/main" id="{E1B7FE3E-7EFE-A0DB-6249-817CE40B2AF3}"/>
                  </a:ext>
                </a:extLst>
              </p:cNvPr>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27" name="TextBox 27">
                <a:extLst>
                  <a:ext uri="{FF2B5EF4-FFF2-40B4-BE49-F238E27FC236}">
                    <a16:creationId xmlns:a16="http://schemas.microsoft.com/office/drawing/2014/main" id="{69B1E112-6619-2C13-FF54-9E5F1998131D}"/>
                  </a:ext>
                </a:extLst>
              </p:cNvPr>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28" name="Group 28">
              <a:extLst>
                <a:ext uri="{FF2B5EF4-FFF2-40B4-BE49-F238E27FC236}">
                  <a16:creationId xmlns:a16="http://schemas.microsoft.com/office/drawing/2014/main" id="{326E876D-16AB-53E6-4B51-C94C4C560218}"/>
                </a:ext>
              </a:extLst>
            </p:cNvPr>
            <p:cNvGrpSpPr/>
            <p:nvPr/>
          </p:nvGrpSpPr>
          <p:grpSpPr>
            <a:xfrm>
              <a:off x="147218" y="147218"/>
              <a:ext cx="452366" cy="452366"/>
              <a:chOff x="0" y="0"/>
              <a:chExt cx="812800" cy="812800"/>
            </a:xfrm>
          </p:grpSpPr>
          <p:sp>
            <p:nvSpPr>
              <p:cNvPr id="29" name="Freeform 29">
                <a:extLst>
                  <a:ext uri="{FF2B5EF4-FFF2-40B4-BE49-F238E27FC236}">
                    <a16:creationId xmlns:a16="http://schemas.microsoft.com/office/drawing/2014/main" id="{8B660520-8871-9CC8-303E-D3C432CA6CBD}"/>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30" name="TextBox 30">
                <a:extLst>
                  <a:ext uri="{FF2B5EF4-FFF2-40B4-BE49-F238E27FC236}">
                    <a16:creationId xmlns:a16="http://schemas.microsoft.com/office/drawing/2014/main" id="{F4D10DA8-763B-1019-C90B-FC9E6DF9D1DB}"/>
                  </a:ext>
                </a:extLst>
              </p:cNvPr>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grpSp>
        <p:nvGrpSpPr>
          <p:cNvPr id="31" name="Group 31">
            <a:extLst>
              <a:ext uri="{FF2B5EF4-FFF2-40B4-BE49-F238E27FC236}">
                <a16:creationId xmlns:a16="http://schemas.microsoft.com/office/drawing/2014/main" id="{0A1CA723-B172-2C6B-A79B-7AE975D8626A}"/>
              </a:ext>
            </a:extLst>
          </p:cNvPr>
          <p:cNvGrpSpPr/>
          <p:nvPr/>
        </p:nvGrpSpPr>
        <p:grpSpPr>
          <a:xfrm>
            <a:off x="13454999" y="4829212"/>
            <a:ext cx="560101" cy="560101"/>
            <a:chOff x="0" y="0"/>
            <a:chExt cx="746801" cy="746801"/>
          </a:xfrm>
        </p:grpSpPr>
        <p:grpSp>
          <p:nvGrpSpPr>
            <p:cNvPr id="32" name="Group 32">
              <a:extLst>
                <a:ext uri="{FF2B5EF4-FFF2-40B4-BE49-F238E27FC236}">
                  <a16:creationId xmlns:a16="http://schemas.microsoft.com/office/drawing/2014/main" id="{93271185-6ED9-7073-7E51-53BA927FFE96}"/>
                </a:ext>
              </a:extLst>
            </p:cNvPr>
            <p:cNvGrpSpPr/>
            <p:nvPr/>
          </p:nvGrpSpPr>
          <p:grpSpPr>
            <a:xfrm>
              <a:off x="0" y="0"/>
              <a:ext cx="746801" cy="746801"/>
              <a:chOff x="0" y="0"/>
              <a:chExt cx="231131" cy="231131"/>
            </a:xfrm>
          </p:grpSpPr>
          <p:sp>
            <p:nvSpPr>
              <p:cNvPr id="33" name="Freeform 33">
                <a:extLst>
                  <a:ext uri="{FF2B5EF4-FFF2-40B4-BE49-F238E27FC236}">
                    <a16:creationId xmlns:a16="http://schemas.microsoft.com/office/drawing/2014/main" id="{677B6BD8-BEF3-2856-9CB7-25A3FBDF09C9}"/>
                  </a:ext>
                </a:extLst>
              </p:cNvPr>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34" name="TextBox 34">
                <a:extLst>
                  <a:ext uri="{FF2B5EF4-FFF2-40B4-BE49-F238E27FC236}">
                    <a16:creationId xmlns:a16="http://schemas.microsoft.com/office/drawing/2014/main" id="{00409079-C567-6833-37E6-4A818C374F3D}"/>
                  </a:ext>
                </a:extLst>
              </p:cNvPr>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35" name="Group 35">
              <a:extLst>
                <a:ext uri="{FF2B5EF4-FFF2-40B4-BE49-F238E27FC236}">
                  <a16:creationId xmlns:a16="http://schemas.microsoft.com/office/drawing/2014/main" id="{8D6B2DC1-20F8-1D4C-601C-A913136B49EE}"/>
                </a:ext>
              </a:extLst>
            </p:cNvPr>
            <p:cNvGrpSpPr/>
            <p:nvPr/>
          </p:nvGrpSpPr>
          <p:grpSpPr>
            <a:xfrm>
              <a:off x="147218" y="147218"/>
              <a:ext cx="452366" cy="452366"/>
              <a:chOff x="0" y="0"/>
              <a:chExt cx="812800" cy="812800"/>
            </a:xfrm>
          </p:grpSpPr>
          <p:sp>
            <p:nvSpPr>
              <p:cNvPr id="36" name="Freeform 36">
                <a:extLst>
                  <a:ext uri="{FF2B5EF4-FFF2-40B4-BE49-F238E27FC236}">
                    <a16:creationId xmlns:a16="http://schemas.microsoft.com/office/drawing/2014/main" id="{828A09C1-5DB7-26DE-E09F-634A82C7CC5D}"/>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37" name="TextBox 37">
                <a:extLst>
                  <a:ext uri="{FF2B5EF4-FFF2-40B4-BE49-F238E27FC236}">
                    <a16:creationId xmlns:a16="http://schemas.microsoft.com/office/drawing/2014/main" id="{B31EA86F-5484-5348-1131-055AF6F12C91}"/>
                  </a:ext>
                </a:extLst>
              </p:cNvPr>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grpSp>
        <p:nvGrpSpPr>
          <p:cNvPr id="38" name="Group 38">
            <a:extLst>
              <a:ext uri="{FF2B5EF4-FFF2-40B4-BE49-F238E27FC236}">
                <a16:creationId xmlns:a16="http://schemas.microsoft.com/office/drawing/2014/main" id="{56FA1160-4C3C-8247-BB4D-DD7F41B9FA2D}"/>
              </a:ext>
            </a:extLst>
          </p:cNvPr>
          <p:cNvGrpSpPr/>
          <p:nvPr/>
        </p:nvGrpSpPr>
        <p:grpSpPr>
          <a:xfrm>
            <a:off x="13435949" y="7130435"/>
            <a:ext cx="560101" cy="560101"/>
            <a:chOff x="0" y="0"/>
            <a:chExt cx="746801" cy="746801"/>
          </a:xfrm>
        </p:grpSpPr>
        <p:grpSp>
          <p:nvGrpSpPr>
            <p:cNvPr id="39" name="Group 39">
              <a:extLst>
                <a:ext uri="{FF2B5EF4-FFF2-40B4-BE49-F238E27FC236}">
                  <a16:creationId xmlns:a16="http://schemas.microsoft.com/office/drawing/2014/main" id="{FD952516-BEDB-C689-7BB9-BBD3B8BDE4C0}"/>
                </a:ext>
              </a:extLst>
            </p:cNvPr>
            <p:cNvGrpSpPr/>
            <p:nvPr/>
          </p:nvGrpSpPr>
          <p:grpSpPr>
            <a:xfrm>
              <a:off x="0" y="0"/>
              <a:ext cx="746801" cy="746801"/>
              <a:chOff x="0" y="0"/>
              <a:chExt cx="231131" cy="231131"/>
            </a:xfrm>
          </p:grpSpPr>
          <p:sp>
            <p:nvSpPr>
              <p:cNvPr id="40" name="Freeform 40">
                <a:extLst>
                  <a:ext uri="{FF2B5EF4-FFF2-40B4-BE49-F238E27FC236}">
                    <a16:creationId xmlns:a16="http://schemas.microsoft.com/office/drawing/2014/main" id="{66B37977-3F97-9049-4B84-1161093DF85B}"/>
                  </a:ext>
                </a:extLst>
              </p:cNvPr>
              <p:cNvSpPr/>
              <p:nvPr/>
            </p:nvSpPr>
            <p:spPr>
              <a:xfrm>
                <a:off x="0" y="0"/>
                <a:ext cx="231131" cy="231131"/>
              </a:xfrm>
              <a:custGeom>
                <a:avLst/>
                <a:gdLst/>
                <a:ahLst/>
                <a:cxnLst/>
                <a:rect l="l" t="t" r="r" b="b"/>
                <a:pathLst>
                  <a:path w="231131" h="231131">
                    <a:moveTo>
                      <a:pt x="115566" y="0"/>
                    </a:moveTo>
                    <a:lnTo>
                      <a:pt x="115566" y="0"/>
                    </a:lnTo>
                    <a:cubicBezTo>
                      <a:pt x="146215" y="0"/>
                      <a:pt x="175610" y="12176"/>
                      <a:pt x="197283" y="33848"/>
                    </a:cubicBezTo>
                    <a:cubicBezTo>
                      <a:pt x="218955" y="55521"/>
                      <a:pt x="231131" y="84916"/>
                      <a:pt x="231131" y="115566"/>
                    </a:cubicBezTo>
                    <a:lnTo>
                      <a:pt x="231131" y="115566"/>
                    </a:lnTo>
                    <a:cubicBezTo>
                      <a:pt x="231131" y="179391"/>
                      <a:pt x="179391" y="231131"/>
                      <a:pt x="115566" y="231131"/>
                    </a:cubicBezTo>
                    <a:lnTo>
                      <a:pt x="115566" y="231131"/>
                    </a:lnTo>
                    <a:cubicBezTo>
                      <a:pt x="51740" y="231131"/>
                      <a:pt x="0" y="179391"/>
                      <a:pt x="0" y="115566"/>
                    </a:cubicBezTo>
                    <a:lnTo>
                      <a:pt x="0" y="115566"/>
                    </a:lnTo>
                    <a:cubicBezTo>
                      <a:pt x="0" y="51740"/>
                      <a:pt x="51740" y="0"/>
                      <a:pt x="115566" y="0"/>
                    </a:cubicBezTo>
                    <a:close/>
                  </a:path>
                </a:pathLst>
              </a:custGeom>
              <a:solidFill>
                <a:srgbClr val="FFFFFF"/>
              </a:solidFill>
            </p:spPr>
            <p:txBody>
              <a:bodyPr/>
              <a:lstStyle/>
              <a:p>
                <a:endParaRPr lang="en-US"/>
              </a:p>
            </p:txBody>
          </p:sp>
          <p:sp>
            <p:nvSpPr>
              <p:cNvPr id="41" name="TextBox 41">
                <a:extLst>
                  <a:ext uri="{FF2B5EF4-FFF2-40B4-BE49-F238E27FC236}">
                    <a16:creationId xmlns:a16="http://schemas.microsoft.com/office/drawing/2014/main" id="{2EFCA42C-C39A-9AD3-17ED-25E944AF51FB}"/>
                  </a:ext>
                </a:extLst>
              </p:cNvPr>
              <p:cNvSpPr txBox="1"/>
              <p:nvPr/>
            </p:nvSpPr>
            <p:spPr>
              <a:xfrm>
                <a:off x="0" y="-38100"/>
                <a:ext cx="231131" cy="269231"/>
              </a:xfrm>
              <a:prstGeom prst="rect">
                <a:avLst/>
              </a:prstGeom>
            </p:spPr>
            <p:txBody>
              <a:bodyPr lIns="32422" tIns="32422" rIns="32422" bIns="32422" rtlCol="0" anchor="ctr"/>
              <a:lstStyle/>
              <a:p>
                <a:pPr algn="ctr">
                  <a:lnSpc>
                    <a:spcPts val="2659"/>
                  </a:lnSpc>
                </a:pPr>
                <a:endParaRPr/>
              </a:p>
            </p:txBody>
          </p:sp>
        </p:grpSp>
        <p:grpSp>
          <p:nvGrpSpPr>
            <p:cNvPr id="42" name="Group 42">
              <a:extLst>
                <a:ext uri="{FF2B5EF4-FFF2-40B4-BE49-F238E27FC236}">
                  <a16:creationId xmlns:a16="http://schemas.microsoft.com/office/drawing/2014/main" id="{E6050A17-BEE8-A6CD-0C09-35CB9A5D96E3}"/>
                </a:ext>
              </a:extLst>
            </p:cNvPr>
            <p:cNvGrpSpPr/>
            <p:nvPr/>
          </p:nvGrpSpPr>
          <p:grpSpPr>
            <a:xfrm>
              <a:off x="147218" y="147218"/>
              <a:ext cx="452366" cy="452366"/>
              <a:chOff x="0" y="0"/>
              <a:chExt cx="812800" cy="812800"/>
            </a:xfrm>
          </p:grpSpPr>
          <p:sp>
            <p:nvSpPr>
              <p:cNvPr id="43" name="Freeform 43">
                <a:extLst>
                  <a:ext uri="{FF2B5EF4-FFF2-40B4-BE49-F238E27FC236}">
                    <a16:creationId xmlns:a16="http://schemas.microsoft.com/office/drawing/2014/main" id="{300B40AF-1B5E-4709-4513-84181610C43E}"/>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1C1C1C"/>
              </a:solidFill>
            </p:spPr>
            <p:txBody>
              <a:bodyPr/>
              <a:lstStyle/>
              <a:p>
                <a:endParaRPr lang="en-US"/>
              </a:p>
            </p:txBody>
          </p:sp>
          <p:sp>
            <p:nvSpPr>
              <p:cNvPr id="44" name="TextBox 44">
                <a:extLst>
                  <a:ext uri="{FF2B5EF4-FFF2-40B4-BE49-F238E27FC236}">
                    <a16:creationId xmlns:a16="http://schemas.microsoft.com/office/drawing/2014/main" id="{2E91D392-16FC-36F2-56B2-E3DE9F233FB2}"/>
                  </a:ext>
                </a:extLst>
              </p:cNvPr>
              <p:cNvSpPr txBox="1"/>
              <p:nvPr/>
            </p:nvSpPr>
            <p:spPr>
              <a:xfrm>
                <a:off x="190500" y="152400"/>
                <a:ext cx="431800" cy="469900"/>
              </a:xfrm>
              <a:prstGeom prst="rect">
                <a:avLst/>
              </a:prstGeom>
            </p:spPr>
            <p:txBody>
              <a:bodyPr lIns="32422" tIns="32422" rIns="32422" bIns="32422" rtlCol="0" anchor="ctr"/>
              <a:lstStyle/>
              <a:p>
                <a:pPr algn="ctr">
                  <a:lnSpc>
                    <a:spcPts val="2659"/>
                  </a:lnSpc>
                </a:pPr>
                <a:endParaRPr/>
              </a:p>
            </p:txBody>
          </p:sp>
        </p:grpSp>
      </p:grpSp>
    </p:spTree>
    <p:extLst>
      <p:ext uri="{BB962C8B-B14F-4D97-AF65-F5344CB8AC3E}">
        <p14:creationId xmlns:p14="http://schemas.microsoft.com/office/powerpoint/2010/main" val="354150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914400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1C1C1C"/>
            </a:solidFill>
          </p:spPr>
          <p:txBody>
            <a:bodyPr/>
            <a:lstStyle/>
            <a:p>
              <a:endParaRPr lang="en-US"/>
            </a:p>
          </p:txBody>
        </p:sp>
        <p:sp>
          <p:nvSpPr>
            <p:cNvPr id="4" name="TextBox 4"/>
            <p:cNvSpPr txBox="1"/>
            <p:nvPr/>
          </p:nvSpPr>
          <p:spPr>
            <a:xfrm>
              <a:off x="0" y="-38100"/>
              <a:ext cx="2408296"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9144000" y="-514975"/>
            <a:ext cx="10801975" cy="10801975"/>
          </a:xfrm>
          <a:custGeom>
            <a:avLst/>
            <a:gdLst/>
            <a:ahLst/>
            <a:cxnLst/>
            <a:rect l="l" t="t" r="r" b="b"/>
            <a:pathLst>
              <a:path w="10801975" h="10801975">
                <a:moveTo>
                  <a:pt x="0" y="0"/>
                </a:moveTo>
                <a:lnTo>
                  <a:pt x="10801975" y="0"/>
                </a:lnTo>
                <a:lnTo>
                  <a:pt x="10801975" y="10801975"/>
                </a:lnTo>
                <a:lnTo>
                  <a:pt x="0" y="10801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028700" y="6681705"/>
            <a:ext cx="3170545" cy="802931"/>
            <a:chOff x="0" y="0"/>
            <a:chExt cx="835041" cy="211471"/>
          </a:xfrm>
        </p:grpSpPr>
        <p:sp>
          <p:nvSpPr>
            <p:cNvPr id="7" name="Freeform 7"/>
            <p:cNvSpPr/>
            <p:nvPr/>
          </p:nvSpPr>
          <p:spPr>
            <a:xfrm>
              <a:off x="0" y="0"/>
              <a:ext cx="835041" cy="211471"/>
            </a:xfrm>
            <a:custGeom>
              <a:avLst/>
              <a:gdLst/>
              <a:ahLst/>
              <a:cxnLst/>
              <a:rect l="l" t="t" r="r" b="b"/>
              <a:pathLst>
                <a:path w="835041" h="211471">
                  <a:moveTo>
                    <a:pt x="105736" y="0"/>
                  </a:moveTo>
                  <a:lnTo>
                    <a:pt x="729305" y="0"/>
                  </a:lnTo>
                  <a:cubicBezTo>
                    <a:pt x="787701" y="0"/>
                    <a:pt x="835041" y="47340"/>
                    <a:pt x="835041" y="105736"/>
                  </a:cubicBezTo>
                  <a:lnTo>
                    <a:pt x="835041" y="105736"/>
                  </a:lnTo>
                  <a:cubicBezTo>
                    <a:pt x="835041" y="164132"/>
                    <a:pt x="787701" y="211471"/>
                    <a:pt x="729305"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8" name="TextBox 8"/>
            <p:cNvSpPr txBox="1"/>
            <p:nvPr/>
          </p:nvSpPr>
          <p:spPr>
            <a:xfrm>
              <a:off x="0" y="-47625"/>
              <a:ext cx="835041" cy="259096"/>
            </a:xfrm>
            <a:prstGeom prst="rect">
              <a:avLst/>
            </a:prstGeom>
          </p:spPr>
          <p:txBody>
            <a:bodyPr lIns="50800" tIns="50800" rIns="50800" bIns="50800" rtlCol="0" anchor="ctr"/>
            <a:lstStyle/>
            <a:p>
              <a:pPr algn="ctr">
                <a:lnSpc>
                  <a:spcPts val="3499"/>
                </a:lnSpc>
              </a:pPr>
              <a:r>
                <a:rPr lang="en-US" sz="2499">
                  <a:solidFill>
                    <a:srgbClr val="FFFFFF"/>
                  </a:solidFill>
                  <a:latin typeface="Inter"/>
                  <a:ea typeface="Inter"/>
                  <a:cs typeface="Inter"/>
                  <a:sym typeface="Inter"/>
                </a:rPr>
                <a:t>Who Will Use It?</a:t>
              </a:r>
            </a:p>
          </p:txBody>
        </p:sp>
      </p:grpSp>
      <p:sp>
        <p:nvSpPr>
          <p:cNvPr id="9" name="AutoShape 9"/>
          <p:cNvSpPr/>
          <p:nvPr/>
        </p:nvSpPr>
        <p:spPr>
          <a:xfrm>
            <a:off x="9144000" y="3152487"/>
            <a:ext cx="9144000" cy="0"/>
          </a:xfrm>
          <a:prstGeom prst="line">
            <a:avLst/>
          </a:prstGeom>
          <a:ln w="19050" cap="flat">
            <a:solidFill>
              <a:srgbClr val="FFFFFF"/>
            </a:solidFill>
            <a:prstDash val="solid"/>
            <a:headEnd type="none" w="sm" len="sm"/>
            <a:tailEnd type="none" w="sm" len="sm"/>
          </a:ln>
        </p:spPr>
        <p:txBody>
          <a:bodyPr/>
          <a:lstStyle/>
          <a:p>
            <a:endParaRPr lang="en-US"/>
          </a:p>
        </p:txBody>
      </p:sp>
      <p:sp>
        <p:nvSpPr>
          <p:cNvPr id="10" name="AutoShape 10"/>
          <p:cNvSpPr/>
          <p:nvPr/>
        </p:nvSpPr>
        <p:spPr>
          <a:xfrm>
            <a:off x="9144000" y="7176123"/>
            <a:ext cx="9144000" cy="0"/>
          </a:xfrm>
          <a:prstGeom prst="line">
            <a:avLst/>
          </a:prstGeom>
          <a:ln w="19050" cap="flat">
            <a:solidFill>
              <a:srgbClr val="FFFFFF"/>
            </a:solidFill>
            <a:prstDash val="solid"/>
            <a:headEnd type="none" w="sm" len="sm"/>
            <a:tailEnd type="none" w="sm" len="sm"/>
          </a:ln>
        </p:spPr>
        <p:txBody>
          <a:bodyPr/>
          <a:lstStyle/>
          <a:p>
            <a:endParaRPr lang="en-US"/>
          </a:p>
        </p:txBody>
      </p:sp>
      <p:grpSp>
        <p:nvGrpSpPr>
          <p:cNvPr id="11" name="Group 11"/>
          <p:cNvGrpSpPr/>
          <p:nvPr/>
        </p:nvGrpSpPr>
        <p:grpSpPr>
          <a:xfrm>
            <a:off x="10650363" y="1374984"/>
            <a:ext cx="777078" cy="845796"/>
            <a:chOff x="0" y="0"/>
            <a:chExt cx="1036103" cy="1127728"/>
          </a:xfrm>
        </p:grpSpPr>
        <p:grpSp>
          <p:nvGrpSpPr>
            <p:cNvPr id="12" name="Group 12"/>
            <p:cNvGrpSpPr/>
            <p:nvPr/>
          </p:nvGrpSpPr>
          <p:grpSpPr>
            <a:xfrm>
              <a:off x="0" y="0"/>
              <a:ext cx="1036103" cy="1127728"/>
              <a:chOff x="0" y="0"/>
              <a:chExt cx="320669" cy="349026"/>
            </a:xfrm>
          </p:grpSpPr>
          <p:sp>
            <p:nvSpPr>
              <p:cNvPr id="13" name="Freeform 13"/>
              <p:cNvSpPr/>
              <p:nvPr/>
            </p:nvSpPr>
            <p:spPr>
              <a:xfrm>
                <a:off x="0" y="0"/>
                <a:ext cx="320669" cy="349026"/>
              </a:xfrm>
              <a:custGeom>
                <a:avLst/>
                <a:gdLst/>
                <a:ahLst/>
                <a:cxnLst/>
                <a:rect l="l" t="t" r="r" b="b"/>
                <a:pathLst>
                  <a:path w="320669" h="349026">
                    <a:moveTo>
                      <a:pt x="149443" y="0"/>
                    </a:moveTo>
                    <a:lnTo>
                      <a:pt x="171226" y="0"/>
                    </a:lnTo>
                    <a:cubicBezTo>
                      <a:pt x="210860" y="0"/>
                      <a:pt x="248872" y="15745"/>
                      <a:pt x="276898" y="43771"/>
                    </a:cubicBezTo>
                    <a:cubicBezTo>
                      <a:pt x="304924" y="71797"/>
                      <a:pt x="320669" y="109808"/>
                      <a:pt x="320669" y="149443"/>
                    </a:cubicBezTo>
                    <a:lnTo>
                      <a:pt x="320669" y="199583"/>
                    </a:lnTo>
                    <a:cubicBezTo>
                      <a:pt x="320669" y="282118"/>
                      <a:pt x="253761" y="349026"/>
                      <a:pt x="171226" y="349026"/>
                    </a:cubicBezTo>
                    <a:lnTo>
                      <a:pt x="149443" y="349026"/>
                    </a:lnTo>
                    <a:cubicBezTo>
                      <a:pt x="109808" y="349026"/>
                      <a:pt x="71797" y="333281"/>
                      <a:pt x="43771" y="305255"/>
                    </a:cubicBezTo>
                    <a:cubicBezTo>
                      <a:pt x="15745" y="277229"/>
                      <a:pt x="0" y="239218"/>
                      <a:pt x="0" y="199583"/>
                    </a:cubicBezTo>
                    <a:lnTo>
                      <a:pt x="0" y="149443"/>
                    </a:lnTo>
                    <a:cubicBezTo>
                      <a:pt x="0" y="109808"/>
                      <a:pt x="15745" y="71797"/>
                      <a:pt x="43771" y="43771"/>
                    </a:cubicBezTo>
                    <a:cubicBezTo>
                      <a:pt x="71797" y="15745"/>
                      <a:pt x="109808" y="0"/>
                      <a:pt x="149443" y="0"/>
                    </a:cubicBezTo>
                    <a:close/>
                  </a:path>
                </a:pathLst>
              </a:custGeom>
              <a:solidFill>
                <a:srgbClr val="FFFFFF"/>
              </a:solidFill>
            </p:spPr>
            <p:txBody>
              <a:bodyPr/>
              <a:lstStyle/>
              <a:p>
                <a:endParaRPr lang="en-US"/>
              </a:p>
            </p:txBody>
          </p:sp>
          <p:sp>
            <p:nvSpPr>
              <p:cNvPr id="14" name="TextBox 14"/>
              <p:cNvSpPr txBox="1"/>
              <p:nvPr/>
            </p:nvSpPr>
            <p:spPr>
              <a:xfrm>
                <a:off x="0" y="-38100"/>
                <a:ext cx="320669" cy="387126"/>
              </a:xfrm>
              <a:prstGeom prst="rect">
                <a:avLst/>
              </a:prstGeom>
            </p:spPr>
            <p:txBody>
              <a:bodyPr lIns="32422" tIns="32422" rIns="32422" bIns="32422" rtlCol="0" anchor="ctr"/>
              <a:lstStyle/>
              <a:p>
                <a:pPr algn="ctr">
                  <a:lnSpc>
                    <a:spcPts val="2659"/>
                  </a:lnSpc>
                </a:pPr>
                <a:endParaRPr/>
              </a:p>
            </p:txBody>
          </p:sp>
        </p:grpSp>
        <p:sp>
          <p:nvSpPr>
            <p:cNvPr id="15" name="Freeform 15"/>
            <p:cNvSpPr/>
            <p:nvPr/>
          </p:nvSpPr>
          <p:spPr>
            <a:xfrm>
              <a:off x="248869" y="196269"/>
              <a:ext cx="538365" cy="727521"/>
            </a:xfrm>
            <a:custGeom>
              <a:avLst/>
              <a:gdLst/>
              <a:ahLst/>
              <a:cxnLst/>
              <a:rect l="l" t="t" r="r" b="b"/>
              <a:pathLst>
                <a:path w="538365" h="727521">
                  <a:moveTo>
                    <a:pt x="0" y="0"/>
                  </a:moveTo>
                  <a:lnTo>
                    <a:pt x="538365" y="0"/>
                  </a:lnTo>
                  <a:lnTo>
                    <a:pt x="538365" y="727521"/>
                  </a:lnTo>
                  <a:lnTo>
                    <a:pt x="0" y="72752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grpSp>
      <p:grpSp>
        <p:nvGrpSpPr>
          <p:cNvPr id="16" name="Group 16"/>
          <p:cNvGrpSpPr/>
          <p:nvPr/>
        </p:nvGrpSpPr>
        <p:grpSpPr>
          <a:xfrm>
            <a:off x="10650363" y="4720602"/>
            <a:ext cx="777078" cy="845796"/>
            <a:chOff x="0" y="0"/>
            <a:chExt cx="1036103" cy="1127728"/>
          </a:xfrm>
        </p:grpSpPr>
        <p:grpSp>
          <p:nvGrpSpPr>
            <p:cNvPr id="17" name="Group 17"/>
            <p:cNvGrpSpPr/>
            <p:nvPr/>
          </p:nvGrpSpPr>
          <p:grpSpPr>
            <a:xfrm>
              <a:off x="0" y="0"/>
              <a:ext cx="1036103" cy="1127728"/>
              <a:chOff x="0" y="0"/>
              <a:chExt cx="320669" cy="349026"/>
            </a:xfrm>
          </p:grpSpPr>
          <p:sp>
            <p:nvSpPr>
              <p:cNvPr id="18" name="Freeform 18"/>
              <p:cNvSpPr/>
              <p:nvPr/>
            </p:nvSpPr>
            <p:spPr>
              <a:xfrm>
                <a:off x="0" y="0"/>
                <a:ext cx="320669" cy="349026"/>
              </a:xfrm>
              <a:custGeom>
                <a:avLst/>
                <a:gdLst/>
                <a:ahLst/>
                <a:cxnLst/>
                <a:rect l="l" t="t" r="r" b="b"/>
                <a:pathLst>
                  <a:path w="320669" h="349026">
                    <a:moveTo>
                      <a:pt x="149443" y="0"/>
                    </a:moveTo>
                    <a:lnTo>
                      <a:pt x="171226" y="0"/>
                    </a:lnTo>
                    <a:cubicBezTo>
                      <a:pt x="210860" y="0"/>
                      <a:pt x="248872" y="15745"/>
                      <a:pt x="276898" y="43771"/>
                    </a:cubicBezTo>
                    <a:cubicBezTo>
                      <a:pt x="304924" y="71797"/>
                      <a:pt x="320669" y="109808"/>
                      <a:pt x="320669" y="149443"/>
                    </a:cubicBezTo>
                    <a:lnTo>
                      <a:pt x="320669" y="199583"/>
                    </a:lnTo>
                    <a:cubicBezTo>
                      <a:pt x="320669" y="282118"/>
                      <a:pt x="253761" y="349026"/>
                      <a:pt x="171226" y="349026"/>
                    </a:cubicBezTo>
                    <a:lnTo>
                      <a:pt x="149443" y="349026"/>
                    </a:lnTo>
                    <a:cubicBezTo>
                      <a:pt x="109808" y="349026"/>
                      <a:pt x="71797" y="333281"/>
                      <a:pt x="43771" y="305255"/>
                    </a:cubicBezTo>
                    <a:cubicBezTo>
                      <a:pt x="15745" y="277229"/>
                      <a:pt x="0" y="239218"/>
                      <a:pt x="0" y="199583"/>
                    </a:cubicBezTo>
                    <a:lnTo>
                      <a:pt x="0" y="149443"/>
                    </a:lnTo>
                    <a:cubicBezTo>
                      <a:pt x="0" y="109808"/>
                      <a:pt x="15745" y="71797"/>
                      <a:pt x="43771" y="43771"/>
                    </a:cubicBezTo>
                    <a:cubicBezTo>
                      <a:pt x="71797" y="15745"/>
                      <a:pt x="109808" y="0"/>
                      <a:pt x="149443" y="0"/>
                    </a:cubicBezTo>
                    <a:close/>
                  </a:path>
                </a:pathLst>
              </a:custGeom>
              <a:solidFill>
                <a:srgbClr val="FFFFFF"/>
              </a:solidFill>
            </p:spPr>
            <p:txBody>
              <a:bodyPr/>
              <a:lstStyle/>
              <a:p>
                <a:endParaRPr lang="en-US"/>
              </a:p>
            </p:txBody>
          </p:sp>
          <p:sp>
            <p:nvSpPr>
              <p:cNvPr id="19" name="TextBox 19"/>
              <p:cNvSpPr txBox="1"/>
              <p:nvPr/>
            </p:nvSpPr>
            <p:spPr>
              <a:xfrm>
                <a:off x="0" y="-38100"/>
                <a:ext cx="320669" cy="387126"/>
              </a:xfrm>
              <a:prstGeom prst="rect">
                <a:avLst/>
              </a:prstGeom>
            </p:spPr>
            <p:txBody>
              <a:bodyPr lIns="32422" tIns="32422" rIns="32422" bIns="32422" rtlCol="0" anchor="ctr"/>
              <a:lstStyle/>
              <a:p>
                <a:pPr algn="ctr">
                  <a:lnSpc>
                    <a:spcPts val="2659"/>
                  </a:lnSpc>
                </a:pPr>
                <a:endParaRPr/>
              </a:p>
            </p:txBody>
          </p:sp>
        </p:grpSp>
        <p:sp>
          <p:nvSpPr>
            <p:cNvPr id="20" name="Freeform 20"/>
            <p:cNvSpPr/>
            <p:nvPr/>
          </p:nvSpPr>
          <p:spPr>
            <a:xfrm>
              <a:off x="248869" y="196269"/>
              <a:ext cx="538365" cy="727521"/>
            </a:xfrm>
            <a:custGeom>
              <a:avLst/>
              <a:gdLst/>
              <a:ahLst/>
              <a:cxnLst/>
              <a:rect l="l" t="t" r="r" b="b"/>
              <a:pathLst>
                <a:path w="538365" h="727521">
                  <a:moveTo>
                    <a:pt x="0" y="0"/>
                  </a:moveTo>
                  <a:lnTo>
                    <a:pt x="538365" y="0"/>
                  </a:lnTo>
                  <a:lnTo>
                    <a:pt x="538365" y="727521"/>
                  </a:lnTo>
                  <a:lnTo>
                    <a:pt x="0" y="72752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grpSp>
      <p:sp>
        <p:nvSpPr>
          <p:cNvPr id="21" name="TextBox 21"/>
          <p:cNvSpPr txBox="1"/>
          <p:nvPr/>
        </p:nvSpPr>
        <p:spPr>
          <a:xfrm>
            <a:off x="11887292" y="1365459"/>
            <a:ext cx="5943507" cy="1518044"/>
          </a:xfrm>
          <a:prstGeom prst="rect">
            <a:avLst/>
          </a:prstGeom>
        </p:spPr>
        <p:txBody>
          <a:bodyPr wrap="square" lIns="0" tIns="0" rIns="0" bIns="0" rtlCol="0" anchor="t">
            <a:spAutoFit/>
          </a:bodyPr>
          <a:lstStyle/>
          <a:p>
            <a:pPr algn="l">
              <a:lnSpc>
                <a:spcPts val="3049"/>
              </a:lnSpc>
            </a:pPr>
            <a:r>
              <a:rPr lang="en-US" sz="2499" spc="-82" dirty="0">
                <a:solidFill>
                  <a:srgbClr val="FFFFFF"/>
                </a:solidFill>
                <a:latin typeface="Inter"/>
                <a:ea typeface="Inter"/>
                <a:cs typeface="Inter"/>
                <a:sym typeface="Inter"/>
              </a:rPr>
              <a:t>Need to redact client records, contracts, invoices, or patient files on the go—while maintaining full auditability and compliance.</a:t>
            </a:r>
          </a:p>
        </p:txBody>
      </p:sp>
      <p:sp>
        <p:nvSpPr>
          <p:cNvPr id="22" name="TextBox 22"/>
          <p:cNvSpPr txBox="1"/>
          <p:nvPr/>
        </p:nvSpPr>
        <p:spPr>
          <a:xfrm>
            <a:off x="1028700" y="1285875"/>
            <a:ext cx="7489976" cy="2031088"/>
          </a:xfrm>
          <a:prstGeom prst="rect">
            <a:avLst/>
          </a:prstGeom>
        </p:spPr>
        <p:txBody>
          <a:bodyPr lIns="0" tIns="0" rIns="0" bIns="0" rtlCol="0" anchor="t">
            <a:spAutoFit/>
          </a:bodyPr>
          <a:lstStyle/>
          <a:p>
            <a:pPr algn="l">
              <a:lnSpc>
                <a:spcPts val="7682"/>
              </a:lnSpc>
            </a:pPr>
            <a:r>
              <a:rPr lang="en-US" sz="8631" b="1" spc="-517">
                <a:solidFill>
                  <a:srgbClr val="FFFFFF"/>
                </a:solidFill>
                <a:latin typeface="Inter Medium"/>
                <a:ea typeface="Inter Medium"/>
                <a:cs typeface="Inter Medium"/>
                <a:sym typeface="Inter Medium"/>
              </a:rPr>
              <a:t>TARGET AUDIENCE</a:t>
            </a:r>
          </a:p>
        </p:txBody>
      </p:sp>
      <p:sp>
        <p:nvSpPr>
          <p:cNvPr id="23" name="TextBox 23"/>
          <p:cNvSpPr txBox="1"/>
          <p:nvPr/>
        </p:nvSpPr>
        <p:spPr>
          <a:xfrm>
            <a:off x="1028700" y="7739741"/>
            <a:ext cx="6997787" cy="1176020"/>
          </a:xfrm>
          <a:prstGeom prst="rect">
            <a:avLst/>
          </a:prstGeom>
        </p:spPr>
        <p:txBody>
          <a:bodyPr lIns="0" tIns="0" rIns="0" bIns="0" rtlCol="0" anchor="t">
            <a:spAutoFit/>
          </a:bodyPr>
          <a:lstStyle/>
          <a:p>
            <a:pPr algn="just">
              <a:lnSpc>
                <a:spcPts val="2380"/>
              </a:lnSpc>
              <a:spcBef>
                <a:spcPct val="0"/>
              </a:spcBef>
            </a:pPr>
            <a:r>
              <a:rPr lang="en-US" sz="1700" dirty="0">
                <a:solidFill>
                  <a:srgbClr val="FFFFFF"/>
                </a:solidFill>
                <a:latin typeface="Inter"/>
                <a:ea typeface="Inter"/>
                <a:cs typeface="Inter"/>
                <a:sym typeface="Inter"/>
              </a:rPr>
              <a:t>Anon Docs is built for professionals and individuals who frequently share documents and must ensure sensitive data is redacted securely and efficiently. As privacy regulations tighten, the demand for smart document protection grows across industries.</a:t>
            </a:r>
          </a:p>
        </p:txBody>
      </p:sp>
      <p:sp>
        <p:nvSpPr>
          <p:cNvPr id="24" name="TextBox 24"/>
          <p:cNvSpPr txBox="1"/>
          <p:nvPr/>
        </p:nvSpPr>
        <p:spPr>
          <a:xfrm>
            <a:off x="11887293" y="8107089"/>
            <a:ext cx="5486307" cy="1902765"/>
          </a:xfrm>
          <a:prstGeom prst="rect">
            <a:avLst/>
          </a:prstGeom>
        </p:spPr>
        <p:txBody>
          <a:bodyPr wrap="square" lIns="0" tIns="0" rIns="0" bIns="0" rtlCol="0" anchor="t">
            <a:spAutoFit/>
          </a:bodyPr>
          <a:lstStyle/>
          <a:p>
            <a:pPr algn="l">
              <a:lnSpc>
                <a:spcPts val="3049"/>
              </a:lnSpc>
            </a:pPr>
            <a:r>
              <a:rPr lang="en-US" sz="2499" spc="-82" dirty="0">
                <a:solidFill>
                  <a:srgbClr val="FFFFFF"/>
                </a:solidFill>
                <a:latin typeface="Inter"/>
                <a:ea typeface="Inter"/>
                <a:cs typeface="Inter"/>
                <a:sym typeface="Inter"/>
              </a:rPr>
              <a:t>HR staff, consultants, and admins who handle PII daily require a trustable, mobile tool to sanitize documents and generate editable reports in PDF, Word, or Excel formats.</a:t>
            </a:r>
          </a:p>
        </p:txBody>
      </p:sp>
      <p:sp>
        <p:nvSpPr>
          <p:cNvPr id="25" name="TextBox 25"/>
          <p:cNvSpPr txBox="1"/>
          <p:nvPr/>
        </p:nvSpPr>
        <p:spPr>
          <a:xfrm>
            <a:off x="11887293" y="4756150"/>
            <a:ext cx="5486307" cy="1902765"/>
          </a:xfrm>
          <a:prstGeom prst="rect">
            <a:avLst/>
          </a:prstGeom>
        </p:spPr>
        <p:txBody>
          <a:bodyPr wrap="square" lIns="0" tIns="0" rIns="0" bIns="0" rtlCol="0" anchor="t">
            <a:spAutoFit/>
          </a:bodyPr>
          <a:lstStyle/>
          <a:p>
            <a:pPr algn="l">
              <a:lnSpc>
                <a:spcPts val="3049"/>
              </a:lnSpc>
            </a:pPr>
            <a:r>
              <a:rPr lang="en-US" sz="2499" spc="-82" dirty="0">
                <a:solidFill>
                  <a:srgbClr val="FFFFFF"/>
                </a:solidFill>
                <a:latin typeface="Inter"/>
                <a:ea typeface="Inter"/>
                <a:cs typeface="Inter"/>
                <a:sym typeface="Inter"/>
              </a:rPr>
              <a:t>Share transcripts, recommendation letters, research papers, or grading rubrics securely—preserving layouts and enabling easy peer/professor feedback.</a:t>
            </a:r>
          </a:p>
        </p:txBody>
      </p:sp>
      <p:grpSp>
        <p:nvGrpSpPr>
          <p:cNvPr id="26" name="Group 26"/>
          <p:cNvGrpSpPr/>
          <p:nvPr/>
        </p:nvGrpSpPr>
        <p:grpSpPr>
          <a:xfrm>
            <a:off x="10650363" y="8066219"/>
            <a:ext cx="777078" cy="845796"/>
            <a:chOff x="0" y="0"/>
            <a:chExt cx="1036103" cy="1127728"/>
          </a:xfrm>
        </p:grpSpPr>
        <p:grpSp>
          <p:nvGrpSpPr>
            <p:cNvPr id="27" name="Group 27"/>
            <p:cNvGrpSpPr/>
            <p:nvPr/>
          </p:nvGrpSpPr>
          <p:grpSpPr>
            <a:xfrm>
              <a:off x="0" y="0"/>
              <a:ext cx="1036103" cy="1127728"/>
              <a:chOff x="0" y="0"/>
              <a:chExt cx="320669" cy="349026"/>
            </a:xfrm>
          </p:grpSpPr>
          <p:sp>
            <p:nvSpPr>
              <p:cNvPr id="28" name="Freeform 28"/>
              <p:cNvSpPr/>
              <p:nvPr/>
            </p:nvSpPr>
            <p:spPr>
              <a:xfrm>
                <a:off x="0" y="0"/>
                <a:ext cx="320669" cy="349026"/>
              </a:xfrm>
              <a:custGeom>
                <a:avLst/>
                <a:gdLst/>
                <a:ahLst/>
                <a:cxnLst/>
                <a:rect l="l" t="t" r="r" b="b"/>
                <a:pathLst>
                  <a:path w="320669" h="349026">
                    <a:moveTo>
                      <a:pt x="149443" y="0"/>
                    </a:moveTo>
                    <a:lnTo>
                      <a:pt x="171226" y="0"/>
                    </a:lnTo>
                    <a:cubicBezTo>
                      <a:pt x="210860" y="0"/>
                      <a:pt x="248872" y="15745"/>
                      <a:pt x="276898" y="43771"/>
                    </a:cubicBezTo>
                    <a:cubicBezTo>
                      <a:pt x="304924" y="71797"/>
                      <a:pt x="320669" y="109808"/>
                      <a:pt x="320669" y="149443"/>
                    </a:cubicBezTo>
                    <a:lnTo>
                      <a:pt x="320669" y="199583"/>
                    </a:lnTo>
                    <a:cubicBezTo>
                      <a:pt x="320669" y="282118"/>
                      <a:pt x="253761" y="349026"/>
                      <a:pt x="171226" y="349026"/>
                    </a:cubicBezTo>
                    <a:lnTo>
                      <a:pt x="149443" y="349026"/>
                    </a:lnTo>
                    <a:cubicBezTo>
                      <a:pt x="109808" y="349026"/>
                      <a:pt x="71797" y="333281"/>
                      <a:pt x="43771" y="305255"/>
                    </a:cubicBezTo>
                    <a:cubicBezTo>
                      <a:pt x="15745" y="277229"/>
                      <a:pt x="0" y="239218"/>
                      <a:pt x="0" y="199583"/>
                    </a:cubicBezTo>
                    <a:lnTo>
                      <a:pt x="0" y="149443"/>
                    </a:lnTo>
                    <a:cubicBezTo>
                      <a:pt x="0" y="109808"/>
                      <a:pt x="15745" y="71797"/>
                      <a:pt x="43771" y="43771"/>
                    </a:cubicBezTo>
                    <a:cubicBezTo>
                      <a:pt x="71797" y="15745"/>
                      <a:pt x="109808" y="0"/>
                      <a:pt x="149443" y="0"/>
                    </a:cubicBezTo>
                    <a:close/>
                  </a:path>
                </a:pathLst>
              </a:custGeom>
              <a:solidFill>
                <a:srgbClr val="FFFFFF"/>
              </a:solidFill>
            </p:spPr>
            <p:txBody>
              <a:bodyPr/>
              <a:lstStyle/>
              <a:p>
                <a:endParaRPr lang="en-US"/>
              </a:p>
            </p:txBody>
          </p:sp>
          <p:sp>
            <p:nvSpPr>
              <p:cNvPr id="29" name="TextBox 29"/>
              <p:cNvSpPr txBox="1"/>
              <p:nvPr/>
            </p:nvSpPr>
            <p:spPr>
              <a:xfrm>
                <a:off x="0" y="-38100"/>
                <a:ext cx="320669" cy="387126"/>
              </a:xfrm>
              <a:prstGeom prst="rect">
                <a:avLst/>
              </a:prstGeom>
            </p:spPr>
            <p:txBody>
              <a:bodyPr lIns="32422" tIns="32422" rIns="32422" bIns="32422" rtlCol="0" anchor="ctr"/>
              <a:lstStyle/>
              <a:p>
                <a:pPr algn="ctr">
                  <a:lnSpc>
                    <a:spcPts val="2659"/>
                  </a:lnSpc>
                </a:pPr>
                <a:endParaRPr/>
              </a:p>
            </p:txBody>
          </p:sp>
        </p:grpSp>
        <p:sp>
          <p:nvSpPr>
            <p:cNvPr id="30" name="Freeform 30"/>
            <p:cNvSpPr/>
            <p:nvPr/>
          </p:nvSpPr>
          <p:spPr>
            <a:xfrm>
              <a:off x="248869" y="196269"/>
              <a:ext cx="538365" cy="727521"/>
            </a:xfrm>
            <a:custGeom>
              <a:avLst/>
              <a:gdLst/>
              <a:ahLst/>
              <a:cxnLst/>
              <a:rect l="l" t="t" r="r" b="b"/>
              <a:pathLst>
                <a:path w="538365" h="727521">
                  <a:moveTo>
                    <a:pt x="0" y="0"/>
                  </a:moveTo>
                  <a:lnTo>
                    <a:pt x="538365" y="0"/>
                  </a:lnTo>
                  <a:lnTo>
                    <a:pt x="538365" y="727521"/>
                  </a:lnTo>
                  <a:lnTo>
                    <a:pt x="0" y="72752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8993765" y="0"/>
            <a:ext cx="9910164" cy="10287000"/>
            <a:chOff x="0" y="0"/>
            <a:chExt cx="2610084" cy="2709333"/>
          </a:xfrm>
        </p:grpSpPr>
        <p:sp>
          <p:nvSpPr>
            <p:cNvPr id="3" name="Freeform 3"/>
            <p:cNvSpPr/>
            <p:nvPr/>
          </p:nvSpPr>
          <p:spPr>
            <a:xfrm>
              <a:off x="0" y="0"/>
              <a:ext cx="2610084" cy="2709333"/>
            </a:xfrm>
            <a:custGeom>
              <a:avLst/>
              <a:gdLst/>
              <a:ahLst/>
              <a:cxnLst/>
              <a:rect l="l" t="t" r="r" b="b"/>
              <a:pathLst>
                <a:path w="2610084" h="2709333">
                  <a:moveTo>
                    <a:pt x="0" y="0"/>
                  </a:moveTo>
                  <a:lnTo>
                    <a:pt x="2610084" y="0"/>
                  </a:lnTo>
                  <a:lnTo>
                    <a:pt x="2610084" y="2709333"/>
                  </a:lnTo>
                  <a:lnTo>
                    <a:pt x="0" y="2709333"/>
                  </a:lnTo>
                  <a:close/>
                </a:path>
              </a:pathLst>
            </a:custGeom>
            <a:solidFill>
              <a:srgbClr val="1C1C1C"/>
            </a:solidFill>
          </p:spPr>
          <p:txBody>
            <a:bodyPr/>
            <a:lstStyle/>
            <a:p>
              <a:endParaRPr lang="en-US"/>
            </a:p>
          </p:txBody>
        </p:sp>
        <p:sp>
          <p:nvSpPr>
            <p:cNvPr id="4" name="TextBox 4"/>
            <p:cNvSpPr txBox="1"/>
            <p:nvPr/>
          </p:nvSpPr>
          <p:spPr>
            <a:xfrm>
              <a:off x="0" y="-38100"/>
              <a:ext cx="2610084" cy="27474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7575720" y="-257487"/>
            <a:ext cx="10801975" cy="10801975"/>
          </a:xfrm>
          <a:custGeom>
            <a:avLst/>
            <a:gdLst/>
            <a:ahLst/>
            <a:cxnLst/>
            <a:rect l="l" t="t" r="r" b="b"/>
            <a:pathLst>
              <a:path w="10801975" h="10801975">
                <a:moveTo>
                  <a:pt x="0" y="0"/>
                </a:moveTo>
                <a:lnTo>
                  <a:pt x="10801975" y="0"/>
                </a:lnTo>
                <a:lnTo>
                  <a:pt x="10801975" y="10801974"/>
                </a:lnTo>
                <a:lnTo>
                  <a:pt x="0" y="108019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0" y="2631084"/>
            <a:ext cx="18288000" cy="0"/>
          </a:xfrm>
          <a:prstGeom prst="line">
            <a:avLst/>
          </a:prstGeom>
          <a:ln w="19050" cap="flat">
            <a:solidFill>
              <a:srgbClr val="FFFFFF"/>
            </a:solidFill>
            <a:prstDash val="solid"/>
            <a:headEnd type="none" w="sm" len="sm"/>
            <a:tailEnd type="none" w="sm" len="sm"/>
          </a:ln>
        </p:spPr>
        <p:txBody>
          <a:bodyPr/>
          <a:lstStyle/>
          <a:p>
            <a:endParaRPr lang="en-US"/>
          </a:p>
        </p:txBody>
      </p:sp>
      <p:grpSp>
        <p:nvGrpSpPr>
          <p:cNvPr id="7" name="Group 7"/>
          <p:cNvGrpSpPr/>
          <p:nvPr/>
        </p:nvGrpSpPr>
        <p:grpSpPr>
          <a:xfrm>
            <a:off x="6815951" y="2239143"/>
            <a:ext cx="4656099" cy="802931"/>
            <a:chOff x="0" y="0"/>
            <a:chExt cx="1226298" cy="211471"/>
          </a:xfrm>
        </p:grpSpPr>
        <p:sp>
          <p:nvSpPr>
            <p:cNvPr id="8" name="Freeform 8"/>
            <p:cNvSpPr/>
            <p:nvPr/>
          </p:nvSpPr>
          <p:spPr>
            <a:xfrm>
              <a:off x="0" y="0"/>
              <a:ext cx="1226298" cy="211471"/>
            </a:xfrm>
            <a:custGeom>
              <a:avLst/>
              <a:gdLst/>
              <a:ahLst/>
              <a:cxnLst/>
              <a:rect l="l" t="t" r="r" b="b"/>
              <a:pathLst>
                <a:path w="1226298" h="211471">
                  <a:moveTo>
                    <a:pt x="105736" y="0"/>
                  </a:moveTo>
                  <a:lnTo>
                    <a:pt x="1120562" y="0"/>
                  </a:lnTo>
                  <a:cubicBezTo>
                    <a:pt x="1178958" y="0"/>
                    <a:pt x="1226298" y="47340"/>
                    <a:pt x="1226298" y="105736"/>
                  </a:cubicBezTo>
                  <a:lnTo>
                    <a:pt x="1226298" y="105736"/>
                  </a:lnTo>
                  <a:cubicBezTo>
                    <a:pt x="1226298" y="133779"/>
                    <a:pt x="1215158" y="160673"/>
                    <a:pt x="1195328" y="180502"/>
                  </a:cubicBezTo>
                  <a:cubicBezTo>
                    <a:pt x="1175499" y="200331"/>
                    <a:pt x="1148605" y="211471"/>
                    <a:pt x="1120562" y="211471"/>
                  </a:cubicBezTo>
                  <a:lnTo>
                    <a:pt x="105736" y="211471"/>
                  </a:lnTo>
                  <a:cubicBezTo>
                    <a:pt x="47340" y="211471"/>
                    <a:pt x="0" y="164132"/>
                    <a:pt x="0" y="105736"/>
                  </a:cubicBezTo>
                  <a:lnTo>
                    <a:pt x="0" y="105736"/>
                  </a:lnTo>
                  <a:cubicBezTo>
                    <a:pt x="0" y="47340"/>
                    <a:pt x="47340" y="0"/>
                    <a:pt x="105736" y="0"/>
                  </a:cubicBezTo>
                  <a:close/>
                </a:path>
              </a:pathLst>
            </a:custGeom>
            <a:solidFill>
              <a:srgbClr val="1C1C1C"/>
            </a:solidFill>
            <a:ln w="19050" cap="rnd">
              <a:solidFill>
                <a:srgbClr val="FFFFFF"/>
              </a:solidFill>
              <a:prstDash val="solid"/>
              <a:round/>
            </a:ln>
          </p:spPr>
          <p:txBody>
            <a:bodyPr/>
            <a:lstStyle/>
            <a:p>
              <a:endParaRPr lang="en-US"/>
            </a:p>
          </p:txBody>
        </p:sp>
        <p:sp>
          <p:nvSpPr>
            <p:cNvPr id="9" name="TextBox 9"/>
            <p:cNvSpPr txBox="1"/>
            <p:nvPr/>
          </p:nvSpPr>
          <p:spPr>
            <a:xfrm>
              <a:off x="0" y="-47625"/>
              <a:ext cx="1226298" cy="259096"/>
            </a:xfrm>
            <a:prstGeom prst="rect">
              <a:avLst/>
            </a:prstGeom>
          </p:spPr>
          <p:txBody>
            <a:bodyPr lIns="50800" tIns="50800" rIns="50800" bIns="50800" rtlCol="0" anchor="ctr"/>
            <a:lstStyle/>
            <a:p>
              <a:pPr algn="ctr">
                <a:lnSpc>
                  <a:spcPts val="3499"/>
                </a:lnSpc>
              </a:pPr>
              <a:r>
                <a:rPr lang="en-US" sz="2499">
                  <a:solidFill>
                    <a:srgbClr val="FFFFFF"/>
                  </a:solidFill>
                  <a:latin typeface="Inter"/>
                  <a:ea typeface="Inter"/>
                  <a:cs typeface="Inter"/>
                  <a:sym typeface="Inter"/>
                </a:rPr>
                <a:t>Why We're Better</a:t>
              </a:r>
            </a:p>
          </p:txBody>
        </p:sp>
      </p:grpSp>
      <p:graphicFrame>
        <p:nvGraphicFramePr>
          <p:cNvPr id="10" name="Table 10"/>
          <p:cNvGraphicFramePr>
            <a:graphicFrameLocks noGrp="1"/>
          </p:cNvGraphicFramePr>
          <p:nvPr>
            <p:extLst>
              <p:ext uri="{D42A27DB-BD31-4B8C-83A1-F6EECF244321}">
                <p14:modId xmlns:p14="http://schemas.microsoft.com/office/powerpoint/2010/main" val="1775115183"/>
              </p:ext>
            </p:extLst>
          </p:nvPr>
        </p:nvGraphicFramePr>
        <p:xfrm>
          <a:off x="902095" y="3623099"/>
          <a:ext cx="16483810" cy="5972175"/>
        </p:xfrm>
        <a:graphic>
          <a:graphicData uri="http://schemas.openxmlformats.org/drawingml/2006/table">
            <a:tbl>
              <a:tblPr/>
              <a:tblGrid>
                <a:gridCol w="3296762">
                  <a:extLst>
                    <a:ext uri="{9D8B030D-6E8A-4147-A177-3AD203B41FA5}">
                      <a16:colId xmlns:a16="http://schemas.microsoft.com/office/drawing/2014/main" val="20000"/>
                    </a:ext>
                  </a:extLst>
                </a:gridCol>
                <a:gridCol w="3296762">
                  <a:extLst>
                    <a:ext uri="{9D8B030D-6E8A-4147-A177-3AD203B41FA5}">
                      <a16:colId xmlns:a16="http://schemas.microsoft.com/office/drawing/2014/main" val="20001"/>
                    </a:ext>
                  </a:extLst>
                </a:gridCol>
                <a:gridCol w="3296762">
                  <a:extLst>
                    <a:ext uri="{9D8B030D-6E8A-4147-A177-3AD203B41FA5}">
                      <a16:colId xmlns:a16="http://schemas.microsoft.com/office/drawing/2014/main" val="20002"/>
                    </a:ext>
                  </a:extLst>
                </a:gridCol>
                <a:gridCol w="3296762">
                  <a:extLst>
                    <a:ext uri="{9D8B030D-6E8A-4147-A177-3AD203B41FA5}">
                      <a16:colId xmlns:a16="http://schemas.microsoft.com/office/drawing/2014/main" val="20003"/>
                    </a:ext>
                  </a:extLst>
                </a:gridCol>
                <a:gridCol w="3296762">
                  <a:extLst>
                    <a:ext uri="{9D8B030D-6E8A-4147-A177-3AD203B41FA5}">
                      <a16:colId xmlns:a16="http://schemas.microsoft.com/office/drawing/2014/main" val="20004"/>
                    </a:ext>
                  </a:extLst>
                </a:gridCol>
              </a:tblGrid>
              <a:tr h="805237">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Feature</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Anon Docs</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Adobe Acrobat Pro</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CamScanner</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PDFfiller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805237">
                <a:tc>
                  <a:txBody>
                    <a:bodyPr/>
                    <a:lstStyle/>
                    <a:p>
                      <a:pPr algn="ctr">
                        <a:lnSpc>
                          <a:spcPts val="2659"/>
                        </a:lnSpc>
                        <a:defRPr/>
                      </a:pPr>
                      <a:r>
                        <a:rPr lang="en-US" sz="1899" b="1" dirty="0">
                          <a:solidFill>
                            <a:srgbClr val="000000"/>
                          </a:solidFill>
                          <a:latin typeface="Canva Sans Bold"/>
                          <a:ea typeface="Canva Sans Bold"/>
                          <a:cs typeface="Canva Sans Bold"/>
                          <a:sym typeface="Canva Sans Bold"/>
                        </a:rPr>
                        <a:t>Mobile Redaction</a:t>
                      </a:r>
                      <a:endParaRPr lang="en-US" sz="1100" dirty="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r>
                        <a:rPr lang="en-US" sz="2000">
                          <a:solidFill>
                            <a:srgbClr val="000000"/>
                          </a:solidFill>
                          <a:latin typeface="Arimo"/>
                          <a:ea typeface="Arimo"/>
                          <a:cs typeface="Arimo"/>
                          <a:sym typeface="Arimo"/>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Arimo"/>
                          <a:ea typeface="Arimo"/>
                          <a:cs typeface="Arimo"/>
                          <a:sym typeface="Arimo"/>
                        </a:rPr>
                        <a:t>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Canva Sans"/>
                          <a:ea typeface="Canva Sans"/>
                          <a:cs typeface="Canva Sans"/>
                          <a:sym typeface="Canva Sans"/>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Canva Sans"/>
                          <a:ea typeface="Canva Sans"/>
                          <a:cs typeface="Canva Sans"/>
                          <a:sym typeface="Canva Sans"/>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132119">
                <a:tc>
                  <a:txBody>
                    <a:bodyPr/>
                    <a:lstStyle/>
                    <a:p>
                      <a:pPr algn="ctr">
                        <a:lnSpc>
                          <a:spcPts val="2659"/>
                        </a:lnSpc>
                        <a:defRPr/>
                      </a:pPr>
                      <a:r>
                        <a:rPr lang="en-US" sz="1899" b="1" dirty="0">
                          <a:solidFill>
                            <a:srgbClr val="000000"/>
                          </a:solidFill>
                          <a:latin typeface="Canva Sans Bold"/>
                          <a:ea typeface="Canva Sans Bold"/>
                          <a:cs typeface="Canva Sans Bold"/>
                          <a:sym typeface="Canva Sans Bold"/>
                        </a:rPr>
                        <a:t>AI-Powered Redaction</a:t>
                      </a:r>
                      <a:endParaRPr lang="en-US" sz="1100" dirty="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r>
                        <a:rPr lang="en-US" sz="2000">
                          <a:solidFill>
                            <a:srgbClr val="000000"/>
                          </a:solidFill>
                          <a:latin typeface="Arimo"/>
                          <a:ea typeface="Arimo"/>
                          <a:cs typeface="Arimo"/>
                          <a:sym typeface="Arimo"/>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FFFFFF"/>
                          </a:solidFill>
                          <a:latin typeface="Arimo"/>
                          <a:ea typeface="Arimo"/>
                          <a:cs typeface="Arimo"/>
                          <a:sym typeface="Arimo"/>
                        </a:rPr>
                        <a:t> ❌ (manual only)</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Arimo"/>
                          <a:ea typeface="Arimo"/>
                          <a:cs typeface="Arimo"/>
                          <a:sym typeface="Arimo"/>
                        </a:rPr>
                        <a:t>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Arimo"/>
                          <a:ea typeface="Arimo"/>
                          <a:cs typeface="Arimo"/>
                          <a:sym typeface="Arimo"/>
                        </a:rPr>
                        <a:t>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813871">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Preserves Formatting</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r>
                        <a:rPr lang="en-US" sz="2000">
                          <a:solidFill>
                            <a:srgbClr val="000000"/>
                          </a:solidFill>
                          <a:latin typeface="Arimo"/>
                          <a:ea typeface="Arimo"/>
                          <a:cs typeface="Arimo"/>
                          <a:sym typeface="Arimo"/>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Arimo"/>
                          <a:ea typeface="Arimo"/>
                          <a:cs typeface="Arimo"/>
                          <a:sym typeface="Arimo"/>
                        </a:rPr>
                        <a:t>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Arimo"/>
                          <a:ea typeface="Arimo"/>
                          <a:cs typeface="Arimo"/>
                          <a:sym typeface="Arimo"/>
                        </a:rPr>
                        <a:t>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000000"/>
                          </a:solidFill>
                          <a:latin typeface="Arimo"/>
                          <a:ea typeface="Arimo"/>
                          <a:cs typeface="Arimo"/>
                          <a:sym typeface="Arimo"/>
                        </a:rPr>
                        <a:t>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805237">
                <a:tc>
                  <a:txBody>
                    <a:bodyPr/>
                    <a:lstStyle/>
                    <a:p>
                      <a:pPr algn="ctr">
                        <a:lnSpc>
                          <a:spcPts val="2659"/>
                        </a:lnSpc>
                        <a:defRPr/>
                      </a:pPr>
                      <a:r>
                        <a:rPr lang="en-US" sz="1899" b="1" dirty="0">
                          <a:solidFill>
                            <a:srgbClr val="000000"/>
                          </a:solidFill>
                          <a:latin typeface="Canva Sans Bold"/>
                          <a:ea typeface="Canva Sans Bold"/>
                          <a:cs typeface="Canva Sans Bold"/>
                          <a:sym typeface="Canva Sans Bold"/>
                        </a:rPr>
                        <a:t>Exports to DOCX/Excel /PDF</a:t>
                      </a:r>
                      <a:endParaRPr lang="en-US" sz="1100" dirty="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800"/>
                        </a:lnSpc>
                        <a:defRPr/>
                      </a:pPr>
                      <a:r>
                        <a:rPr lang="en-US" sz="2000">
                          <a:solidFill>
                            <a:srgbClr val="000000"/>
                          </a:solidFill>
                          <a:latin typeface="Arimo"/>
                          <a:ea typeface="Arimo"/>
                          <a:cs typeface="Arimo"/>
                          <a:sym typeface="Arimo"/>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FFFFFF"/>
                          </a:solidFill>
                          <a:latin typeface="Arimo"/>
                          <a:ea typeface="Arimo"/>
                          <a:cs typeface="Arimo"/>
                          <a:sym typeface="Arimo"/>
                        </a:rPr>
                        <a:t>PDF only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FFFFFF"/>
                          </a:solidFill>
                          <a:latin typeface="Arimo"/>
                          <a:ea typeface="Arimo"/>
                          <a:cs typeface="Arimo"/>
                          <a:sym typeface="Arimo"/>
                        </a:rPr>
                        <a:t>PDF only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20"/>
                        </a:lnSpc>
                        <a:defRPr/>
                      </a:pPr>
                      <a:r>
                        <a:rPr lang="en-US" sz="1800">
                          <a:solidFill>
                            <a:srgbClr val="FFFFFF"/>
                          </a:solidFill>
                          <a:latin typeface="Arimo"/>
                          <a:ea typeface="Arimo"/>
                          <a:cs typeface="Arimo"/>
                          <a:sym typeface="Arimo"/>
                        </a:rPr>
                        <a:t>PDF only	</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805237">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Cloud Integration</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659"/>
                        </a:lnSpc>
                        <a:defRPr/>
                      </a:pPr>
                      <a:r>
                        <a:rPr lang="en-US" sz="1899">
                          <a:solidFill>
                            <a:srgbClr val="FFFFFF"/>
                          </a:solidFill>
                          <a:latin typeface="Canva Sans"/>
                          <a:ea typeface="Canva Sans"/>
                          <a:cs typeface="Canva Sans"/>
                          <a:sym typeface="Canva Sans"/>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Canva Sans"/>
                          <a:ea typeface="Canva Sans"/>
                          <a:cs typeface="Canva Sans"/>
                          <a:sym typeface="Canva Sans"/>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Canva Sans"/>
                          <a:ea typeface="Canva Sans"/>
                          <a:cs typeface="Canva Sans"/>
                          <a:sym typeface="Canva Sans"/>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Canva Sans"/>
                          <a:ea typeface="Canva Sans"/>
                          <a:cs typeface="Canva Sans"/>
                          <a:sym typeface="Canva Sans"/>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805237">
                <a:tc>
                  <a:txBody>
                    <a:bodyPr/>
                    <a:lstStyle/>
                    <a:p>
                      <a:pPr algn="ctr">
                        <a:lnSpc>
                          <a:spcPts val="2659"/>
                        </a:lnSpc>
                        <a:defRPr/>
                      </a:pPr>
                      <a:r>
                        <a:rPr lang="en-US" sz="1899" b="1">
                          <a:solidFill>
                            <a:srgbClr val="000000"/>
                          </a:solidFill>
                          <a:latin typeface="Canva Sans Bold"/>
                          <a:ea typeface="Canva Sans Bold"/>
                          <a:cs typeface="Canva Sans Bold"/>
                          <a:sym typeface="Canva Sans Bold"/>
                        </a:rPr>
                        <a:t>Free Tier Available</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E6E6E6"/>
                    </a:solidFill>
                  </a:tcPr>
                </a:tc>
                <a:tc>
                  <a:txBody>
                    <a:bodyPr/>
                    <a:lstStyle/>
                    <a:p>
                      <a:pPr algn="ctr">
                        <a:lnSpc>
                          <a:spcPts val="2659"/>
                        </a:lnSpc>
                        <a:defRPr/>
                      </a:pPr>
                      <a:r>
                        <a:rPr lang="en-US" sz="1899">
                          <a:solidFill>
                            <a:srgbClr val="FFFFFF"/>
                          </a:solidFill>
                          <a:latin typeface="Canva Sans"/>
                          <a:ea typeface="Canva Sans"/>
                          <a:cs typeface="Canva Sans"/>
                          <a:sym typeface="Canva Sans"/>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519"/>
                        </a:lnSpc>
                        <a:defRPr/>
                      </a:pPr>
                      <a:r>
                        <a:rPr lang="en-US" sz="1799">
                          <a:solidFill>
                            <a:srgbClr val="000000"/>
                          </a:solidFill>
                          <a:latin typeface="Arimo"/>
                          <a:ea typeface="Arimo"/>
                          <a:cs typeface="Arimo"/>
                          <a:sym typeface="Arimo"/>
                        </a:rPr>
                        <a:t>	❌ </a:t>
                      </a:r>
                      <a:r>
                        <a:rPr lang="en-US" sz="1799">
                          <a:solidFill>
                            <a:srgbClr val="FFFFFF"/>
                          </a:solidFill>
                          <a:latin typeface="Arimo"/>
                          <a:ea typeface="Arimo"/>
                          <a:cs typeface="Arimo"/>
                          <a:sym typeface="Arimo"/>
                        </a:rPr>
                        <a:t>(trial only)</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Canva Sans"/>
                          <a:ea typeface="Canva Sans"/>
                          <a:cs typeface="Canva Sans"/>
                          <a:sym typeface="Canva Sans"/>
                        </a:rPr>
                        <a:t>✅</a:t>
                      </a:r>
                      <a:endParaRPr lang="en-US" sz="110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dirty="0">
                          <a:solidFill>
                            <a:srgbClr val="FFFFFF"/>
                          </a:solidFill>
                          <a:latin typeface="Canva Sans"/>
                          <a:ea typeface="Canva Sans"/>
                          <a:cs typeface="Canva Sans"/>
                          <a:sym typeface="Canva Sans"/>
                        </a:rPr>
                        <a:t>✅</a:t>
                      </a:r>
                      <a:endParaRPr lang="en-US" sz="1100" dirty="0"/>
                    </a:p>
                  </a:txBody>
                  <a:tcPr marL="0" marR="0" marT="0" marB="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1" name="TextBox 11"/>
          <p:cNvSpPr txBox="1"/>
          <p:nvPr/>
        </p:nvSpPr>
        <p:spPr>
          <a:xfrm>
            <a:off x="1028700" y="990748"/>
            <a:ext cx="16230600" cy="1054207"/>
          </a:xfrm>
          <a:prstGeom prst="rect">
            <a:avLst/>
          </a:prstGeom>
        </p:spPr>
        <p:txBody>
          <a:bodyPr lIns="0" tIns="0" rIns="0" bIns="0" rtlCol="0" anchor="t">
            <a:spAutoFit/>
          </a:bodyPr>
          <a:lstStyle/>
          <a:p>
            <a:pPr algn="ctr">
              <a:lnSpc>
                <a:spcPts val="7682"/>
              </a:lnSpc>
            </a:pPr>
            <a:r>
              <a:rPr lang="en-US" sz="8631" b="1" spc="-517">
                <a:solidFill>
                  <a:srgbClr val="FFFFFF"/>
                </a:solidFill>
                <a:latin typeface="Inter Medium"/>
                <a:ea typeface="Inter Medium"/>
                <a:cs typeface="Inter Medium"/>
                <a:sym typeface="Inter Medium"/>
              </a:rPr>
              <a:t>COMPETITOR COMPARISON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1053</Words>
  <Application>Microsoft Office PowerPoint</Application>
  <PresentationFormat>Custom</PresentationFormat>
  <Paragraphs>137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Inter</vt:lpstr>
      <vt:lpstr>Calibri</vt:lpstr>
      <vt:lpstr>Arimo</vt:lpstr>
      <vt:lpstr>Inter Medium</vt:lpstr>
      <vt:lpstr>Arial</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White Simple Modern Project Proposal Presentation</dc:title>
  <dc:creator>Mario Sakka</dc:creator>
  <cp:lastModifiedBy>Mohamad-Mario SAKKA (135385)</cp:lastModifiedBy>
  <cp:revision>38</cp:revision>
  <dcterms:created xsi:type="dcterms:W3CDTF">2006-08-16T00:00:00Z</dcterms:created>
  <dcterms:modified xsi:type="dcterms:W3CDTF">2025-05-19T11:42:29Z</dcterms:modified>
  <dc:identifier>DAGnzQdn0TI</dc:identifier>
</cp:coreProperties>
</file>