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93" r:id="rId3"/>
    <p:sldId id="265" r:id="rId4"/>
    <p:sldId id="257" r:id="rId5"/>
    <p:sldId id="296" r:id="rId6"/>
    <p:sldId id="295" r:id="rId7"/>
    <p:sldId id="297" r:id="rId8"/>
    <p:sldId id="298" r:id="rId9"/>
    <p:sldId id="258" r:id="rId10"/>
    <p:sldId id="300" r:id="rId11"/>
    <p:sldId id="301" r:id="rId12"/>
    <p:sldId id="302" r:id="rId13"/>
    <p:sldId id="303" r:id="rId14"/>
    <p:sldId id="304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Medium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1AA49D-F48F-48AC-B060-41DD0A083CB1}">
  <a:tblStyle styleId="{811AA49D-F48F-48AC-B060-41DD0A083C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>
          <a:extLst>
            <a:ext uri="{FF2B5EF4-FFF2-40B4-BE49-F238E27FC236}">
              <a16:creationId xmlns:a16="http://schemas.microsoft.com/office/drawing/2014/main" id="{0B8A26A5-DEE3-D7B2-8D86-89522F02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>
            <a:extLst>
              <a:ext uri="{FF2B5EF4-FFF2-40B4-BE49-F238E27FC236}">
                <a16:creationId xmlns:a16="http://schemas.microsoft.com/office/drawing/2014/main" id="{046E4F50-5903-1063-6FB6-B9597E6E0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>
            <a:extLst>
              <a:ext uri="{FF2B5EF4-FFF2-40B4-BE49-F238E27FC236}">
                <a16:creationId xmlns:a16="http://schemas.microsoft.com/office/drawing/2014/main" id="{9EE4DA66-959C-CC4E-3CA4-B5ABC203F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96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7A6F185D-FB47-DA49-1FB6-9E2A861A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65D66D6B-904D-A139-B60E-79B4F9E9B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F2397C6D-2211-C325-3B96-6B181BFB9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59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56AB0A57-27E6-CA22-A2B4-171DEAE03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>
            <a:extLst>
              <a:ext uri="{FF2B5EF4-FFF2-40B4-BE49-F238E27FC236}">
                <a16:creationId xmlns:a16="http://schemas.microsoft.com/office/drawing/2014/main" id="{EC39CFF8-2A33-67F3-BABA-BCA9C6212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>
            <a:extLst>
              <a:ext uri="{FF2B5EF4-FFF2-40B4-BE49-F238E27FC236}">
                <a16:creationId xmlns:a16="http://schemas.microsoft.com/office/drawing/2014/main" id="{9AC83B61-D23C-87C1-0BA3-ACA6B1C78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59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>
          <a:extLst>
            <a:ext uri="{FF2B5EF4-FFF2-40B4-BE49-F238E27FC236}">
              <a16:creationId xmlns:a16="http://schemas.microsoft.com/office/drawing/2014/main" id="{9E244738-E8C6-F6CB-CC63-765C1074F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>
            <a:extLst>
              <a:ext uri="{FF2B5EF4-FFF2-40B4-BE49-F238E27FC236}">
                <a16:creationId xmlns:a16="http://schemas.microsoft.com/office/drawing/2014/main" id="{1610709E-B785-61E3-0359-BF3FEA54D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>
            <a:extLst>
              <a:ext uri="{FF2B5EF4-FFF2-40B4-BE49-F238E27FC236}">
                <a16:creationId xmlns:a16="http://schemas.microsoft.com/office/drawing/2014/main" id="{B3A76068-7157-949B-4B28-0F543C4E40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920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D12DF03B-8CBB-8348-D121-D0F80DA2B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>
            <a:extLst>
              <a:ext uri="{FF2B5EF4-FFF2-40B4-BE49-F238E27FC236}">
                <a16:creationId xmlns:a16="http://schemas.microsoft.com/office/drawing/2014/main" id="{0E0D7256-6C5F-9A69-BF42-E489AAC35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>
            <a:extLst>
              <a:ext uri="{FF2B5EF4-FFF2-40B4-BE49-F238E27FC236}">
                <a16:creationId xmlns:a16="http://schemas.microsoft.com/office/drawing/2014/main" id="{83D05C8B-0EC8-468A-12F9-A636E60D3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61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>
          <a:extLst>
            <a:ext uri="{FF2B5EF4-FFF2-40B4-BE49-F238E27FC236}">
              <a16:creationId xmlns:a16="http://schemas.microsoft.com/office/drawing/2014/main" id="{B4E13773-BCF3-F5EB-84BA-A346032F3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0a18aa2564_0_16:notes">
            <a:extLst>
              <a:ext uri="{FF2B5EF4-FFF2-40B4-BE49-F238E27FC236}">
                <a16:creationId xmlns:a16="http://schemas.microsoft.com/office/drawing/2014/main" id="{C3A1EC5F-26A0-9CAE-5998-B8868885D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0a18aa2564_0_16:notes">
            <a:extLst>
              <a:ext uri="{FF2B5EF4-FFF2-40B4-BE49-F238E27FC236}">
                <a16:creationId xmlns:a16="http://schemas.microsoft.com/office/drawing/2014/main" id="{D3F1BC9D-724B-15AF-7D7D-D9E6BE4FB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05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0a2de12baf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0a2de12baf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0a2de12b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0a2de12b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>
          <a:extLst>
            <a:ext uri="{FF2B5EF4-FFF2-40B4-BE49-F238E27FC236}">
              <a16:creationId xmlns:a16="http://schemas.microsoft.com/office/drawing/2014/main" id="{BA512096-7A68-5E89-A5BB-DBDBCBC1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>
            <a:extLst>
              <a:ext uri="{FF2B5EF4-FFF2-40B4-BE49-F238E27FC236}">
                <a16:creationId xmlns:a16="http://schemas.microsoft.com/office/drawing/2014/main" id="{47C084B6-A095-00B2-DA37-41261038CE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>
            <a:extLst>
              <a:ext uri="{FF2B5EF4-FFF2-40B4-BE49-F238E27FC236}">
                <a16:creationId xmlns:a16="http://schemas.microsoft.com/office/drawing/2014/main" id="{25D196A0-D28B-1B31-C3AF-0DE880973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50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77CD3787-E33D-CE85-F7B4-035753F1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>
            <a:extLst>
              <a:ext uri="{FF2B5EF4-FFF2-40B4-BE49-F238E27FC236}">
                <a16:creationId xmlns:a16="http://schemas.microsoft.com/office/drawing/2014/main" id="{86D43A93-19CC-313B-89B6-2F7534359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>
            <a:extLst>
              <a:ext uri="{FF2B5EF4-FFF2-40B4-BE49-F238E27FC236}">
                <a16:creationId xmlns:a16="http://schemas.microsoft.com/office/drawing/2014/main" id="{EDC1DD66-B424-BF89-FFE4-0C0648660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43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213092B8-FFCD-3BF6-8B0A-27FD2942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0A6923F2-0D1A-A032-6551-2315097C8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5E74B930-AB75-A608-91EB-787F0E0DF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01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B93AB926-DDF9-E788-2820-8F08115B0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>
            <a:extLst>
              <a:ext uri="{FF2B5EF4-FFF2-40B4-BE49-F238E27FC236}">
                <a16:creationId xmlns:a16="http://schemas.microsoft.com/office/drawing/2014/main" id="{3F97D23A-B433-1EFC-43C9-A871936E6A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>
            <a:extLst>
              <a:ext uri="{FF2B5EF4-FFF2-40B4-BE49-F238E27FC236}">
                <a16:creationId xmlns:a16="http://schemas.microsoft.com/office/drawing/2014/main" id="{BD426FBD-3169-0CBC-6202-49C53E5DB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1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2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3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4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70" r:id="rId9"/>
    <p:sldLayoutId id="2147483671" r:id="rId10"/>
    <p:sldLayoutId id="2147483679" r:id="rId11"/>
    <p:sldLayoutId id="214748368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rU20FtYThQ_xjnAipctgJ_fO_zXgxy_ovkLUYqWrdM/co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2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5093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Overfitting &amp; Underfitting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Presentation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>
          <a:extLst>
            <a:ext uri="{FF2B5EF4-FFF2-40B4-BE49-F238E27FC236}">
              <a16:creationId xmlns:a16="http://schemas.microsoft.com/office/drawing/2014/main" id="{1DA3FDFE-6FB5-E5AE-643D-639911B7F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>
            <a:extLst>
              <a:ext uri="{FF2B5EF4-FFF2-40B4-BE49-F238E27FC236}">
                <a16:creationId xmlns:a16="http://schemas.microsoft.com/office/drawing/2014/main" id="{A11A22F0-55E1-846E-36A6-BE984104C3FD}"/>
              </a:ext>
            </a:extLst>
          </p:cNvPr>
          <p:cNvSpPr/>
          <p:nvPr/>
        </p:nvSpPr>
        <p:spPr>
          <a:xfrm>
            <a:off x="6037192" y="1827736"/>
            <a:ext cx="2495100" cy="201828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>
            <a:extLst>
              <a:ext uri="{FF2B5EF4-FFF2-40B4-BE49-F238E27FC236}">
                <a16:creationId xmlns:a16="http://schemas.microsoft.com/office/drawing/2014/main" id="{EA800C2B-B1A1-3F36-B23C-8D706E53B43B}"/>
              </a:ext>
            </a:extLst>
          </p:cNvPr>
          <p:cNvSpPr/>
          <p:nvPr/>
        </p:nvSpPr>
        <p:spPr>
          <a:xfrm>
            <a:off x="3336167" y="1827737"/>
            <a:ext cx="2495100" cy="20182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>
            <a:extLst>
              <a:ext uri="{FF2B5EF4-FFF2-40B4-BE49-F238E27FC236}">
                <a16:creationId xmlns:a16="http://schemas.microsoft.com/office/drawing/2014/main" id="{6E71CE67-F6FF-48E9-038F-0B95B76937BB}"/>
              </a:ext>
            </a:extLst>
          </p:cNvPr>
          <p:cNvSpPr/>
          <p:nvPr/>
        </p:nvSpPr>
        <p:spPr>
          <a:xfrm>
            <a:off x="623800" y="1827736"/>
            <a:ext cx="2495100" cy="20182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>
            <a:extLst>
              <a:ext uri="{FF2B5EF4-FFF2-40B4-BE49-F238E27FC236}">
                <a16:creationId xmlns:a16="http://schemas.microsoft.com/office/drawing/2014/main" id="{ADD798D5-4D9F-7D30-B2D9-89FAB006D0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 longer so the model has time to learn from the data.</a:t>
            </a:r>
            <a:endParaRPr dirty="0"/>
          </a:p>
        </p:txBody>
      </p:sp>
      <p:sp>
        <p:nvSpPr>
          <p:cNvPr id="415" name="Google Shape;415;p40">
            <a:extLst>
              <a:ext uri="{FF2B5EF4-FFF2-40B4-BE49-F238E27FC236}">
                <a16:creationId xmlns:a16="http://schemas.microsoft.com/office/drawing/2014/main" id="{F45816B3-FD03-2EC1-37EA-88B2F47E9F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89304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training</a:t>
            </a:r>
            <a:endParaRPr dirty="0"/>
          </a:p>
        </p:txBody>
      </p:sp>
      <p:sp>
        <p:nvSpPr>
          <p:cNvPr id="416" name="Google Shape;416;p40">
            <a:extLst>
              <a:ext uri="{FF2B5EF4-FFF2-40B4-BE49-F238E27FC236}">
                <a16:creationId xmlns:a16="http://schemas.microsoft.com/office/drawing/2014/main" id="{D9173CF9-8964-8B75-9175-28E418428F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926579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>
            <a:extLst>
              <a:ext uri="{FF2B5EF4-FFF2-40B4-BE49-F238E27FC236}">
                <a16:creationId xmlns:a16="http://schemas.microsoft.com/office/drawing/2014/main" id="{A6C60CE3-D76D-3563-8EE5-041920F293C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03800" y="2389312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ore complex model</a:t>
            </a:r>
            <a:endParaRPr dirty="0"/>
          </a:p>
        </p:txBody>
      </p:sp>
      <p:sp>
        <p:nvSpPr>
          <p:cNvPr id="418" name="Google Shape;418;p40">
            <a:extLst>
              <a:ext uri="{FF2B5EF4-FFF2-40B4-BE49-F238E27FC236}">
                <a16:creationId xmlns:a16="http://schemas.microsoft.com/office/drawing/2014/main" id="{3ABDEE3F-1551-AE2F-30DE-265B6E5D077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03800" y="192657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>
            <a:extLst>
              <a:ext uri="{FF2B5EF4-FFF2-40B4-BE49-F238E27FC236}">
                <a16:creationId xmlns:a16="http://schemas.microsoft.com/office/drawing/2014/main" id="{FA2674DC-4606-BB67-88FF-4394965FD0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more layers or neurons to increase model capacity.</a:t>
            </a:r>
          </a:p>
        </p:txBody>
      </p:sp>
      <p:sp>
        <p:nvSpPr>
          <p:cNvPr id="420" name="Google Shape;420;p40">
            <a:extLst>
              <a:ext uri="{FF2B5EF4-FFF2-40B4-BE49-F238E27FC236}">
                <a16:creationId xmlns:a16="http://schemas.microsoft.com/office/drawing/2014/main" id="{189A287C-E152-3372-BE09-93BE745BF02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600" y="2389304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etter features</a:t>
            </a:r>
            <a:endParaRPr dirty="0"/>
          </a:p>
        </p:txBody>
      </p:sp>
      <p:sp>
        <p:nvSpPr>
          <p:cNvPr id="421" name="Google Shape;421;p40">
            <a:extLst>
              <a:ext uri="{FF2B5EF4-FFF2-40B4-BE49-F238E27FC236}">
                <a16:creationId xmlns:a16="http://schemas.microsoft.com/office/drawing/2014/main" id="{A92B427A-D441-243F-CBDB-A03A02E011BC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087600" y="192657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>
            <a:extLst>
              <a:ext uri="{FF2B5EF4-FFF2-40B4-BE49-F238E27FC236}">
                <a16:creationId xmlns:a16="http://schemas.microsoft.com/office/drawing/2014/main" id="{3B6C62E6-2C22-EA4F-DA04-B0310DA88F3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0876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better feature engineering or more informative input data.</a:t>
            </a:r>
            <a:endParaRPr dirty="0"/>
          </a:p>
        </p:txBody>
      </p:sp>
      <p:sp>
        <p:nvSpPr>
          <p:cNvPr id="432" name="Google Shape;432;p40">
            <a:extLst>
              <a:ext uri="{FF2B5EF4-FFF2-40B4-BE49-F238E27FC236}">
                <a16:creationId xmlns:a16="http://schemas.microsoft.com/office/drawing/2014/main" id="{44F1A5E2-3C98-59C3-D363-0D8D98B806D7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handle/avoid underfitting</a:t>
            </a:r>
            <a:endParaRPr dirty="0"/>
          </a:p>
        </p:txBody>
      </p:sp>
      <p:sp>
        <p:nvSpPr>
          <p:cNvPr id="433" name="Google Shape;433;p40">
            <a:extLst>
              <a:ext uri="{FF2B5EF4-FFF2-40B4-BE49-F238E27FC236}">
                <a16:creationId xmlns:a16="http://schemas.microsoft.com/office/drawing/2014/main" id="{F4AB5F84-E046-6640-2D35-29FBF3AA3512}"/>
              </a:ext>
            </a:extLst>
          </p:cNvPr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>
            <a:extLst>
              <a:ext uri="{FF2B5EF4-FFF2-40B4-BE49-F238E27FC236}">
                <a16:creationId xmlns:a16="http://schemas.microsoft.com/office/drawing/2014/main" id="{E934BA62-DF92-2489-ABD1-37EFC5E05614}"/>
              </a:ext>
            </a:extLst>
          </p:cNvPr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>
            <a:extLst>
              <a:ext uri="{FF2B5EF4-FFF2-40B4-BE49-F238E27FC236}">
                <a16:creationId xmlns:a16="http://schemas.microsoft.com/office/drawing/2014/main" id="{22C690E0-115A-7437-CF94-38A599D94A78}"/>
              </a:ext>
            </a:extLst>
          </p:cNvPr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>
              <a:extLst>
                <a:ext uri="{FF2B5EF4-FFF2-40B4-BE49-F238E27FC236}">
                  <a16:creationId xmlns:a16="http://schemas.microsoft.com/office/drawing/2014/main" id="{95F52B25-C52E-1153-E0BC-17189EBAD620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>
              <a:extLst>
                <a:ext uri="{FF2B5EF4-FFF2-40B4-BE49-F238E27FC236}">
                  <a16:creationId xmlns:a16="http://schemas.microsoft.com/office/drawing/2014/main" id="{336B5362-5231-3F16-CD95-5EDD6AEDEC46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>
              <a:extLst>
                <a:ext uri="{FF2B5EF4-FFF2-40B4-BE49-F238E27FC236}">
                  <a16:creationId xmlns:a16="http://schemas.microsoft.com/office/drawing/2014/main" id="{92F2AA6D-DB70-3B7E-6482-D5024C500DD7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>
              <a:extLst>
                <a:ext uri="{FF2B5EF4-FFF2-40B4-BE49-F238E27FC236}">
                  <a16:creationId xmlns:a16="http://schemas.microsoft.com/office/drawing/2014/main" id="{04074F7F-92EB-5DAA-9EE1-02BE10C82426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482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FA0CD006-D622-179B-17F7-0F619271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51D8A0D7-D762-C574-F8EA-BC6BE6F2626C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BF8AAF35-9A6D-4D23-7D8A-402F4C161CF3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F682472B-130D-572E-E8BD-FBF2477EF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fit example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50270626-A6BC-FE7F-0C10-94905AD7D3C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61" name="Google Shape;461;p42">
            <a:extLst>
              <a:ext uri="{FF2B5EF4-FFF2-40B4-BE49-F238E27FC236}">
                <a16:creationId xmlns:a16="http://schemas.microsoft.com/office/drawing/2014/main" id="{E88161EE-2696-A9FF-36F6-CE159E0812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 to open the IDEs…again!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B1EB4EDA-C212-0985-3533-7EC3B1464A5F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4CD4D56F-9C5C-15D5-E7C8-504EA04A6BEC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444D4537-A32B-2355-9122-E6A42A465EAD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9354182E-AE26-391D-9648-A36FD68C9E35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3094BEB2-61AF-5D0E-E684-A64CF3E93370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BAF7910E-9453-AA6F-5A02-9773EE5EAD47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47FA1335-3EAA-B5BF-4E36-2D1B8C6DB11E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8E32FD7B-FB76-1FE7-12DA-1095C0ED50E2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4C5A7AE2-91D9-E742-EEB2-41ECAAAC2A72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66EDF6D9-026E-D802-2225-1BC49FD2F429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6705DAE7-CC45-8A7A-8ECD-BBE224D9295C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BC1C09CA-695D-BBEA-B786-45BB4603BD58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53D9958B-4720-2D74-4DA2-0F213A051975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033728C5-57F7-647B-E69C-B60DB7F14C22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B774C538-A71A-A626-EBA8-94AE5B3EA96E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E469FE48-A536-2404-0521-BC2950FA303A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8B5D6C15-2F6A-FF5D-260E-C823DF3959D7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2907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2A0C2CBF-434E-F975-9A7A-C4CE89845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4">
            <a:extLst>
              <a:ext uri="{FF2B5EF4-FFF2-40B4-BE49-F238E27FC236}">
                <a16:creationId xmlns:a16="http://schemas.microsoft.com/office/drawing/2014/main" id="{7570103B-C640-FD6B-9440-421E48541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onfusion matrix</a:t>
            </a:r>
            <a:endParaRPr dirty="0"/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13131669-099A-74D2-5A40-6CD520A8D8A1}"/>
              </a:ext>
            </a:extLst>
          </p:cNvPr>
          <p:cNvSpPr txBox="1"/>
          <p:nvPr/>
        </p:nvSpPr>
        <p:spPr>
          <a:xfrm>
            <a:off x="1011791" y="1401826"/>
            <a:ext cx="2016900" cy="2914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“Confusion matrix” shows how well a clasification model performs.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Each row = actual class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Each column = predicted class</a:t>
            </a:r>
            <a:endParaRPr dirty="0"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508" name="Google Shape;508;p44">
            <a:extLst>
              <a:ext uri="{FF2B5EF4-FFF2-40B4-BE49-F238E27FC236}">
                <a16:creationId xmlns:a16="http://schemas.microsoft.com/office/drawing/2014/main" id="{40498219-92A4-A734-479A-FBAEF9385541}"/>
              </a:ext>
            </a:extLst>
          </p:cNvPr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>
              <a:extLst>
                <a:ext uri="{FF2B5EF4-FFF2-40B4-BE49-F238E27FC236}">
                  <a16:creationId xmlns:a16="http://schemas.microsoft.com/office/drawing/2014/main" id="{3B47BAFE-AB38-9BFF-158E-5F966DEF9457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>
              <a:extLst>
                <a:ext uri="{FF2B5EF4-FFF2-40B4-BE49-F238E27FC236}">
                  <a16:creationId xmlns:a16="http://schemas.microsoft.com/office/drawing/2014/main" id="{6AF9DBE3-1CE7-EB44-5685-4D7B6D2A5BE7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>
              <a:extLst>
                <a:ext uri="{FF2B5EF4-FFF2-40B4-BE49-F238E27FC236}">
                  <a16:creationId xmlns:a16="http://schemas.microsoft.com/office/drawing/2014/main" id="{2CF467F8-B3E2-FA15-BF1C-42F97ED1F264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>
              <a:extLst>
                <a:ext uri="{FF2B5EF4-FFF2-40B4-BE49-F238E27FC236}">
                  <a16:creationId xmlns:a16="http://schemas.microsoft.com/office/drawing/2014/main" id="{11AE4B85-0744-10EC-6517-B1F0AB1D5572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>
            <a:extLst>
              <a:ext uri="{FF2B5EF4-FFF2-40B4-BE49-F238E27FC236}">
                <a16:creationId xmlns:a16="http://schemas.microsoft.com/office/drawing/2014/main" id="{A176E02A-6A08-58E8-00F6-AE90B3AE65F0}"/>
              </a:ext>
            </a:extLst>
          </p:cNvPr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>
              <a:extLst>
                <a:ext uri="{FF2B5EF4-FFF2-40B4-BE49-F238E27FC236}">
                  <a16:creationId xmlns:a16="http://schemas.microsoft.com/office/drawing/2014/main" id="{3D9703B5-0D73-73B8-F650-57320C9ED870}"/>
                </a:ext>
              </a:extLst>
            </p:cNvPr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>
              <a:extLst>
                <a:ext uri="{FF2B5EF4-FFF2-40B4-BE49-F238E27FC236}">
                  <a16:creationId xmlns:a16="http://schemas.microsoft.com/office/drawing/2014/main" id="{5AB5A0A5-D2F8-126E-99DC-2903C72255EF}"/>
                </a:ext>
              </a:extLst>
            </p:cNvPr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6" name="Google Shape;516;p44">
            <a:hlinkClick r:id="rId3"/>
            <a:extLst>
              <a:ext uri="{FF2B5EF4-FFF2-40B4-BE49-F238E27FC236}">
                <a16:creationId xmlns:a16="http://schemas.microsoft.com/office/drawing/2014/main" id="{2A22767B-DF8D-8233-D467-C89EB1341BA2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3029112" y="1401826"/>
            <a:ext cx="5157216" cy="2902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12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>
          <a:extLst>
            <a:ext uri="{FF2B5EF4-FFF2-40B4-BE49-F238E27FC236}">
              <a16:creationId xmlns:a16="http://schemas.microsoft.com/office/drawing/2014/main" id="{B953D0BF-6D11-46F3-85A8-A561438A9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D166CA-8CEA-87F9-3A47-E2955F11DD0B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FB27D0-E992-3E11-18F1-C6994BFE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90774"/>
            <a:ext cx="3852000" cy="401700"/>
          </a:xfrm>
        </p:spPr>
        <p:txBody>
          <a:bodyPr/>
          <a:lstStyle/>
          <a:p>
            <a:r>
              <a:rPr lang="en-US" dirty="0"/>
              <a:t>True positive (</a:t>
            </a:r>
            <a:r>
              <a:rPr lang="en-US" dirty="0" err="1"/>
              <a:t>tp</a:t>
            </a:r>
            <a:r>
              <a:rPr lang="en-US" dirty="0"/>
              <a:t>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BE66A9C-A2F3-F428-5748-62949EC1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839985"/>
            <a:ext cx="3852000" cy="903000"/>
          </a:xfrm>
        </p:spPr>
        <p:txBody>
          <a:bodyPr/>
          <a:lstStyle/>
          <a:p>
            <a:r>
              <a:rPr lang="en-US" dirty="0"/>
              <a:t>Model correctly predicts positive class.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A78EA0-956A-F086-BB59-B2009B968AE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2962005"/>
            <a:ext cx="3852000" cy="401700"/>
          </a:xfrm>
        </p:spPr>
        <p:txBody>
          <a:bodyPr/>
          <a:lstStyle/>
          <a:p>
            <a:r>
              <a:rPr lang="en-US" dirty="0"/>
              <a:t>True negative (</a:t>
            </a:r>
            <a:r>
              <a:rPr lang="en-US" dirty="0" err="1"/>
              <a:t>tn</a:t>
            </a:r>
            <a:r>
              <a:rPr lang="en-US" dirty="0"/>
              <a:t>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D115474-5D1F-71B7-4939-6EE9F509FF9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3411216"/>
            <a:ext cx="3852000" cy="903000"/>
          </a:xfrm>
        </p:spPr>
        <p:txBody>
          <a:bodyPr/>
          <a:lstStyle/>
          <a:p>
            <a:r>
              <a:rPr lang="en-US" dirty="0"/>
              <a:t>Model correctly predicts negative class.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E05AFAF-8C78-508E-871E-2A444D5F56A2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572000" y="1390774"/>
            <a:ext cx="3852002" cy="401700"/>
          </a:xfrm>
        </p:spPr>
        <p:txBody>
          <a:bodyPr/>
          <a:lstStyle/>
          <a:p>
            <a:r>
              <a:rPr lang="en-US" dirty="0"/>
              <a:t>False positive (</a:t>
            </a:r>
            <a:r>
              <a:rPr lang="en-US" dirty="0" err="1"/>
              <a:t>fp</a:t>
            </a:r>
            <a:r>
              <a:rPr lang="en-US" dirty="0"/>
              <a:t>)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36BF31F-ECF8-7DC1-2C48-85D26F6169D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572000" y="1839985"/>
            <a:ext cx="3852002" cy="903000"/>
          </a:xfrm>
        </p:spPr>
        <p:txBody>
          <a:bodyPr/>
          <a:lstStyle/>
          <a:p>
            <a:r>
              <a:rPr lang="en-US" dirty="0"/>
              <a:t>Model incorrectly predicts positive.</a:t>
            </a:r>
          </a:p>
          <a:p>
            <a:r>
              <a:rPr lang="en-US" dirty="0"/>
              <a:t>(Type I Error)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C8F69D2A-A95A-E2C6-E523-99F1581F8DF2}"/>
              </a:ext>
            </a:extLst>
          </p:cNvPr>
          <p:cNvSpPr txBox="1">
            <a:spLocks/>
          </p:cNvSpPr>
          <p:nvPr/>
        </p:nvSpPr>
        <p:spPr>
          <a:xfrm>
            <a:off x="4572000" y="3009516"/>
            <a:ext cx="3852002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False negative (</a:t>
            </a:r>
            <a:r>
              <a:rPr lang="en-US" dirty="0" err="1"/>
              <a:t>fn</a:t>
            </a:r>
            <a:r>
              <a:rPr lang="en-US" dirty="0"/>
              <a:t>)</a:t>
            </a:r>
          </a:p>
        </p:txBody>
      </p:sp>
      <p:sp>
        <p:nvSpPr>
          <p:cNvPr id="18" name="Subtitle 10">
            <a:extLst>
              <a:ext uri="{FF2B5EF4-FFF2-40B4-BE49-F238E27FC236}">
                <a16:creationId xmlns:a16="http://schemas.microsoft.com/office/drawing/2014/main" id="{0959E17A-36B6-FFF8-74B5-3DF865E79356}"/>
              </a:ext>
            </a:extLst>
          </p:cNvPr>
          <p:cNvSpPr txBox="1">
            <a:spLocks/>
          </p:cNvSpPr>
          <p:nvPr/>
        </p:nvSpPr>
        <p:spPr>
          <a:xfrm>
            <a:off x="4572000" y="3411216"/>
            <a:ext cx="3852002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dirty="0"/>
              <a:t>Model incorrectly predicts negative.</a:t>
            </a:r>
          </a:p>
          <a:p>
            <a:r>
              <a:rPr lang="en-US" dirty="0"/>
              <a:t>(Type II Error)</a:t>
            </a:r>
          </a:p>
        </p:txBody>
      </p:sp>
    </p:spTree>
    <p:extLst>
      <p:ext uri="{BB962C8B-B14F-4D97-AF65-F5344CB8AC3E}">
        <p14:creationId xmlns:p14="http://schemas.microsoft.com/office/powerpoint/2010/main" val="377562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E7B92924-587A-A7D6-C035-3C775AA8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>
            <a:extLst>
              <a:ext uri="{FF2B5EF4-FFF2-40B4-BE49-F238E27FC236}">
                <a16:creationId xmlns:a16="http://schemas.microsoft.com/office/drawing/2014/main" id="{EC0F95B3-04CD-EF55-C31C-1CDF57D11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does positive/negative mean?</a:t>
            </a:r>
            <a:endParaRPr dirty="0"/>
          </a:p>
        </p:txBody>
      </p:sp>
      <p:sp>
        <p:nvSpPr>
          <p:cNvPr id="398" name="Google Shape;398;p39">
            <a:extLst>
              <a:ext uri="{FF2B5EF4-FFF2-40B4-BE49-F238E27FC236}">
                <a16:creationId xmlns:a16="http://schemas.microsoft.com/office/drawing/2014/main" id="{C768F8E6-24DA-33BC-2E9C-AE9C788A26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71750"/>
            <a:ext cx="7704000" cy="40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accent2"/>
                </a:solidFill>
              </a:rPr>
              <a:t>"Positive" and "Negative" refer to the target class in binary classification.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/>
                </a:solidFill>
              </a:rPr>
              <a:t>"</a:t>
            </a:r>
            <a:r>
              <a:rPr lang="en-US" sz="2200" b="1" dirty="0">
                <a:solidFill>
                  <a:schemeClr val="accent2"/>
                </a:solidFill>
              </a:rPr>
              <a:t>Positive</a:t>
            </a:r>
            <a:r>
              <a:rPr lang="en-US" sz="2200" dirty="0">
                <a:solidFill>
                  <a:schemeClr val="accent2"/>
                </a:solidFill>
              </a:rPr>
              <a:t>" means the class of interest.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/>
                </a:solidFill>
              </a:rPr>
              <a:t>"</a:t>
            </a:r>
            <a:r>
              <a:rPr lang="en-US" sz="2200" b="1" dirty="0">
                <a:solidFill>
                  <a:schemeClr val="accent2"/>
                </a:solidFill>
              </a:rPr>
              <a:t>Negative</a:t>
            </a:r>
            <a:r>
              <a:rPr lang="en-US" sz="2200" dirty="0">
                <a:solidFill>
                  <a:schemeClr val="accent2"/>
                </a:solidFill>
              </a:rPr>
              <a:t>" means the other class.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/>
                </a:solidFill>
              </a:rPr>
              <a:t>These terms do not refer to numerical values in the matrix — they're </a:t>
            </a:r>
            <a:r>
              <a:rPr lang="en-US" sz="2200" b="1" dirty="0">
                <a:solidFill>
                  <a:schemeClr val="accent2"/>
                </a:solidFill>
              </a:rPr>
              <a:t>logical labels</a:t>
            </a:r>
            <a:r>
              <a:rPr lang="en-US" sz="2200" dirty="0">
                <a:solidFill>
                  <a:schemeClr val="accent2"/>
                </a:solidFill>
              </a:rPr>
              <a:t>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200" b="1" dirty="0"/>
              <a:t>Accuracy = (TP + TN) / (TP + TN + FP + FN)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dirty="0"/>
              <a:t>----------------------------------------------------------------</a:t>
            </a:r>
            <a:endParaRPr lang="en-US" sz="2200" dirty="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200" dirty="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accent2"/>
                </a:solidFill>
              </a:rPr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diagonal values </a:t>
            </a:r>
            <a:r>
              <a:rPr lang="en-US" sz="2200" dirty="0">
                <a:solidFill>
                  <a:schemeClr val="accent2"/>
                </a:solidFill>
              </a:rPr>
              <a:t>in a confusion matrix (TP and TN) represent the correct predictions.</a:t>
            </a:r>
          </a:p>
        </p:txBody>
      </p:sp>
      <p:grpSp>
        <p:nvGrpSpPr>
          <p:cNvPr id="399" name="Google Shape;399;p39">
            <a:extLst>
              <a:ext uri="{FF2B5EF4-FFF2-40B4-BE49-F238E27FC236}">
                <a16:creationId xmlns:a16="http://schemas.microsoft.com/office/drawing/2014/main" id="{A753B565-0391-B3D1-BE76-FB32AF0DE199}"/>
              </a:ext>
            </a:extLst>
          </p:cNvPr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>
              <a:extLst>
                <a:ext uri="{FF2B5EF4-FFF2-40B4-BE49-F238E27FC236}">
                  <a16:creationId xmlns:a16="http://schemas.microsoft.com/office/drawing/2014/main" id="{8459172E-0757-EAB6-9A10-099301CA74BD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>
              <a:extLst>
                <a:ext uri="{FF2B5EF4-FFF2-40B4-BE49-F238E27FC236}">
                  <a16:creationId xmlns:a16="http://schemas.microsoft.com/office/drawing/2014/main" id="{7662BE0D-4CA2-3BFF-8043-5EF79BE5641B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>
              <a:extLst>
                <a:ext uri="{FF2B5EF4-FFF2-40B4-BE49-F238E27FC236}">
                  <a16:creationId xmlns:a16="http://schemas.microsoft.com/office/drawing/2014/main" id="{8B4242F4-302F-C955-BE20-DC9590589A0E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>
              <a:extLst>
                <a:ext uri="{FF2B5EF4-FFF2-40B4-BE49-F238E27FC236}">
                  <a16:creationId xmlns:a16="http://schemas.microsoft.com/office/drawing/2014/main" id="{725008CD-C033-1371-15BC-D041FDE9338C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3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>
          <a:extLst>
            <a:ext uri="{FF2B5EF4-FFF2-40B4-BE49-F238E27FC236}">
              <a16:creationId xmlns:a16="http://schemas.microsoft.com/office/drawing/2014/main" id="{5BF64CAD-8390-0DEB-D967-4D6E883F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>
            <a:extLst>
              <a:ext uri="{FF2B5EF4-FFF2-40B4-BE49-F238E27FC236}">
                <a16:creationId xmlns:a16="http://schemas.microsoft.com/office/drawing/2014/main" id="{7A9C604F-A6AA-BC83-4CC1-7E5363DA62EF}"/>
              </a:ext>
            </a:extLst>
          </p:cNvPr>
          <p:cNvSpPr/>
          <p:nvPr/>
        </p:nvSpPr>
        <p:spPr>
          <a:xfrm>
            <a:off x="719500" y="316069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6">
            <a:extLst>
              <a:ext uri="{FF2B5EF4-FFF2-40B4-BE49-F238E27FC236}">
                <a16:creationId xmlns:a16="http://schemas.microsoft.com/office/drawing/2014/main" id="{AA920D65-E427-161A-FF14-77171FA2CD2D}"/>
              </a:ext>
            </a:extLst>
          </p:cNvPr>
          <p:cNvSpPr/>
          <p:nvPr/>
        </p:nvSpPr>
        <p:spPr>
          <a:xfrm>
            <a:off x="719500" y="1425147"/>
            <a:ext cx="7704000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">
            <a:extLst>
              <a:ext uri="{FF2B5EF4-FFF2-40B4-BE49-F238E27FC236}">
                <a16:creationId xmlns:a16="http://schemas.microsoft.com/office/drawing/2014/main" id="{D9023056-9EB4-65A3-4D53-600A2DD74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which?</a:t>
            </a:r>
            <a:endParaRPr dirty="0"/>
          </a:p>
        </p:txBody>
      </p:sp>
      <p:sp>
        <p:nvSpPr>
          <p:cNvPr id="553" name="Google Shape;553;p46">
            <a:extLst>
              <a:ext uri="{FF2B5EF4-FFF2-40B4-BE49-F238E27FC236}">
                <a16:creationId xmlns:a16="http://schemas.microsoft.com/office/drawing/2014/main" id="{A1AE97EA-685C-8BA7-05BC-FFF2B6CEDF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Overfitting</a:t>
            </a:r>
            <a:endParaRPr dirty="0"/>
          </a:p>
        </p:txBody>
      </p:sp>
      <p:sp>
        <p:nvSpPr>
          <p:cNvPr id="554" name="Google Shape;554;p46">
            <a:extLst>
              <a:ext uri="{FF2B5EF4-FFF2-40B4-BE49-F238E27FC236}">
                <a16:creationId xmlns:a16="http://schemas.microsoft.com/office/drawing/2014/main" id="{41DEA777-9991-80C0-43A2-C8526327A5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Underfitting</a:t>
            </a:r>
            <a:endParaRPr dirty="0"/>
          </a:p>
        </p:txBody>
      </p:sp>
      <p:sp>
        <p:nvSpPr>
          <p:cNvPr id="555" name="Google Shape;555;p46">
            <a:extLst>
              <a:ext uri="{FF2B5EF4-FFF2-40B4-BE49-F238E27FC236}">
                <a16:creationId xmlns:a16="http://schemas.microsoft.com/office/drawing/2014/main" id="{189CD1DC-3FB5-F26A-7768-E372BFA99A8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learns training data too well, including noise → poor performance on new data.</a:t>
            </a:r>
          </a:p>
        </p:txBody>
      </p:sp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6795DFAA-D2F3-E855-788D-AB78A9FCEBC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is too simple, fails to learn from training data → poor performance on all data.</a:t>
            </a:r>
            <a:endParaRPr dirty="0"/>
          </a:p>
        </p:txBody>
      </p:sp>
      <p:grpSp>
        <p:nvGrpSpPr>
          <p:cNvPr id="563" name="Google Shape;563;p46">
            <a:extLst>
              <a:ext uri="{FF2B5EF4-FFF2-40B4-BE49-F238E27FC236}">
                <a16:creationId xmlns:a16="http://schemas.microsoft.com/office/drawing/2014/main" id="{C31A2928-44CB-F716-212C-1CC6C8E363D2}"/>
              </a:ext>
            </a:extLst>
          </p:cNvPr>
          <p:cNvGrpSpPr/>
          <p:nvPr/>
        </p:nvGrpSpPr>
        <p:grpSpPr>
          <a:xfrm>
            <a:off x="1302628" y="1777432"/>
            <a:ext cx="609583" cy="548622"/>
            <a:chOff x="6239575" y="4416275"/>
            <a:chExt cx="489625" cy="449175"/>
          </a:xfrm>
        </p:grpSpPr>
        <p:sp>
          <p:nvSpPr>
            <p:cNvPr id="564" name="Google Shape;564;p46">
              <a:extLst>
                <a:ext uri="{FF2B5EF4-FFF2-40B4-BE49-F238E27FC236}">
                  <a16:creationId xmlns:a16="http://schemas.microsoft.com/office/drawing/2014/main" id="{FB7002F8-925D-0640-5D27-6342218375F1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>
              <a:extLst>
                <a:ext uri="{FF2B5EF4-FFF2-40B4-BE49-F238E27FC236}">
                  <a16:creationId xmlns:a16="http://schemas.microsoft.com/office/drawing/2014/main" id="{9452B5E3-D824-0D04-757B-F4B354176AC3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46">
              <a:extLst>
                <a:ext uri="{FF2B5EF4-FFF2-40B4-BE49-F238E27FC236}">
                  <a16:creationId xmlns:a16="http://schemas.microsoft.com/office/drawing/2014/main" id="{B4FE1C11-307F-739B-2C4B-9C77D14386EE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7" name="Google Shape;567;p46">
            <a:extLst>
              <a:ext uri="{FF2B5EF4-FFF2-40B4-BE49-F238E27FC236}">
                <a16:creationId xmlns:a16="http://schemas.microsoft.com/office/drawing/2014/main" id="{CBF916E9-3BC4-7A10-AD27-A64186D49EC1}"/>
              </a:ext>
            </a:extLst>
          </p:cNvPr>
          <p:cNvSpPr/>
          <p:nvPr/>
        </p:nvSpPr>
        <p:spPr>
          <a:xfrm>
            <a:off x="7399888" y="3465573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6">
            <a:extLst>
              <a:ext uri="{FF2B5EF4-FFF2-40B4-BE49-F238E27FC236}">
                <a16:creationId xmlns:a16="http://schemas.microsoft.com/office/drawing/2014/main" id="{CC2509D0-A229-71EC-0749-DE40869839E1}"/>
              </a:ext>
            </a:extLst>
          </p:cNvPr>
          <p:cNvSpPr/>
          <p:nvPr/>
        </p:nvSpPr>
        <p:spPr>
          <a:xfrm>
            <a:off x="1412903" y="200987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46">
            <a:extLst>
              <a:ext uri="{FF2B5EF4-FFF2-40B4-BE49-F238E27FC236}">
                <a16:creationId xmlns:a16="http://schemas.microsoft.com/office/drawing/2014/main" id="{AD3C421A-A818-9056-3C15-550964827223}"/>
              </a:ext>
            </a:extLst>
          </p:cNvPr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70" name="Google Shape;570;p46">
              <a:extLst>
                <a:ext uri="{FF2B5EF4-FFF2-40B4-BE49-F238E27FC236}">
                  <a16:creationId xmlns:a16="http://schemas.microsoft.com/office/drawing/2014/main" id="{6ABF189B-9FF6-5FAF-4090-E18030299A6C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>
              <a:extLst>
                <a:ext uri="{FF2B5EF4-FFF2-40B4-BE49-F238E27FC236}">
                  <a16:creationId xmlns:a16="http://schemas.microsoft.com/office/drawing/2014/main" id="{4F62561D-7CA1-AD1B-4F9B-23168CFDD183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>
              <a:extLst>
                <a:ext uri="{FF2B5EF4-FFF2-40B4-BE49-F238E27FC236}">
                  <a16:creationId xmlns:a16="http://schemas.microsoft.com/office/drawing/2014/main" id="{613F27D7-533C-E5A5-2FA3-DC6A5DE335FC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>
              <a:extLst>
                <a:ext uri="{FF2B5EF4-FFF2-40B4-BE49-F238E27FC236}">
                  <a16:creationId xmlns:a16="http://schemas.microsoft.com/office/drawing/2014/main" id="{593F11F9-481A-1FD4-A684-0D5235570609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>
              <a:extLst>
                <a:ext uri="{FF2B5EF4-FFF2-40B4-BE49-F238E27FC236}">
                  <a16:creationId xmlns:a16="http://schemas.microsoft.com/office/drawing/2014/main" id="{FC28B602-0D85-73D0-13FC-17561DBD69EA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>
              <a:extLst>
                <a:ext uri="{FF2B5EF4-FFF2-40B4-BE49-F238E27FC236}">
                  <a16:creationId xmlns:a16="http://schemas.microsoft.com/office/drawing/2014/main" id="{84ECC8F7-57A4-6B8E-8EDE-0EC8AD18C6E8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>
              <a:extLst>
                <a:ext uri="{FF2B5EF4-FFF2-40B4-BE49-F238E27FC236}">
                  <a16:creationId xmlns:a16="http://schemas.microsoft.com/office/drawing/2014/main" id="{91950EA9-3CE9-A37F-9907-65410DC8ADD3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>
              <a:extLst>
                <a:ext uri="{FF2B5EF4-FFF2-40B4-BE49-F238E27FC236}">
                  <a16:creationId xmlns:a16="http://schemas.microsoft.com/office/drawing/2014/main" id="{6451480B-9F14-5B61-AC1C-219CC5281C61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6">
              <a:extLst>
                <a:ext uri="{FF2B5EF4-FFF2-40B4-BE49-F238E27FC236}">
                  <a16:creationId xmlns:a16="http://schemas.microsoft.com/office/drawing/2014/main" id="{5278587F-9297-9D82-A113-7C25AD167D23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6">
            <a:extLst>
              <a:ext uri="{FF2B5EF4-FFF2-40B4-BE49-F238E27FC236}">
                <a16:creationId xmlns:a16="http://schemas.microsoft.com/office/drawing/2014/main" id="{6853FD6D-A798-3461-DE0B-7D1DBFC3FE5A}"/>
              </a:ext>
            </a:extLst>
          </p:cNvPr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80" name="Google Shape;580;p46">
              <a:extLst>
                <a:ext uri="{FF2B5EF4-FFF2-40B4-BE49-F238E27FC236}">
                  <a16:creationId xmlns:a16="http://schemas.microsoft.com/office/drawing/2014/main" id="{BE1BE25A-3B30-DFAD-C7BB-8D22FF92AB11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>
              <a:extLst>
                <a:ext uri="{FF2B5EF4-FFF2-40B4-BE49-F238E27FC236}">
                  <a16:creationId xmlns:a16="http://schemas.microsoft.com/office/drawing/2014/main" id="{046535D4-87D1-F8DF-B93F-27F8C076F7D4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>
              <a:extLst>
                <a:ext uri="{FF2B5EF4-FFF2-40B4-BE49-F238E27FC236}">
                  <a16:creationId xmlns:a16="http://schemas.microsoft.com/office/drawing/2014/main" id="{24EA8FF1-519F-99D1-14C0-7FA41DBA00BD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6">
              <a:extLst>
                <a:ext uri="{FF2B5EF4-FFF2-40B4-BE49-F238E27FC236}">
                  <a16:creationId xmlns:a16="http://schemas.microsoft.com/office/drawing/2014/main" id="{41875E41-5E99-5009-83F7-CFA525858752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D4FDA4-CA7C-A5F3-A3FF-38B679DA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08" y="3434981"/>
            <a:ext cx="609653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7"/>
          <p:cNvSpPr/>
          <p:nvPr/>
        </p:nvSpPr>
        <p:spPr>
          <a:xfrm>
            <a:off x="0" y="2261191"/>
            <a:ext cx="3010801" cy="6211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7"/>
          <p:cNvSpPr txBox="1">
            <a:spLocks noGrp="1"/>
          </p:cNvSpPr>
          <p:nvPr>
            <p:ph type="subTitle" idx="1"/>
          </p:nvPr>
        </p:nvSpPr>
        <p:spPr>
          <a:xfrm>
            <a:off x="129300" y="2302050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underfitting</a:t>
            </a:r>
            <a:endParaRPr dirty="0"/>
          </a:p>
        </p:txBody>
      </p:sp>
      <p:pic>
        <p:nvPicPr>
          <p:cNvPr id="595" name="Google Shape;595;p47"/>
          <p:cNvPicPr preferRelativeResize="0"/>
          <p:nvPr/>
        </p:nvPicPr>
        <p:blipFill rotWithShape="1">
          <a:blip r:embed="rId3"/>
          <a:srcRect l="68" r="68"/>
          <a:stretch/>
        </p:blipFill>
        <p:spPr>
          <a:xfrm>
            <a:off x="0" y="0"/>
            <a:ext cx="3010801" cy="2261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5;p47">
            <a:extLst>
              <a:ext uri="{FF2B5EF4-FFF2-40B4-BE49-F238E27FC236}">
                <a16:creationId xmlns:a16="http://schemas.microsoft.com/office/drawing/2014/main" id="{CEE1978E-3321-9CEF-5771-EA698E6EAD03}"/>
              </a:ext>
            </a:extLst>
          </p:cNvPr>
          <p:cNvPicPr preferRelativeResize="0"/>
          <p:nvPr/>
        </p:nvPicPr>
        <p:blipFill rotWithShape="1">
          <a:blip r:embed="rId4"/>
          <a:srcRect l="68" r="68"/>
          <a:stretch/>
        </p:blipFill>
        <p:spPr>
          <a:xfrm>
            <a:off x="6133198" y="0"/>
            <a:ext cx="3010803" cy="2261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89;p47">
            <a:extLst>
              <a:ext uri="{FF2B5EF4-FFF2-40B4-BE49-F238E27FC236}">
                <a16:creationId xmlns:a16="http://schemas.microsoft.com/office/drawing/2014/main" id="{A6B7B662-A497-6DE0-EA2F-BB6A3F06B1B7}"/>
              </a:ext>
            </a:extLst>
          </p:cNvPr>
          <p:cNvSpPr/>
          <p:nvPr/>
        </p:nvSpPr>
        <p:spPr>
          <a:xfrm>
            <a:off x="6133198" y="2261191"/>
            <a:ext cx="3010804" cy="6211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90;p47">
            <a:extLst>
              <a:ext uri="{FF2B5EF4-FFF2-40B4-BE49-F238E27FC236}">
                <a16:creationId xmlns:a16="http://schemas.microsoft.com/office/drawing/2014/main" id="{3F626023-4901-FC64-BEEE-26AAFEE8D8FC}"/>
              </a:ext>
            </a:extLst>
          </p:cNvPr>
          <p:cNvSpPr txBox="1">
            <a:spLocks/>
          </p:cNvSpPr>
          <p:nvPr/>
        </p:nvSpPr>
        <p:spPr>
          <a:xfrm>
            <a:off x="6262500" y="2302050"/>
            <a:ext cx="275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overfitting</a:t>
            </a:r>
          </a:p>
        </p:txBody>
      </p:sp>
      <p:sp>
        <p:nvSpPr>
          <p:cNvPr id="12" name="Google Shape;589;p47">
            <a:extLst>
              <a:ext uri="{FF2B5EF4-FFF2-40B4-BE49-F238E27FC236}">
                <a16:creationId xmlns:a16="http://schemas.microsoft.com/office/drawing/2014/main" id="{68AB3893-7FFA-270A-792D-7564EE9598FF}"/>
              </a:ext>
            </a:extLst>
          </p:cNvPr>
          <p:cNvSpPr/>
          <p:nvPr/>
        </p:nvSpPr>
        <p:spPr>
          <a:xfrm>
            <a:off x="3010801" y="4522382"/>
            <a:ext cx="3122398" cy="62111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90;p47">
            <a:extLst>
              <a:ext uri="{FF2B5EF4-FFF2-40B4-BE49-F238E27FC236}">
                <a16:creationId xmlns:a16="http://schemas.microsoft.com/office/drawing/2014/main" id="{C2B6906B-32AD-F5DE-1781-84CFD6BD178A}"/>
              </a:ext>
            </a:extLst>
          </p:cNvPr>
          <p:cNvSpPr txBox="1">
            <a:spLocks/>
          </p:cNvSpPr>
          <p:nvPr/>
        </p:nvSpPr>
        <p:spPr>
          <a:xfrm>
            <a:off x="3195900" y="4563241"/>
            <a:ext cx="275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Good fit</a:t>
            </a:r>
          </a:p>
        </p:txBody>
      </p:sp>
      <p:pic>
        <p:nvPicPr>
          <p:cNvPr id="14" name="Google Shape;595;p47">
            <a:extLst>
              <a:ext uri="{FF2B5EF4-FFF2-40B4-BE49-F238E27FC236}">
                <a16:creationId xmlns:a16="http://schemas.microsoft.com/office/drawing/2014/main" id="{DAF1384B-0170-1E8B-8280-3BA30EC05165}"/>
              </a:ext>
            </a:extLst>
          </p:cNvPr>
          <p:cNvPicPr preferRelativeResize="0"/>
          <p:nvPr/>
        </p:nvPicPr>
        <p:blipFill rotWithShape="1">
          <a:blip r:embed="rId5"/>
          <a:srcRect t="1721" b="1721"/>
          <a:stretch/>
        </p:blipFill>
        <p:spPr>
          <a:xfrm>
            <a:off x="3010801" y="2261191"/>
            <a:ext cx="3122398" cy="2261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rain vs validation accuracy</a:t>
            </a:r>
            <a:endParaRPr dirty="0"/>
          </a:p>
        </p:txBody>
      </p:sp>
      <p:sp>
        <p:nvSpPr>
          <p:cNvPr id="398" name="Google Shape;398;p39"/>
          <p:cNvSpPr txBox="1">
            <a:spLocks noGrp="1"/>
          </p:cNvSpPr>
          <p:nvPr>
            <p:ph type="subTitle" idx="1"/>
          </p:nvPr>
        </p:nvSpPr>
        <p:spPr>
          <a:xfrm>
            <a:off x="720000" y="1071750"/>
            <a:ext cx="7704000" cy="407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accent2"/>
                </a:solidFill>
              </a:rPr>
              <a:t>Train Accuracy </a:t>
            </a:r>
            <a:r>
              <a:rPr lang="en-US" sz="2200" dirty="0">
                <a:solidFill>
                  <a:schemeClr val="accent2"/>
                </a:solidFill>
              </a:rPr>
              <a:t>= how well the model performs on the training data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b="1" dirty="0"/>
              <a:t>&gt; T.A. Analogy </a:t>
            </a:r>
            <a:r>
              <a:rPr lang="en-US" sz="2200" dirty="0"/>
              <a:t>= Like studying the answers for a test in advance and getting them right — but only on practice tests.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200" dirty="0">
              <a:solidFill>
                <a:schemeClr val="accent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accent2"/>
                </a:solidFill>
              </a:rPr>
              <a:t>Validation Accuracy </a:t>
            </a:r>
            <a:r>
              <a:rPr lang="en-US" sz="2200" dirty="0">
                <a:solidFill>
                  <a:schemeClr val="accent2"/>
                </a:solidFill>
              </a:rPr>
              <a:t>= Accuracy on unseen dataset; It reflects the model’s ability to generalize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accent2"/>
                </a:solidFill>
              </a:rPr>
              <a:t>&gt; Analogy </a:t>
            </a:r>
            <a:r>
              <a:rPr lang="en-US" sz="2200" dirty="0">
                <a:solidFill>
                  <a:schemeClr val="accent2"/>
                </a:solidFill>
              </a:rPr>
              <a:t>= Taking a new test on the same subject — but with different questions. A good model should still do well here.</a:t>
            </a: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026698" y="4713214"/>
            <a:ext cx="781084" cy="198455"/>
            <a:chOff x="2641350" y="846250"/>
            <a:chExt cx="413600" cy="105075"/>
          </a:xfrm>
        </p:grpSpPr>
        <p:sp>
          <p:nvSpPr>
            <p:cNvPr id="400" name="Google Shape;400;p3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>
          <a:extLst>
            <a:ext uri="{FF2B5EF4-FFF2-40B4-BE49-F238E27FC236}">
              <a16:creationId xmlns:a16="http://schemas.microsoft.com/office/drawing/2014/main" id="{35C11E7D-1AE0-BB11-B5F5-B2D18DEA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>
            <a:extLst>
              <a:ext uri="{FF2B5EF4-FFF2-40B4-BE49-F238E27FC236}">
                <a16:creationId xmlns:a16="http://schemas.microsoft.com/office/drawing/2014/main" id="{106A277E-D4C9-DB11-1926-9168BBC35E0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1"/>
                </a:solidFill>
              </a:rPr>
              <a:t>eneral understanding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2" name="Google Shape;522;p45">
            <a:extLst>
              <a:ext uri="{FF2B5EF4-FFF2-40B4-BE49-F238E27FC236}">
                <a16:creationId xmlns:a16="http://schemas.microsoft.com/office/drawing/2014/main" id="{A21C77F2-8691-19A3-AE45-73378FFD7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400" y="2170050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Overfitting</a:t>
            </a:r>
            <a:endParaRPr dirty="0"/>
          </a:p>
        </p:txBody>
      </p:sp>
      <p:sp>
        <p:nvSpPr>
          <p:cNvPr id="523" name="Google Shape;523;p45">
            <a:extLst>
              <a:ext uri="{FF2B5EF4-FFF2-40B4-BE49-F238E27FC236}">
                <a16:creationId xmlns:a16="http://schemas.microsoft.com/office/drawing/2014/main" id="{02ED52EF-6D47-3813-93AF-CAA3199BC2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2400" y="2619261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</a:rPr>
              <a:t>High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accent2"/>
                </a:solidFill>
              </a:rPr>
              <a:t>rain + Low Validation</a:t>
            </a:r>
            <a:endParaRPr dirty="0"/>
          </a:p>
        </p:txBody>
      </p:sp>
      <p:sp>
        <p:nvSpPr>
          <p:cNvPr id="524" name="Google Shape;524;p45">
            <a:extLst>
              <a:ext uri="{FF2B5EF4-FFF2-40B4-BE49-F238E27FC236}">
                <a16:creationId xmlns:a16="http://schemas.microsoft.com/office/drawing/2014/main" id="{E1046E55-5EF0-B88F-B667-242137B022C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403800" y="2170050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Underfitting</a:t>
            </a:r>
            <a:endParaRPr dirty="0"/>
          </a:p>
        </p:txBody>
      </p:sp>
      <p:sp>
        <p:nvSpPr>
          <p:cNvPr id="525" name="Google Shape;525;p45">
            <a:extLst>
              <a:ext uri="{FF2B5EF4-FFF2-40B4-BE49-F238E27FC236}">
                <a16:creationId xmlns:a16="http://schemas.microsoft.com/office/drawing/2014/main" id="{545397B6-2BBC-85E8-B065-2CD9269725A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03800" y="2619261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</a:rPr>
              <a:t>Low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accent2"/>
                </a:solidFill>
              </a:rPr>
              <a:t>rain + Low Validation</a:t>
            </a:r>
            <a:endParaRPr dirty="0"/>
          </a:p>
        </p:txBody>
      </p:sp>
      <p:sp>
        <p:nvSpPr>
          <p:cNvPr id="526" name="Google Shape;526;p45">
            <a:extLst>
              <a:ext uri="{FF2B5EF4-FFF2-40B4-BE49-F238E27FC236}">
                <a16:creationId xmlns:a16="http://schemas.microsoft.com/office/drawing/2014/main" id="{54B336ED-53FE-F19E-B497-F81166E001C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35200" y="2170050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Ideal Fit</a:t>
            </a:r>
            <a:endParaRPr dirty="0"/>
          </a:p>
        </p:txBody>
      </p:sp>
      <p:sp>
        <p:nvSpPr>
          <p:cNvPr id="527" name="Google Shape;527;p45">
            <a:extLst>
              <a:ext uri="{FF2B5EF4-FFF2-40B4-BE49-F238E27FC236}">
                <a16:creationId xmlns:a16="http://schemas.microsoft.com/office/drawing/2014/main" id="{B33231E8-D21D-7627-C4BE-136A1CC2F31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935200" y="2619261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2"/>
                </a:solidFill>
              </a:rPr>
              <a:t>High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accent2"/>
                </a:solidFill>
              </a:rPr>
              <a:t>rain + High Validation</a:t>
            </a:r>
            <a:endParaRPr dirty="0"/>
          </a:p>
        </p:txBody>
      </p:sp>
      <p:grpSp>
        <p:nvGrpSpPr>
          <p:cNvPr id="541" name="Google Shape;541;p45">
            <a:extLst>
              <a:ext uri="{FF2B5EF4-FFF2-40B4-BE49-F238E27FC236}">
                <a16:creationId xmlns:a16="http://schemas.microsoft.com/office/drawing/2014/main" id="{75EABF06-D818-84FC-3B52-4B826966842B}"/>
              </a:ext>
            </a:extLst>
          </p:cNvPr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>
              <a:extLst>
                <a:ext uri="{FF2B5EF4-FFF2-40B4-BE49-F238E27FC236}">
                  <a16:creationId xmlns:a16="http://schemas.microsoft.com/office/drawing/2014/main" id="{286399B4-EDAA-7764-A0E7-CA8E2132F6EF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>
              <a:extLst>
                <a:ext uri="{FF2B5EF4-FFF2-40B4-BE49-F238E27FC236}">
                  <a16:creationId xmlns:a16="http://schemas.microsoft.com/office/drawing/2014/main" id="{5841B5EA-C2DB-9E37-9041-9161A84B0EE4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>
              <a:extLst>
                <a:ext uri="{FF2B5EF4-FFF2-40B4-BE49-F238E27FC236}">
                  <a16:creationId xmlns:a16="http://schemas.microsoft.com/office/drawing/2014/main" id="{4C896FD9-83B4-6A9C-F96C-C0EBAFB727C0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>
              <a:extLst>
                <a:ext uri="{FF2B5EF4-FFF2-40B4-BE49-F238E27FC236}">
                  <a16:creationId xmlns:a16="http://schemas.microsoft.com/office/drawing/2014/main" id="{8BCFFAC1-44C4-C08F-C804-DE327878EB19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02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799291FE-735F-5868-E9D6-A8900E48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>
            <a:extLst>
              <a:ext uri="{FF2B5EF4-FFF2-40B4-BE49-F238E27FC236}">
                <a16:creationId xmlns:a16="http://schemas.microsoft.com/office/drawing/2014/main" id="{7064E266-9995-D81B-B03E-A10A002D6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Causes for these 2 “errors”</a:t>
            </a:r>
            <a:endParaRPr dirty="0"/>
          </a:p>
        </p:txBody>
      </p:sp>
      <p:sp>
        <p:nvSpPr>
          <p:cNvPr id="445" name="Google Shape;445;p41">
            <a:extLst>
              <a:ext uri="{FF2B5EF4-FFF2-40B4-BE49-F238E27FC236}">
                <a16:creationId xmlns:a16="http://schemas.microsoft.com/office/drawing/2014/main" id="{FA620327-2B8C-B9F0-24B5-2E39F2C86B5E}"/>
              </a:ext>
            </a:extLst>
          </p:cNvPr>
          <p:cNvSpPr/>
          <p:nvPr/>
        </p:nvSpPr>
        <p:spPr>
          <a:xfrm>
            <a:off x="1543017" y="1219248"/>
            <a:ext cx="6071615" cy="39242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>
            <a:extLst>
              <a:ext uri="{FF2B5EF4-FFF2-40B4-BE49-F238E27FC236}">
                <a16:creationId xmlns:a16="http://schemas.microsoft.com/office/drawing/2014/main" id="{C1E15E56-5558-8FE4-2D42-EA23495AF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3017" y="1219248"/>
            <a:ext cx="6071615" cy="3767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Overfitting: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Too complex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Too few samples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Too many epochs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No regularization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Underfitting: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Too simple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Too few epochs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accent2"/>
                </a:solidFill>
              </a:rPr>
              <a:t>- Poor features or low capacity</a:t>
            </a:r>
          </a:p>
        </p:txBody>
      </p:sp>
      <p:cxnSp>
        <p:nvCxnSpPr>
          <p:cNvPr id="447" name="Google Shape;447;p41">
            <a:extLst>
              <a:ext uri="{FF2B5EF4-FFF2-40B4-BE49-F238E27FC236}">
                <a16:creationId xmlns:a16="http://schemas.microsoft.com/office/drawing/2014/main" id="{A339F3B9-FAA9-A801-30FC-B16947BFC438}"/>
              </a:ext>
            </a:extLst>
          </p:cNvPr>
          <p:cNvCxnSpPr>
            <a:cxnSpLocks/>
          </p:cNvCxnSpPr>
          <p:nvPr/>
        </p:nvCxnSpPr>
        <p:spPr>
          <a:xfrm>
            <a:off x="1536192" y="3326842"/>
            <a:ext cx="607161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71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025F6BAD-D503-3CAA-1036-01DE28464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F49CF199-CCA0-13F0-F716-DEFD5CB2FA72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DBE06452-256C-0D5D-E495-46E09A16CC10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DEF5A73C-31A5-787E-9A3F-D90D46302C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Overfitting example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27A97D66-E70E-E031-1EE9-E06032B3C5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1" name="Google Shape;461;p42">
            <a:extLst>
              <a:ext uri="{FF2B5EF4-FFF2-40B4-BE49-F238E27FC236}">
                <a16:creationId xmlns:a16="http://schemas.microsoft.com/office/drawing/2014/main" id="{240FEB79-AF5D-6DEF-4095-D08FF6A466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ime to open the IDEs!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9AA67C68-EC34-4DD7-4896-39220E377E2B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55D46369-E2C3-5BF2-F14E-D39521B40103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C5C69B3B-BEDB-B518-8FD9-B4ED79DD401D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82F38C80-9EFA-5581-863C-E65DD3F500E9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DB8631B8-9E25-894B-D6E6-10F263ECB07B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E2641245-81BF-38DF-A67F-C05C5D542678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60CA9C6A-DE70-6207-CA8F-C91934220E87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129F258E-1EBA-1F95-45B4-FAD798768826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50B27F56-7E43-95F7-F1C6-DE155AA1F769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7523246A-C028-8144-0842-7BE19A4FE0C2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5E7008A8-2496-3D0D-5696-2CC42C5454BC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1C08CB80-CCC7-7F83-71B9-A41B027F522A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F440BA5E-B22E-FBD6-20FA-5BA05DAFDB28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8B3F5287-F8D0-B6D1-3414-48A2ECC5A6D9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AB492D31-6E6F-17EC-A955-7C0F02DF52E8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DEF2B334-5C4E-E402-3B6F-CC2BBD461D8F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4CCFA72C-7356-BDA4-BB84-59E504B4F4A3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731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BEB7A42A-6DFC-F6B2-3BDB-7BE9A72B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>
            <a:extLst>
              <a:ext uri="{FF2B5EF4-FFF2-40B4-BE49-F238E27FC236}">
                <a16:creationId xmlns:a16="http://schemas.microsoft.com/office/drawing/2014/main" id="{E33BBF32-6619-69B6-049B-49E06F3915AD}"/>
              </a:ext>
            </a:extLst>
          </p:cNvPr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>
            <a:extLst>
              <a:ext uri="{FF2B5EF4-FFF2-40B4-BE49-F238E27FC236}">
                <a16:creationId xmlns:a16="http://schemas.microsoft.com/office/drawing/2014/main" id="{EBA95842-8C49-1169-9715-8F807822564C}"/>
              </a:ext>
            </a:extLst>
          </p:cNvPr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>
            <a:extLst>
              <a:ext uri="{FF2B5EF4-FFF2-40B4-BE49-F238E27FC236}">
                <a16:creationId xmlns:a16="http://schemas.microsoft.com/office/drawing/2014/main" id="{D0E2713E-90D9-B985-AC6E-0CFD884A2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Underfitting example</a:t>
            </a:r>
            <a:endParaRPr dirty="0"/>
          </a:p>
        </p:txBody>
      </p:sp>
      <p:sp>
        <p:nvSpPr>
          <p:cNvPr id="460" name="Google Shape;460;p42">
            <a:extLst>
              <a:ext uri="{FF2B5EF4-FFF2-40B4-BE49-F238E27FC236}">
                <a16:creationId xmlns:a16="http://schemas.microsoft.com/office/drawing/2014/main" id="{AD5A9B72-F7F5-FFE0-EFE9-B34C4F82CBF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61" name="Google Shape;461;p42">
            <a:extLst>
              <a:ext uri="{FF2B5EF4-FFF2-40B4-BE49-F238E27FC236}">
                <a16:creationId xmlns:a16="http://schemas.microsoft.com/office/drawing/2014/main" id="{C2C2246A-3A20-37A3-9362-D6B00D4EDA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Keep those IDEs open!</a:t>
            </a:r>
            <a:endParaRPr dirty="0"/>
          </a:p>
        </p:txBody>
      </p:sp>
      <p:sp>
        <p:nvSpPr>
          <p:cNvPr id="462" name="Google Shape;462;p42">
            <a:extLst>
              <a:ext uri="{FF2B5EF4-FFF2-40B4-BE49-F238E27FC236}">
                <a16:creationId xmlns:a16="http://schemas.microsoft.com/office/drawing/2014/main" id="{579B94C7-96AF-936F-C6E7-F2FCE34B474E}"/>
              </a:ext>
            </a:extLst>
          </p:cNvPr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>
            <a:extLst>
              <a:ext uri="{FF2B5EF4-FFF2-40B4-BE49-F238E27FC236}">
                <a16:creationId xmlns:a16="http://schemas.microsoft.com/office/drawing/2014/main" id="{93067DE5-3DDB-4449-5263-14A03E5BD926}"/>
              </a:ext>
            </a:extLst>
          </p:cNvPr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>
              <a:extLst>
                <a:ext uri="{FF2B5EF4-FFF2-40B4-BE49-F238E27FC236}">
                  <a16:creationId xmlns:a16="http://schemas.microsoft.com/office/drawing/2014/main" id="{50CB0E77-55D4-A5EC-05E4-9CD0A10BB12B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>
              <a:extLst>
                <a:ext uri="{FF2B5EF4-FFF2-40B4-BE49-F238E27FC236}">
                  <a16:creationId xmlns:a16="http://schemas.microsoft.com/office/drawing/2014/main" id="{B48BECF0-0718-8A77-F24C-535CB14B764D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>
              <a:extLst>
                <a:ext uri="{FF2B5EF4-FFF2-40B4-BE49-F238E27FC236}">
                  <a16:creationId xmlns:a16="http://schemas.microsoft.com/office/drawing/2014/main" id="{F8E0EFF0-3AAD-C20B-44A6-D1F72ECABC78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>
              <a:extLst>
                <a:ext uri="{FF2B5EF4-FFF2-40B4-BE49-F238E27FC236}">
                  <a16:creationId xmlns:a16="http://schemas.microsoft.com/office/drawing/2014/main" id="{F293D4CE-C88C-A132-AA46-47FA017B569F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>
            <a:extLst>
              <a:ext uri="{FF2B5EF4-FFF2-40B4-BE49-F238E27FC236}">
                <a16:creationId xmlns:a16="http://schemas.microsoft.com/office/drawing/2014/main" id="{B23EDBBA-6444-8D15-806E-0DD1BD4FECC1}"/>
              </a:ext>
            </a:extLst>
          </p:cNvPr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>
              <a:extLst>
                <a:ext uri="{FF2B5EF4-FFF2-40B4-BE49-F238E27FC236}">
                  <a16:creationId xmlns:a16="http://schemas.microsoft.com/office/drawing/2014/main" id="{2A314611-1854-C859-6FCC-A1123B743749}"/>
                </a:ext>
              </a:extLst>
            </p:cNvPr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>
              <a:extLst>
                <a:ext uri="{FF2B5EF4-FFF2-40B4-BE49-F238E27FC236}">
                  <a16:creationId xmlns:a16="http://schemas.microsoft.com/office/drawing/2014/main" id="{B2944E3B-8F6C-81A1-AC4F-8AF6AD66E0A0}"/>
                </a:ext>
              </a:extLst>
            </p:cNvPr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>
              <a:extLst>
                <a:ext uri="{FF2B5EF4-FFF2-40B4-BE49-F238E27FC236}">
                  <a16:creationId xmlns:a16="http://schemas.microsoft.com/office/drawing/2014/main" id="{FCF7B783-D56F-9F9A-7F81-2DFD7124AA0A}"/>
                </a:ext>
              </a:extLst>
            </p:cNvPr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>
              <a:extLst>
                <a:ext uri="{FF2B5EF4-FFF2-40B4-BE49-F238E27FC236}">
                  <a16:creationId xmlns:a16="http://schemas.microsoft.com/office/drawing/2014/main" id="{3F252EB4-E4B0-486F-4E32-D2FACC5B60F8}"/>
                </a:ext>
              </a:extLst>
            </p:cNvPr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>
              <a:extLst>
                <a:ext uri="{FF2B5EF4-FFF2-40B4-BE49-F238E27FC236}">
                  <a16:creationId xmlns:a16="http://schemas.microsoft.com/office/drawing/2014/main" id="{9D5C3AFA-078A-F4B2-03A3-5324ED8B4380}"/>
                </a:ext>
              </a:extLst>
            </p:cNvPr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>
              <a:extLst>
                <a:ext uri="{FF2B5EF4-FFF2-40B4-BE49-F238E27FC236}">
                  <a16:creationId xmlns:a16="http://schemas.microsoft.com/office/drawing/2014/main" id="{452631DB-3212-4C0F-8268-6C1E21A2E80E}"/>
                </a:ext>
              </a:extLst>
            </p:cNvPr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>
              <a:extLst>
                <a:ext uri="{FF2B5EF4-FFF2-40B4-BE49-F238E27FC236}">
                  <a16:creationId xmlns:a16="http://schemas.microsoft.com/office/drawing/2014/main" id="{8602E357-536C-38F3-2117-C2EB41A5CD56}"/>
                </a:ext>
              </a:extLst>
            </p:cNvPr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>
              <a:extLst>
                <a:ext uri="{FF2B5EF4-FFF2-40B4-BE49-F238E27FC236}">
                  <a16:creationId xmlns:a16="http://schemas.microsoft.com/office/drawing/2014/main" id="{50CDCFEF-2052-C78B-6CEB-7EDE876D077D}"/>
                </a:ext>
              </a:extLst>
            </p:cNvPr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>
              <a:extLst>
                <a:ext uri="{FF2B5EF4-FFF2-40B4-BE49-F238E27FC236}">
                  <a16:creationId xmlns:a16="http://schemas.microsoft.com/office/drawing/2014/main" id="{CDB570E6-EDBD-0FB5-4215-619C2547EAC9}"/>
                </a:ext>
              </a:extLst>
            </p:cNvPr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>
            <a:extLst>
              <a:ext uri="{FF2B5EF4-FFF2-40B4-BE49-F238E27FC236}">
                <a16:creationId xmlns:a16="http://schemas.microsoft.com/office/drawing/2014/main" id="{7C14D345-52A6-321F-ED4D-8212C2676062}"/>
              </a:ext>
            </a:extLst>
          </p:cNvPr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9033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6037192" y="1827736"/>
            <a:ext cx="2495100" cy="201828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3336167" y="1827737"/>
            <a:ext cx="2495100" cy="201828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/>
          <p:nvPr/>
        </p:nvSpPr>
        <p:spPr>
          <a:xfrm>
            <a:off x="623800" y="1827736"/>
            <a:ext cx="2495100" cy="201828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0"/>
          <p:cNvSpPr txBox="1">
            <a:spLocks noGrp="1"/>
          </p:cNvSpPr>
          <p:nvPr>
            <p:ph type="subTitle" idx="1"/>
          </p:nvPr>
        </p:nvSpPr>
        <p:spPr>
          <a:xfrm>
            <a:off x="7200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more training data to reduce variance and noise effects.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2389304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More data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926579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3"/>
          </p:nvPr>
        </p:nvSpPr>
        <p:spPr>
          <a:xfrm>
            <a:off x="3403800" y="2389312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Simpler model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title" idx="4"/>
          </p:nvPr>
        </p:nvSpPr>
        <p:spPr>
          <a:xfrm>
            <a:off x="3403800" y="192657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subTitle" idx="5"/>
          </p:nvPr>
        </p:nvSpPr>
        <p:spPr>
          <a:xfrm>
            <a:off x="34038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 the model by reducing the number of layers or units.</a:t>
            </a:r>
            <a:endParaRPr dirty="0"/>
          </a:p>
        </p:txBody>
      </p:sp>
      <p:sp>
        <p:nvSpPr>
          <p:cNvPr id="420" name="Google Shape;420;p40"/>
          <p:cNvSpPr txBox="1">
            <a:spLocks noGrp="1"/>
          </p:cNvSpPr>
          <p:nvPr>
            <p:ph type="title" idx="6"/>
          </p:nvPr>
        </p:nvSpPr>
        <p:spPr>
          <a:xfrm>
            <a:off x="6087600" y="2389304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Early stopping</a:t>
            </a:r>
            <a:endParaRPr dirty="0"/>
          </a:p>
        </p:txBody>
      </p:sp>
      <p:sp>
        <p:nvSpPr>
          <p:cNvPr id="421" name="Google Shape;421;p40"/>
          <p:cNvSpPr txBox="1">
            <a:spLocks noGrp="1"/>
          </p:cNvSpPr>
          <p:nvPr>
            <p:ph type="title" idx="7"/>
          </p:nvPr>
        </p:nvSpPr>
        <p:spPr>
          <a:xfrm>
            <a:off x="6087600" y="192657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22" name="Google Shape;422;p40"/>
          <p:cNvSpPr txBox="1">
            <a:spLocks noGrp="1"/>
          </p:cNvSpPr>
          <p:nvPr>
            <p:ph type="subTitle" idx="8"/>
          </p:nvPr>
        </p:nvSpPr>
        <p:spPr>
          <a:xfrm>
            <a:off x="6087600" y="302934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early stopping to halt training when validation loss starts increasing.</a:t>
            </a:r>
            <a:endParaRPr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handle/avoid overfitting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509</Words>
  <Application>Microsoft Office PowerPoint</Application>
  <PresentationFormat>On-screen Show (16:9)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Wingdings</vt:lpstr>
      <vt:lpstr>Raleway Medium</vt:lpstr>
      <vt:lpstr>Raleway</vt:lpstr>
      <vt:lpstr>Nunito</vt:lpstr>
      <vt:lpstr>Artificial Intelligence (AI) Startup Business Plan by Slidesgo</vt:lpstr>
      <vt:lpstr>ARTIFICIAL INTELLIGENCE 2</vt:lpstr>
      <vt:lpstr>who is which?</vt:lpstr>
      <vt:lpstr>PowerPoint Presentation</vt:lpstr>
      <vt:lpstr>Train vs validation accuracy</vt:lpstr>
      <vt:lpstr>General understanding</vt:lpstr>
      <vt:lpstr>Causes for these 2 “errors”</vt:lpstr>
      <vt:lpstr>Overfitting example</vt:lpstr>
      <vt:lpstr>Underfitting example</vt:lpstr>
      <vt:lpstr>More data</vt:lpstr>
      <vt:lpstr>More training</vt:lpstr>
      <vt:lpstr>Good fit example</vt:lpstr>
      <vt:lpstr>Confusion matrix</vt:lpstr>
      <vt:lpstr>PowerPoint Presentation</vt:lpstr>
      <vt:lpstr>What does positive/negative mean?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Andrei-Augustin DOROBANŢU (114501)</cp:lastModifiedBy>
  <cp:revision>3</cp:revision>
  <dcterms:modified xsi:type="dcterms:W3CDTF">2025-04-24T01:58:01Z</dcterms:modified>
</cp:coreProperties>
</file>