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57" r:id="rId4"/>
    <p:sldId id="258" r:id="rId5"/>
    <p:sldId id="261" r:id="rId6"/>
    <p:sldId id="263" r:id="rId7"/>
    <p:sldId id="266" r:id="rId8"/>
    <p:sldId id="267" r:id="rId9"/>
    <p:sldId id="268" r:id="rId10"/>
    <p:sldId id="269" r:id="rId11"/>
    <p:sldId id="270" r:id="rId12"/>
    <p:sldId id="281" r:id="rId13"/>
    <p:sldId id="271" r:id="rId14"/>
    <p:sldId id="272" r:id="rId15"/>
    <p:sldId id="273" r:id="rId16"/>
    <p:sldId id="275" r:id="rId17"/>
    <p:sldId id="276" r:id="rId18"/>
    <p:sldId id="277" r:id="rId19"/>
    <p:sldId id="278" r:id="rId20"/>
    <p:sldId id="279" r:id="rId21"/>
    <p:sldId id="280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6EB46-9A98-4614-8E8E-D3A697FDEBC1}" type="datetimeFigureOut">
              <a:rPr lang="en-CA" smtClean="0"/>
              <a:t>16/03/2014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27565-581B-4F29-B6F8-D1919A0B397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64289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6EB46-9A98-4614-8E8E-D3A697FDEBC1}" type="datetimeFigureOut">
              <a:rPr lang="en-CA" smtClean="0"/>
              <a:t>16/03/2014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27565-581B-4F29-B6F8-D1919A0B397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27820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6EB46-9A98-4614-8E8E-D3A697FDEBC1}" type="datetimeFigureOut">
              <a:rPr lang="en-CA" smtClean="0"/>
              <a:t>16/03/2014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27565-581B-4F29-B6F8-D1919A0B397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91299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6EB46-9A98-4614-8E8E-D3A697FDEBC1}" type="datetimeFigureOut">
              <a:rPr lang="en-CA" smtClean="0"/>
              <a:t>16/03/2014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27565-581B-4F29-B6F8-D1919A0B397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10845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6EB46-9A98-4614-8E8E-D3A697FDEBC1}" type="datetimeFigureOut">
              <a:rPr lang="en-CA" smtClean="0"/>
              <a:t>16/03/2014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27565-581B-4F29-B6F8-D1919A0B397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33480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6EB46-9A98-4614-8E8E-D3A697FDEBC1}" type="datetimeFigureOut">
              <a:rPr lang="en-CA" smtClean="0"/>
              <a:t>16/03/2014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27565-581B-4F29-B6F8-D1919A0B397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1264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6EB46-9A98-4614-8E8E-D3A697FDEBC1}" type="datetimeFigureOut">
              <a:rPr lang="en-CA" smtClean="0"/>
              <a:t>16/03/2014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27565-581B-4F29-B6F8-D1919A0B397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59303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6EB46-9A98-4614-8E8E-D3A697FDEBC1}" type="datetimeFigureOut">
              <a:rPr lang="en-CA" smtClean="0"/>
              <a:t>16/03/2014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27565-581B-4F29-B6F8-D1919A0B397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9046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6EB46-9A98-4614-8E8E-D3A697FDEBC1}" type="datetimeFigureOut">
              <a:rPr lang="en-CA" smtClean="0"/>
              <a:t>16/03/2014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27565-581B-4F29-B6F8-D1919A0B397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97513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6EB46-9A98-4614-8E8E-D3A697FDEBC1}" type="datetimeFigureOut">
              <a:rPr lang="en-CA" smtClean="0"/>
              <a:t>16/03/2014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27565-581B-4F29-B6F8-D1919A0B397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07862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6EB46-9A98-4614-8E8E-D3A697FDEBC1}" type="datetimeFigureOut">
              <a:rPr lang="en-CA" smtClean="0"/>
              <a:t>16/03/2014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27565-581B-4F29-B6F8-D1919A0B397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47056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16EB46-9A98-4614-8E8E-D3A697FDEBC1}" type="datetimeFigureOut">
              <a:rPr lang="en-CA" smtClean="0"/>
              <a:t>16/03/2014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627565-581B-4F29-B6F8-D1919A0B397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89364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9063" y="-69850"/>
            <a:ext cx="9382126" cy="6999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540487" y="5996845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smtClean="0"/>
              <a:t>Names: Bryan, Konrad, Mohamed</a:t>
            </a: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2413648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sz="3600" b="1" dirty="0" smtClean="0"/>
              <a:t>What Your Information Could Be Used For?</a:t>
            </a:r>
            <a:endParaRPr lang="en-CA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sz="2400" dirty="0"/>
              <a:t>a</a:t>
            </a:r>
            <a:r>
              <a:rPr lang="en-CA" sz="2400" dirty="0" smtClean="0"/>
              <a:t>ccess to your bank account</a:t>
            </a:r>
          </a:p>
          <a:p>
            <a:r>
              <a:rPr lang="en-CA" sz="2400" dirty="0"/>
              <a:t>o</a:t>
            </a:r>
            <a:r>
              <a:rPr lang="en-CA" sz="2400" dirty="0" smtClean="0"/>
              <a:t>pen new bank account</a:t>
            </a:r>
          </a:p>
          <a:p>
            <a:pPr>
              <a:buFontTx/>
              <a:buChar char="-"/>
            </a:pPr>
            <a:r>
              <a:rPr lang="en-CA" sz="2400" dirty="0" smtClean="0"/>
              <a:t>maybe you never opened that account or   </a:t>
            </a:r>
            <a:r>
              <a:rPr lang="en-CA" sz="2400" dirty="0" smtClean="0"/>
              <a:t>ordered </a:t>
            </a:r>
            <a:r>
              <a:rPr lang="en-CA" sz="2400" dirty="0" smtClean="0"/>
              <a:t>an additional card, but someone else did</a:t>
            </a:r>
          </a:p>
          <a:p>
            <a:pPr>
              <a:buFontTx/>
              <a:buChar char="-"/>
            </a:pPr>
            <a:r>
              <a:rPr lang="en-CA" sz="2400" dirty="0" smtClean="0"/>
              <a:t>maybe you are just a kid and someone used your name and personal information to commit fraud</a:t>
            </a:r>
          </a:p>
          <a:p>
            <a:pPr>
              <a:buFontTx/>
              <a:buChar char="-"/>
            </a:pPr>
            <a:endParaRPr lang="en-CA" sz="2400" dirty="0"/>
          </a:p>
          <a:p>
            <a:pPr>
              <a:buFontTx/>
              <a:buChar char="-"/>
            </a:pPr>
            <a:endParaRPr lang="en-CA" sz="2400" dirty="0" smtClean="0"/>
          </a:p>
          <a:p>
            <a:pPr>
              <a:buFontTx/>
              <a:buChar char="-"/>
            </a:pPr>
            <a:endParaRPr lang="en-CA" sz="2400" dirty="0"/>
          </a:p>
          <a:p>
            <a:pPr>
              <a:buFontTx/>
              <a:buChar char="-"/>
            </a:pPr>
            <a:endParaRPr lang="en-CA" sz="2400" dirty="0" smtClean="0"/>
          </a:p>
          <a:p>
            <a:pPr>
              <a:buFontTx/>
              <a:buChar char="-"/>
            </a:pPr>
            <a:r>
              <a:rPr lang="en-CA" sz="2400" dirty="0"/>
              <a:t>a</a:t>
            </a:r>
            <a:r>
              <a:rPr lang="en-CA" sz="2400" dirty="0" smtClean="0"/>
              <a:t>pply for loans</a:t>
            </a:r>
          </a:p>
          <a:p>
            <a:pPr>
              <a:buFontTx/>
              <a:buChar char="-"/>
            </a:pPr>
            <a:r>
              <a:rPr lang="en-CA" sz="2400" dirty="0"/>
              <a:t>r</a:t>
            </a:r>
            <a:r>
              <a:rPr lang="en-CA" sz="2400" dirty="0" smtClean="0"/>
              <a:t>eceive government benefits</a:t>
            </a:r>
          </a:p>
          <a:p>
            <a:pPr>
              <a:buFontTx/>
              <a:buChar char="-"/>
            </a:pPr>
            <a:r>
              <a:rPr lang="en-CA" sz="2400" dirty="0" smtClean="0"/>
              <a:t>hid their criminal activities</a:t>
            </a:r>
          </a:p>
          <a:p>
            <a:pPr>
              <a:buFontTx/>
              <a:buChar char="-"/>
            </a:pPr>
            <a:endParaRPr lang="en-CA" sz="2400" dirty="0" smtClean="0"/>
          </a:p>
          <a:p>
            <a:pPr>
              <a:buFontTx/>
              <a:buChar char="-"/>
            </a:pPr>
            <a:endParaRPr lang="en-CA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79" y="3573016"/>
            <a:ext cx="2995745" cy="1656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7983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 smtClean="0"/>
              <a:t>What To Do If It Happens To You?</a:t>
            </a:r>
            <a:endParaRPr lang="en-CA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dirty="0"/>
              <a:t>r</a:t>
            </a:r>
            <a:r>
              <a:rPr lang="en-CA" dirty="0" smtClean="0"/>
              <a:t>eport it!</a:t>
            </a:r>
          </a:p>
          <a:p>
            <a:r>
              <a:rPr lang="en-CA" dirty="0"/>
              <a:t>c</a:t>
            </a:r>
            <a:r>
              <a:rPr lang="en-CA" dirty="0" smtClean="0"/>
              <a:t>ontact your local police</a:t>
            </a:r>
          </a:p>
          <a:p>
            <a:r>
              <a:rPr lang="en-CA" dirty="0"/>
              <a:t>c</a:t>
            </a:r>
            <a:r>
              <a:rPr lang="en-CA" dirty="0" smtClean="0"/>
              <a:t>all your financial institutions</a:t>
            </a:r>
          </a:p>
          <a:p>
            <a:r>
              <a:rPr lang="en-CA" dirty="0"/>
              <a:t>c</a:t>
            </a:r>
            <a:r>
              <a:rPr lang="en-CA" dirty="0" smtClean="0"/>
              <a:t>ontact Canada’s main credit agencies (Trans Union Canada and Equifax Canada)</a:t>
            </a:r>
          </a:p>
          <a:p>
            <a:r>
              <a:rPr lang="en-CA" dirty="0"/>
              <a:t>r</a:t>
            </a:r>
            <a:r>
              <a:rPr lang="en-CA" dirty="0" smtClean="0"/>
              <a:t>eplace your ID card</a:t>
            </a:r>
          </a:p>
          <a:p>
            <a:r>
              <a:rPr lang="en-CA" dirty="0" smtClean="0"/>
              <a:t>report the incident to the Canadian Anti-Fraud Centre (CAFC)</a:t>
            </a:r>
          </a:p>
          <a:p>
            <a:r>
              <a:rPr lang="en-CA" dirty="0"/>
              <a:t>f</a:t>
            </a:r>
            <a:r>
              <a:rPr lang="en-CA" dirty="0" smtClean="0"/>
              <a:t>or advice on privacy issues, contact the Privacy Commissioner of Canada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24055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Example Of Identity Theft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dirty="0" smtClean="0"/>
              <a:t>Man faces 57 charges in 8- year identity theft case.</a:t>
            </a:r>
          </a:p>
          <a:p>
            <a:pPr marL="0" indent="0">
              <a:buNone/>
            </a:pPr>
            <a:r>
              <a:rPr lang="en-CA" dirty="0" smtClean="0"/>
              <a:t> - Brian Perrault knew something was wrong when he began receiving traffic ticket notices in the mail from jurisdictions he had never visited.</a:t>
            </a:r>
          </a:p>
          <a:p>
            <a:pPr marL="0" indent="0">
              <a:buNone/>
            </a:pPr>
            <a:r>
              <a:rPr lang="en-CA" dirty="0" smtClean="0"/>
              <a:t>- Then the collection agencies began calling. </a:t>
            </a:r>
          </a:p>
          <a:p>
            <a:pPr marL="0" indent="0">
              <a:buNone/>
            </a:pPr>
            <a:r>
              <a:rPr lang="en-CA" dirty="0"/>
              <a:t> </a:t>
            </a:r>
            <a:r>
              <a:rPr lang="en-CA" dirty="0" smtClean="0"/>
              <a:t>- His driver’s license was suspended leaving him unable to work.</a:t>
            </a:r>
          </a:p>
          <a:p>
            <a:r>
              <a:rPr lang="en-CA" dirty="0" smtClean="0"/>
              <a:t>After 8 years of nightmare of cleaning his name in January 2012, the police arrested Robert Maitland of Midland, Ontario.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264195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200" b="1" dirty="0" smtClean="0"/>
              <a:t>How To Protect Yourself From Identity Theft</a:t>
            </a:r>
            <a:endParaRPr lang="en-CA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 smtClean="0"/>
              <a:t>“Take advantage of technologies that enhance your security and privacy when you use </a:t>
            </a:r>
            <a:r>
              <a:rPr lang="en-CA" smtClean="0"/>
              <a:t>the </a:t>
            </a:r>
            <a:r>
              <a:rPr lang="en-CA" smtClean="0"/>
              <a:t>Internet.” </a:t>
            </a:r>
            <a:r>
              <a:rPr lang="en-CA" dirty="0" smtClean="0"/>
              <a:t>(</a:t>
            </a:r>
            <a:r>
              <a:rPr lang="en-CA" dirty="0"/>
              <a:t>15 tips for staying safe online and preventing identity theft</a:t>
            </a:r>
            <a:r>
              <a:rPr lang="en-CA" dirty="0" smtClean="0"/>
              <a:t>)</a:t>
            </a:r>
            <a:endParaRPr lang="en-CA" dirty="0" smtClean="0"/>
          </a:p>
          <a:p>
            <a:r>
              <a:rPr lang="en-CA" dirty="0" smtClean="0"/>
              <a:t>Monitor your hard copy or online financial accounts frequently and do check your credit report regularly for any unusual activities.</a:t>
            </a:r>
          </a:p>
          <a:p>
            <a:r>
              <a:rPr lang="en-CA" dirty="0" smtClean="0"/>
              <a:t>Ask yourself if you really need all of the identity documents you carry in your wallet.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17387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 smtClean="0"/>
              <a:t>Useful Tips</a:t>
            </a:r>
            <a:endParaRPr lang="en-CA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CA" dirty="0" smtClean="0"/>
              <a:t>Install and update antivirus</a:t>
            </a:r>
          </a:p>
          <a:p>
            <a:r>
              <a:rPr lang="en-CA" dirty="0" smtClean="0"/>
              <a:t>Disable Bluetooth connection on devices when not in use</a:t>
            </a:r>
          </a:p>
          <a:p>
            <a:r>
              <a:rPr lang="en-CA" dirty="0" smtClean="0"/>
              <a:t>Configure your computer (e.g. use unique passwords)</a:t>
            </a:r>
          </a:p>
          <a:p>
            <a:r>
              <a:rPr lang="en-CA" dirty="0" smtClean="0"/>
              <a:t>Ignore unsolicited requests for personal information by email or by over the phone</a:t>
            </a:r>
          </a:p>
          <a:p>
            <a:r>
              <a:rPr lang="en-CA" dirty="0" smtClean="0"/>
              <a:t>When accessing financial information on your smartphone, only use apps authorized by your bank</a:t>
            </a:r>
          </a:p>
          <a:p>
            <a:r>
              <a:rPr lang="en-CA" dirty="0" smtClean="0"/>
              <a:t>Shred all documents that contain personal information</a:t>
            </a:r>
          </a:p>
          <a:p>
            <a:r>
              <a:rPr lang="en-CA" dirty="0" smtClean="0"/>
              <a:t>Do not post personal information on social networking sites (e.g. Facebook)</a:t>
            </a:r>
          </a:p>
          <a:p>
            <a:r>
              <a:rPr lang="en-CA" dirty="0" smtClean="0"/>
              <a:t>Never lend your credit card</a:t>
            </a:r>
          </a:p>
          <a:p>
            <a:r>
              <a:rPr lang="en-CA" dirty="0" smtClean="0"/>
              <a:t>Do not disclose your full 9 digit SIN number, unless absolutely necessary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7376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 smtClean="0"/>
              <a:t>Useful Tips Continued</a:t>
            </a:r>
            <a:endParaRPr lang="en-CA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Shred all documents that contain personal information</a:t>
            </a:r>
          </a:p>
          <a:p>
            <a:r>
              <a:rPr lang="en-CA" dirty="0"/>
              <a:t>Do not post personal information on social networking sites (e.g. Facebook)</a:t>
            </a:r>
          </a:p>
          <a:p>
            <a:r>
              <a:rPr lang="en-CA" dirty="0"/>
              <a:t>Never lend your credit card</a:t>
            </a:r>
          </a:p>
          <a:p>
            <a:r>
              <a:rPr lang="en-CA" dirty="0"/>
              <a:t>Do not disclose your full 9 digit SIN number, unless absolutely necessary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02717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 smtClean="0"/>
              <a:t>Be Aware Of</a:t>
            </a:r>
            <a:endParaRPr lang="en-CA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CA" b="1" dirty="0"/>
              <a:t>Smishing</a:t>
            </a:r>
            <a:r>
              <a:rPr lang="en-CA" dirty="0"/>
              <a:t> - sending consumers text messages containing a link to a fraudulent website or a phone number in an attempt to collect personal </a:t>
            </a:r>
            <a:r>
              <a:rPr lang="en-CA" dirty="0" smtClean="0"/>
              <a:t>information</a:t>
            </a:r>
          </a:p>
          <a:p>
            <a:pPr marL="0" indent="0">
              <a:buNone/>
            </a:pPr>
            <a:r>
              <a:rPr lang="en-CA" dirty="0"/>
              <a:t> </a:t>
            </a:r>
            <a:r>
              <a:rPr lang="en-CA" dirty="0" smtClean="0"/>
              <a:t>  </a:t>
            </a:r>
            <a:endParaRPr lang="en-CA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1628800"/>
            <a:ext cx="3170135" cy="4320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9595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 smtClean="0"/>
              <a:t>Be Aware Of Continued</a:t>
            </a:r>
            <a:endParaRPr lang="en-CA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CA" b="1" dirty="0"/>
              <a:t>Pharming</a:t>
            </a:r>
            <a:r>
              <a:rPr lang="en-CA" dirty="0"/>
              <a:t> - malicious </a:t>
            </a:r>
            <a:r>
              <a:rPr lang="en-CA" dirty="0" smtClean="0"/>
              <a:t>code that </a:t>
            </a:r>
            <a:r>
              <a:rPr lang="en-CA" dirty="0"/>
              <a:t>is installed on a personal computer or server, misdirecting users to fraudulent Web sites without their knowledge or consent</a:t>
            </a:r>
          </a:p>
        </p:txBody>
      </p:sp>
      <p:pic>
        <p:nvPicPr>
          <p:cNvPr id="4098" name="Picture 2" descr="https://encrypted-tbn3.gstatic.com/images?q=tbn:ANd9GcSHKoOzbA5pFAW1xVRfXVxiQwZ_2hwhU36BDx38A79HKib6kEgkb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2051" y="1988840"/>
            <a:ext cx="3950811" cy="2736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7290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 smtClean="0"/>
              <a:t>Be Aware Of Continued</a:t>
            </a:r>
            <a:endParaRPr lang="en-CA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CA" b="1" dirty="0" smtClean="0"/>
              <a:t>Shoulder surfing </a:t>
            </a:r>
            <a:r>
              <a:rPr lang="en-CA" dirty="0"/>
              <a:t>- direct observation techniques, such as looking over someone's shoulder, to get information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2204864"/>
            <a:ext cx="3549723" cy="2658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0235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 smtClean="0"/>
              <a:t>Remember</a:t>
            </a:r>
            <a:endParaRPr lang="en-CA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“There is a reason to be paranoid, there is just a reason to be careful.”(</a:t>
            </a:r>
            <a:r>
              <a:rPr lang="en-CA" dirty="0"/>
              <a:t>Canadian Fraud Centre</a:t>
            </a:r>
            <a:r>
              <a:rPr lang="en-CA" dirty="0" smtClean="0"/>
              <a:t>)</a:t>
            </a:r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2780928"/>
            <a:ext cx="4658834" cy="3501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5007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 smtClean="0"/>
              <a:t>Definition</a:t>
            </a:r>
            <a:endParaRPr lang="en-CA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b="1" dirty="0" smtClean="0"/>
              <a:t>Identity theft </a:t>
            </a:r>
            <a:r>
              <a:rPr lang="en-CA" dirty="0" smtClean="0"/>
              <a:t>describes various crimes in which a criminal (or large, well-organized criminal group) uses the identity of an unknowing innocent person” (Haase, 257).</a:t>
            </a:r>
          </a:p>
        </p:txBody>
      </p:sp>
    </p:spTree>
    <p:extLst>
      <p:ext uri="{BB962C8B-B14F-4D97-AF65-F5344CB8AC3E}">
        <p14:creationId xmlns:p14="http://schemas.microsoft.com/office/powerpoint/2010/main" val="2860323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 smtClean="0"/>
              <a:t>Minimize Your Risk!</a:t>
            </a:r>
            <a:endParaRPr lang="en-CA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By managing your personal information wisely, consciously and with an awareness of the issue, you can protect yourself against identity theft.</a:t>
            </a:r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3284984"/>
            <a:ext cx="4386064" cy="3289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0316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 smtClean="0"/>
              <a:t>References</a:t>
            </a:r>
            <a:endParaRPr lang="en-CA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CA" sz="2800" dirty="0"/>
              <a:t>Haase, Sara. </a:t>
            </a:r>
            <a:r>
              <a:rPr lang="en-CA" sz="2800" i="1" dirty="0"/>
              <a:t>A Gift of Fire: Social, Legal, and Ethical Issues for Computing Technology</a:t>
            </a:r>
            <a:r>
              <a:rPr lang="en-CA" sz="2800" dirty="0"/>
              <a:t>.</a:t>
            </a:r>
            <a:r>
              <a:rPr lang="en-CA" sz="2800" i="1" dirty="0"/>
              <a:t> </a:t>
            </a:r>
            <a:r>
              <a:rPr lang="en-CA" sz="2800" dirty="0"/>
              <a:t>Prentice Hall, </a:t>
            </a:r>
            <a:r>
              <a:rPr lang="en-CA" sz="2800" dirty="0" smtClean="0"/>
              <a:t>2013</a:t>
            </a:r>
            <a:r>
              <a:rPr lang="en-CA" sz="2800" dirty="0"/>
              <a:t>. Print</a:t>
            </a:r>
            <a:r>
              <a:rPr lang="en-CA" sz="2800" dirty="0" smtClean="0"/>
              <a:t>.</a:t>
            </a:r>
          </a:p>
          <a:p>
            <a:r>
              <a:rPr lang="en-CA" sz="2800" i="1" dirty="0"/>
              <a:t>Identity Theft FAQ for </a:t>
            </a:r>
            <a:r>
              <a:rPr lang="en-CA" sz="2800" i="1" dirty="0" smtClean="0"/>
              <a:t>Canadians. </a:t>
            </a:r>
            <a:r>
              <a:rPr lang="en-CA" sz="2800" dirty="0" smtClean="0"/>
              <a:t>Web. March 12</a:t>
            </a:r>
            <a:r>
              <a:rPr lang="en-CA" sz="2800" baseline="30000" dirty="0" smtClean="0"/>
              <a:t>th</a:t>
            </a:r>
            <a:r>
              <a:rPr lang="en-CA" sz="2800" dirty="0" smtClean="0"/>
              <a:t>, 2014. www.identitytheftfaq.ca</a:t>
            </a:r>
          </a:p>
          <a:p>
            <a:r>
              <a:rPr lang="en-CA" sz="2800" i="1" dirty="0" smtClean="0"/>
              <a:t>Identity Theft Statistics. </a:t>
            </a:r>
            <a:r>
              <a:rPr lang="en-CA" sz="2800" dirty="0" smtClean="0"/>
              <a:t>id Alerts Canada Inc.</a:t>
            </a:r>
            <a:r>
              <a:rPr lang="en-CA" sz="2800" i="1" dirty="0" smtClean="0"/>
              <a:t> </a:t>
            </a:r>
            <a:r>
              <a:rPr lang="en-CA" sz="2800" dirty="0" smtClean="0"/>
              <a:t>Web. </a:t>
            </a:r>
            <a:r>
              <a:rPr lang="en-CA" sz="2800" dirty="0"/>
              <a:t> </a:t>
            </a:r>
            <a:r>
              <a:rPr lang="en-CA" sz="2800" dirty="0" smtClean="0"/>
              <a:t>March 12</a:t>
            </a:r>
            <a:r>
              <a:rPr lang="en-CA" sz="2800" baseline="30000" dirty="0" smtClean="0"/>
              <a:t>th</a:t>
            </a:r>
            <a:r>
              <a:rPr lang="en-CA" sz="2800" dirty="0" smtClean="0"/>
              <a:t>, 2014.</a:t>
            </a:r>
          </a:p>
          <a:p>
            <a:pPr marL="0" indent="0">
              <a:buNone/>
            </a:pPr>
            <a:r>
              <a:rPr lang="en-CA" sz="2800" dirty="0"/>
              <a:t> </a:t>
            </a:r>
            <a:r>
              <a:rPr lang="en-CA" sz="2800" dirty="0" smtClean="0"/>
              <a:t>    www.idalerts.ca/identitytheftstatistics</a:t>
            </a:r>
          </a:p>
          <a:p>
            <a:r>
              <a:rPr lang="en-CA" sz="2800" i="1" dirty="0"/>
              <a:t> Scams and Fraud - Royal Canadian Mounted </a:t>
            </a:r>
            <a:r>
              <a:rPr lang="en-CA" sz="2800" i="1" dirty="0" smtClean="0"/>
              <a:t>Police. </a:t>
            </a:r>
            <a:r>
              <a:rPr lang="en-CA" sz="2800" dirty="0" smtClean="0"/>
              <a:t>Web. March 12</a:t>
            </a:r>
            <a:r>
              <a:rPr lang="en-CA" sz="2800" baseline="30000" dirty="0" smtClean="0"/>
              <a:t>th</a:t>
            </a:r>
            <a:r>
              <a:rPr lang="en-CA" sz="2800" dirty="0" smtClean="0"/>
              <a:t>, 2014.</a:t>
            </a:r>
            <a:endParaRPr lang="en-CA" sz="2800" i="1" dirty="0"/>
          </a:p>
          <a:p>
            <a:pPr marL="0" indent="0">
              <a:buNone/>
            </a:pPr>
            <a:r>
              <a:rPr lang="en-CA" sz="2800" dirty="0" smtClean="0"/>
              <a:t>     </a:t>
            </a:r>
            <a:r>
              <a:rPr lang="en-CA" sz="2800" dirty="0" smtClean="0"/>
              <a:t> www</a:t>
            </a:r>
            <a:r>
              <a:rPr lang="en-CA" sz="2800" dirty="0" smtClean="0"/>
              <a:t>. rcmp-grc.gc.ca/scams-</a:t>
            </a:r>
            <a:r>
              <a:rPr lang="en-CA" sz="2800" dirty="0" err="1" smtClean="0"/>
              <a:t>fraudes</a:t>
            </a:r>
            <a:r>
              <a:rPr lang="en-CA" sz="2800" dirty="0" smtClean="0"/>
              <a:t>/index-eng.htm</a:t>
            </a:r>
          </a:p>
          <a:p>
            <a:r>
              <a:rPr lang="en-CA" sz="2800" i="1" dirty="0" smtClean="0"/>
              <a:t>Canadian Fraud Centre. </a:t>
            </a:r>
            <a:r>
              <a:rPr lang="en-CA" sz="2800" dirty="0" smtClean="0"/>
              <a:t>Web. March 12</a:t>
            </a:r>
            <a:r>
              <a:rPr lang="en-CA" sz="2800" baseline="30000" dirty="0" smtClean="0"/>
              <a:t>th</a:t>
            </a:r>
            <a:r>
              <a:rPr lang="en-CA" sz="2800" dirty="0" smtClean="0"/>
              <a:t>, 2014. </a:t>
            </a:r>
            <a:r>
              <a:rPr lang="en-CA" sz="2800" dirty="0" smtClean="0"/>
              <a:t>www.antifraudcentre.ca</a:t>
            </a:r>
          </a:p>
          <a:p>
            <a:r>
              <a:rPr lang="en-CA" sz="1800" i="1" dirty="0"/>
              <a:t>15 tips for staying safe online and preventing identity </a:t>
            </a:r>
            <a:r>
              <a:rPr lang="en-CA" sz="1800" i="1" dirty="0" smtClean="0"/>
              <a:t>theft</a:t>
            </a:r>
            <a:r>
              <a:rPr lang="en-CA" sz="1800" dirty="0" smtClean="0"/>
              <a:t>.  Web. March 12</a:t>
            </a:r>
            <a:r>
              <a:rPr lang="en-CA" sz="1800" baseline="30000" dirty="0" smtClean="0"/>
              <a:t>th</a:t>
            </a:r>
            <a:r>
              <a:rPr lang="en-CA" sz="1800" dirty="0" smtClean="0"/>
              <a:t>, 2014.</a:t>
            </a:r>
            <a:endParaRPr lang="en-CA" sz="1800" i="1" dirty="0"/>
          </a:p>
          <a:p>
            <a:pPr marL="0" indent="0">
              <a:buNone/>
            </a:pPr>
            <a:r>
              <a:rPr lang="en-CA" sz="2400" dirty="0" smtClean="0"/>
              <a:t>       www.zdnet.com/15-tips-for-staying-safe-online-and-preventing-identity-theft</a:t>
            </a:r>
          </a:p>
          <a:p>
            <a:endParaRPr lang="en-CA" sz="2000" i="1" dirty="0" smtClean="0"/>
          </a:p>
          <a:p>
            <a:r>
              <a:rPr lang="en-CA" sz="2000" i="1" dirty="0" smtClean="0"/>
              <a:t>Man </a:t>
            </a:r>
            <a:r>
              <a:rPr lang="en-CA" sz="2000" i="1" dirty="0"/>
              <a:t>faces 57 charges in 8- year identity theft case </a:t>
            </a:r>
            <a:r>
              <a:rPr lang="en-CA" sz="2000" dirty="0" smtClean="0"/>
              <a:t>. Web. March 12</a:t>
            </a:r>
            <a:r>
              <a:rPr lang="en-CA" sz="2000" baseline="30000" dirty="0" smtClean="0"/>
              <a:t>th</a:t>
            </a:r>
            <a:r>
              <a:rPr lang="en-CA" sz="2000" dirty="0" smtClean="0"/>
              <a:t>, 2014.</a:t>
            </a:r>
          </a:p>
          <a:p>
            <a:pPr marL="0" indent="0">
              <a:buNone/>
            </a:pPr>
            <a:r>
              <a:rPr lang="en-CA" sz="2000" dirty="0"/>
              <a:t> </a:t>
            </a:r>
            <a:r>
              <a:rPr lang="en-CA" sz="2000" dirty="0" smtClean="0"/>
              <a:t>        </a:t>
            </a:r>
            <a:r>
              <a:rPr lang="en-CA" sz="2400" dirty="0" smtClean="0"/>
              <a:t>www.sunnewsnetwork.ca</a:t>
            </a:r>
            <a:endParaRPr lang="en-CA" sz="2800" dirty="0" smtClean="0"/>
          </a:p>
          <a:p>
            <a:endParaRPr lang="en-CA" sz="2800" dirty="0" smtClean="0"/>
          </a:p>
          <a:p>
            <a:pPr marL="0" indent="0">
              <a:buNone/>
            </a:pPr>
            <a:endParaRPr lang="en-CA" sz="2800" dirty="0" smtClean="0"/>
          </a:p>
          <a:p>
            <a:endParaRPr lang="en-CA" i="1" dirty="0"/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79554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 smtClean="0"/>
              <a:t>Statistics</a:t>
            </a:r>
            <a:endParaRPr lang="en-CA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b="1" dirty="0" smtClean="0"/>
              <a:t>CAFC</a:t>
            </a:r>
            <a:r>
              <a:rPr lang="en-CA" dirty="0" smtClean="0"/>
              <a:t>- the Canadian Anti-Fraud Centre maintains statistics on the complaints they receive.</a:t>
            </a:r>
          </a:p>
          <a:p>
            <a:r>
              <a:rPr lang="en-CA" dirty="0" smtClean="0"/>
              <a:t>Recent statistical information shows that Canada’s largest credit bureaus Equifax and Trans Union receive over 1800 identity theft complaints from Canadian citizens every month. (</a:t>
            </a:r>
            <a:r>
              <a:rPr lang="en-CA" dirty="0"/>
              <a:t>Identity Theft FAQ for </a:t>
            </a:r>
            <a:r>
              <a:rPr lang="en-CA" dirty="0" smtClean="0"/>
              <a:t>Canadians)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33574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 smtClean="0"/>
              <a:t>Statistics Continued</a:t>
            </a:r>
            <a:endParaRPr lang="en-CA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According to studies done in July 2013 (Gartner Research and Harris Interactive) approximately 7 million people become victims of identity theft in North America in the prior 12 months. That is 19,178 per day, 799 per hour and 13.3 per minute. (</a:t>
            </a:r>
            <a:r>
              <a:rPr lang="en-CA" dirty="0"/>
              <a:t>Identity Theft Statistics</a:t>
            </a:r>
            <a:r>
              <a:rPr lang="en-CA" dirty="0" smtClean="0"/>
              <a:t>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85509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 smtClean="0"/>
              <a:t>Bill S-4</a:t>
            </a:r>
            <a:endParaRPr lang="en-CA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“As on January 8, 2010 Senate Bill S-4 became law, making it illegal to possess another person’s identity information for criminal purposes” (</a:t>
            </a:r>
            <a:r>
              <a:rPr lang="en-CA" dirty="0"/>
              <a:t>Scams and Fraud - Royal Canadian Mounted Police</a:t>
            </a:r>
            <a:r>
              <a:rPr lang="en-CA" dirty="0" smtClean="0"/>
              <a:t>).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28082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 smtClean="0"/>
              <a:t>Techniques</a:t>
            </a:r>
            <a:endParaRPr lang="en-CA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CA" dirty="0" smtClean="0"/>
              <a:t>Identity theft techniques can range from: </a:t>
            </a:r>
          </a:p>
          <a:p>
            <a:pPr marL="0" indent="0">
              <a:buNone/>
            </a:pPr>
            <a:r>
              <a:rPr lang="en-CA" dirty="0" smtClean="0"/>
              <a:t>   -unsophisticated (such  as dumpster diving)</a:t>
            </a: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CA" dirty="0" smtClean="0"/>
              <a:t>-to more elaborate schemes  such as     skimming (</a:t>
            </a:r>
            <a:r>
              <a:rPr lang="en-CA" dirty="0"/>
              <a:t>a</a:t>
            </a:r>
            <a:r>
              <a:rPr lang="en-CA" dirty="0" smtClean="0"/>
              <a:t>n electronic method of capturing a victim's personal information)</a:t>
            </a:r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4365104"/>
            <a:ext cx="2492538" cy="1662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984332"/>
            <a:ext cx="2795215" cy="2424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2503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 smtClean="0"/>
              <a:t>Techniques Continued</a:t>
            </a:r>
            <a:endParaRPr lang="en-CA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CA" b="1" dirty="0"/>
              <a:t>p</a:t>
            </a:r>
            <a:r>
              <a:rPr lang="en-CA" b="1" dirty="0" smtClean="0"/>
              <a:t>hishing -</a:t>
            </a:r>
            <a:r>
              <a:rPr lang="en-CA" dirty="0" smtClean="0"/>
              <a:t>  a method carried through the  creation of a website that seems to represent a legitimate company)</a:t>
            </a: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CA" b="1" dirty="0" smtClean="0"/>
              <a:t>hacking</a:t>
            </a:r>
            <a:r>
              <a:rPr lang="en-CA" dirty="0" smtClean="0"/>
              <a:t> - conducted with the intent to commit a computer-based, electronic criminal act)</a:t>
            </a:r>
          </a:p>
          <a:p>
            <a:pPr marL="0" indent="0">
              <a:buNone/>
            </a:pPr>
            <a:endParaRPr lang="en-CA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4077072"/>
            <a:ext cx="2619375" cy="174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4305672"/>
            <a:ext cx="2286000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2080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b="1" dirty="0" smtClean="0"/>
              <a:t>What Identity Thieves Can Do To You?</a:t>
            </a:r>
            <a:endParaRPr lang="en-CA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</a:t>
            </a:r>
            <a:r>
              <a:rPr lang="en-CA" dirty="0" smtClean="0"/>
              <a:t>hey will empty your bank account</a:t>
            </a:r>
          </a:p>
          <a:p>
            <a:r>
              <a:rPr lang="en-CA" dirty="0" smtClean="0"/>
              <a:t>run your charge cards up to the limit</a:t>
            </a:r>
          </a:p>
          <a:p>
            <a:r>
              <a:rPr lang="en-CA" dirty="0" smtClean="0"/>
              <a:t>may take out loans in your name</a:t>
            </a:r>
          </a:p>
          <a:p>
            <a:endParaRPr lang="en-CA" dirty="0" smtClean="0"/>
          </a:p>
          <a:p>
            <a:r>
              <a:rPr lang="en-CA" dirty="0" smtClean="0"/>
              <a:t>Victims of identity theft can experience financial laws and difficulty obtaining credit or restoring their “good name”.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9027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 smtClean="0"/>
              <a:t>What Thieves Are Looking For?</a:t>
            </a:r>
            <a:endParaRPr lang="en-CA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CA" dirty="0" smtClean="0"/>
              <a:t>for example:</a:t>
            </a:r>
          </a:p>
          <a:p>
            <a:pPr>
              <a:buFontTx/>
              <a:buChar char="-"/>
            </a:pPr>
            <a:r>
              <a:rPr lang="en-CA" dirty="0"/>
              <a:t>f</a:t>
            </a:r>
            <a:r>
              <a:rPr lang="en-CA" dirty="0" smtClean="0"/>
              <a:t>ull name</a:t>
            </a:r>
          </a:p>
          <a:p>
            <a:pPr>
              <a:buFontTx/>
              <a:buChar char="-"/>
            </a:pPr>
            <a:r>
              <a:rPr lang="en-CA" dirty="0"/>
              <a:t>d</a:t>
            </a:r>
            <a:r>
              <a:rPr lang="en-CA" dirty="0" smtClean="0"/>
              <a:t>ate of birth</a:t>
            </a:r>
          </a:p>
          <a:p>
            <a:pPr>
              <a:buFontTx/>
              <a:buChar char="-"/>
            </a:pPr>
            <a:r>
              <a:rPr lang="en-CA" dirty="0" smtClean="0"/>
              <a:t>SIN</a:t>
            </a:r>
          </a:p>
          <a:p>
            <a:pPr>
              <a:buFontTx/>
              <a:buChar char="-"/>
            </a:pPr>
            <a:r>
              <a:rPr lang="en-CA" dirty="0"/>
              <a:t>m</a:t>
            </a:r>
            <a:r>
              <a:rPr lang="en-CA" dirty="0" smtClean="0"/>
              <a:t>other’s maiden name</a:t>
            </a:r>
          </a:p>
          <a:p>
            <a:pPr>
              <a:buFontTx/>
              <a:buChar char="-"/>
            </a:pPr>
            <a:r>
              <a:rPr lang="en-CA" dirty="0" smtClean="0"/>
              <a:t>PIN</a:t>
            </a:r>
          </a:p>
          <a:p>
            <a:pPr>
              <a:buFontTx/>
              <a:buChar char="-"/>
            </a:pPr>
            <a:r>
              <a:rPr lang="en-CA" dirty="0"/>
              <a:t>b</a:t>
            </a:r>
            <a:r>
              <a:rPr lang="en-CA" dirty="0" smtClean="0"/>
              <a:t>ank account number</a:t>
            </a:r>
          </a:p>
          <a:p>
            <a:pPr>
              <a:buFontTx/>
              <a:buChar char="-"/>
            </a:pPr>
            <a:r>
              <a:rPr lang="en-CA" dirty="0"/>
              <a:t>s</a:t>
            </a:r>
            <a:r>
              <a:rPr lang="en-CA" dirty="0" smtClean="0"/>
              <a:t>ignature</a:t>
            </a:r>
          </a:p>
          <a:p>
            <a:pPr>
              <a:buFontTx/>
              <a:buChar char="-"/>
            </a:pPr>
            <a:r>
              <a:rPr lang="en-CA" dirty="0"/>
              <a:t>p</a:t>
            </a:r>
            <a:r>
              <a:rPr lang="en-CA" dirty="0" smtClean="0"/>
              <a:t>assport number</a:t>
            </a:r>
          </a:p>
          <a:p>
            <a:pPr>
              <a:buFontTx/>
              <a:buChar char="-"/>
            </a:pPr>
            <a:r>
              <a:rPr lang="en-CA" dirty="0"/>
              <a:t>d</a:t>
            </a:r>
            <a:r>
              <a:rPr lang="en-CA" dirty="0" smtClean="0"/>
              <a:t>river’s license number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52067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998</Words>
  <Application>Microsoft Office PowerPoint</Application>
  <PresentationFormat>On-screen Show (4:3)</PresentationFormat>
  <Paragraphs>106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PowerPoint Presentation</vt:lpstr>
      <vt:lpstr>Definition</vt:lpstr>
      <vt:lpstr>Statistics</vt:lpstr>
      <vt:lpstr>Statistics Continued</vt:lpstr>
      <vt:lpstr>Bill S-4</vt:lpstr>
      <vt:lpstr>Techniques</vt:lpstr>
      <vt:lpstr>Techniques Continued</vt:lpstr>
      <vt:lpstr>What Identity Thieves Can Do To You?</vt:lpstr>
      <vt:lpstr>What Thieves Are Looking For?</vt:lpstr>
      <vt:lpstr>What Your Information Could Be Used For?</vt:lpstr>
      <vt:lpstr>What To Do If It Happens To You?</vt:lpstr>
      <vt:lpstr>Example Of Identity Theft</vt:lpstr>
      <vt:lpstr>How To Protect Yourself From Identity Theft</vt:lpstr>
      <vt:lpstr>Useful Tips</vt:lpstr>
      <vt:lpstr>Useful Tips Continued</vt:lpstr>
      <vt:lpstr>Be Aware Of</vt:lpstr>
      <vt:lpstr>Be Aware Of Continued</vt:lpstr>
      <vt:lpstr>Be Aware Of Continued</vt:lpstr>
      <vt:lpstr>Remember</vt:lpstr>
      <vt:lpstr>Minimize Your Risk!</vt:lpstr>
      <vt:lpstr>References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Identity Theft</dc:title>
  <dc:creator>Konrad</dc:creator>
  <cp:lastModifiedBy>Konrad</cp:lastModifiedBy>
  <cp:revision>119</cp:revision>
  <dcterms:created xsi:type="dcterms:W3CDTF">2014-03-15T01:04:13Z</dcterms:created>
  <dcterms:modified xsi:type="dcterms:W3CDTF">2014-03-16T15:49:53Z</dcterms:modified>
</cp:coreProperties>
</file>