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prId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0"/>
  </p:sldMasterIdLst>
  <p:sldIdLst>
    <p:sldId id="256" r:id="rId3"/>
    <p:sldId id="257" r:id="rId10"/>
    <p:sldId id="258" r:id="rId17"/>
    <p:sldId id="259" r:id="rId22"/>
    <p:sldId id="260" r:id="rId31"/>
    <p:sldId id="261" r:id="rId40"/>
    <p:sldId id="262" r:id="rId45"/>
    <p:sldId id="263" r:id="rId52"/>
    <p:sldId id="264" r:id="rId59"/>
    <p:sldId id="265" r:id="rId66"/>
    <p:sldId id="266" r:id="rId73"/>
    <p:sldId id="267" r:id="rId80"/>
  </p:sldIdLst>
  <p:sldSz cx="9144000" cy="6858000"/>
  <p:notesSz cx="6858000" cy="9144000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Relationship Type="http://schemas.openxmlformats.org/officeDocument/2006/relationships/slide" Target="/ppt/slides/slide1.xml" Id="rId3" /><Relationship Type="http://schemas.openxmlformats.org/officeDocument/2006/relationships/slide" Target="/ppt/slides/slide2.xml" Id="rId10" /><Relationship Type="http://schemas.openxmlformats.org/officeDocument/2006/relationships/slide" Target="/ppt/slides/slide3.xml" Id="rId17" /><Relationship Type="http://schemas.openxmlformats.org/officeDocument/2006/relationships/slide" Target="/ppt/slides/slide4.xml" Id="rId22" /><Relationship Type="http://schemas.openxmlformats.org/officeDocument/2006/relationships/slide" Target="/ppt/slides/slide5.xml" Id="rId31" /><Relationship Type="http://schemas.openxmlformats.org/officeDocument/2006/relationships/slide" Target="/ppt/slides/slide6.xml" Id="rId40" /><Relationship Type="http://schemas.openxmlformats.org/officeDocument/2006/relationships/slide" Target="/ppt/slides/slide7.xml" Id="rId45" /><Relationship Type="http://schemas.openxmlformats.org/officeDocument/2006/relationships/slide" Target="/ppt/slides/slide8.xml" Id="rId52" /><Relationship Type="http://schemas.openxmlformats.org/officeDocument/2006/relationships/slide" Target="/ppt/slides/slide9.xml" Id="rId59" /><Relationship Type="http://schemas.openxmlformats.org/officeDocument/2006/relationships/slide" Target="/ppt/slides/slide10.xml" Id="rId66" /><Relationship Type="http://schemas.openxmlformats.org/officeDocument/2006/relationships/slide" Target="/ppt/slides/slide11.xml" Id="rId73" /><Relationship Type="http://schemas.openxmlformats.org/officeDocument/2006/relationships/slide" Target="/ppt/slides/slide12.xml" Id="rId80" /><Relationship Type="http://schemas.openxmlformats.org/officeDocument/2006/relationships/theme" Target="/ppt/theme/theme1.xml" Id="rId2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0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3" name=""/>
        <p:cNvGrpSpPr/>
        <p:nvPr/>
      </p:nvGrpSpPr>
      <p:grpSpPr/>
      <p:sp>
        <p:nvSpPr>
          <p:cNvPr id="6" name=""/>
          <p:cNvSpPr/>
          <p:nvPr>
            <p:ph type="body" idx="10"/>
          </p:nvPr>
        </p:nvSpPr>
        <p:spPr>
          <a:xfrm>
            <a:off x="0" y="3669665"/>
            <a:ext cx="9144000" cy="12833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91840" marR="0" indent="0" algn="l">
              <a:lnSpc>
                <a:spcPct val="95999"/>
              </a:lnSpc>
              <a:spcAft>
                <a:spcPts val="6480"/>
              </a:spcAft>
            </a:pPr>
            <a:r>
              <a:rPr lang="en-US" sz="2650" spc="0">
                <a:solidFill>
                  <a:srgbClr val="000000"/>
                </a:solidFill>
                <a:latin typeface="Tahoma" pitchFamily="2" panose="2263545234"/>
              </a:rPr>
              <a:t>April 7</a:t>
            </a:r>
            <a:r>
              <a:rPr lang="en-US" sz="2650" baseline="30000" spc="0">
                <a:solidFill>
                  <a:srgbClr val="000000"/>
                </a:solidFill>
                <a:latin typeface="Tahoma" pitchFamily="2" panose="2263545234"/>
              </a:rPr>
              <a:t>th</a:t>
            </a:r>
            <a:r>
              <a:rPr lang="en-US" sz="2650" spc="0">
                <a:solidFill>
                  <a:srgbClr val="000000"/>
                </a:solidFill>
                <a:latin typeface="Tahoma" pitchFamily="2" panose="2263545234"/>
              </a:rPr>
              <a:t>, 2015 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66" name=""/>
        <p:cNvGrpSpPr/>
        <p:nvPr/>
      </p:nvGrpSpPr>
      <p:grpSpPr/>
      <p:sp>
        <p:nvSpPr>
          <p:cNvPr id="167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68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71" name=""/>
          <p:cNvSpPr/>
          <p:nvPr>
            <p:ph type="body" idx="10"/>
          </p:nvPr>
        </p:nvSpPr>
        <p:spPr>
          <a:xfrm>
            <a:off x="460375" y="899160"/>
            <a:ext cx="8229600" cy="3803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13716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950" spc="110">
                <a:solidFill>
                  <a:srgbClr val="000000"/>
                </a:solidFill>
                <a:latin typeface="Tahoma" pitchFamily="2" panose="2263545234"/>
              </a:rPr>
              <a:t>The soft drink segment is growing moderately through: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spc="7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950" spc="120">
                <a:solidFill>
                  <a:srgbClr val="000000"/>
                </a:solidFill>
                <a:latin typeface="Tahoma" pitchFamily="2" panose="2263545234"/>
              </a:rPr>
              <a:t> blended sports drinks and bottled water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spc="7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950" spc="120">
                <a:solidFill>
                  <a:srgbClr val="000000"/>
                </a:solidFill>
                <a:latin typeface="Tahoma" pitchFamily="2" panose="2263545234"/>
              </a:rPr>
              <a:t> preference for healthy drinks include functional drinks, fruit </a:t>
            </a:r>
          </a:p>
          <a:p>
            <a:pPr marL="6400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50" spc="50">
                <a:solidFill>
                  <a:srgbClr val="000000"/>
                </a:solidFill>
                <a:latin typeface="Tahoma" pitchFamily="2" panose="2263545234"/>
              </a:rPr>
              <a:t>juice </a:t>
            </a:r>
          </a:p>
          <a:p>
            <a:pPr marL="1371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2000" b="1" spc="50">
                <a:solidFill>
                  <a:srgbClr val="000000"/>
                </a:solidFill>
                <a:latin typeface="Tahoma" pitchFamily="2" panose="2263545234"/>
              </a:rPr>
              <a:t>Key Accounts include Coca Cola @ 65%, Schweppes who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50">
                <a:solidFill>
                  <a:srgbClr val="000000"/>
                </a:solidFill>
                <a:latin typeface="Tahoma" pitchFamily="2" panose="2263545234"/>
              </a:rPr>
              <a:t>represent est. 90% of the ANZ market. </a:t>
            </a:r>
          </a:p>
          <a:p>
            <a:pPr marL="137160" marR="0" indent="0" algn="l">
              <a:lnSpc>
                <a:spcPct val="95999"/>
              </a:lnSpc>
              <a:spcBef>
                <a:spcPts val="2520"/>
              </a:spcBef>
              <a:spcAft>
                <a:spcPts val="0"/>
              </a:spcAft>
            </a:pPr>
            <a:r>
              <a:rPr lang="en-US" sz="1750" spc="110">
                <a:solidFill>
                  <a:srgbClr val="000000"/>
                </a:solidFill>
                <a:latin typeface="Tahoma" pitchFamily="2" panose="2263545234"/>
              </a:rPr>
              <a:t>Non alcoholic production Cleaning and Sanitation demand comprises: </a:t>
            </a:r>
          </a:p>
          <a:p>
            <a:pPr marL="411480" marR="0" indent="0" algn="l">
              <a:lnSpc>
                <a:spcPct val="7487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0">
                <a:solidFill>
                  <a:srgbClr val="000000"/>
                </a:solidFill>
                <a:latin typeface="Tahoma" pitchFamily="2" panose="2263545234"/>
              </a:rPr>
              <a:t> CIP ~ 60% </a:t>
            </a:r>
          </a:p>
          <a:p>
            <a:pPr marL="411480" marR="0" indent="0" algn="l">
              <a:lnSpc>
                <a:spcPct val="7775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10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100">
                <a:solidFill>
                  <a:srgbClr val="000000"/>
                </a:solidFill>
                <a:latin typeface="Tahoma" pitchFamily="2" panose="2263545234"/>
              </a:rPr>
              <a:t> Track Treatment ~ 25% </a:t>
            </a:r>
          </a:p>
          <a:p>
            <a:pPr marL="411480" marR="0" indent="0" algn="l">
              <a:lnSpc>
                <a:spcPct val="75839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1850" spc="10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100">
                <a:solidFill>
                  <a:srgbClr val="000000"/>
                </a:solidFill>
                <a:latin typeface="Tahoma" pitchFamily="2" panose="2263545234"/>
              </a:rPr>
              <a:t> OPC ~ 15% </a:t>
            </a:r>
          </a:p>
          <a:p>
            <a:pPr marL="0" marR="4572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75" name=""/>
        <p:cNvGrpSpPr/>
        <p:nvPr/>
      </p:nvGrpSpPr>
      <p:grpSpPr/>
      <p:sp>
        <p:nvSpPr>
          <p:cNvPr id="176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77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80" name=""/>
          <p:cNvSpPr/>
          <p:nvPr>
            <p:ph type="body" idx="10"/>
          </p:nvPr>
        </p:nvSpPr>
        <p:spPr>
          <a:xfrm>
            <a:off x="0" y="1999615"/>
            <a:ext cx="8496300" cy="3782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2900" spc="160">
                <a:solidFill>
                  <a:srgbClr val="000000"/>
                </a:solidFill>
                <a:latin typeface="Tahoma" pitchFamily="2" panose="2263545234"/>
              </a:rPr>
              <a:t>Target the ANZ Food and Beverage </a:t>
            </a:r>
          </a:p>
          <a:p>
            <a:pPr marL="0" marR="2286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80">
                <a:solidFill>
                  <a:srgbClr val="000000"/>
                </a:solidFill>
                <a:latin typeface="Tahoma" pitchFamily="2" panose="2263545234"/>
              </a:rPr>
              <a:t>business by leveraging existing business </a:t>
            </a:r>
          </a:p>
          <a:p>
            <a:pPr marL="0" marR="22860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50">
                <a:solidFill>
                  <a:srgbClr val="000000"/>
                </a:solidFill>
                <a:latin typeface="Tahoma" pitchFamily="2" panose="2263545234"/>
              </a:rPr>
              <a:t>relationships in Brewing, Beverage and </a:t>
            </a:r>
          </a:p>
          <a:p>
            <a:pPr marL="0" marR="34290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80">
                <a:solidFill>
                  <a:srgbClr val="000000"/>
                </a:solidFill>
                <a:latin typeface="Tahoma" pitchFamily="2" panose="2263545234"/>
              </a:rPr>
              <a:t>Dairy sectors while consolidating our </a:t>
            </a:r>
          </a:p>
          <a:p>
            <a:pPr marL="0" marR="182880" indent="0" algn="r">
              <a:lnSpc>
                <a:spcPct val="796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70">
                <a:solidFill>
                  <a:srgbClr val="000000"/>
                </a:solidFill>
                <a:latin typeface="Tahoma" pitchFamily="2" panose="2263545234"/>
              </a:rPr>
              <a:t>presence in Food Processing and Dairy </a:t>
            </a:r>
          </a:p>
          <a:p>
            <a:pPr marL="3383280" marR="0" indent="0" algn="l">
              <a:lnSpc>
                <a:spcPts val="2400"/>
              </a:lnSpc>
              <a:spcBef>
                <a:spcPts val="0"/>
              </a:spcBef>
              <a:spcAft>
                <a:spcPts val="11880"/>
              </a:spcAft>
            </a:pPr>
            <a:r>
              <a:rPr lang="en-US" sz="2900" spc="100">
                <a:solidFill>
                  <a:srgbClr val="000000"/>
                </a:solidFill>
                <a:latin typeface="Tahoma" pitchFamily="2" panose="2263545234"/>
              </a:rPr>
              <a:t>sectors in C&amp;S. 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84" name=""/>
        <p:cNvGrpSpPr/>
        <p:nvPr/>
      </p:nvGrpSpPr>
      <p:grpSpPr/>
      <p:sp>
        <p:nvSpPr>
          <p:cNvPr id="187" name=""/>
          <p:cNvSpPr/>
          <p:nvPr>
            <p:ph type="body" idx="10"/>
          </p:nvPr>
        </p:nvSpPr>
        <p:spPr>
          <a:xfrm>
            <a:off x="0" y="1624330"/>
            <a:ext cx="7835900" cy="41579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600200" marR="0" indent="274320" algn="l">
              <a:lnSpc>
                <a:spcPct val="95999"/>
              </a:lnSpc>
              <a:spcAft>
                <a:spcPts val="0"/>
              </a:spcAft>
              <a:buFont typeface="Tahoma"/>
              <a:buAutoNum startAt="1" type="arabicPeriod"/>
            </a:pPr>
            <a:r>
              <a:rPr lang="en-US" sz="1550" spc="130">
                <a:solidFill>
                  <a:srgbClr val="000000"/>
                </a:solidFill>
                <a:latin typeface="Tahoma" pitchFamily="2" panose="2263545234"/>
              </a:rPr>
              <a:t>Develop comprehensive business plan </a:t>
            </a:r>
          </a:p>
          <a:p>
            <a:pPr marL="1325880" marR="0" indent="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110">
                <a:solidFill>
                  <a:srgbClr val="000000"/>
                </a:solidFill>
                <a:latin typeface="Tahoma" pitchFamily="2" panose="2263545234"/>
              </a:rPr>
              <a:t>Deliver profitable sales to budget est USD $300k in 2015 </a:t>
            </a:r>
          </a:p>
          <a:p>
            <a:pPr marL="1325880" marR="0" indent="274320" algn="l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110">
                <a:solidFill>
                  <a:srgbClr val="000000"/>
                </a:solidFill>
                <a:latin typeface="Tahoma" pitchFamily="2" panose="2263545234"/>
              </a:rPr>
              <a:t>Develop sales funnel to deliver est USD$1.1m for 2016 </a:t>
            </a:r>
          </a:p>
          <a:p>
            <a:pPr marL="1600200" marR="0" indent="27432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70">
                <a:solidFill>
                  <a:srgbClr val="000000"/>
                </a:solidFill>
                <a:latin typeface="Tahoma" pitchFamily="2" panose="2263545234"/>
              </a:rPr>
              <a:t>Expand product range to support business growth i.e. Premium </a:t>
            </a:r>
            <a:r>
              <a:rPr lang="en-US" sz="1550" spc="105">
                <a:solidFill>
                  <a:srgbClr val="000000"/>
                </a:solidFill>
                <a:latin typeface="Tahoma" pitchFamily="2" panose="2263545234"/>
              </a:rPr>
              <a:t>and Economical OPC offering, Expand Dairy product range to </a:t>
            </a:r>
            <a:r>
              <a:rPr lang="en-US" sz="1550" spc="50">
                <a:solidFill>
                  <a:srgbClr val="000000"/>
                </a:solidFill>
                <a:latin typeface="Tahoma" pitchFamily="2" panose="2263545234"/>
              </a:rPr>
              <a:t>NZ etc </a:t>
            </a:r>
          </a:p>
          <a:p>
            <a:pPr marL="1600200" marR="0" indent="274320" algn="l">
              <a:lnSpc>
                <a:spcPct val="95999"/>
              </a:lnSpc>
              <a:spcBef>
                <a:spcPts val="72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95">
                <a:solidFill>
                  <a:srgbClr val="000000"/>
                </a:solidFill>
                <a:latin typeface="Tahoma" pitchFamily="2" panose="2263545234"/>
              </a:rPr>
              <a:t>Continued core sales force technical competency development </a:t>
            </a:r>
          </a:p>
          <a:p>
            <a:pPr marL="1600200" marR="45720" indent="27432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Expanding and standardise a value added delivery program for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our customers using Electronic Reporting </a:t>
            </a:r>
          </a:p>
          <a:p>
            <a:pPr marL="1600200" marR="0" indent="274320" algn="l">
              <a:lnSpc>
                <a:spcPct val="95999"/>
              </a:lnSpc>
              <a:spcBef>
                <a:spcPts val="180"/>
              </a:spcBef>
              <a:spcAft>
                <a:spcPts val="11520"/>
              </a:spcAft>
              <a:buFont typeface="Tahoma"/>
              <a:buAutoNum type="arabicPeriod"/>
            </a:pPr>
            <a:r>
              <a:rPr lang="en-US" sz="1550" spc="130">
                <a:solidFill>
                  <a:srgbClr val="000000"/>
                </a:solidFill>
                <a:latin typeface="Tahoma" pitchFamily="2" panose="2263545234"/>
              </a:rPr>
              <a:t>Develop ANZ Sales Team 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0" name=""/>
        <p:cNvGrpSpPr/>
        <p:nvPr/>
      </p:nvGrpSpPr>
      <p:grpSpPr/>
      <p:sp>
        <p:nvSpPr>
          <p:cNvPr id="13" name=""/>
          <p:cNvSpPr/>
          <p:nvPr>
            <p:ph type="body" idx="10"/>
          </p:nvPr>
        </p:nvSpPr>
        <p:spPr>
          <a:xfrm>
            <a:off x="0" y="1813560"/>
            <a:ext cx="8356600" cy="39687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0" marR="0" indent="-274320" algn="l">
              <a:lnSpc>
                <a:spcPct val="95999"/>
              </a:lnSpc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TNC Global has established a strong reputation in the Cleaning and Sanitation </a:t>
            </a:r>
            <a:r>
              <a:rPr lang="en-US" sz="1550" spc="80">
                <a:solidFill>
                  <a:srgbClr val="000000"/>
                </a:solidFill>
                <a:latin typeface="Tahoma" pitchFamily="2" panose="2263545234"/>
              </a:rPr>
              <a:t>market in Australia and New Zealand. </a:t>
            </a:r>
          </a:p>
          <a:p>
            <a:pPr marL="914400" marR="45720" indent="-274320" algn="l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550" spc="125">
                <a:solidFill>
                  <a:srgbClr val="000000"/>
                </a:solidFill>
                <a:latin typeface="Tahoma" pitchFamily="2" panose="2263545234"/>
              </a:rPr>
              <a:t>Australia represents the bulk </a:t>
            </a:r>
            <a:r>
              <a:rPr lang="en-US" sz="1550" i="1" spc="0">
                <a:solidFill>
                  <a:srgbClr val="000000"/>
                </a:solidFill>
                <a:latin typeface="Tahoma" pitchFamily="2" panose="2263545234"/>
              </a:rPr>
              <a:t>(2 thirds)</a:t>
            </a:r>
            <a:r>
              <a:rPr lang="en-US" sz="1550" spc="125">
                <a:solidFill>
                  <a:srgbClr val="000000"/>
                </a:solidFill>
                <a:latin typeface="Tahoma" pitchFamily="2" panose="2263545234"/>
              </a:rPr>
              <a:t> of USD$125m Cleaning and Sanitation </a:t>
            </a:r>
            <a:r>
              <a:rPr lang="en-US" sz="1550" spc="50">
                <a:solidFill>
                  <a:srgbClr val="000000"/>
                </a:solidFill>
                <a:latin typeface="Tahoma" pitchFamily="2" panose="2263545234"/>
              </a:rPr>
              <a:t>market </a:t>
            </a:r>
          </a:p>
          <a:p>
            <a:pPr marL="0" marR="20574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600" spc="4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i="1" spc="100">
                <a:solidFill>
                  <a:srgbClr val="000000"/>
                </a:solidFill>
                <a:latin typeface="Tahoma" pitchFamily="2" panose="2263545234"/>
              </a:rPr>
              <a:t> we estimate the total market to be approximately USD$150m by 2018. </a:t>
            </a:r>
          </a:p>
          <a:p>
            <a:pPr marL="914400" marR="137160" indent="-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The growth of the Cleaning and Sanitation market has performed in line with </a:t>
            </a:r>
            <a:r>
              <a:rPr lang="en-US" sz="1550" spc="60">
                <a:solidFill>
                  <a:srgbClr val="000000"/>
                </a:solidFill>
                <a:latin typeface="Tahoma" pitchFamily="2" panose="2263545234"/>
              </a:rPr>
              <a:t>the rate of CPI of circa 3.5% in recent years. </a:t>
            </a:r>
          </a:p>
          <a:p>
            <a:pPr marL="914400" marR="228600" indent="-274320" algn="l">
              <a:lnSpc>
                <a:spcPct val="1103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550" spc="95">
                <a:solidFill>
                  <a:srgbClr val="000000"/>
                </a:solidFill>
                <a:latin typeface="Tahoma" pitchFamily="2" panose="2263545234"/>
              </a:rPr>
              <a:t>The Cleaning and Sanitation market is supplied by commodity and specialty </a:t>
            </a:r>
            <a:r>
              <a:rPr lang="en-US" sz="1600" spc="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spc="100">
                <a:solidFill>
                  <a:srgbClr val="000000"/>
                </a:solidFill>
                <a:latin typeface="Tahoma" pitchFamily="2" panose="2263545234"/>
              </a:rPr>
              <a:t> commodity based chemicals ~30% </a:t>
            </a:r>
          </a:p>
          <a:p>
            <a:pPr marL="914400" marR="0" indent="0" algn="l">
              <a:lnSpc>
                <a:spcPct val="8063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600" spc="4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 formulated chemical ~70% </a:t>
            </a:r>
          </a:p>
          <a:p>
            <a:pPr marL="914400" marR="45720" indent="-274320" algn="l">
              <a:lnSpc>
                <a:spcPct val="95999"/>
              </a:lnSpc>
              <a:spcBef>
                <a:spcPts val="720"/>
              </a:spcBef>
              <a:spcAft>
                <a:spcPts val="558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Government legislation and regulatory standards from food safety authorities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drive and ensure compliance for export companies. 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7" name=""/>
        <p:cNvGrpSpPr/>
        <p:nvPr/>
      </p:nvGrpSpPr>
      <p:grpSpPr/>
      <p:sp>
        <p:nvSpPr>
          <p:cNvPr id="20" name=""/>
          <p:cNvSpPr/>
          <p:nvPr>
            <p:ph type="body" idx="10"/>
          </p:nvPr>
        </p:nvSpPr>
        <p:spPr>
          <a:xfrm>
            <a:off x="5711825" y="3770630"/>
            <a:ext cx="1908175" cy="151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4079"/>
              </a:lnSpc>
              <a:spcAft>
                <a:spcPts val="0"/>
              </a:spcAft>
            </a:pPr>
            <a:r>
              <a:rPr lang="en-US" sz="1000" b="1" spc="-60">
                <a:solidFill>
                  <a:srgbClr val="000000"/>
                </a:solidFill>
                <a:latin typeface="Tahoma" pitchFamily="2" panose="2263545234"/>
              </a:rPr>
              <a:t>Market Share F&amp;B competitor % </a:t>
            </a:r>
          </a:p>
        </p:txBody>
      </p:sp>
      <p:sp>
        <p:nvSpPr>
          <p:cNvPr id="21" name=""/>
          <p:cNvSpPr/>
          <p:nvPr>
            <p:ph type="body" idx="10"/>
          </p:nvPr>
        </p:nvSpPr>
        <p:spPr>
          <a:xfrm>
            <a:off x="511810" y="3858895"/>
            <a:ext cx="2395855" cy="1333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3519"/>
              </a:lnSpc>
              <a:spcAft>
                <a:spcPts val="0"/>
              </a:spcAft>
            </a:pPr>
            <a:r>
              <a:rPr lang="en-US" sz="1000" b="1" spc="-35">
                <a:solidFill>
                  <a:srgbClr val="000000"/>
                </a:solidFill>
                <a:latin typeface="Tahoma" pitchFamily="2" panose="2263545234"/>
              </a:rPr>
              <a:t>Market Share F&amp;B ANZ USD 125 million </a:t>
            </a:r>
          </a:p>
        </p:txBody>
      </p:sp>
      <p:sp>
        <p:nvSpPr>
          <p:cNvPr id="22" name=""/>
          <p:cNvSpPr/>
          <p:nvPr>
            <p:ph type="body" idx="10"/>
          </p:nvPr>
        </p:nvSpPr>
        <p:spPr>
          <a:xfrm>
            <a:off x="2892425" y="1155065"/>
            <a:ext cx="2987040" cy="3086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200"/>
              </a:lnSpc>
              <a:spcAft>
                <a:spcPts val="0"/>
              </a:spcAft>
            </a:pPr>
            <a:r>
              <a:rPr lang="en-US" sz="1050" spc="55">
                <a:solidFill>
                  <a:srgbClr val="000000"/>
                </a:solidFill>
                <a:latin typeface="Tahoma" pitchFamily="2" panose="2263545234"/>
              </a:rPr>
              <a:t>Total ANZ $ Value Market Segment USD 125 </a:t>
            </a:r>
            <a:br/>
            <a:r>
              <a:rPr lang="en-US" sz="1050" spc="0">
                <a:solidFill>
                  <a:srgbClr val="000000"/>
                </a:solidFill>
                <a:latin typeface="Tahoma" pitchFamily="2" panose="2263545234"/>
              </a:rPr>
              <a:t>million </a:t>
            </a:r>
          </a:p>
        </p:txBody>
      </p:sp>
      <p:sp>
        <p:nvSpPr>
          <p:cNvPr id="23" name=""/>
          <p:cNvSpPr/>
          <p:nvPr>
            <p:ph type="body" idx="10"/>
          </p:nvPr>
        </p:nvSpPr>
        <p:spPr>
          <a:xfrm>
            <a:off x="2255520" y="1581785"/>
            <a:ext cx="33845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150.0 </a:t>
            </a:r>
          </a:p>
        </p:txBody>
      </p:sp>
      <p:sp>
        <p:nvSpPr>
          <p:cNvPr id="24" name=""/>
          <p:cNvSpPr/>
          <p:nvPr>
            <p:ph type="body" idx="10"/>
          </p:nvPr>
        </p:nvSpPr>
        <p:spPr>
          <a:xfrm>
            <a:off x="5736590" y="1715770"/>
            <a:ext cx="17335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-45">
                <a:solidFill>
                  <a:srgbClr val="000000"/>
                </a:solidFill>
                <a:latin typeface="Tahoma" pitchFamily="2" panose="2263545234"/>
              </a:rPr>
              <a:t>126 </a:t>
            </a:r>
          </a:p>
        </p:txBody>
      </p:sp>
      <p:sp>
        <p:nvSpPr>
          <p:cNvPr id="25" name=""/>
          <p:cNvSpPr/>
          <p:nvPr>
            <p:ph type="body" idx="10"/>
          </p:nvPr>
        </p:nvSpPr>
        <p:spPr>
          <a:xfrm>
            <a:off x="2255520" y="2094230"/>
            <a:ext cx="33845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100.0 </a:t>
            </a:r>
          </a:p>
        </p:txBody>
      </p:sp>
      <p:sp>
        <p:nvSpPr>
          <p:cNvPr id="26" name=""/>
          <p:cNvSpPr/>
          <p:nvPr>
            <p:ph type="body" idx="10"/>
          </p:nvPr>
        </p:nvSpPr>
        <p:spPr>
          <a:xfrm>
            <a:off x="2331720" y="2602865"/>
            <a:ext cx="25908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5">
                <a:solidFill>
                  <a:srgbClr val="000000"/>
                </a:solidFill>
                <a:latin typeface="Tahoma" pitchFamily="2" panose="2263545234"/>
              </a:rPr>
              <a:t>50.0 </a:t>
            </a:r>
          </a:p>
        </p:txBody>
      </p:sp>
      <p:sp>
        <p:nvSpPr>
          <p:cNvPr id="27" name=""/>
          <p:cNvSpPr/>
          <p:nvPr>
            <p:ph type="body" idx="10"/>
          </p:nvPr>
        </p:nvSpPr>
        <p:spPr>
          <a:xfrm>
            <a:off x="2404745" y="3115310"/>
            <a:ext cx="18923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  <p:sp>
        <p:nvSpPr>
          <p:cNvPr id="28" name=""/>
          <p:cNvSpPr/>
          <p:nvPr>
            <p:ph type="body" idx="10"/>
          </p:nvPr>
        </p:nvSpPr>
        <p:spPr>
          <a:xfrm>
            <a:off x="2895600" y="2612390"/>
            <a:ext cx="115570" cy="99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36 </a:t>
            </a:r>
          </a:p>
        </p:txBody>
      </p:sp>
      <p:sp>
        <p:nvSpPr>
          <p:cNvPr id="29" name=""/>
          <p:cNvSpPr/>
          <p:nvPr>
            <p:ph type="body" idx="10"/>
          </p:nvPr>
        </p:nvSpPr>
        <p:spPr>
          <a:xfrm>
            <a:off x="3044825" y="2792095"/>
            <a:ext cx="202692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  <a:tabLst>
                <a:tab pos="502920" algn="l"/>
                <a:tab pos="1146175" algn="l"/>
                <a:tab pos="1899285" algn="r"/>
              </a:tabLs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14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16 </a:t>
            </a:r>
          </a:p>
          <a:p>
            <a:pPr marL="1417320" marR="0" indent="0" algn="l">
              <a:lnSpc>
                <a:spcPts val="1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17 </a:t>
            </a:r>
          </a:p>
          <a:p>
            <a:pPr marL="640080" marR="0" indent="0" algn="l">
              <a:lnSpc>
                <a:spcPct val="124799"/>
              </a:lnSpc>
              <a:spcBef>
                <a:spcPts val="0"/>
              </a:spcBef>
              <a:spcAft>
                <a:spcPts val="0"/>
              </a:spcAft>
              <a:tabLst>
                <a:tab pos="1256030" algn="l"/>
                <a:tab pos="2023745" algn="r"/>
              </a:tabLs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10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3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30" name=""/>
          <p:cNvSpPr/>
          <p:nvPr>
            <p:ph type="body" idx="10"/>
          </p:nvPr>
        </p:nvSpPr>
        <p:spPr>
          <a:xfrm>
            <a:off x="3185160" y="2432050"/>
            <a:ext cx="11303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800" spc="-15">
                <a:solidFill>
                  <a:srgbClr val="000000"/>
                </a:solidFill>
                <a:latin typeface="Tahoma" pitchFamily="2" panose="2263545234"/>
              </a:rPr>
              <a:t>54 </a:t>
            </a:r>
          </a:p>
        </p:txBody>
      </p:sp>
      <p:sp>
        <p:nvSpPr>
          <p:cNvPr id="31" name=""/>
          <p:cNvSpPr/>
          <p:nvPr>
            <p:ph type="body" idx="10"/>
          </p:nvPr>
        </p:nvSpPr>
        <p:spPr>
          <a:xfrm>
            <a:off x="3825240" y="2697480"/>
            <a:ext cx="118745" cy="946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391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28 </a:t>
            </a:r>
          </a:p>
        </p:txBody>
      </p:sp>
      <p:sp>
        <p:nvSpPr>
          <p:cNvPr id="32" name=""/>
          <p:cNvSpPr/>
          <p:nvPr>
            <p:ph type="body" idx="10"/>
          </p:nvPr>
        </p:nvSpPr>
        <p:spPr>
          <a:xfrm>
            <a:off x="5114290" y="2709545"/>
            <a:ext cx="11938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27 </a:t>
            </a:r>
          </a:p>
        </p:txBody>
      </p:sp>
      <p:sp>
        <p:nvSpPr>
          <p:cNvPr id="33" name=""/>
          <p:cNvSpPr/>
          <p:nvPr>
            <p:ph type="body" idx="10"/>
          </p:nvPr>
        </p:nvSpPr>
        <p:spPr>
          <a:xfrm>
            <a:off x="5474335" y="2127250"/>
            <a:ext cx="1123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-20">
                <a:solidFill>
                  <a:srgbClr val="000000"/>
                </a:solidFill>
                <a:latin typeface="Tahoma" pitchFamily="2" panose="2263545234"/>
              </a:rPr>
              <a:t>85 </a:t>
            </a:r>
          </a:p>
        </p:txBody>
      </p:sp>
      <p:sp>
        <p:nvSpPr>
          <p:cNvPr id="34" name=""/>
          <p:cNvSpPr/>
          <p:nvPr>
            <p:ph type="body" idx="10"/>
          </p:nvPr>
        </p:nvSpPr>
        <p:spPr>
          <a:xfrm>
            <a:off x="5614670" y="2566670"/>
            <a:ext cx="10033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800" spc="-65">
                <a:solidFill>
                  <a:srgbClr val="000000"/>
                </a:solidFill>
                <a:latin typeface="Tahoma" pitchFamily="2" panose="2263545234"/>
              </a:rPr>
              <a:t>41 </a:t>
            </a:r>
          </a:p>
        </p:txBody>
      </p:sp>
      <p:sp>
        <p:nvSpPr>
          <p:cNvPr id="35" name=""/>
          <p:cNvSpPr/>
          <p:nvPr>
            <p:ph type="body" idx="10"/>
          </p:nvPr>
        </p:nvSpPr>
        <p:spPr>
          <a:xfrm>
            <a:off x="6333490" y="2048510"/>
            <a:ext cx="256540" cy="659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AU NZ ANZ </a:t>
            </a:r>
          </a:p>
        </p:txBody>
      </p:sp>
      <p:sp>
        <p:nvSpPr>
          <p:cNvPr id="36" name=""/>
          <p:cNvSpPr/>
          <p:nvPr>
            <p:ph type="body" idx="10"/>
          </p:nvPr>
        </p:nvSpPr>
        <p:spPr>
          <a:xfrm>
            <a:off x="5977255" y="4121150"/>
            <a:ext cx="27432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7.3% </a:t>
            </a:r>
          </a:p>
        </p:txBody>
      </p:sp>
      <p:sp>
        <p:nvSpPr>
          <p:cNvPr id="37" name=""/>
          <p:cNvSpPr/>
          <p:nvPr>
            <p:ph type="body" idx="10"/>
          </p:nvPr>
        </p:nvSpPr>
        <p:spPr>
          <a:xfrm>
            <a:off x="5398135" y="4215130"/>
            <a:ext cx="27114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50">
                <a:solidFill>
                  <a:srgbClr val="000000"/>
                </a:solidFill>
                <a:latin typeface="Tahoma" pitchFamily="2" panose="2263545234"/>
              </a:rPr>
              <a:t>5.7% </a:t>
            </a:r>
          </a:p>
        </p:txBody>
      </p:sp>
      <p:sp>
        <p:nvSpPr>
          <p:cNvPr id="38" name=""/>
          <p:cNvSpPr/>
          <p:nvPr>
            <p:ph type="body" idx="10"/>
          </p:nvPr>
        </p:nvSpPr>
        <p:spPr>
          <a:xfrm>
            <a:off x="890270" y="4279265"/>
            <a:ext cx="17335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10">
                <a:solidFill>
                  <a:srgbClr val="000000"/>
                </a:solidFill>
                <a:latin typeface="Tahoma" pitchFamily="2" panose="2263545234"/>
              </a:rPr>
              <a:t>7.2 </a:t>
            </a:r>
          </a:p>
        </p:txBody>
      </p:sp>
      <p:sp>
        <p:nvSpPr>
          <p:cNvPr id="39" name=""/>
          <p:cNvSpPr/>
          <p:nvPr>
            <p:ph type="body" idx="10"/>
          </p:nvPr>
        </p:nvSpPr>
        <p:spPr>
          <a:xfrm>
            <a:off x="4971415" y="4340225"/>
            <a:ext cx="38417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80639"/>
              </a:lnSpc>
              <a:spcAft>
                <a:spcPts val="0"/>
              </a:spcAft>
            </a:pPr>
            <a:r>
              <a:rPr lang="en-US" sz="950" spc="-50">
                <a:solidFill>
                  <a:srgbClr val="000000"/>
                </a:solidFill>
                <a:latin typeface="Tahoma" pitchFamily="2" panose="2263545234"/>
              </a:rPr>
              <a:t>3.5% </a:t>
            </a:r>
          </a:p>
        </p:txBody>
      </p:sp>
      <p:sp>
        <p:nvSpPr>
          <p:cNvPr id="40" name=""/>
          <p:cNvSpPr/>
          <p:nvPr>
            <p:ph type="body" idx="10"/>
          </p:nvPr>
        </p:nvSpPr>
        <p:spPr>
          <a:xfrm>
            <a:off x="4730750" y="4441190"/>
            <a:ext cx="271145" cy="2235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5720" rIns="0" bIns="0" anchor="t"/>
          <a:lstStyle/>
          <a:p>
            <a:pPr marL="0" marR="0" indent="0" algn="l">
              <a:lnSpc>
                <a:spcPct val="80639"/>
              </a:lnSpc>
              <a:spcAft>
                <a:spcPts val="180"/>
              </a:spcAft>
            </a:pPr>
            <a:r>
              <a:rPr lang="en-US" sz="950" spc="-55">
                <a:solidFill>
                  <a:srgbClr val="000000"/>
                </a:solidFill>
                <a:latin typeface="Tahoma" pitchFamily="2" panose="2263545234"/>
              </a:rPr>
              <a:t>5.9% </a:t>
            </a:r>
          </a:p>
        </p:txBody>
      </p:sp>
      <p:sp>
        <p:nvSpPr>
          <p:cNvPr id="41" name=""/>
          <p:cNvSpPr/>
          <p:nvPr>
            <p:ph type="body" idx="10"/>
          </p:nvPr>
        </p:nvSpPr>
        <p:spPr>
          <a:xfrm>
            <a:off x="6544310" y="4377055"/>
            <a:ext cx="27686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0">
                <a:solidFill>
                  <a:srgbClr val="000000"/>
                </a:solidFill>
                <a:latin typeface="Tahoma" pitchFamily="2" panose="2263545234"/>
              </a:rPr>
              <a:t>9.5% </a:t>
            </a:r>
          </a:p>
        </p:txBody>
      </p:sp>
      <p:sp>
        <p:nvSpPr>
          <p:cNvPr id="42" name=""/>
          <p:cNvSpPr/>
          <p:nvPr>
            <p:ph type="body" idx="10"/>
          </p:nvPr>
        </p:nvSpPr>
        <p:spPr>
          <a:xfrm>
            <a:off x="3529330" y="4319270"/>
            <a:ext cx="506095" cy="17291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JD 2008 EL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Orica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CB </a:t>
            </a:r>
          </a:p>
          <a:p>
            <a:pPr marL="0" marR="0" indent="0" algn="l">
              <a:lnSpc>
                <a:spcPts val="11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Jasol </a:t>
            </a:r>
          </a:p>
          <a:p>
            <a:pPr marL="0" marR="91440" indent="0" algn="l">
              <a:lnSpc>
                <a:spcPts val="1500"/>
              </a:lnSpc>
              <a:spcBef>
                <a:spcPts val="540"/>
              </a:spcBef>
              <a:spcAft>
                <a:spcPts val="72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AC Sopura Others </a:t>
            </a:r>
          </a:p>
        </p:txBody>
      </p:sp>
      <p:sp>
        <p:nvSpPr>
          <p:cNvPr id="43" name=""/>
          <p:cNvSpPr/>
          <p:nvPr>
            <p:ph type="body" idx="10"/>
          </p:nvPr>
        </p:nvSpPr>
        <p:spPr>
          <a:xfrm>
            <a:off x="1990090" y="4431665"/>
            <a:ext cx="25654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12.0 </a:t>
            </a:r>
          </a:p>
        </p:txBody>
      </p:sp>
      <p:sp>
        <p:nvSpPr>
          <p:cNvPr id="44" name=""/>
          <p:cNvSpPr/>
          <p:nvPr>
            <p:ph type="body" idx="10"/>
          </p:nvPr>
        </p:nvSpPr>
        <p:spPr>
          <a:xfrm>
            <a:off x="1600200" y="4422775"/>
            <a:ext cx="17653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9.2 </a:t>
            </a:r>
          </a:p>
        </p:txBody>
      </p:sp>
      <p:sp>
        <p:nvSpPr>
          <p:cNvPr id="45" name=""/>
          <p:cNvSpPr/>
          <p:nvPr>
            <p:ph type="body" idx="10"/>
          </p:nvPr>
        </p:nvSpPr>
        <p:spPr>
          <a:xfrm>
            <a:off x="588010" y="4395470"/>
            <a:ext cx="189230" cy="1193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4.4 </a:t>
            </a:r>
          </a:p>
        </p:txBody>
      </p:sp>
      <p:sp>
        <p:nvSpPr>
          <p:cNvPr id="46" name=""/>
          <p:cNvSpPr/>
          <p:nvPr>
            <p:ph type="body" idx="10"/>
          </p:nvPr>
        </p:nvSpPr>
        <p:spPr>
          <a:xfrm>
            <a:off x="347345" y="4556760"/>
            <a:ext cx="1828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7.4 </a:t>
            </a:r>
          </a:p>
        </p:txBody>
      </p:sp>
      <p:sp>
        <p:nvSpPr>
          <p:cNvPr id="47" name=""/>
          <p:cNvSpPr/>
          <p:nvPr>
            <p:ph type="body" idx="10"/>
          </p:nvPr>
        </p:nvSpPr>
        <p:spPr>
          <a:xfrm>
            <a:off x="5105400" y="4940935"/>
            <a:ext cx="3473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13.0% </a:t>
            </a:r>
          </a:p>
        </p:txBody>
      </p:sp>
      <p:sp>
        <p:nvSpPr>
          <p:cNvPr id="48" name=""/>
          <p:cNvSpPr/>
          <p:nvPr>
            <p:ph type="body" idx="10"/>
          </p:nvPr>
        </p:nvSpPr>
        <p:spPr>
          <a:xfrm>
            <a:off x="533400" y="5001895"/>
            <a:ext cx="25019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10">
                <a:solidFill>
                  <a:srgbClr val="000000"/>
                </a:solidFill>
                <a:latin typeface="Tahoma" pitchFamily="2" panose="2263545234"/>
              </a:rPr>
              <a:t>16.3 </a:t>
            </a:r>
          </a:p>
        </p:txBody>
      </p:sp>
      <p:sp>
        <p:nvSpPr>
          <p:cNvPr id="49" name=""/>
          <p:cNvSpPr/>
          <p:nvPr>
            <p:ph type="body" idx="10"/>
          </p:nvPr>
        </p:nvSpPr>
        <p:spPr>
          <a:xfrm>
            <a:off x="7324090" y="5093335"/>
            <a:ext cx="3600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10">
                <a:solidFill>
                  <a:srgbClr val="000000"/>
                </a:solidFill>
                <a:latin typeface="Tahoma" pitchFamily="2" panose="2263545234"/>
              </a:rPr>
              <a:t>44.2% </a:t>
            </a:r>
          </a:p>
        </p:txBody>
      </p:sp>
      <p:sp>
        <p:nvSpPr>
          <p:cNvPr id="50" name=""/>
          <p:cNvSpPr/>
          <p:nvPr>
            <p:ph type="body" idx="10"/>
          </p:nvPr>
        </p:nvSpPr>
        <p:spPr>
          <a:xfrm>
            <a:off x="2825750" y="5157470"/>
            <a:ext cx="252730" cy="1193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15">
                <a:solidFill>
                  <a:srgbClr val="000000"/>
                </a:solidFill>
                <a:latin typeface="Tahoma" pitchFamily="2" panose="2263545234"/>
              </a:rPr>
              <a:t>55.5 </a:t>
            </a:r>
          </a:p>
        </p:txBody>
      </p:sp>
      <p:sp>
        <p:nvSpPr>
          <p:cNvPr id="51" name=""/>
          <p:cNvSpPr/>
          <p:nvPr>
            <p:ph type="body" idx="10"/>
          </p:nvPr>
        </p:nvSpPr>
        <p:spPr>
          <a:xfrm>
            <a:off x="1075690" y="5373370"/>
            <a:ext cx="25908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5">
                <a:solidFill>
                  <a:srgbClr val="000000"/>
                </a:solidFill>
                <a:latin typeface="Tahoma" pitchFamily="2" panose="2263545234"/>
              </a:rPr>
              <a:t>13.7 </a:t>
            </a:r>
          </a:p>
        </p:txBody>
      </p:sp>
      <p:sp>
        <p:nvSpPr>
          <p:cNvPr id="52" name=""/>
          <p:cNvSpPr/>
          <p:nvPr>
            <p:ph type="body" idx="10"/>
          </p:nvPr>
        </p:nvSpPr>
        <p:spPr>
          <a:xfrm>
            <a:off x="5794375" y="6028690"/>
            <a:ext cx="35052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10.9% </a:t>
            </a:r>
          </a:p>
        </p:txBody>
      </p:sp>
      <p:sp>
        <p:nvSpPr>
          <p:cNvPr id="53" name=""/>
          <p:cNvSpPr/>
          <p:nvPr>
            <p:ph type="body" idx="10"/>
          </p:nvPr>
        </p:nvSpPr>
        <p:spPr>
          <a:xfrm>
            <a:off x="267970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54" name=""/>
          <p:cNvSpPr/>
          <p:nvPr>
            <p:ph type="body" idx="10"/>
          </p:nvPr>
        </p:nvSpPr>
        <p:spPr>
          <a:xfrm>
            <a:off x="8065135" y="4255135"/>
            <a:ext cx="506095" cy="17259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JD 2008 EL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Orica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CB </a:t>
            </a:r>
          </a:p>
          <a:p>
            <a:pPr marL="0" marR="0" indent="0" algn="l">
              <a:lnSpc>
                <a:spcPts val="11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Jasol </a:t>
            </a:r>
          </a:p>
          <a:p>
            <a:pPr marL="0" marR="45720" indent="0" algn="l">
              <a:lnSpc>
                <a:spcPts val="1500"/>
              </a:lnSpc>
              <a:spcBef>
                <a:spcPts val="540"/>
              </a:spcBef>
              <a:spcAft>
                <a:spcPts val="72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AC Sopura Others 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56" name=""/>
        <p:cNvGrpSpPr/>
        <p:nvPr/>
      </p:nvGrpSpPr>
      <p:grpSpPr/>
      <p:sp>
        <p:nvSpPr>
          <p:cNvPr id="57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60" name=""/>
          <p:cNvSpPr/>
          <p:nvPr>
            <p:ph type="body" idx="10"/>
          </p:nvPr>
        </p:nvSpPr>
        <p:spPr>
          <a:xfrm>
            <a:off x="374015" y="929640"/>
            <a:ext cx="8356600" cy="381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2651760" marR="0" indent="0" algn="l">
              <a:lnSpc>
                <a:spcPct val="95999"/>
              </a:lnSpc>
              <a:spcAft>
                <a:spcPts val="1260"/>
              </a:spcAft>
            </a:pPr>
            <a:r>
              <a:rPr lang="en-US" sz="1000" b="1" spc="0">
                <a:solidFill>
                  <a:srgbClr val="000000"/>
                </a:solidFill>
                <a:latin typeface="Tahoma" pitchFamily="2" panose="2263545234"/>
              </a:rPr>
              <a:t>ANZ F&amp;B Market Segmentation $ Value (USD million) </a:t>
            </a:r>
          </a:p>
        </p:txBody>
      </p:sp>
      <p:sp>
        <p:nvSpPr>
          <p:cNvPr id="63" name=""/>
          <p:cNvSpPr/>
          <p:nvPr>
            <p:ph type="body" idx="10"/>
          </p:nvPr>
        </p:nvSpPr>
        <p:spPr>
          <a:xfrm>
            <a:off x="6754495" y="1371600"/>
            <a:ext cx="21653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u="sng" spc="-25">
                <a:solidFill>
                  <a:srgbClr val="000000"/>
                </a:solidFill>
                <a:latin typeface="Tahoma" pitchFamily="2" panose="2263545234"/>
              </a:rPr>
              <a:t>126</a:t>
            </a:r>
            <a:r>
              <a:rPr lang="en-US" sz="100" spc="-175">
                <a:solidFill>
                  <a:srgbClr val="000000"/>
                </a:solidFill>
                <a:latin typeface="Tahoma" pitchFamily="2" panose="2263545234"/>
              </a:rPr>
              <a:t> </a:t>
            </a:r>
          </a:p>
        </p:txBody>
      </p:sp>
      <p:sp>
        <p:nvSpPr>
          <p:cNvPr id="64" name=""/>
          <p:cNvSpPr/>
          <p:nvPr>
            <p:ph type="body" idx="10"/>
          </p:nvPr>
        </p:nvSpPr>
        <p:spPr>
          <a:xfrm>
            <a:off x="1438910" y="1310640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140.0 </a:t>
            </a:r>
          </a:p>
        </p:txBody>
      </p:sp>
      <p:sp>
        <p:nvSpPr>
          <p:cNvPr id="65" name=""/>
          <p:cNvSpPr/>
          <p:nvPr>
            <p:ph type="body" idx="10"/>
          </p:nvPr>
        </p:nvSpPr>
        <p:spPr>
          <a:xfrm>
            <a:off x="1438910" y="1588135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120.0 </a:t>
            </a:r>
          </a:p>
        </p:txBody>
      </p:sp>
      <p:sp>
        <p:nvSpPr>
          <p:cNvPr id="66" name=""/>
          <p:cNvSpPr/>
          <p:nvPr>
            <p:ph type="body" idx="10"/>
          </p:nvPr>
        </p:nvSpPr>
        <p:spPr>
          <a:xfrm>
            <a:off x="1438910" y="1865630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100.0 </a:t>
            </a:r>
          </a:p>
        </p:txBody>
      </p:sp>
      <p:sp>
        <p:nvSpPr>
          <p:cNvPr id="67" name=""/>
          <p:cNvSpPr/>
          <p:nvPr>
            <p:ph type="body" idx="10"/>
          </p:nvPr>
        </p:nvSpPr>
        <p:spPr>
          <a:xfrm>
            <a:off x="1508760" y="2419985"/>
            <a:ext cx="267970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60.0 </a:t>
            </a:r>
          </a:p>
        </p:txBody>
      </p:sp>
      <p:sp>
        <p:nvSpPr>
          <p:cNvPr id="68" name=""/>
          <p:cNvSpPr/>
          <p:nvPr>
            <p:ph type="body" idx="10"/>
          </p:nvPr>
        </p:nvSpPr>
        <p:spPr>
          <a:xfrm>
            <a:off x="1508760" y="2697480"/>
            <a:ext cx="26797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40.0 </a:t>
            </a:r>
          </a:p>
        </p:txBody>
      </p:sp>
      <p:sp>
        <p:nvSpPr>
          <p:cNvPr id="69" name=""/>
          <p:cNvSpPr/>
          <p:nvPr>
            <p:ph type="body" idx="10"/>
          </p:nvPr>
        </p:nvSpPr>
        <p:spPr>
          <a:xfrm>
            <a:off x="1511935" y="2142490"/>
            <a:ext cx="26479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80.0 </a:t>
            </a:r>
          </a:p>
        </p:txBody>
      </p:sp>
      <p:sp>
        <p:nvSpPr>
          <p:cNvPr id="70" name=""/>
          <p:cNvSpPr/>
          <p:nvPr>
            <p:ph type="body" idx="10"/>
          </p:nvPr>
        </p:nvSpPr>
        <p:spPr>
          <a:xfrm>
            <a:off x="1511935" y="2974975"/>
            <a:ext cx="2647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20.0 </a:t>
            </a:r>
          </a:p>
        </p:txBody>
      </p:sp>
      <p:sp>
        <p:nvSpPr>
          <p:cNvPr id="71" name=""/>
          <p:cNvSpPr/>
          <p:nvPr>
            <p:ph type="body" idx="10"/>
          </p:nvPr>
        </p:nvSpPr>
        <p:spPr>
          <a:xfrm>
            <a:off x="1591310" y="3252470"/>
            <a:ext cx="1854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  <p:sp>
        <p:nvSpPr>
          <p:cNvPr id="72" name=""/>
          <p:cNvSpPr/>
          <p:nvPr>
            <p:ph type="body" idx="10"/>
          </p:nvPr>
        </p:nvSpPr>
        <p:spPr>
          <a:xfrm>
            <a:off x="2206625" y="2584450"/>
            <a:ext cx="143510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36 </a:t>
            </a:r>
          </a:p>
        </p:txBody>
      </p:sp>
      <p:sp>
        <p:nvSpPr>
          <p:cNvPr id="73" name=""/>
          <p:cNvSpPr/>
          <p:nvPr>
            <p:ph type="body" idx="10"/>
          </p:nvPr>
        </p:nvSpPr>
        <p:spPr>
          <a:xfrm>
            <a:off x="2441575" y="2828290"/>
            <a:ext cx="3203575" cy="3079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  <a:tabLst>
                <a:tab pos="801370" algn="l"/>
                <a:tab pos="1831975" algn="l"/>
                <a:tab pos="2995930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14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16 </a:t>
            </a:r>
          </a:p>
          <a:p>
            <a:pPr marL="2286000" marR="0" indent="0" algn="l">
              <a:lnSpc>
                <a:spcPts val="2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17 </a:t>
            </a:r>
          </a:p>
          <a:p>
            <a:pPr marL="1005840" marR="0" indent="0" algn="l">
              <a:lnSpc>
                <a:spcPct val="116159"/>
              </a:lnSpc>
              <a:spcBef>
                <a:spcPts val="0"/>
              </a:spcBef>
              <a:spcAft>
                <a:spcPts val="0"/>
              </a:spcAft>
              <a:tabLst>
                <a:tab pos="2096770" algn="l"/>
                <a:tab pos="3200400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3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74" name=""/>
          <p:cNvSpPr/>
          <p:nvPr>
            <p:ph type="body" idx="10"/>
          </p:nvPr>
        </p:nvSpPr>
        <p:spPr>
          <a:xfrm>
            <a:off x="2667000" y="2340610"/>
            <a:ext cx="140335" cy="977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20">
                <a:solidFill>
                  <a:srgbClr val="000000"/>
                </a:solidFill>
                <a:latin typeface="Tahoma" pitchFamily="2" panose="2263545234"/>
              </a:rPr>
              <a:t>54 </a:t>
            </a:r>
          </a:p>
        </p:txBody>
      </p:sp>
      <p:sp>
        <p:nvSpPr>
          <p:cNvPr id="75" name=""/>
          <p:cNvSpPr/>
          <p:nvPr>
            <p:ph type="body" idx="10"/>
          </p:nvPr>
        </p:nvSpPr>
        <p:spPr>
          <a:xfrm>
            <a:off x="3694430" y="2697480"/>
            <a:ext cx="14605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28 </a:t>
            </a:r>
          </a:p>
        </p:txBody>
      </p:sp>
      <p:sp>
        <p:nvSpPr>
          <p:cNvPr id="76" name=""/>
          <p:cNvSpPr/>
          <p:nvPr>
            <p:ph type="body" idx="10"/>
          </p:nvPr>
        </p:nvSpPr>
        <p:spPr>
          <a:xfrm>
            <a:off x="5754370" y="2715895"/>
            <a:ext cx="146685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27 </a:t>
            </a:r>
          </a:p>
        </p:txBody>
      </p:sp>
      <p:sp>
        <p:nvSpPr>
          <p:cNvPr id="77" name=""/>
          <p:cNvSpPr/>
          <p:nvPr>
            <p:ph type="body" idx="10"/>
          </p:nvPr>
        </p:nvSpPr>
        <p:spPr>
          <a:xfrm>
            <a:off x="6327775" y="1929130"/>
            <a:ext cx="14033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20">
                <a:solidFill>
                  <a:srgbClr val="000000"/>
                </a:solidFill>
                <a:latin typeface="Tahoma" pitchFamily="2" panose="2263545234"/>
              </a:rPr>
              <a:t>85 </a:t>
            </a:r>
          </a:p>
        </p:txBody>
      </p:sp>
      <p:sp>
        <p:nvSpPr>
          <p:cNvPr id="78" name=""/>
          <p:cNvSpPr/>
          <p:nvPr>
            <p:ph type="body" idx="10"/>
          </p:nvPr>
        </p:nvSpPr>
        <p:spPr>
          <a:xfrm>
            <a:off x="6553200" y="2520950"/>
            <a:ext cx="12192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90">
                <a:solidFill>
                  <a:srgbClr val="000000"/>
                </a:solidFill>
                <a:latin typeface="Tahoma" pitchFamily="2" panose="2263545234"/>
              </a:rPr>
              <a:t>41 </a:t>
            </a:r>
          </a:p>
        </p:txBody>
      </p:sp>
      <p:sp>
        <p:nvSpPr>
          <p:cNvPr id="79" name=""/>
          <p:cNvSpPr/>
          <p:nvPr>
            <p:ph type="body" idx="10"/>
          </p:nvPr>
        </p:nvSpPr>
        <p:spPr>
          <a:xfrm>
            <a:off x="7931150" y="2048510"/>
            <a:ext cx="255905" cy="633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6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AU NZ ANZ </a:t>
            </a:r>
          </a:p>
        </p:txBody>
      </p:sp>
      <p:sp>
        <p:nvSpPr>
          <p:cNvPr id="80" name=""/>
          <p:cNvSpPr/>
          <p:nvPr>
            <p:ph type="body" idx="10"/>
          </p:nvPr>
        </p:nvSpPr>
        <p:spPr>
          <a:xfrm>
            <a:off x="374015" y="3441065"/>
            <a:ext cx="8356600" cy="6127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920240" marR="0" indent="0" algn="l">
              <a:lnSpc>
                <a:spcPct val="95999"/>
              </a:lnSpc>
              <a:spcAft>
                <a:spcPts val="0"/>
              </a:spcAft>
              <a:tabLst>
                <a:tab pos="2987675" algn="l"/>
                <a:tab pos="3823335" algn="l"/>
                <a:tab pos="5045075" algn="l"/>
                <a:tab pos="6590665" algn="r"/>
              </a:tabLs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Food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Dairy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Others </a:t>
            </a: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ANZ Total </a:t>
            </a:r>
          </a:p>
          <a:p>
            <a:pPr marL="1737360" marR="0" indent="0" algn="l">
              <a:lnSpc>
                <a:spcPct val="95999"/>
              </a:lnSpc>
              <a:spcBef>
                <a:spcPts val="180"/>
              </a:spcBef>
              <a:spcAft>
                <a:spcPts val="1980"/>
              </a:spcAft>
              <a:tabLst>
                <a:tab pos="3923665" algn="l"/>
                <a:tab pos="6505575" algn="r"/>
              </a:tabLs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Processing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Beverage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Market </a:t>
            </a:r>
          </a:p>
        </p:txBody>
      </p:sp>
      <p:sp>
        <p:nvSpPr>
          <p:cNvPr id="83" name=""/>
          <p:cNvSpPr/>
          <p:nvPr>
            <p:ph type="body" idx="10"/>
          </p:nvPr>
        </p:nvSpPr>
        <p:spPr>
          <a:xfrm>
            <a:off x="7696200" y="4709160"/>
            <a:ext cx="1337945" cy="9366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320040" indent="0" algn="l">
              <a:lnSpc>
                <a:spcPts val="16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Food Processing Dairy </a:t>
            </a:r>
          </a:p>
          <a:p>
            <a:pPr marL="0" marR="0" indent="0" algn="l">
              <a:lnSpc>
                <a:spcPts val="1500"/>
              </a:lnSpc>
              <a:spcBef>
                <a:spcPts val="540"/>
              </a:spcBef>
              <a:spcAft>
                <a:spcPts val="36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Beverage Others </a:t>
            </a:r>
          </a:p>
        </p:txBody>
      </p:sp>
      <p:sp>
        <p:nvSpPr>
          <p:cNvPr id="84" name=""/>
          <p:cNvSpPr/>
          <p:nvPr>
            <p:ph type="body" idx="10"/>
          </p:nvPr>
        </p:nvSpPr>
        <p:spPr>
          <a:xfrm>
            <a:off x="2282825" y="4492625"/>
            <a:ext cx="143510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26 </a:t>
            </a:r>
          </a:p>
        </p:txBody>
      </p:sp>
      <p:sp>
        <p:nvSpPr>
          <p:cNvPr id="85" name=""/>
          <p:cNvSpPr/>
          <p:nvPr>
            <p:ph type="body" idx="10"/>
          </p:nvPr>
        </p:nvSpPr>
        <p:spPr>
          <a:xfrm>
            <a:off x="3136265" y="4572000"/>
            <a:ext cx="14351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 </a:t>
            </a:r>
          </a:p>
        </p:txBody>
      </p:sp>
      <p:sp>
        <p:nvSpPr>
          <p:cNvPr id="86" name=""/>
          <p:cNvSpPr/>
          <p:nvPr>
            <p:ph type="body" idx="10"/>
          </p:nvPr>
        </p:nvSpPr>
        <p:spPr>
          <a:xfrm>
            <a:off x="5922010" y="5516880"/>
            <a:ext cx="304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87" name=""/>
          <p:cNvSpPr/>
          <p:nvPr>
            <p:ph type="body" idx="10"/>
          </p:nvPr>
        </p:nvSpPr>
        <p:spPr>
          <a:xfrm>
            <a:off x="6172200" y="5516880"/>
            <a:ext cx="304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88" name=""/>
          <p:cNvSpPr/>
          <p:nvPr>
            <p:ph type="body" idx="10"/>
          </p:nvPr>
        </p:nvSpPr>
        <p:spPr>
          <a:xfrm>
            <a:off x="6038215" y="5565775"/>
            <a:ext cx="6667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</p:txBody>
      </p:sp>
      <p:sp>
        <p:nvSpPr>
          <p:cNvPr id="89" name=""/>
          <p:cNvSpPr/>
          <p:nvPr>
            <p:ph type="body" idx="10"/>
          </p:nvPr>
        </p:nvSpPr>
        <p:spPr>
          <a:xfrm>
            <a:off x="3672840" y="4053840"/>
            <a:ext cx="3486785" cy="1568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000" b="1" spc="-5">
                <a:solidFill>
                  <a:srgbClr val="000000"/>
                </a:solidFill>
                <a:latin typeface="Tahoma" pitchFamily="2" panose="2263545234"/>
              </a:rPr>
              <a:t>ANZ F&amp;B Application Segmentation $ Value (USD million) </a:t>
            </a:r>
          </a:p>
        </p:txBody>
      </p:sp>
      <p:sp>
        <p:nvSpPr>
          <p:cNvPr id="90" name=""/>
          <p:cNvSpPr/>
          <p:nvPr>
            <p:ph type="body" idx="10"/>
          </p:nvPr>
        </p:nvSpPr>
        <p:spPr>
          <a:xfrm>
            <a:off x="1791970" y="4724400"/>
            <a:ext cx="26543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20.0 </a:t>
            </a:r>
          </a:p>
        </p:txBody>
      </p:sp>
      <p:sp>
        <p:nvSpPr>
          <p:cNvPr id="91" name=""/>
          <p:cNvSpPr/>
          <p:nvPr>
            <p:ph type="body" idx="10"/>
          </p:nvPr>
        </p:nvSpPr>
        <p:spPr>
          <a:xfrm>
            <a:off x="5757545" y="4870450"/>
            <a:ext cx="13716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14 </a:t>
            </a:r>
          </a:p>
        </p:txBody>
      </p:sp>
      <p:sp>
        <p:nvSpPr>
          <p:cNvPr id="92" name=""/>
          <p:cNvSpPr/>
          <p:nvPr>
            <p:ph type="body" idx="10"/>
          </p:nvPr>
        </p:nvSpPr>
        <p:spPr>
          <a:xfrm>
            <a:off x="3267710" y="5020310"/>
            <a:ext cx="10922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-14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93" name=""/>
          <p:cNvSpPr/>
          <p:nvPr>
            <p:ph type="body" idx="10"/>
          </p:nvPr>
        </p:nvSpPr>
        <p:spPr>
          <a:xfrm>
            <a:off x="1801495" y="5227320"/>
            <a:ext cx="25590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10.0 </a:t>
            </a:r>
          </a:p>
        </p:txBody>
      </p:sp>
      <p:sp>
        <p:nvSpPr>
          <p:cNvPr id="94" name=""/>
          <p:cNvSpPr/>
          <p:nvPr>
            <p:ph type="body" idx="10"/>
          </p:nvPr>
        </p:nvSpPr>
        <p:spPr>
          <a:xfrm>
            <a:off x="3733800" y="5117465"/>
            <a:ext cx="67310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9 </a:t>
            </a:r>
          </a:p>
        </p:txBody>
      </p:sp>
      <p:sp>
        <p:nvSpPr>
          <p:cNvPr id="95" name=""/>
          <p:cNvSpPr/>
          <p:nvPr>
            <p:ph type="body" idx="10"/>
          </p:nvPr>
        </p:nvSpPr>
        <p:spPr>
          <a:xfrm>
            <a:off x="4108450" y="5169535"/>
            <a:ext cx="6731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8 </a:t>
            </a:r>
          </a:p>
        </p:txBody>
      </p:sp>
      <p:sp>
        <p:nvSpPr>
          <p:cNvPr id="96" name=""/>
          <p:cNvSpPr/>
          <p:nvPr>
            <p:ph type="body" idx="10"/>
          </p:nvPr>
        </p:nvSpPr>
        <p:spPr>
          <a:xfrm>
            <a:off x="2743200" y="5239385"/>
            <a:ext cx="6413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7 </a:t>
            </a:r>
          </a:p>
        </p:txBody>
      </p:sp>
      <p:sp>
        <p:nvSpPr>
          <p:cNvPr id="97" name=""/>
          <p:cNvSpPr/>
          <p:nvPr>
            <p:ph type="body" idx="10"/>
          </p:nvPr>
        </p:nvSpPr>
        <p:spPr>
          <a:xfrm>
            <a:off x="305689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98" name=""/>
          <p:cNvSpPr/>
          <p:nvPr>
            <p:ph type="body" idx="10"/>
          </p:nvPr>
        </p:nvSpPr>
        <p:spPr>
          <a:xfrm>
            <a:off x="455041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99" name=""/>
          <p:cNvSpPr/>
          <p:nvPr>
            <p:ph type="body" idx="10"/>
          </p:nvPr>
        </p:nvSpPr>
        <p:spPr>
          <a:xfrm>
            <a:off x="535813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100" name=""/>
          <p:cNvSpPr/>
          <p:nvPr>
            <p:ph type="body" idx="10"/>
          </p:nvPr>
        </p:nvSpPr>
        <p:spPr>
          <a:xfrm>
            <a:off x="2499360" y="5516880"/>
            <a:ext cx="30480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101" name=""/>
          <p:cNvSpPr/>
          <p:nvPr>
            <p:ph type="body" idx="10"/>
          </p:nvPr>
        </p:nvSpPr>
        <p:spPr>
          <a:xfrm>
            <a:off x="2624455" y="5516880"/>
            <a:ext cx="30480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102" name=""/>
          <p:cNvSpPr/>
          <p:nvPr>
            <p:ph type="body" idx="10"/>
          </p:nvPr>
        </p:nvSpPr>
        <p:spPr>
          <a:xfrm>
            <a:off x="3459480" y="5449570"/>
            <a:ext cx="10985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-135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103" name=""/>
          <p:cNvSpPr/>
          <p:nvPr>
            <p:ph type="body" idx="10"/>
          </p:nvPr>
        </p:nvSpPr>
        <p:spPr>
          <a:xfrm>
            <a:off x="3858895" y="5516880"/>
            <a:ext cx="1685290" cy="1720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500"/>
              </a:lnSpc>
              <a:spcAft>
                <a:spcPts val="0"/>
              </a:spcAft>
              <a:tabLst>
                <a:tab pos="560705" algn="l"/>
                <a:tab pos="1307465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  <a:p>
            <a:pPr marL="91440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tabLst>
                <a:tab pos="1618615" algn="l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  <a:p>
            <a:pPr marL="0" marR="29718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  <a:p>
            <a:pPr marL="9144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tabLst>
                <a:tab pos="871855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</p:txBody>
      </p:sp>
      <p:sp>
        <p:nvSpPr>
          <p:cNvPr id="104" name=""/>
          <p:cNvSpPr/>
          <p:nvPr>
            <p:ph type="body" idx="10"/>
          </p:nvPr>
        </p:nvSpPr>
        <p:spPr>
          <a:xfrm>
            <a:off x="1868170" y="5733415"/>
            <a:ext cx="18923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06" name=""/>
        <p:cNvGrpSpPr/>
        <p:nvPr/>
      </p:nvGrpSpPr>
      <p:grpSpPr/>
      <p:sp>
        <p:nvSpPr>
          <p:cNvPr id="107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10" name=""/>
          <p:cNvSpPr/>
          <p:nvPr>
            <p:ph type="body" idx="10"/>
          </p:nvPr>
        </p:nvSpPr>
        <p:spPr>
          <a:xfrm>
            <a:off x="463550" y="1200785"/>
            <a:ext cx="6400800" cy="5702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65000"/>
          </a:bodyPr>
          <a:lstStyle/>
          <a:p>
            <a:pPr marL="0" marR="160020" indent="0" algn="r">
              <a:lnSpc>
                <a:spcPct val="95999"/>
              </a:lnSpc>
              <a:spcAft>
                <a:spcPts val="2340"/>
              </a:spcAft>
            </a:pPr>
            <a:r>
              <a:rPr lang="en-US" sz="1400" b="1" spc="0">
                <a:solidFill>
                  <a:srgbClr val="000000"/>
                </a:solidFill>
                <a:latin typeface="Tahoma" pitchFamily="2" panose="2263545234"/>
              </a:rPr>
              <a:t>TNC Global Sector representation in ANZ </a:t>
            </a:r>
            <a:r>
              <a:rPr lang="en-US" sz="1000" b="1" spc="0">
                <a:solidFill>
                  <a:srgbClr val="000000"/>
                </a:solidFill>
                <a:latin typeface="Tahoma" pitchFamily="2" panose="2263545234"/>
              </a:rPr>
              <a:t>% </a:t>
            </a:r>
          </a:p>
        </p:txBody>
      </p:sp>
      <p:sp>
        <p:nvSpPr>
          <p:cNvPr id="113" name=""/>
          <p:cNvSpPr/>
          <p:nvPr>
            <p:ph type="body" idx="10"/>
          </p:nvPr>
        </p:nvSpPr>
        <p:spPr>
          <a:xfrm>
            <a:off x="7339330" y="1874520"/>
            <a:ext cx="695325" cy="14478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9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OPC </a:t>
            </a:r>
          </a:p>
          <a:p>
            <a:pPr marL="0" marR="0" indent="0" algn="l">
              <a:lnSpc>
                <a:spcPts val="9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CIP </a:t>
            </a:r>
          </a:p>
          <a:p>
            <a:pPr marL="0" marR="0" indent="0" algn="just">
              <a:lnSpc>
                <a:spcPts val="17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Surface San </a:t>
            </a: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Membrane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PH </a:t>
            </a:r>
          </a:p>
          <a:p>
            <a:pPr marL="0" marR="0" indent="0" algn="l">
              <a:lnSpc>
                <a:spcPts val="900"/>
              </a:lnSpc>
              <a:spcBef>
                <a:spcPts val="900"/>
              </a:spcBef>
              <a:spcAft>
                <a:spcPts val="54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Others </a:t>
            </a:r>
          </a:p>
        </p:txBody>
      </p:sp>
      <p:sp>
        <p:nvSpPr>
          <p:cNvPr id="114" name=""/>
          <p:cNvSpPr/>
          <p:nvPr>
            <p:ph type="body" idx="10"/>
          </p:nvPr>
        </p:nvSpPr>
        <p:spPr>
          <a:xfrm>
            <a:off x="3511550" y="1905000"/>
            <a:ext cx="34734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12.5% </a:t>
            </a:r>
          </a:p>
        </p:txBody>
      </p:sp>
      <p:sp>
        <p:nvSpPr>
          <p:cNvPr id="115" name=""/>
          <p:cNvSpPr/>
          <p:nvPr>
            <p:ph type="body" idx="10"/>
          </p:nvPr>
        </p:nvSpPr>
        <p:spPr>
          <a:xfrm>
            <a:off x="4892040" y="1944370"/>
            <a:ext cx="34734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14.4% </a:t>
            </a:r>
          </a:p>
        </p:txBody>
      </p:sp>
      <p:sp>
        <p:nvSpPr>
          <p:cNvPr id="116" name=""/>
          <p:cNvSpPr/>
          <p:nvPr>
            <p:ph type="body" idx="10"/>
          </p:nvPr>
        </p:nvSpPr>
        <p:spPr>
          <a:xfrm>
            <a:off x="2932430" y="2459990"/>
            <a:ext cx="2743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8.3% </a:t>
            </a:r>
          </a:p>
        </p:txBody>
      </p:sp>
      <p:sp>
        <p:nvSpPr>
          <p:cNvPr id="117" name=""/>
          <p:cNvSpPr/>
          <p:nvPr>
            <p:ph type="body" idx="10"/>
          </p:nvPr>
        </p:nvSpPr>
        <p:spPr>
          <a:xfrm>
            <a:off x="5370830" y="2563495"/>
            <a:ext cx="2743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7.5% </a:t>
            </a:r>
          </a:p>
        </p:txBody>
      </p:sp>
      <p:sp>
        <p:nvSpPr>
          <p:cNvPr id="118" name=""/>
          <p:cNvSpPr/>
          <p:nvPr>
            <p:ph type="body" idx="10"/>
          </p:nvPr>
        </p:nvSpPr>
        <p:spPr>
          <a:xfrm>
            <a:off x="3862070" y="2917190"/>
            <a:ext cx="3505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10.0% </a:t>
            </a:r>
          </a:p>
        </p:txBody>
      </p:sp>
      <p:sp>
        <p:nvSpPr>
          <p:cNvPr id="119" name=""/>
          <p:cNvSpPr/>
          <p:nvPr>
            <p:ph type="body" idx="10"/>
          </p:nvPr>
        </p:nvSpPr>
        <p:spPr>
          <a:xfrm>
            <a:off x="5215255" y="3459480"/>
            <a:ext cx="2774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35">
                <a:solidFill>
                  <a:srgbClr val="000000"/>
                </a:solidFill>
                <a:latin typeface="Tahoma" pitchFamily="2" panose="2263545234"/>
              </a:rPr>
              <a:t>2.9% </a:t>
            </a:r>
          </a:p>
        </p:txBody>
      </p:sp>
      <p:sp>
        <p:nvSpPr>
          <p:cNvPr id="120" name=""/>
          <p:cNvSpPr/>
          <p:nvPr>
            <p:ph type="body" idx="10"/>
          </p:nvPr>
        </p:nvSpPr>
        <p:spPr>
          <a:xfrm>
            <a:off x="3133090" y="4035425"/>
            <a:ext cx="4572000" cy="600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2340"/>
              </a:spcAft>
            </a:pPr>
            <a:r>
              <a:rPr lang="en-US" sz="1600" b="1" spc="-40">
                <a:solidFill>
                  <a:srgbClr val="000000"/>
                </a:solidFill>
                <a:latin typeface="Tahoma" pitchFamily="2" panose="2263545234"/>
              </a:rPr>
              <a:t>TNC Global Sector ANZ % place segmentation </a:t>
            </a:r>
          </a:p>
        </p:txBody>
      </p:sp>
      <p:sp>
        <p:nvSpPr>
          <p:cNvPr id="123" name=""/>
          <p:cNvSpPr/>
          <p:nvPr>
            <p:ph type="body" idx="10"/>
          </p:nvPr>
        </p:nvSpPr>
        <p:spPr>
          <a:xfrm>
            <a:off x="3679190" y="4779010"/>
            <a:ext cx="27686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0">
                <a:solidFill>
                  <a:srgbClr val="000000"/>
                </a:solidFill>
                <a:latin typeface="Tahoma" pitchFamily="2" panose="2263545234"/>
              </a:rPr>
              <a:t>9.5% </a:t>
            </a:r>
          </a:p>
        </p:txBody>
      </p:sp>
      <p:sp>
        <p:nvSpPr>
          <p:cNvPr id="124" name=""/>
          <p:cNvSpPr/>
          <p:nvPr>
            <p:ph type="body" idx="10"/>
          </p:nvPr>
        </p:nvSpPr>
        <p:spPr>
          <a:xfrm>
            <a:off x="5355590" y="4959350"/>
            <a:ext cx="3473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16.8% </a:t>
            </a:r>
          </a:p>
        </p:txBody>
      </p:sp>
      <p:sp>
        <p:nvSpPr>
          <p:cNvPr id="125" name=""/>
          <p:cNvSpPr/>
          <p:nvPr>
            <p:ph type="body" idx="10"/>
          </p:nvPr>
        </p:nvSpPr>
        <p:spPr>
          <a:xfrm>
            <a:off x="2694305" y="5169535"/>
            <a:ext cx="28067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30">
                <a:solidFill>
                  <a:srgbClr val="000000"/>
                </a:solidFill>
                <a:latin typeface="Tahoma" pitchFamily="2" panose="2263545234"/>
              </a:rPr>
              <a:t>0.5% </a:t>
            </a:r>
          </a:p>
        </p:txBody>
      </p:sp>
      <p:sp>
        <p:nvSpPr>
          <p:cNvPr id="126" name=""/>
          <p:cNvSpPr/>
          <p:nvPr>
            <p:ph type="body" idx="10"/>
          </p:nvPr>
        </p:nvSpPr>
        <p:spPr>
          <a:xfrm>
            <a:off x="3267710" y="5550535"/>
            <a:ext cx="28003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30">
                <a:solidFill>
                  <a:srgbClr val="000000"/>
                </a:solidFill>
                <a:latin typeface="Tahoma" pitchFamily="2" panose="2263545234"/>
              </a:rPr>
              <a:t>4.1% </a:t>
            </a:r>
          </a:p>
        </p:txBody>
      </p:sp>
      <p:sp>
        <p:nvSpPr>
          <p:cNvPr id="127" name=""/>
          <p:cNvSpPr/>
          <p:nvPr>
            <p:ph type="body" idx="10"/>
          </p:nvPr>
        </p:nvSpPr>
        <p:spPr>
          <a:xfrm>
            <a:off x="4102735" y="5760720"/>
            <a:ext cx="27432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7.2% </a:t>
            </a:r>
          </a:p>
        </p:txBody>
      </p:sp>
      <p:sp>
        <p:nvSpPr>
          <p:cNvPr id="128" name=""/>
          <p:cNvSpPr/>
          <p:nvPr>
            <p:ph type="body" idx="10"/>
          </p:nvPr>
        </p:nvSpPr>
        <p:spPr>
          <a:xfrm>
            <a:off x="6964680" y="4636135"/>
            <a:ext cx="1447800" cy="18376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8288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Food Processing </a:t>
            </a:r>
          </a:p>
          <a:p>
            <a:pPr marL="0" marR="0" indent="0" algn="l">
              <a:lnSpc>
                <a:spcPct val="95999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Dairy </a:t>
            </a:r>
          </a:p>
          <a:p>
            <a:pPr marL="0" marR="91440" indent="0" algn="l">
              <a:lnSpc>
                <a:spcPct val="191999"/>
              </a:lnSpc>
              <a:spcBef>
                <a:spcPts val="108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Beverage Others </a:t>
            </a:r>
          </a:p>
          <a:p>
            <a:pPr marL="0" marR="0" indent="0" algn="l">
              <a:lnSpc>
                <a:spcPct val="95999"/>
              </a:lnSpc>
              <a:spcBef>
                <a:spcPts val="720"/>
              </a:spcBef>
              <a:spcAft>
                <a:spcPts val="1835"/>
              </a:spcAft>
            </a:pPr>
            <a:r>
              <a:rPr lang="en-US" sz="950" spc="55">
                <a:solidFill>
                  <a:srgbClr val="000000"/>
                </a:solidFill>
                <a:latin typeface="Tahoma" pitchFamily="2" panose="2263545234"/>
              </a:rPr>
              <a:t>JD in ANZ Total Market 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30" name=""/>
        <p:cNvGrpSpPr/>
        <p:nvPr/>
      </p:nvGrpSpPr>
      <p:grpSpPr/>
      <p:sp>
        <p:nvSpPr>
          <p:cNvPr id="131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34" name=""/>
          <p:cNvSpPr/>
          <p:nvPr>
            <p:ph type="body" idx="10"/>
          </p:nvPr>
        </p:nvSpPr>
        <p:spPr>
          <a:xfrm>
            <a:off x="5946775" y="2782570"/>
            <a:ext cx="59436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05">
                <a:solidFill>
                  <a:srgbClr val="FFFFFF"/>
                </a:solidFill>
                <a:latin typeface="Tahoma" pitchFamily="2" panose="2263545234"/>
              </a:rPr>
              <a:t>1,135 </a:t>
            </a:r>
          </a:p>
        </p:txBody>
      </p:sp>
      <p:sp>
        <p:nvSpPr>
          <p:cNvPr id="135" name=""/>
          <p:cNvSpPr/>
          <p:nvPr>
            <p:ph type="body" idx="10"/>
          </p:nvPr>
        </p:nvSpPr>
        <p:spPr>
          <a:xfrm>
            <a:off x="2490470" y="3163570"/>
            <a:ext cx="276860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1800" spc="0">
                <a:solidFill>
                  <a:srgbClr val="FFFFFF"/>
                </a:solidFill>
                <a:latin typeface="Tahoma" pitchFamily="2" panose="2263545234"/>
              </a:rPr>
              <a:t>&gt;2 </a:t>
            </a:r>
          </a:p>
        </p:txBody>
      </p:sp>
      <p:sp>
        <p:nvSpPr>
          <p:cNvPr id="136" name=""/>
          <p:cNvSpPr/>
          <p:nvPr>
            <p:ph type="body" idx="10"/>
          </p:nvPr>
        </p:nvSpPr>
        <p:spPr>
          <a:xfrm>
            <a:off x="3684905" y="3849370"/>
            <a:ext cx="469265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14">
                <a:solidFill>
                  <a:srgbClr val="FFFFFF"/>
                </a:solidFill>
                <a:latin typeface="Tahoma" pitchFamily="2" panose="2263545234"/>
              </a:rPr>
              <a:t>0,62 </a:t>
            </a:r>
          </a:p>
        </p:txBody>
      </p:sp>
      <p:sp>
        <p:nvSpPr>
          <p:cNvPr id="137" name=""/>
          <p:cNvSpPr/>
          <p:nvPr>
            <p:ph type="body" idx="10"/>
          </p:nvPr>
        </p:nvSpPr>
        <p:spPr>
          <a:xfrm>
            <a:off x="6150610" y="4154170"/>
            <a:ext cx="60960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30">
                <a:solidFill>
                  <a:srgbClr val="FFFFFF"/>
                </a:solidFill>
                <a:latin typeface="Tahoma" pitchFamily="2" panose="2263545234"/>
              </a:rPr>
              <a:t>2,405 </a:t>
            </a:r>
          </a:p>
        </p:txBody>
      </p:sp>
      <p:sp>
        <p:nvSpPr>
          <p:cNvPr id="138" name=""/>
          <p:cNvSpPr/>
          <p:nvPr>
            <p:ph type="body" idx="10"/>
          </p:nvPr>
        </p:nvSpPr>
        <p:spPr>
          <a:xfrm>
            <a:off x="6041390" y="4839970"/>
            <a:ext cx="62738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60">
                <a:solidFill>
                  <a:srgbClr val="FFFFFF"/>
                </a:solidFill>
                <a:latin typeface="Tahoma" pitchFamily="2" panose="2263545234"/>
              </a:rPr>
              <a:t>6,818 </a:t>
            </a:r>
          </a:p>
        </p:txBody>
      </p:sp>
      <p:sp>
        <p:nvSpPr>
          <p:cNvPr id="139" name=""/>
          <p:cNvSpPr/>
          <p:nvPr>
            <p:ph type="body" idx="10"/>
          </p:nvPr>
        </p:nvSpPr>
        <p:spPr>
          <a:xfrm>
            <a:off x="5748655" y="5528945"/>
            <a:ext cx="240665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1800" spc="-105">
                <a:solidFill>
                  <a:srgbClr val="FFFFFF"/>
                </a:solidFill>
                <a:latin typeface="Tahoma" pitchFamily="2" panose="2263545234"/>
              </a:rPr>
              <a:t>&gt;1 </a:t>
            </a:r>
          </a:p>
        </p:txBody>
      </p:sp>
      <p:sp>
        <p:nvSpPr>
          <p:cNvPr id="140" name=""/>
          <p:cNvSpPr/>
          <p:nvPr>
            <p:ph type="body" idx="10"/>
          </p:nvPr>
        </p:nvSpPr>
        <p:spPr>
          <a:xfrm>
            <a:off x="8854440" y="6590030"/>
            <a:ext cx="6413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6799"/>
              </a:lnSpc>
              <a:spcAft>
                <a:spcPts val="0"/>
              </a:spcAft>
            </a:pPr>
            <a:r>
              <a:rPr lang="en-US" sz="1000" spc="0">
                <a:solidFill>
                  <a:srgbClr val="7C7C7C"/>
                </a:solidFill>
                <a:latin typeface="Tahoma" pitchFamily="2" panose="2263545234"/>
              </a:rPr>
              <a:t>8 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42" name=""/>
        <p:cNvGrpSpPr/>
        <p:nvPr/>
      </p:nvGrpSpPr>
      <p:grpSpPr/>
      <p:sp>
        <p:nvSpPr>
          <p:cNvPr id="145" name=""/>
          <p:cNvSpPr/>
          <p:nvPr>
            <p:ph type="body" idx="10"/>
          </p:nvPr>
        </p:nvSpPr>
        <p:spPr>
          <a:xfrm>
            <a:off x="0" y="1124585"/>
            <a:ext cx="8686800" cy="46577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0000"/>
          </a:bodyPr>
          <a:lstStyle/>
          <a:p>
            <a:pPr marL="868680" marR="457200" indent="-274320" algn="l">
              <a:lnSpc>
                <a:spcPct val="95999"/>
              </a:lnSpc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This is the biggest segment and is highly fragmented between meat, poultry,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vegetable processing, cereals, bakery, and snack foods. </a:t>
            </a:r>
          </a:p>
          <a:p>
            <a:pPr marL="5943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40">
                <a:solidFill>
                  <a:srgbClr val="000000"/>
                </a:solidFill>
                <a:latin typeface="Tahoma" pitchFamily="2" panose="2263545234"/>
              </a:rPr>
              <a:t>Key accounts in ANZ are: </a:t>
            </a:r>
          </a:p>
          <a:p>
            <a:pPr marL="1143000" marR="0" indent="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Font typeface="Symbol"/>
              <a:buChar char="·"/>
            </a:pPr>
            <a:r>
              <a:rPr lang="en-US" sz="2100" b="1" spc="210">
                <a:solidFill>
                  <a:srgbClr val="000000"/>
                </a:solidFill>
                <a:latin typeface="Tahoma" pitchFamily="2" panose="2263545234"/>
              </a:rPr>
              <a:t>Simplot/Top Cut Meats, Campbells Arnotts, Primo, </a:t>
            </a:r>
          </a:p>
          <a:p>
            <a:pPr marL="137160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140">
                <a:solidFill>
                  <a:srgbClr val="000000"/>
                </a:solidFill>
                <a:latin typeface="Tahoma" pitchFamily="2" panose="2263545234"/>
              </a:rPr>
              <a:t>Inghams, Sara Lee </a:t>
            </a:r>
          </a:p>
          <a:p>
            <a:pPr marL="1143000" marR="0" indent="0" algn="l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i="1" spc="0">
                <a:solidFill>
                  <a:srgbClr val="000000"/>
                </a:solidFill>
                <a:latin typeface="Tahoma" pitchFamily="2" panose="2263545234"/>
              </a:rPr>
              <a:t>Red Meat</a:t>
            </a:r>
            <a:r>
              <a:rPr lang="en-US" sz="100" b="1" spc="150">
                <a:solidFill>
                  <a:srgbClr val="000000"/>
                </a:solidFill>
                <a:latin typeface="Tahoma" pitchFamily="2" panose="2263545234"/>
              </a:rPr>
              <a:t> </a:t>
            </a:r>
          </a:p>
          <a:p>
            <a:pPr marL="1143000" marR="0" indent="22860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  <a:buFont typeface="Symbol"/>
              <a:buChar char="·"/>
            </a:pPr>
            <a:r>
              <a:rPr lang="en-US" sz="2100" b="1" spc="135">
                <a:solidFill>
                  <a:srgbClr val="000000"/>
                </a:solidFill>
                <a:latin typeface="Tahoma" pitchFamily="2" panose="2263545234"/>
              </a:rPr>
              <a:t>JB Swift, AMH, Silver Fern Farms, Burns Philip, CMP, SPM, </a:t>
            </a:r>
          </a:p>
          <a:p>
            <a:pPr marL="1325880" marR="0" indent="0" algn="l">
              <a:lnSpc>
                <a:spcPct val="767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2100" b="1" spc="40">
                <a:solidFill>
                  <a:srgbClr val="000000"/>
                </a:solidFill>
                <a:latin typeface="Tahoma" pitchFamily="2" panose="2263545234"/>
              </a:rPr>
              <a:t>Alliance </a:t>
            </a:r>
          </a:p>
          <a:p>
            <a:pPr marL="1463040" marR="0" indent="0" algn="l">
              <a:lnSpc>
                <a:spcPct val="7871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2100" b="1" spc="-10">
                <a:solidFill>
                  <a:srgbClr val="000000"/>
                </a:solidFill>
                <a:latin typeface="Tahoma" pitchFamily="2" panose="2263545234"/>
              </a:rPr>
              <a:t>ANZCO </a:t>
            </a:r>
          </a:p>
          <a:p>
            <a:pPr marL="868680" marR="228600" indent="-274320" algn="l">
              <a:lnSpc>
                <a:spcPct val="95999"/>
              </a:lnSpc>
              <a:spcBef>
                <a:spcPts val="2160"/>
              </a:spcBef>
              <a:spcAft>
                <a:spcPts val="0"/>
              </a:spcAft>
            </a:pPr>
            <a:r>
              <a:rPr lang="en-US" sz="1550" spc="80">
                <a:solidFill>
                  <a:srgbClr val="000000"/>
                </a:solidFill>
                <a:latin typeface="Tahoma" pitchFamily="2" panose="2263545234"/>
              </a:rPr>
              <a:t>Processing plants are concentrated in three major states of NSW, Victoria, </a:t>
            </a:r>
            <a:r>
              <a:rPr lang="en-US" sz="1550" spc="70">
                <a:solidFill>
                  <a:srgbClr val="000000"/>
                </a:solidFill>
                <a:latin typeface="Tahoma" pitchFamily="2" panose="2263545234"/>
              </a:rPr>
              <a:t>Queensland and NZ Sth Island making up more than 70% of the total market. </a:t>
            </a:r>
          </a:p>
          <a:p>
            <a:pPr marL="868680" marR="685800" indent="-274320" algn="l">
              <a:lnSpc>
                <a:spcPct val="95999"/>
              </a:lnSpc>
              <a:spcBef>
                <a:spcPts val="0"/>
              </a:spcBef>
              <a:spcAft>
                <a:spcPts val="4320"/>
              </a:spcAft>
            </a:pP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  <a:r>
              <a:rPr lang="en-US" sz="1550" spc="65">
                <a:solidFill>
                  <a:srgbClr val="000000"/>
                </a:solidFill>
                <a:latin typeface="Tahoma" pitchFamily="2" panose="2263545234"/>
              </a:rPr>
              <a:t>segment. It is a minimum to supply and compete globally, as 80% of the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aggregate products produced are exported. 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49" name=""/>
        <p:cNvGrpSpPr/>
        <p:nvPr/>
      </p:nvGrpSpPr>
      <p:grpSpPr/>
      <p:sp>
        <p:nvSpPr>
          <p:cNvPr id="152" name=""/>
          <p:cNvSpPr/>
          <p:nvPr>
            <p:ph type="body" idx="10"/>
          </p:nvPr>
        </p:nvSpPr>
        <p:spPr>
          <a:xfrm>
            <a:off x="511810" y="1417320"/>
            <a:ext cx="8229600" cy="54406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914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105">
                <a:solidFill>
                  <a:srgbClr val="000000"/>
                </a:solidFill>
                <a:latin typeface="Tahoma" pitchFamily="2" panose="2263545234"/>
              </a:rPr>
              <a:t>The dairy industry is the biggest food exporter throughout ANZ, with </a:t>
            </a:r>
          </a:p>
          <a:p>
            <a:pPr marL="0" marR="9144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the largest milk processor being the Fonterra group (formed in 2001),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80">
                <a:solidFill>
                  <a:srgbClr val="000000"/>
                </a:solidFill>
                <a:latin typeface="Tahoma" pitchFamily="2" panose="2263545234"/>
              </a:rPr>
              <a:t>processing 75% of the total milk. </a:t>
            </a:r>
          </a:p>
          <a:p>
            <a:pPr marL="9144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spc="40">
                <a:solidFill>
                  <a:srgbClr val="000000"/>
                </a:solidFill>
                <a:latin typeface="Tahoma" pitchFamily="2" panose="2263545234"/>
              </a:rPr>
              <a:t>Key accounts in ANZ that account est. 90% of the sector are: </a:t>
            </a:r>
          </a:p>
          <a:p>
            <a:pPr marL="3657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850" spc="6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800" b="1" spc="60">
                <a:solidFill>
                  <a:srgbClr val="000000"/>
                </a:solidFill>
                <a:latin typeface="Tahoma" pitchFamily="2" panose="2263545234"/>
              </a:rPr>
              <a:t> Fonterra , Parmalat, GOI, Richmond Dairies, Brownes Dairy </a:t>
            </a:r>
          </a:p>
          <a:p>
            <a:pPr marL="0" marR="91440" indent="0" algn="r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9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800" b="1" spc="90">
                <a:solidFill>
                  <a:srgbClr val="000000"/>
                </a:solidFill>
                <a:latin typeface="Tahoma" pitchFamily="2" panose="2263545234"/>
              </a:rPr>
              <a:t> Murray Goulburn, National Foods-Kirin </a:t>
            </a:r>
            <a:r>
              <a:rPr lang="en-US" sz="1850" b="1" i="1" spc="0">
                <a:solidFill>
                  <a:srgbClr val="000000"/>
                </a:solidFill>
                <a:latin typeface="Tahoma" pitchFamily="2" panose="2263545234"/>
              </a:rPr>
              <a:t>(inc. Dairy Farmers)</a:t>
            </a:r>
            <a:r>
              <a:rPr lang="en-US" sz="1800" b="1" spc="90">
                <a:solidFill>
                  <a:srgbClr val="000000"/>
                </a:solidFill>
                <a:latin typeface="Tahoma" pitchFamily="2" panose="2263545234"/>
              </a:rPr>
              <a:t> , Nestle </a:t>
            </a:r>
          </a:p>
          <a:p>
            <a:pPr marL="91440" marR="0" indent="0" algn="l">
              <a:lnSpc>
                <a:spcPct val="95999"/>
              </a:lnSpc>
              <a:spcBef>
                <a:spcPts val="30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Liquid Milk processing represents circa 80-90% of total dairy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production. </a:t>
            </a:r>
          </a:p>
          <a:p>
            <a:pPr marL="36576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47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70">
                <a:solidFill>
                  <a:srgbClr val="000000"/>
                </a:solidFill>
                <a:latin typeface="Tahoma" pitchFamily="2" panose="2263545234"/>
              </a:rPr>
              <a:t> CIP demand comprises about 75% </a:t>
            </a:r>
          </a:p>
          <a:p>
            <a:pPr marL="3657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850" spc="509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110">
                <a:solidFill>
                  <a:srgbClr val="000000"/>
                </a:solidFill>
                <a:latin typeface="Tahoma" pitchFamily="2" panose="2263545234"/>
              </a:rPr>
              <a:t> Membrane cleaning demand comprises 15% </a:t>
            </a:r>
          </a:p>
          <a:p>
            <a:pPr marL="9144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The chemical and sanitation market is mostly dominated by Ecolab. </a:t>
            </a:r>
          </a:p>
          <a:p>
            <a:pPr marL="36576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509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110">
                <a:solidFill>
                  <a:srgbClr val="000000"/>
                </a:solidFill>
                <a:latin typeface="Tahoma" pitchFamily="2" panose="2263545234"/>
              </a:rPr>
              <a:t> value added bundle of products and technologies positioned as a </a:t>
            </a:r>
          </a:p>
          <a:p>
            <a:pPr marL="5943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i="1" spc="120">
                <a:solidFill>
                  <a:srgbClr val="000000"/>
                </a:solidFill>
                <a:latin typeface="Tahoma" pitchFamily="2" panose="2263545234"/>
              </a:rPr>
              <a:t>one stop for agriculture and dairy farmers </a:t>
            </a:r>
          </a:p>
          <a:p>
            <a:pPr marL="0" marR="0" indent="0" algn="ctr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504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</p:bgPr>
    </p:bg>
    <p:spTree>
      <p:nvGrpSpPr>
        <p:cNvPr id="156" name=""/>
        <p:cNvGrpSpPr/>
        <p:nvPr/>
      </p:nvGrpSpPr>
      <p:grpSpPr/>
      <p:sp>
        <p:nvSpPr>
          <p:cNvPr id="157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58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61" name=""/>
          <p:cNvSpPr/>
          <p:nvPr>
            <p:ph type="body" idx="10"/>
          </p:nvPr>
        </p:nvSpPr>
        <p:spPr>
          <a:xfrm>
            <a:off x="428625" y="1212850"/>
            <a:ext cx="8229600" cy="4569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0000"/>
          </a:bodyPr>
          <a:lstStyle/>
          <a:p>
            <a:pPr marL="1828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Tahoma" pitchFamily="2" panose="2263545234"/>
              </a:rPr>
              <a:t>Relative market share involving Brewing and Wine production sees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75">
                <a:solidFill>
                  <a:srgbClr val="000000"/>
                </a:solidFill>
                <a:latin typeface="Tahoma" pitchFamily="2" panose="2263545234"/>
              </a:rPr>
              <a:t>Australia at 80% and New Zealand 20%. Brewing represents 65% with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Wine representing 35% </a:t>
            </a:r>
          </a:p>
          <a:p>
            <a:pPr marL="182880" marR="0" indent="0" algn="l">
              <a:lnSpc>
                <a:spcPct val="95999"/>
              </a:lnSpc>
              <a:spcBef>
                <a:spcPts val="2700"/>
              </a:spcBef>
              <a:spcAft>
                <a:spcPts val="0"/>
              </a:spcAft>
            </a:pPr>
            <a:r>
              <a:rPr lang="en-US" sz="1800" b="1" spc="120">
                <a:solidFill>
                  <a:srgbClr val="000000"/>
                </a:solidFill>
                <a:latin typeface="Tahoma" pitchFamily="2" panose="2263545234"/>
              </a:rPr>
              <a:t>Key accounts (i.e. 90% market share) in ANZ are </a:t>
            </a:r>
          </a:p>
          <a:p>
            <a:pPr marL="45720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11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800" b="1" spc="160">
                <a:solidFill>
                  <a:srgbClr val="000000"/>
                </a:solidFill>
                <a:latin typeface="Tahoma" pitchFamily="2" panose="2263545234"/>
              </a:rPr>
              <a:t> SAB Miller and Kirin production in Aus </a:t>
            </a:r>
          </a:p>
          <a:p>
            <a:pPr marL="457200" marR="0" indent="0" algn="l">
              <a:lnSpc>
                <a:spcPct val="95999"/>
              </a:lnSpc>
              <a:spcBef>
                <a:spcPts val="2700"/>
              </a:spcBef>
              <a:spcAft>
                <a:spcPts val="0"/>
              </a:spcAft>
            </a:pPr>
            <a:r>
              <a:rPr lang="en-US" sz="1850" spc="11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800" b="1" spc="160">
                <a:solidFill>
                  <a:srgbClr val="000000"/>
                </a:solidFill>
                <a:latin typeface="Tahoma" pitchFamily="2" panose="2263545234"/>
              </a:rPr>
              <a:t> DB Breweries / Heineken production in NZ </a:t>
            </a:r>
          </a:p>
          <a:p>
            <a:pPr marL="182880" marR="0" indent="0" algn="l">
              <a:lnSpc>
                <a:spcPct val="95999"/>
              </a:lnSpc>
              <a:spcBef>
                <a:spcPts val="2880"/>
              </a:spcBef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Tahoma" pitchFamily="2" panose="2263545234"/>
              </a:rPr>
              <a:t>DB Breweries prefer high value products to meet their sanitation </a:t>
            </a:r>
          </a:p>
          <a:p>
            <a:pPr marL="457200" marR="0" indent="0" algn="l">
              <a:lnSpc>
                <a:spcPct val="8063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standards. </a:t>
            </a:r>
          </a:p>
          <a:p>
            <a:pPr marL="0" marR="2286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 i.e. DB only buys products that have been certified by Heineken HQ. </a:t>
            </a:r>
          </a:p>
          <a:p>
            <a:pPr marL="0" marR="2286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  <a:p>
            <a:pPr marL="457200" marR="0" indent="0" algn="l">
              <a:lnSpc>
                <a:spcPct val="95999"/>
              </a:lnSpc>
              <a:spcBef>
                <a:spcPts val="0"/>
              </a:spcBef>
              <a:spcAft>
                <a:spcPts val="288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64" name=""/>
          <p:cNvSpPr/>
          <p:nvPr>
            <p:ph type="body" idx="10"/>
          </p:nvPr>
        </p:nvSpPr>
        <p:spPr>
          <a:xfrm>
            <a:off x="267970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2" /><Relationship Type="http://schemas.openxmlformats.org/officeDocument/2006/relationships/slideLayout" Target="/ppt/slideLayouts/slideLayout1.xml" Id="rId5" /><Relationship Type="http://schemas.openxmlformats.org/officeDocument/2006/relationships/slideLayout" Target="/ppt/slideLayouts/slideLayout2.xml" Id="rId12" /><Relationship Type="http://schemas.openxmlformats.org/officeDocument/2006/relationships/slideLayout" Target="/ppt/slideLayouts/slideLayout3.xml" Id="rId19" /><Relationship Type="http://schemas.openxmlformats.org/officeDocument/2006/relationships/slideLayout" Target="/ppt/slideLayouts/slideLayout4.xml" Id="rId24" /><Relationship Type="http://schemas.openxmlformats.org/officeDocument/2006/relationships/slideLayout" Target="/ppt/slideLayouts/slideLayout5.xml" Id="rId33" /><Relationship Type="http://schemas.openxmlformats.org/officeDocument/2006/relationships/slideLayout" Target="/ppt/slideLayouts/slideLayout6.xml" Id="rId42" /><Relationship Type="http://schemas.openxmlformats.org/officeDocument/2006/relationships/slideLayout" Target="/ppt/slideLayouts/slideLayout7.xml" Id="rId47" /><Relationship Type="http://schemas.openxmlformats.org/officeDocument/2006/relationships/slideLayout" Target="/ppt/slideLayouts/slideLayout8.xml" Id="rId54" /><Relationship Type="http://schemas.openxmlformats.org/officeDocument/2006/relationships/slideLayout" Target="/ppt/slideLayouts/slideLayout9.xml" Id="rId61" /><Relationship Type="http://schemas.openxmlformats.org/officeDocument/2006/relationships/slideLayout" Target="/ppt/slideLayouts/slideLayout10.xml" Id="rId68" /><Relationship Type="http://schemas.openxmlformats.org/officeDocument/2006/relationships/slideLayout" Target="/ppt/slideLayouts/slideLayout11.xml" Id="rId75" /><Relationship Type="http://schemas.openxmlformats.org/officeDocument/2006/relationships/slideLayout" Target="/ppt/slideLayouts/slideLayout12.xml" Id="rId8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12"/>
    <p:sldLayoutId id="2147483651" r:id="rId19"/>
    <p:sldLayoutId id="2147483652" r:id="rId24"/>
    <p:sldLayoutId id="2147483653" r:id="rId33"/>
    <p:sldLayoutId id="2147483654" r:id="rId42"/>
    <p:sldLayoutId id="2147483655" r:id="rId47"/>
    <p:sldLayoutId id="2147483656" r:id="rId54"/>
    <p:sldLayoutId id="2147483657" r:id="rId61"/>
    <p:sldLayoutId id="2147483658" r:id="rId68"/>
    <p:sldLayoutId id="2147483659" r:id="rId75"/>
    <p:sldLayoutId id="2147483660" r:id="rId82"/>
  </p:sldLayoutId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5" /><Relationship Type="http://schemas.openxmlformats.org/officeDocument/2006/relationships/image" Target="/ppt/media/image1.png" Id="rId7" /><Relationship Type="http://schemas.openxmlformats.org/officeDocument/2006/relationships/image" Target="/ppt/media/image2.png" Id="rId9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68" /><Relationship Type="http://schemas.openxmlformats.org/officeDocument/2006/relationships/image" Target="/ppt/media/image19.png" Id="rId70" /><Relationship Type="http://schemas.openxmlformats.org/officeDocument/2006/relationships/image" Target="/ppt/media/image20.png" Id="rId7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75" /><Relationship Type="http://schemas.openxmlformats.org/officeDocument/2006/relationships/image" Target="/ppt/media/image21.png" Id="rId77" /><Relationship Type="http://schemas.openxmlformats.org/officeDocument/2006/relationships/image" Target="/ppt/media/image22.png" Id="rId7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82" /><Relationship Type="http://schemas.openxmlformats.org/officeDocument/2006/relationships/image" Target="/ppt/media/image23.png" Id="rId84" /><Relationship Type="http://schemas.openxmlformats.org/officeDocument/2006/relationships/image" Target="/ppt/media/image24.png" Id="rId8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2" /><Relationship Type="http://schemas.openxmlformats.org/officeDocument/2006/relationships/image" Target="/ppt/media/image3.png" Id="rId14" /><Relationship Type="http://schemas.openxmlformats.org/officeDocument/2006/relationships/image" Target="/ppt/media/image4.png" Id="rId1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9" /><Relationship Type="http://schemas.openxmlformats.org/officeDocument/2006/relationships/image" Target="/ppt/media/image5.png" Id="rId2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24" /><Relationship Type="http://schemas.openxmlformats.org/officeDocument/2006/relationships/image" Target="/ppt/media/image6.png" Id="rId26" /><Relationship Type="http://schemas.openxmlformats.org/officeDocument/2006/relationships/image" Target="/ppt/media/image7.png" Id="rId28" /><Relationship Type="http://schemas.openxmlformats.org/officeDocument/2006/relationships/image" Target="/ppt/media/image8.png" Id="rId3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3" /><Relationship Type="http://schemas.openxmlformats.org/officeDocument/2006/relationships/image" Target="/ppt/media/image9.png" Id="rId35" /><Relationship Type="http://schemas.openxmlformats.org/officeDocument/2006/relationships/image" Target="/ppt/media/image10.png" Id="rId37" /><Relationship Type="http://schemas.openxmlformats.org/officeDocument/2006/relationships/image" Target="/ppt/media/image11.png" Id="rId3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42" /><Relationship Type="http://schemas.openxmlformats.org/officeDocument/2006/relationships/image" Target="/ppt/media/image12.png" Id="rId4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47" /><Relationship Type="http://schemas.openxmlformats.org/officeDocument/2006/relationships/image" Target="/ppt/media/image13.png" Id="rId49" /><Relationship Type="http://schemas.openxmlformats.org/officeDocument/2006/relationships/image" Target="/ppt/media/image14.png" Id="rId5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54" /><Relationship Type="http://schemas.openxmlformats.org/officeDocument/2006/relationships/image" Target="/ppt/media/image15.png" Id="rId56" /><Relationship Type="http://schemas.openxmlformats.org/officeDocument/2006/relationships/image" Target="/ppt/media/image16.png" Id="rId5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61" /><Relationship Type="http://schemas.openxmlformats.org/officeDocument/2006/relationships/image" Target="/ppt/media/image17.png" Id="rId63" /><Relationship Type="http://schemas.openxmlformats.org/officeDocument/2006/relationships/image" Target="/ppt/media/image18.png" Id="rId65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2" name=""/>
        <p:cNvGrpSpPr/>
        <p:nvPr/>
      </p:nvGrpSpPr>
      <p:grpSpPr/>
      <p:pic>
        <p:nvPicPr>
          <p:cNvPr id="5" name="Image.jpg"/>
          <p:cNvPicPr/>
          <p:nvPr/>
        </p:nvPicPr>
        <p:blipFill>
          <a:blip r:embed="rId7"/>
          <a:stretch>
            <a:fillRect/>
          </a:stretch>
        </p:blipFill>
        <p:spPr>
          <a:xfrm>
            <a:off x="1414145" y="2115185"/>
            <a:ext cx="6303645" cy="1362710"/>
          </a:xfrm>
          <a:prstGeom prst="rect">
            <a:avLst/>
          </a:prstGeom>
        </p:spPr>
      </p:pic>
      <p:pic>
        <p:nvPicPr>
          <p:cNvPr id="8" name="Image.jpg"/>
          <p:cNvPicPr/>
          <p:nvPr/>
        </p:nvPicPr>
        <p:blipFill>
          <a:blip r:embed="rId9"/>
          <a:stretch>
            <a:fillRect/>
          </a:stretch>
        </p:blipFill>
        <p:spPr>
          <a:xfrm>
            <a:off x="0" y="4953000"/>
            <a:ext cx="9144000" cy="1905000"/>
          </a:xfrm>
          <a:prstGeom prst="rect">
            <a:avLst/>
          </a:prstGeom>
        </p:spPr>
      </p:pic>
      <p:sp>
        <p:nvSpPr>
          <p:cNvPr id="6" name=""/>
          <p:cNvSpPr/>
          <p:nvPr>
            <p:ph type="body" idx="10"/>
          </p:nvPr>
        </p:nvSpPr>
        <p:spPr>
          <a:xfrm>
            <a:off x="0" y="3669665"/>
            <a:ext cx="9144000" cy="12833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91840" marR="0" indent="0" algn="l">
              <a:lnSpc>
                <a:spcPct val="95999"/>
              </a:lnSpc>
              <a:spcAft>
                <a:spcPts val="6480"/>
              </a:spcAft>
            </a:pPr>
            <a:r>
              <a:rPr lang="en-US" sz="2650" spc="0">
                <a:solidFill>
                  <a:srgbClr val="000000"/>
                </a:solidFill>
                <a:latin typeface="Tahoma" pitchFamily="2" panose="2263545234"/>
              </a:rPr>
              <a:t>April 7</a:t>
            </a:r>
            <a:r>
              <a:rPr lang="en-US" sz="2650" baseline="30000" spc="0">
                <a:solidFill>
                  <a:srgbClr val="000000"/>
                </a:solidFill>
                <a:latin typeface="Tahoma" pitchFamily="2" panose="2263545234"/>
              </a:rPr>
              <a:t>th</a:t>
            </a:r>
            <a:r>
              <a:rPr lang="en-US" sz="2650" spc="0">
                <a:solidFill>
                  <a:srgbClr val="000000"/>
                </a:solidFill>
                <a:latin typeface="Tahoma" pitchFamily="2" panose="2263545234"/>
              </a:rPr>
              <a:t>, 2015 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65" name=""/>
        <p:cNvGrpSpPr/>
        <p:nvPr/>
      </p:nvGrpSpPr>
      <p:grpSpPr/>
      <p:pic>
        <p:nvPicPr>
          <p:cNvPr id="170" name="Image.jpg"/>
          <p:cNvPicPr/>
          <p:nvPr/>
        </p:nvPicPr>
        <p:blipFill>
          <a:blip r:embed="rId70"/>
          <a:stretch>
            <a:fillRect/>
          </a:stretch>
        </p:blipFill>
        <p:spPr>
          <a:xfrm>
            <a:off x="511810" y="219710"/>
            <a:ext cx="6217920" cy="316865"/>
          </a:xfrm>
          <a:prstGeom prst="rect">
            <a:avLst/>
          </a:prstGeom>
        </p:spPr>
      </p:pic>
      <p:pic>
        <p:nvPicPr>
          <p:cNvPr id="173" name="Image.jpg"/>
          <p:cNvPicPr/>
          <p:nvPr/>
        </p:nvPicPr>
        <p:blipFill>
          <a:blip r:embed="rId72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67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68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71" name=""/>
          <p:cNvSpPr/>
          <p:nvPr>
            <p:ph type="body" idx="10"/>
          </p:nvPr>
        </p:nvSpPr>
        <p:spPr>
          <a:xfrm>
            <a:off x="460375" y="899160"/>
            <a:ext cx="8229600" cy="3803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13716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950" spc="110">
                <a:solidFill>
                  <a:srgbClr val="000000"/>
                </a:solidFill>
                <a:latin typeface="Tahoma" pitchFamily="2" panose="2263545234"/>
              </a:rPr>
              <a:t>The soft drink segment is growing moderately through: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spc="7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950" spc="120">
                <a:solidFill>
                  <a:srgbClr val="000000"/>
                </a:solidFill>
                <a:latin typeface="Tahoma" pitchFamily="2" panose="2263545234"/>
              </a:rPr>
              <a:t> blended sports drinks and bottled water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spc="7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950" spc="120">
                <a:solidFill>
                  <a:srgbClr val="000000"/>
                </a:solidFill>
                <a:latin typeface="Tahoma" pitchFamily="2" panose="2263545234"/>
              </a:rPr>
              <a:t> preference for healthy drinks include functional drinks, fruit </a:t>
            </a:r>
          </a:p>
          <a:p>
            <a:pPr marL="6400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950" spc="50">
                <a:solidFill>
                  <a:srgbClr val="000000"/>
                </a:solidFill>
                <a:latin typeface="Tahoma" pitchFamily="2" panose="2263545234"/>
              </a:rPr>
              <a:t>juice </a:t>
            </a:r>
          </a:p>
          <a:p>
            <a:pPr marL="1371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2000" b="1" spc="50">
                <a:solidFill>
                  <a:srgbClr val="000000"/>
                </a:solidFill>
                <a:latin typeface="Tahoma" pitchFamily="2" panose="2263545234"/>
              </a:rPr>
              <a:t>Key Accounts include Coca Cola @ 65%, Schweppes who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50">
                <a:solidFill>
                  <a:srgbClr val="000000"/>
                </a:solidFill>
                <a:latin typeface="Tahoma" pitchFamily="2" panose="2263545234"/>
              </a:rPr>
              <a:t>represent est. 90% of the ANZ market. </a:t>
            </a:r>
          </a:p>
          <a:p>
            <a:pPr marL="137160" marR="0" indent="0" algn="l">
              <a:lnSpc>
                <a:spcPct val="95999"/>
              </a:lnSpc>
              <a:spcBef>
                <a:spcPts val="2520"/>
              </a:spcBef>
              <a:spcAft>
                <a:spcPts val="0"/>
              </a:spcAft>
            </a:pPr>
            <a:r>
              <a:rPr lang="en-US" sz="1750" spc="110">
                <a:solidFill>
                  <a:srgbClr val="000000"/>
                </a:solidFill>
                <a:latin typeface="Tahoma" pitchFamily="2" panose="2263545234"/>
              </a:rPr>
              <a:t>Non alcoholic production Cleaning and Sanitation demand comprises: </a:t>
            </a:r>
          </a:p>
          <a:p>
            <a:pPr marL="411480" marR="0" indent="0" algn="l">
              <a:lnSpc>
                <a:spcPct val="7487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0">
                <a:solidFill>
                  <a:srgbClr val="000000"/>
                </a:solidFill>
                <a:latin typeface="Tahoma" pitchFamily="2" panose="2263545234"/>
              </a:rPr>
              <a:t> CIP ~ 60% </a:t>
            </a:r>
          </a:p>
          <a:p>
            <a:pPr marL="411480" marR="0" indent="0" algn="l">
              <a:lnSpc>
                <a:spcPct val="7775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10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100">
                <a:solidFill>
                  <a:srgbClr val="000000"/>
                </a:solidFill>
                <a:latin typeface="Tahoma" pitchFamily="2" panose="2263545234"/>
              </a:rPr>
              <a:t> Track Treatment ~ 25% </a:t>
            </a:r>
          </a:p>
          <a:p>
            <a:pPr marL="411480" marR="0" indent="0" algn="l">
              <a:lnSpc>
                <a:spcPct val="75839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1850" spc="10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i="1" spc="100">
                <a:solidFill>
                  <a:srgbClr val="000000"/>
                </a:solidFill>
                <a:latin typeface="Tahoma" pitchFamily="2" panose="2263545234"/>
              </a:rPr>
              <a:t> OPC ~ 15% </a:t>
            </a:r>
          </a:p>
          <a:p>
            <a:pPr marL="0" marR="4572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74" name=""/>
        <p:cNvGrpSpPr/>
        <p:nvPr/>
      </p:nvGrpSpPr>
      <p:grpSpPr/>
      <p:pic>
        <p:nvPicPr>
          <p:cNvPr id="179" name="Image.jpg"/>
          <p:cNvPicPr/>
          <p:nvPr/>
        </p:nvPicPr>
        <p:blipFill>
          <a:blip r:embed="rId77"/>
          <a:stretch>
            <a:fillRect/>
          </a:stretch>
        </p:blipFill>
        <p:spPr>
          <a:xfrm>
            <a:off x="536575" y="728345"/>
            <a:ext cx="2901315" cy="341630"/>
          </a:xfrm>
          <a:prstGeom prst="rect">
            <a:avLst/>
          </a:prstGeom>
        </p:spPr>
      </p:pic>
      <p:pic>
        <p:nvPicPr>
          <p:cNvPr id="182" name="Image.jpg"/>
          <p:cNvPicPr/>
          <p:nvPr/>
        </p:nvPicPr>
        <p:blipFill>
          <a:blip r:embed="rId79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76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77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80" name=""/>
          <p:cNvSpPr/>
          <p:nvPr>
            <p:ph type="body" idx="10"/>
          </p:nvPr>
        </p:nvSpPr>
        <p:spPr>
          <a:xfrm>
            <a:off x="0" y="1999615"/>
            <a:ext cx="8496300" cy="3782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37160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2900" spc="160">
                <a:solidFill>
                  <a:srgbClr val="000000"/>
                </a:solidFill>
                <a:latin typeface="Tahoma" pitchFamily="2" panose="2263545234"/>
              </a:rPr>
              <a:t>Target the ANZ Food and Beverage </a:t>
            </a:r>
          </a:p>
          <a:p>
            <a:pPr marL="0" marR="2286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80">
                <a:solidFill>
                  <a:srgbClr val="000000"/>
                </a:solidFill>
                <a:latin typeface="Tahoma" pitchFamily="2" panose="2263545234"/>
              </a:rPr>
              <a:t>business by leveraging existing business </a:t>
            </a:r>
          </a:p>
          <a:p>
            <a:pPr marL="0" marR="22860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50">
                <a:solidFill>
                  <a:srgbClr val="000000"/>
                </a:solidFill>
                <a:latin typeface="Tahoma" pitchFamily="2" panose="2263545234"/>
              </a:rPr>
              <a:t>relationships in Brewing, Beverage and </a:t>
            </a:r>
          </a:p>
          <a:p>
            <a:pPr marL="0" marR="342900" indent="0" algn="r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80">
                <a:solidFill>
                  <a:srgbClr val="000000"/>
                </a:solidFill>
                <a:latin typeface="Tahoma" pitchFamily="2" panose="2263545234"/>
              </a:rPr>
              <a:t>Dairy sectors while consolidating our </a:t>
            </a:r>
          </a:p>
          <a:p>
            <a:pPr marL="0" marR="182880" indent="0" algn="r">
              <a:lnSpc>
                <a:spcPct val="7967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900" spc="170">
                <a:solidFill>
                  <a:srgbClr val="000000"/>
                </a:solidFill>
                <a:latin typeface="Tahoma" pitchFamily="2" panose="2263545234"/>
              </a:rPr>
              <a:t>presence in Food Processing and Dairy </a:t>
            </a:r>
          </a:p>
          <a:p>
            <a:pPr marL="3383280" marR="0" indent="0" algn="l">
              <a:lnSpc>
                <a:spcPts val="2400"/>
              </a:lnSpc>
              <a:spcBef>
                <a:spcPts val="0"/>
              </a:spcBef>
              <a:spcAft>
                <a:spcPts val="11880"/>
              </a:spcAft>
            </a:pPr>
            <a:r>
              <a:rPr lang="en-US" sz="2900" spc="100">
                <a:solidFill>
                  <a:srgbClr val="000000"/>
                </a:solidFill>
                <a:latin typeface="Tahoma" pitchFamily="2" panose="2263545234"/>
              </a:rPr>
              <a:t>sectors in C&amp;S.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83" name=""/>
        <p:cNvGrpSpPr/>
        <p:nvPr/>
      </p:nvGrpSpPr>
      <p:grpSpPr/>
      <p:pic>
        <p:nvPicPr>
          <p:cNvPr id="186" name="Image.jpg"/>
          <p:cNvPicPr/>
          <p:nvPr/>
        </p:nvPicPr>
        <p:blipFill>
          <a:blip r:embed="rId84"/>
          <a:stretch>
            <a:fillRect/>
          </a:stretch>
        </p:blipFill>
        <p:spPr>
          <a:xfrm>
            <a:off x="658495" y="728345"/>
            <a:ext cx="6290945" cy="341630"/>
          </a:xfrm>
          <a:prstGeom prst="rect">
            <a:avLst/>
          </a:prstGeom>
        </p:spPr>
      </p:pic>
      <p:pic>
        <p:nvPicPr>
          <p:cNvPr id="189" name="Image.jpg"/>
          <p:cNvPicPr/>
          <p:nvPr/>
        </p:nvPicPr>
        <p:blipFill>
          <a:blip r:embed="rId86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87" name=""/>
          <p:cNvSpPr/>
          <p:nvPr>
            <p:ph type="body" idx="10"/>
          </p:nvPr>
        </p:nvSpPr>
        <p:spPr>
          <a:xfrm>
            <a:off x="0" y="1624330"/>
            <a:ext cx="7835900" cy="41579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600200" marR="0" indent="274320" algn="l">
              <a:lnSpc>
                <a:spcPct val="95999"/>
              </a:lnSpc>
              <a:spcAft>
                <a:spcPts val="0"/>
              </a:spcAft>
              <a:buFont typeface="Tahoma"/>
              <a:buAutoNum startAt="1" type="arabicPeriod"/>
            </a:pPr>
            <a:r>
              <a:rPr lang="en-US" sz="1550" spc="130">
                <a:solidFill>
                  <a:srgbClr val="000000"/>
                </a:solidFill>
                <a:latin typeface="Tahoma" pitchFamily="2" panose="2263545234"/>
              </a:rPr>
              <a:t>Develop comprehensive business plan </a:t>
            </a:r>
          </a:p>
          <a:p>
            <a:pPr marL="1325880" marR="0" indent="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110">
                <a:solidFill>
                  <a:srgbClr val="000000"/>
                </a:solidFill>
                <a:latin typeface="Tahoma" pitchFamily="2" panose="2263545234"/>
              </a:rPr>
              <a:t>Deliver profitable sales to budget est USD $300k in 2015 </a:t>
            </a:r>
          </a:p>
          <a:p>
            <a:pPr marL="1325880" marR="0" indent="274320" algn="l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110">
                <a:solidFill>
                  <a:srgbClr val="000000"/>
                </a:solidFill>
                <a:latin typeface="Tahoma" pitchFamily="2" panose="2263545234"/>
              </a:rPr>
              <a:t>Develop sales funnel to deliver est USD$1.1m for 2016 </a:t>
            </a:r>
          </a:p>
          <a:p>
            <a:pPr marL="1600200" marR="0" indent="27432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70">
                <a:solidFill>
                  <a:srgbClr val="000000"/>
                </a:solidFill>
                <a:latin typeface="Tahoma" pitchFamily="2" panose="2263545234"/>
              </a:rPr>
              <a:t>Expand product range to support business growth i.e. Premium </a:t>
            </a:r>
            <a:r>
              <a:rPr lang="en-US" sz="1550" spc="105">
                <a:solidFill>
                  <a:srgbClr val="000000"/>
                </a:solidFill>
                <a:latin typeface="Tahoma" pitchFamily="2" panose="2263545234"/>
              </a:rPr>
              <a:t>and Economical OPC offering, Expand Dairy product range to </a:t>
            </a:r>
            <a:r>
              <a:rPr lang="en-US" sz="1550" spc="50">
                <a:solidFill>
                  <a:srgbClr val="000000"/>
                </a:solidFill>
                <a:latin typeface="Tahoma" pitchFamily="2" panose="2263545234"/>
              </a:rPr>
              <a:t>NZ etc </a:t>
            </a:r>
          </a:p>
          <a:p>
            <a:pPr marL="1600200" marR="0" indent="274320" algn="l">
              <a:lnSpc>
                <a:spcPct val="95999"/>
              </a:lnSpc>
              <a:spcBef>
                <a:spcPts val="72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95">
                <a:solidFill>
                  <a:srgbClr val="000000"/>
                </a:solidFill>
                <a:latin typeface="Tahoma" pitchFamily="2" panose="2263545234"/>
              </a:rPr>
              <a:t>Continued core sales force technical competency development </a:t>
            </a:r>
          </a:p>
          <a:p>
            <a:pPr marL="1600200" marR="45720" indent="27432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  <a:buFont typeface="Tahoma"/>
              <a:buAutoNum type="arabicPeriod"/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Expanding and standardise a value added delivery program for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our customers using Electronic Reporting </a:t>
            </a:r>
          </a:p>
          <a:p>
            <a:pPr marL="1600200" marR="0" indent="274320" algn="l">
              <a:lnSpc>
                <a:spcPct val="95999"/>
              </a:lnSpc>
              <a:spcBef>
                <a:spcPts val="180"/>
              </a:spcBef>
              <a:spcAft>
                <a:spcPts val="11520"/>
              </a:spcAft>
              <a:buFont typeface="Tahoma"/>
              <a:buAutoNum type="arabicPeriod"/>
            </a:pPr>
            <a:r>
              <a:rPr lang="en-US" sz="1550" spc="130">
                <a:solidFill>
                  <a:srgbClr val="000000"/>
                </a:solidFill>
                <a:latin typeface="Tahoma" pitchFamily="2" panose="2263545234"/>
              </a:rPr>
              <a:t>Develop ANZ Sales Team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9" name=""/>
        <p:cNvGrpSpPr/>
        <p:nvPr/>
      </p:nvGrpSpPr>
      <p:grpSpPr/>
      <p:pic>
        <p:nvPicPr>
          <p:cNvPr id="12" name="Image.jpg"/>
          <p:cNvPicPr/>
          <p:nvPr/>
        </p:nvPicPr>
        <p:blipFill>
          <a:blip r:embed="rId14"/>
          <a:stretch>
            <a:fillRect/>
          </a:stretch>
        </p:blipFill>
        <p:spPr>
          <a:xfrm>
            <a:off x="463550" y="753110"/>
            <a:ext cx="6900545" cy="340995"/>
          </a:xfrm>
          <a:prstGeom prst="rect">
            <a:avLst/>
          </a:prstGeom>
        </p:spPr>
      </p:pic>
      <p:pic>
        <p:nvPicPr>
          <p:cNvPr id="15" name="Image.jpg"/>
          <p:cNvPicPr/>
          <p:nvPr/>
        </p:nvPicPr>
        <p:blipFill>
          <a:blip r:embed="rId16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3" name=""/>
          <p:cNvSpPr/>
          <p:nvPr>
            <p:ph type="body" idx="10"/>
          </p:nvPr>
        </p:nvSpPr>
        <p:spPr>
          <a:xfrm>
            <a:off x="0" y="1813560"/>
            <a:ext cx="8356600" cy="39687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914400" marR="0" indent="-274320" algn="l">
              <a:lnSpc>
                <a:spcPct val="95999"/>
              </a:lnSpc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TNC Global has established a strong reputation in the Cleaning and Sanitation </a:t>
            </a:r>
            <a:r>
              <a:rPr lang="en-US" sz="1550" spc="80">
                <a:solidFill>
                  <a:srgbClr val="000000"/>
                </a:solidFill>
                <a:latin typeface="Tahoma" pitchFamily="2" panose="2263545234"/>
              </a:rPr>
              <a:t>market in Australia and New Zealand. </a:t>
            </a:r>
          </a:p>
          <a:p>
            <a:pPr marL="914400" marR="45720" indent="-274320" algn="l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550" spc="125">
                <a:solidFill>
                  <a:srgbClr val="000000"/>
                </a:solidFill>
                <a:latin typeface="Tahoma" pitchFamily="2" panose="2263545234"/>
              </a:rPr>
              <a:t>Australia represents the bulk </a:t>
            </a:r>
            <a:r>
              <a:rPr lang="en-US" sz="1550" i="1" spc="0">
                <a:solidFill>
                  <a:srgbClr val="000000"/>
                </a:solidFill>
                <a:latin typeface="Tahoma" pitchFamily="2" panose="2263545234"/>
              </a:rPr>
              <a:t>(2 thirds)</a:t>
            </a:r>
            <a:r>
              <a:rPr lang="en-US" sz="1550" spc="125">
                <a:solidFill>
                  <a:srgbClr val="000000"/>
                </a:solidFill>
                <a:latin typeface="Tahoma" pitchFamily="2" panose="2263545234"/>
              </a:rPr>
              <a:t> of USD$125m Cleaning and Sanitation </a:t>
            </a:r>
            <a:r>
              <a:rPr lang="en-US" sz="1550" spc="50">
                <a:solidFill>
                  <a:srgbClr val="000000"/>
                </a:solidFill>
                <a:latin typeface="Tahoma" pitchFamily="2" panose="2263545234"/>
              </a:rPr>
              <a:t>market </a:t>
            </a:r>
          </a:p>
          <a:p>
            <a:pPr marL="0" marR="20574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600" spc="4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i="1" spc="100">
                <a:solidFill>
                  <a:srgbClr val="000000"/>
                </a:solidFill>
                <a:latin typeface="Tahoma" pitchFamily="2" panose="2263545234"/>
              </a:rPr>
              <a:t> we estimate the total market to be approximately USD$150m by 2018. </a:t>
            </a:r>
          </a:p>
          <a:p>
            <a:pPr marL="914400" marR="137160" indent="-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The growth of the Cleaning and Sanitation market has performed in line with </a:t>
            </a:r>
            <a:r>
              <a:rPr lang="en-US" sz="1550" spc="60">
                <a:solidFill>
                  <a:srgbClr val="000000"/>
                </a:solidFill>
                <a:latin typeface="Tahoma" pitchFamily="2" panose="2263545234"/>
              </a:rPr>
              <a:t>the rate of CPI of circa 3.5% in recent years. </a:t>
            </a:r>
          </a:p>
          <a:p>
            <a:pPr marL="914400" marR="228600" indent="-274320" algn="l">
              <a:lnSpc>
                <a:spcPct val="1103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550" spc="95">
                <a:solidFill>
                  <a:srgbClr val="000000"/>
                </a:solidFill>
                <a:latin typeface="Tahoma" pitchFamily="2" panose="2263545234"/>
              </a:rPr>
              <a:t>The Cleaning and Sanitation market is supplied by commodity and specialty </a:t>
            </a:r>
            <a:r>
              <a:rPr lang="en-US" sz="1600" spc="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spc="100">
                <a:solidFill>
                  <a:srgbClr val="000000"/>
                </a:solidFill>
                <a:latin typeface="Tahoma" pitchFamily="2" panose="2263545234"/>
              </a:rPr>
              <a:t> commodity based chemicals ~30% </a:t>
            </a:r>
          </a:p>
          <a:p>
            <a:pPr marL="914400" marR="0" indent="0" algn="l">
              <a:lnSpc>
                <a:spcPct val="8063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600" spc="4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 formulated chemical ~70% </a:t>
            </a:r>
          </a:p>
          <a:p>
            <a:pPr marL="914400" marR="45720" indent="-274320" algn="l">
              <a:lnSpc>
                <a:spcPct val="95999"/>
              </a:lnSpc>
              <a:spcBef>
                <a:spcPts val="720"/>
              </a:spcBef>
              <a:spcAft>
                <a:spcPts val="558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Government legislation and regulatory standards from food safety authorities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drive and ensure compliance for export companies.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6" name=""/>
        <p:cNvGrpSpPr/>
        <p:nvPr/>
      </p:nvGrpSpPr>
      <p:grpSpPr/>
      <p:pic>
        <p:nvPicPr>
          <p:cNvPr id="19" name="Image.jpg"/>
          <p:cNvPicPr/>
          <p:nvPr/>
        </p:nvPicPr>
        <p:blipFill>
          <a:blip r:embed="rId21"/>
          <a:stretch>
            <a:fillRect/>
          </a:stretch>
        </p:blipFill>
        <p:spPr>
          <a:xfrm>
            <a:off x="0" y="487680"/>
            <a:ext cx="8571230" cy="6370320"/>
          </a:xfrm>
          <a:prstGeom prst="rect">
            <a:avLst/>
          </a:prstGeom>
        </p:spPr>
      </p:pic>
      <p:sp>
        <p:nvSpPr>
          <p:cNvPr id="20" name=""/>
          <p:cNvSpPr/>
          <p:nvPr>
            <p:ph type="body" idx="10"/>
          </p:nvPr>
        </p:nvSpPr>
        <p:spPr>
          <a:xfrm>
            <a:off x="5711825" y="3770630"/>
            <a:ext cx="1908175" cy="151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4079"/>
              </a:lnSpc>
              <a:spcAft>
                <a:spcPts val="0"/>
              </a:spcAft>
            </a:pPr>
            <a:r>
              <a:rPr lang="en-US" sz="1000" b="1" spc="-60">
                <a:solidFill>
                  <a:srgbClr val="000000"/>
                </a:solidFill>
                <a:latin typeface="Tahoma" pitchFamily="2" panose="2263545234"/>
              </a:rPr>
              <a:t>Market Share F&amp;B competitor % </a:t>
            </a:r>
          </a:p>
        </p:txBody>
      </p:sp>
      <p:sp>
        <p:nvSpPr>
          <p:cNvPr id="21" name=""/>
          <p:cNvSpPr/>
          <p:nvPr>
            <p:ph type="body" idx="10"/>
          </p:nvPr>
        </p:nvSpPr>
        <p:spPr>
          <a:xfrm>
            <a:off x="511810" y="3858895"/>
            <a:ext cx="2395855" cy="1333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3519"/>
              </a:lnSpc>
              <a:spcAft>
                <a:spcPts val="0"/>
              </a:spcAft>
            </a:pPr>
            <a:r>
              <a:rPr lang="en-US" sz="1000" b="1" spc="-35">
                <a:solidFill>
                  <a:srgbClr val="000000"/>
                </a:solidFill>
                <a:latin typeface="Tahoma" pitchFamily="2" panose="2263545234"/>
              </a:rPr>
              <a:t>Market Share F&amp;B ANZ USD 125 million </a:t>
            </a:r>
          </a:p>
        </p:txBody>
      </p:sp>
      <p:sp>
        <p:nvSpPr>
          <p:cNvPr id="22" name=""/>
          <p:cNvSpPr/>
          <p:nvPr>
            <p:ph type="body" idx="10"/>
          </p:nvPr>
        </p:nvSpPr>
        <p:spPr>
          <a:xfrm>
            <a:off x="2892425" y="1155065"/>
            <a:ext cx="2987040" cy="3086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ctr">
              <a:lnSpc>
                <a:spcPts val="1200"/>
              </a:lnSpc>
              <a:spcAft>
                <a:spcPts val="0"/>
              </a:spcAft>
            </a:pPr>
            <a:r>
              <a:rPr lang="en-US" sz="1050" spc="55">
                <a:solidFill>
                  <a:srgbClr val="000000"/>
                </a:solidFill>
                <a:latin typeface="Tahoma" pitchFamily="2" panose="2263545234"/>
              </a:rPr>
              <a:t>Total ANZ $ Value Market Segment USD 125 </a:t>
            </a:r>
            <a:br/>
            <a:r>
              <a:rPr lang="en-US" sz="1050" spc="0">
                <a:solidFill>
                  <a:srgbClr val="000000"/>
                </a:solidFill>
                <a:latin typeface="Tahoma" pitchFamily="2" panose="2263545234"/>
              </a:rPr>
              <a:t>million </a:t>
            </a:r>
          </a:p>
        </p:txBody>
      </p:sp>
      <p:sp>
        <p:nvSpPr>
          <p:cNvPr id="23" name=""/>
          <p:cNvSpPr/>
          <p:nvPr>
            <p:ph type="body" idx="10"/>
          </p:nvPr>
        </p:nvSpPr>
        <p:spPr>
          <a:xfrm>
            <a:off x="2255520" y="1581785"/>
            <a:ext cx="33845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150.0 </a:t>
            </a:r>
          </a:p>
        </p:txBody>
      </p:sp>
      <p:sp>
        <p:nvSpPr>
          <p:cNvPr id="24" name=""/>
          <p:cNvSpPr/>
          <p:nvPr>
            <p:ph type="body" idx="10"/>
          </p:nvPr>
        </p:nvSpPr>
        <p:spPr>
          <a:xfrm>
            <a:off x="5736590" y="1715770"/>
            <a:ext cx="17335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-45">
                <a:solidFill>
                  <a:srgbClr val="000000"/>
                </a:solidFill>
                <a:latin typeface="Tahoma" pitchFamily="2" panose="2263545234"/>
              </a:rPr>
              <a:t>126 </a:t>
            </a:r>
          </a:p>
        </p:txBody>
      </p:sp>
      <p:sp>
        <p:nvSpPr>
          <p:cNvPr id="25" name=""/>
          <p:cNvSpPr/>
          <p:nvPr>
            <p:ph type="body" idx="10"/>
          </p:nvPr>
        </p:nvSpPr>
        <p:spPr>
          <a:xfrm>
            <a:off x="2255520" y="2094230"/>
            <a:ext cx="33845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100.0 </a:t>
            </a:r>
          </a:p>
        </p:txBody>
      </p:sp>
      <p:sp>
        <p:nvSpPr>
          <p:cNvPr id="26" name=""/>
          <p:cNvSpPr/>
          <p:nvPr>
            <p:ph type="body" idx="10"/>
          </p:nvPr>
        </p:nvSpPr>
        <p:spPr>
          <a:xfrm>
            <a:off x="2331720" y="2602865"/>
            <a:ext cx="25908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5">
                <a:solidFill>
                  <a:srgbClr val="000000"/>
                </a:solidFill>
                <a:latin typeface="Tahoma" pitchFamily="2" panose="2263545234"/>
              </a:rPr>
              <a:t>50.0 </a:t>
            </a:r>
          </a:p>
        </p:txBody>
      </p:sp>
      <p:sp>
        <p:nvSpPr>
          <p:cNvPr id="27" name=""/>
          <p:cNvSpPr/>
          <p:nvPr>
            <p:ph type="body" idx="10"/>
          </p:nvPr>
        </p:nvSpPr>
        <p:spPr>
          <a:xfrm>
            <a:off x="2404745" y="3115310"/>
            <a:ext cx="18923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  <p:sp>
        <p:nvSpPr>
          <p:cNvPr id="28" name=""/>
          <p:cNvSpPr/>
          <p:nvPr>
            <p:ph type="body" idx="10"/>
          </p:nvPr>
        </p:nvSpPr>
        <p:spPr>
          <a:xfrm>
            <a:off x="2895600" y="2612390"/>
            <a:ext cx="115570" cy="9969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36 </a:t>
            </a:r>
          </a:p>
        </p:txBody>
      </p:sp>
      <p:sp>
        <p:nvSpPr>
          <p:cNvPr id="29" name=""/>
          <p:cNvSpPr/>
          <p:nvPr>
            <p:ph type="body" idx="10"/>
          </p:nvPr>
        </p:nvSpPr>
        <p:spPr>
          <a:xfrm>
            <a:off x="3044825" y="2792095"/>
            <a:ext cx="2026920" cy="25527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600"/>
              </a:lnSpc>
              <a:spcAft>
                <a:spcPts val="0"/>
              </a:spcAft>
              <a:tabLst>
                <a:tab pos="502920" algn="l"/>
                <a:tab pos="1146175" algn="l"/>
                <a:tab pos="1899285" algn="r"/>
              </a:tabLs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14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16 </a:t>
            </a:r>
          </a:p>
          <a:p>
            <a:pPr marL="1417320" marR="0" indent="0" algn="l">
              <a:lnSpc>
                <a:spcPts val="1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17 </a:t>
            </a:r>
          </a:p>
          <a:p>
            <a:pPr marL="640080" marR="0" indent="0" algn="l">
              <a:lnSpc>
                <a:spcPct val="124799"/>
              </a:lnSpc>
              <a:spcBef>
                <a:spcPts val="0"/>
              </a:spcBef>
              <a:spcAft>
                <a:spcPts val="0"/>
              </a:spcAft>
              <a:tabLst>
                <a:tab pos="1256030" algn="l"/>
                <a:tab pos="2023745" algn="r"/>
              </a:tabLs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10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3 </a:t>
            </a: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30" name=""/>
          <p:cNvSpPr/>
          <p:nvPr>
            <p:ph type="body" idx="10"/>
          </p:nvPr>
        </p:nvSpPr>
        <p:spPr>
          <a:xfrm>
            <a:off x="3185160" y="2432050"/>
            <a:ext cx="11303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800" spc="-15">
                <a:solidFill>
                  <a:srgbClr val="000000"/>
                </a:solidFill>
                <a:latin typeface="Tahoma" pitchFamily="2" panose="2263545234"/>
              </a:rPr>
              <a:t>54 </a:t>
            </a:r>
          </a:p>
        </p:txBody>
      </p:sp>
      <p:sp>
        <p:nvSpPr>
          <p:cNvPr id="31" name=""/>
          <p:cNvSpPr/>
          <p:nvPr>
            <p:ph type="body" idx="10"/>
          </p:nvPr>
        </p:nvSpPr>
        <p:spPr>
          <a:xfrm>
            <a:off x="3825240" y="2697480"/>
            <a:ext cx="118745" cy="946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391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28 </a:t>
            </a:r>
          </a:p>
        </p:txBody>
      </p:sp>
      <p:sp>
        <p:nvSpPr>
          <p:cNvPr id="32" name=""/>
          <p:cNvSpPr/>
          <p:nvPr>
            <p:ph type="body" idx="10"/>
          </p:nvPr>
        </p:nvSpPr>
        <p:spPr>
          <a:xfrm>
            <a:off x="5114290" y="2709545"/>
            <a:ext cx="11938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0">
                <a:solidFill>
                  <a:srgbClr val="000000"/>
                </a:solidFill>
                <a:latin typeface="Tahoma" pitchFamily="2" panose="2263545234"/>
              </a:rPr>
              <a:t>27 </a:t>
            </a:r>
          </a:p>
        </p:txBody>
      </p:sp>
      <p:sp>
        <p:nvSpPr>
          <p:cNvPr id="33" name=""/>
          <p:cNvSpPr/>
          <p:nvPr>
            <p:ph type="body" idx="10"/>
          </p:nvPr>
        </p:nvSpPr>
        <p:spPr>
          <a:xfrm>
            <a:off x="5474335" y="2127250"/>
            <a:ext cx="1123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7759"/>
              </a:lnSpc>
              <a:spcAft>
                <a:spcPts val="0"/>
              </a:spcAft>
            </a:pPr>
            <a:r>
              <a:rPr lang="en-US" sz="800" spc="-20">
                <a:solidFill>
                  <a:srgbClr val="000000"/>
                </a:solidFill>
                <a:latin typeface="Tahoma" pitchFamily="2" panose="2263545234"/>
              </a:rPr>
              <a:t>85 </a:t>
            </a:r>
          </a:p>
        </p:txBody>
      </p:sp>
      <p:sp>
        <p:nvSpPr>
          <p:cNvPr id="34" name=""/>
          <p:cNvSpPr/>
          <p:nvPr>
            <p:ph type="body" idx="10"/>
          </p:nvPr>
        </p:nvSpPr>
        <p:spPr>
          <a:xfrm>
            <a:off x="5614670" y="2566670"/>
            <a:ext cx="10033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800" spc="-65">
                <a:solidFill>
                  <a:srgbClr val="000000"/>
                </a:solidFill>
                <a:latin typeface="Tahoma" pitchFamily="2" panose="2263545234"/>
              </a:rPr>
              <a:t>41 </a:t>
            </a:r>
          </a:p>
        </p:txBody>
      </p:sp>
      <p:sp>
        <p:nvSpPr>
          <p:cNvPr id="35" name=""/>
          <p:cNvSpPr/>
          <p:nvPr>
            <p:ph type="body" idx="10"/>
          </p:nvPr>
        </p:nvSpPr>
        <p:spPr>
          <a:xfrm>
            <a:off x="6333490" y="2048510"/>
            <a:ext cx="256540" cy="6591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AU NZ ANZ </a:t>
            </a:r>
          </a:p>
        </p:txBody>
      </p:sp>
      <p:sp>
        <p:nvSpPr>
          <p:cNvPr id="36" name=""/>
          <p:cNvSpPr/>
          <p:nvPr>
            <p:ph type="body" idx="10"/>
          </p:nvPr>
        </p:nvSpPr>
        <p:spPr>
          <a:xfrm>
            <a:off x="5977255" y="4121150"/>
            <a:ext cx="27432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7.3% </a:t>
            </a:r>
          </a:p>
        </p:txBody>
      </p:sp>
      <p:sp>
        <p:nvSpPr>
          <p:cNvPr id="37" name=""/>
          <p:cNvSpPr/>
          <p:nvPr>
            <p:ph type="body" idx="10"/>
          </p:nvPr>
        </p:nvSpPr>
        <p:spPr>
          <a:xfrm>
            <a:off x="5398135" y="4215130"/>
            <a:ext cx="27114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50">
                <a:solidFill>
                  <a:srgbClr val="000000"/>
                </a:solidFill>
                <a:latin typeface="Tahoma" pitchFamily="2" panose="2263545234"/>
              </a:rPr>
              <a:t>5.7% </a:t>
            </a:r>
          </a:p>
        </p:txBody>
      </p:sp>
      <p:sp>
        <p:nvSpPr>
          <p:cNvPr id="38" name=""/>
          <p:cNvSpPr/>
          <p:nvPr>
            <p:ph type="body" idx="10"/>
          </p:nvPr>
        </p:nvSpPr>
        <p:spPr>
          <a:xfrm>
            <a:off x="890270" y="4279265"/>
            <a:ext cx="17335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10">
                <a:solidFill>
                  <a:srgbClr val="000000"/>
                </a:solidFill>
                <a:latin typeface="Tahoma" pitchFamily="2" panose="2263545234"/>
              </a:rPr>
              <a:t>7.2 </a:t>
            </a:r>
          </a:p>
        </p:txBody>
      </p:sp>
      <p:sp>
        <p:nvSpPr>
          <p:cNvPr id="39" name=""/>
          <p:cNvSpPr/>
          <p:nvPr>
            <p:ph type="body" idx="10"/>
          </p:nvPr>
        </p:nvSpPr>
        <p:spPr>
          <a:xfrm>
            <a:off x="4971415" y="4340225"/>
            <a:ext cx="38417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80639"/>
              </a:lnSpc>
              <a:spcAft>
                <a:spcPts val="0"/>
              </a:spcAft>
            </a:pPr>
            <a:r>
              <a:rPr lang="en-US" sz="950" spc="-50">
                <a:solidFill>
                  <a:srgbClr val="000000"/>
                </a:solidFill>
                <a:latin typeface="Tahoma" pitchFamily="2" panose="2263545234"/>
              </a:rPr>
              <a:t>3.5% </a:t>
            </a:r>
          </a:p>
        </p:txBody>
      </p:sp>
      <p:sp>
        <p:nvSpPr>
          <p:cNvPr id="40" name=""/>
          <p:cNvSpPr/>
          <p:nvPr>
            <p:ph type="body" idx="10"/>
          </p:nvPr>
        </p:nvSpPr>
        <p:spPr>
          <a:xfrm>
            <a:off x="4730750" y="4441190"/>
            <a:ext cx="271145" cy="2235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45720" rIns="0" bIns="0" anchor="t"/>
          <a:lstStyle/>
          <a:p>
            <a:pPr marL="0" marR="0" indent="0" algn="l">
              <a:lnSpc>
                <a:spcPct val="80639"/>
              </a:lnSpc>
              <a:spcAft>
                <a:spcPts val="180"/>
              </a:spcAft>
            </a:pPr>
            <a:r>
              <a:rPr lang="en-US" sz="950" spc="-55">
                <a:solidFill>
                  <a:srgbClr val="000000"/>
                </a:solidFill>
                <a:latin typeface="Tahoma" pitchFamily="2" panose="2263545234"/>
              </a:rPr>
              <a:t>5.9% </a:t>
            </a:r>
          </a:p>
        </p:txBody>
      </p:sp>
      <p:sp>
        <p:nvSpPr>
          <p:cNvPr id="41" name=""/>
          <p:cNvSpPr/>
          <p:nvPr>
            <p:ph type="body" idx="10"/>
          </p:nvPr>
        </p:nvSpPr>
        <p:spPr>
          <a:xfrm>
            <a:off x="6544310" y="4377055"/>
            <a:ext cx="27686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0">
                <a:solidFill>
                  <a:srgbClr val="000000"/>
                </a:solidFill>
                <a:latin typeface="Tahoma" pitchFamily="2" panose="2263545234"/>
              </a:rPr>
              <a:t>9.5% </a:t>
            </a:r>
          </a:p>
        </p:txBody>
      </p:sp>
      <p:sp>
        <p:nvSpPr>
          <p:cNvPr id="42" name=""/>
          <p:cNvSpPr/>
          <p:nvPr>
            <p:ph type="body" idx="10"/>
          </p:nvPr>
        </p:nvSpPr>
        <p:spPr>
          <a:xfrm>
            <a:off x="3529330" y="4319270"/>
            <a:ext cx="506095" cy="17291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JD 2008 EL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Orica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CB </a:t>
            </a:r>
          </a:p>
          <a:p>
            <a:pPr marL="0" marR="0" indent="0" algn="l">
              <a:lnSpc>
                <a:spcPts val="11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Jasol </a:t>
            </a:r>
          </a:p>
          <a:p>
            <a:pPr marL="0" marR="91440" indent="0" algn="l">
              <a:lnSpc>
                <a:spcPts val="1500"/>
              </a:lnSpc>
              <a:spcBef>
                <a:spcPts val="540"/>
              </a:spcBef>
              <a:spcAft>
                <a:spcPts val="72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AC Sopura Others </a:t>
            </a:r>
          </a:p>
        </p:txBody>
      </p:sp>
      <p:sp>
        <p:nvSpPr>
          <p:cNvPr id="43" name=""/>
          <p:cNvSpPr/>
          <p:nvPr>
            <p:ph type="body" idx="10"/>
          </p:nvPr>
        </p:nvSpPr>
        <p:spPr>
          <a:xfrm>
            <a:off x="1990090" y="4431665"/>
            <a:ext cx="25654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12.0 </a:t>
            </a:r>
          </a:p>
        </p:txBody>
      </p:sp>
      <p:sp>
        <p:nvSpPr>
          <p:cNvPr id="44" name=""/>
          <p:cNvSpPr/>
          <p:nvPr>
            <p:ph type="body" idx="10"/>
          </p:nvPr>
        </p:nvSpPr>
        <p:spPr>
          <a:xfrm>
            <a:off x="1600200" y="4422775"/>
            <a:ext cx="17653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9.2 </a:t>
            </a:r>
          </a:p>
        </p:txBody>
      </p:sp>
      <p:sp>
        <p:nvSpPr>
          <p:cNvPr id="45" name=""/>
          <p:cNvSpPr/>
          <p:nvPr>
            <p:ph type="body" idx="10"/>
          </p:nvPr>
        </p:nvSpPr>
        <p:spPr>
          <a:xfrm>
            <a:off x="588010" y="4395470"/>
            <a:ext cx="189230" cy="1193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4.4 </a:t>
            </a:r>
          </a:p>
        </p:txBody>
      </p:sp>
      <p:sp>
        <p:nvSpPr>
          <p:cNvPr id="46" name=""/>
          <p:cNvSpPr/>
          <p:nvPr>
            <p:ph type="body" idx="10"/>
          </p:nvPr>
        </p:nvSpPr>
        <p:spPr>
          <a:xfrm>
            <a:off x="347345" y="4556760"/>
            <a:ext cx="1828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7.4 </a:t>
            </a:r>
          </a:p>
        </p:txBody>
      </p:sp>
      <p:sp>
        <p:nvSpPr>
          <p:cNvPr id="47" name=""/>
          <p:cNvSpPr/>
          <p:nvPr>
            <p:ph type="body" idx="10"/>
          </p:nvPr>
        </p:nvSpPr>
        <p:spPr>
          <a:xfrm>
            <a:off x="5105400" y="4940935"/>
            <a:ext cx="3473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13.0% </a:t>
            </a:r>
          </a:p>
        </p:txBody>
      </p:sp>
      <p:sp>
        <p:nvSpPr>
          <p:cNvPr id="48" name=""/>
          <p:cNvSpPr/>
          <p:nvPr>
            <p:ph type="body" idx="10"/>
          </p:nvPr>
        </p:nvSpPr>
        <p:spPr>
          <a:xfrm>
            <a:off x="533400" y="5001895"/>
            <a:ext cx="25019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10">
                <a:solidFill>
                  <a:srgbClr val="000000"/>
                </a:solidFill>
                <a:latin typeface="Tahoma" pitchFamily="2" panose="2263545234"/>
              </a:rPr>
              <a:t>16.3 </a:t>
            </a:r>
          </a:p>
        </p:txBody>
      </p:sp>
      <p:sp>
        <p:nvSpPr>
          <p:cNvPr id="49" name=""/>
          <p:cNvSpPr/>
          <p:nvPr>
            <p:ph type="body" idx="10"/>
          </p:nvPr>
        </p:nvSpPr>
        <p:spPr>
          <a:xfrm>
            <a:off x="7324090" y="5093335"/>
            <a:ext cx="3600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10">
                <a:solidFill>
                  <a:srgbClr val="000000"/>
                </a:solidFill>
                <a:latin typeface="Tahoma" pitchFamily="2" panose="2263545234"/>
              </a:rPr>
              <a:t>44.2% </a:t>
            </a:r>
          </a:p>
        </p:txBody>
      </p:sp>
      <p:sp>
        <p:nvSpPr>
          <p:cNvPr id="50" name=""/>
          <p:cNvSpPr/>
          <p:nvPr>
            <p:ph type="body" idx="10"/>
          </p:nvPr>
        </p:nvSpPr>
        <p:spPr>
          <a:xfrm>
            <a:off x="2825750" y="5157470"/>
            <a:ext cx="252730" cy="1193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15">
                <a:solidFill>
                  <a:srgbClr val="000000"/>
                </a:solidFill>
                <a:latin typeface="Tahoma" pitchFamily="2" panose="2263545234"/>
              </a:rPr>
              <a:t>55.5 </a:t>
            </a:r>
          </a:p>
        </p:txBody>
      </p:sp>
      <p:sp>
        <p:nvSpPr>
          <p:cNvPr id="51" name=""/>
          <p:cNvSpPr/>
          <p:nvPr>
            <p:ph type="body" idx="10"/>
          </p:nvPr>
        </p:nvSpPr>
        <p:spPr>
          <a:xfrm>
            <a:off x="1075690" y="5373370"/>
            <a:ext cx="25908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25">
                <a:solidFill>
                  <a:srgbClr val="000000"/>
                </a:solidFill>
                <a:latin typeface="Tahoma" pitchFamily="2" panose="2263545234"/>
              </a:rPr>
              <a:t>13.7 </a:t>
            </a:r>
          </a:p>
        </p:txBody>
      </p:sp>
      <p:sp>
        <p:nvSpPr>
          <p:cNvPr id="52" name=""/>
          <p:cNvSpPr/>
          <p:nvPr>
            <p:ph type="body" idx="10"/>
          </p:nvPr>
        </p:nvSpPr>
        <p:spPr>
          <a:xfrm>
            <a:off x="5794375" y="6028690"/>
            <a:ext cx="35052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10.9% </a:t>
            </a:r>
          </a:p>
        </p:txBody>
      </p:sp>
      <p:sp>
        <p:nvSpPr>
          <p:cNvPr id="53" name=""/>
          <p:cNvSpPr/>
          <p:nvPr>
            <p:ph type="body" idx="10"/>
          </p:nvPr>
        </p:nvSpPr>
        <p:spPr>
          <a:xfrm>
            <a:off x="267970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54" name=""/>
          <p:cNvSpPr/>
          <p:nvPr>
            <p:ph type="body" idx="10"/>
          </p:nvPr>
        </p:nvSpPr>
        <p:spPr>
          <a:xfrm>
            <a:off x="8065135" y="4255135"/>
            <a:ext cx="506095" cy="17259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13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JD 2008 EL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Orica </a:t>
            </a:r>
          </a:p>
          <a:p>
            <a:pPr marL="0" marR="0" indent="0" algn="l">
              <a:lnSpc>
                <a:spcPts val="900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CB </a:t>
            </a:r>
          </a:p>
          <a:p>
            <a:pPr marL="0" marR="0" indent="0" algn="l">
              <a:lnSpc>
                <a:spcPts val="11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Jasol </a:t>
            </a:r>
          </a:p>
          <a:p>
            <a:pPr marL="0" marR="45720" indent="0" algn="l">
              <a:lnSpc>
                <a:spcPts val="1500"/>
              </a:lnSpc>
              <a:spcBef>
                <a:spcPts val="540"/>
              </a:spcBef>
              <a:spcAft>
                <a:spcPts val="72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AC Sopura Others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55" name=""/>
        <p:cNvGrpSpPr/>
        <p:nvPr/>
      </p:nvGrpSpPr>
      <p:grpSpPr/>
      <p:pic>
        <p:nvPicPr>
          <p:cNvPr id="59" name="Image.jpg"/>
          <p:cNvPicPr/>
          <p:nvPr/>
        </p:nvPicPr>
        <p:blipFill>
          <a:blip r:embed="rId26"/>
          <a:stretch>
            <a:fillRect/>
          </a:stretch>
        </p:blipFill>
        <p:spPr>
          <a:xfrm>
            <a:off x="463550" y="438785"/>
            <a:ext cx="3315970" cy="323215"/>
          </a:xfrm>
          <a:prstGeom prst="rect">
            <a:avLst/>
          </a:prstGeom>
        </p:spPr>
      </p:pic>
      <p:pic>
        <p:nvPicPr>
          <p:cNvPr id="62" name="Image.jpg"/>
          <p:cNvPicPr/>
          <p:nvPr/>
        </p:nvPicPr>
        <p:blipFill>
          <a:blip r:embed="rId28"/>
          <a:stretch>
            <a:fillRect/>
          </a:stretch>
        </p:blipFill>
        <p:spPr>
          <a:xfrm>
            <a:off x="1438910" y="1310640"/>
            <a:ext cx="6748145" cy="2042160"/>
          </a:xfrm>
          <a:prstGeom prst="rect">
            <a:avLst/>
          </a:prstGeom>
        </p:spPr>
      </p:pic>
      <p:pic>
        <p:nvPicPr>
          <p:cNvPr id="82" name="Image.jpg"/>
          <p:cNvPicPr/>
          <p:nvPr/>
        </p:nvPicPr>
        <p:blipFill>
          <a:blip r:embed="rId30"/>
          <a:stretch>
            <a:fillRect/>
          </a:stretch>
        </p:blipFill>
        <p:spPr>
          <a:xfrm>
            <a:off x="0" y="4053840"/>
            <a:ext cx="9034145" cy="2804160"/>
          </a:xfrm>
          <a:prstGeom prst="rect">
            <a:avLst/>
          </a:prstGeom>
        </p:spPr>
      </p:pic>
      <p:sp>
        <p:nvSpPr>
          <p:cNvPr id="57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60" name=""/>
          <p:cNvSpPr/>
          <p:nvPr>
            <p:ph type="body" idx="10"/>
          </p:nvPr>
        </p:nvSpPr>
        <p:spPr>
          <a:xfrm>
            <a:off x="374015" y="929640"/>
            <a:ext cx="8356600" cy="3810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2651760" marR="0" indent="0" algn="l">
              <a:lnSpc>
                <a:spcPct val="95999"/>
              </a:lnSpc>
              <a:spcAft>
                <a:spcPts val="1260"/>
              </a:spcAft>
            </a:pPr>
            <a:r>
              <a:rPr lang="en-US" sz="1000" b="1" spc="0">
                <a:solidFill>
                  <a:srgbClr val="000000"/>
                </a:solidFill>
                <a:latin typeface="Tahoma" pitchFamily="2" panose="2263545234"/>
              </a:rPr>
              <a:t>ANZ F&amp;B Market Segmentation $ Value (USD million) </a:t>
            </a:r>
          </a:p>
        </p:txBody>
      </p:sp>
      <p:sp>
        <p:nvSpPr>
          <p:cNvPr id="63" name=""/>
          <p:cNvSpPr/>
          <p:nvPr>
            <p:ph type="body" idx="10"/>
          </p:nvPr>
        </p:nvSpPr>
        <p:spPr>
          <a:xfrm>
            <a:off x="6754495" y="1371600"/>
            <a:ext cx="21653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u="sng" spc="-25">
                <a:solidFill>
                  <a:srgbClr val="000000"/>
                </a:solidFill>
                <a:latin typeface="Tahoma" pitchFamily="2" panose="2263545234"/>
              </a:rPr>
              <a:t>126</a:t>
            </a:r>
            <a:r>
              <a:rPr lang="en-US" sz="100" spc="-175">
                <a:solidFill>
                  <a:srgbClr val="000000"/>
                </a:solidFill>
                <a:latin typeface="Tahoma" pitchFamily="2" panose="2263545234"/>
              </a:rPr>
              <a:t> </a:t>
            </a:r>
          </a:p>
        </p:txBody>
      </p:sp>
      <p:sp>
        <p:nvSpPr>
          <p:cNvPr id="64" name=""/>
          <p:cNvSpPr/>
          <p:nvPr>
            <p:ph type="body" idx="10"/>
          </p:nvPr>
        </p:nvSpPr>
        <p:spPr>
          <a:xfrm>
            <a:off x="1438910" y="1310640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140.0 </a:t>
            </a:r>
          </a:p>
        </p:txBody>
      </p:sp>
      <p:sp>
        <p:nvSpPr>
          <p:cNvPr id="65" name=""/>
          <p:cNvSpPr/>
          <p:nvPr>
            <p:ph type="body" idx="10"/>
          </p:nvPr>
        </p:nvSpPr>
        <p:spPr>
          <a:xfrm>
            <a:off x="1438910" y="1588135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120.0 </a:t>
            </a:r>
          </a:p>
        </p:txBody>
      </p:sp>
      <p:sp>
        <p:nvSpPr>
          <p:cNvPr id="66" name=""/>
          <p:cNvSpPr/>
          <p:nvPr>
            <p:ph type="body" idx="10"/>
          </p:nvPr>
        </p:nvSpPr>
        <p:spPr>
          <a:xfrm>
            <a:off x="1438910" y="1865630"/>
            <a:ext cx="3378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100.0 </a:t>
            </a:r>
          </a:p>
        </p:txBody>
      </p:sp>
      <p:sp>
        <p:nvSpPr>
          <p:cNvPr id="67" name=""/>
          <p:cNvSpPr/>
          <p:nvPr>
            <p:ph type="body" idx="10"/>
          </p:nvPr>
        </p:nvSpPr>
        <p:spPr>
          <a:xfrm>
            <a:off x="1508760" y="2419985"/>
            <a:ext cx="267970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60.0 </a:t>
            </a:r>
          </a:p>
        </p:txBody>
      </p:sp>
      <p:sp>
        <p:nvSpPr>
          <p:cNvPr id="68" name=""/>
          <p:cNvSpPr/>
          <p:nvPr>
            <p:ph type="body" idx="10"/>
          </p:nvPr>
        </p:nvSpPr>
        <p:spPr>
          <a:xfrm>
            <a:off x="1508760" y="2697480"/>
            <a:ext cx="26797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40.0 </a:t>
            </a:r>
          </a:p>
        </p:txBody>
      </p:sp>
      <p:sp>
        <p:nvSpPr>
          <p:cNvPr id="69" name=""/>
          <p:cNvSpPr/>
          <p:nvPr>
            <p:ph type="body" idx="10"/>
          </p:nvPr>
        </p:nvSpPr>
        <p:spPr>
          <a:xfrm>
            <a:off x="1511935" y="2142490"/>
            <a:ext cx="26479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80.0 </a:t>
            </a:r>
          </a:p>
        </p:txBody>
      </p:sp>
      <p:sp>
        <p:nvSpPr>
          <p:cNvPr id="70" name=""/>
          <p:cNvSpPr/>
          <p:nvPr>
            <p:ph type="body" idx="10"/>
          </p:nvPr>
        </p:nvSpPr>
        <p:spPr>
          <a:xfrm>
            <a:off x="1511935" y="2974975"/>
            <a:ext cx="2647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20.0 </a:t>
            </a:r>
          </a:p>
        </p:txBody>
      </p:sp>
      <p:sp>
        <p:nvSpPr>
          <p:cNvPr id="71" name=""/>
          <p:cNvSpPr/>
          <p:nvPr>
            <p:ph type="body" idx="10"/>
          </p:nvPr>
        </p:nvSpPr>
        <p:spPr>
          <a:xfrm>
            <a:off x="1591310" y="3252470"/>
            <a:ext cx="1854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  <p:sp>
        <p:nvSpPr>
          <p:cNvPr id="72" name=""/>
          <p:cNvSpPr/>
          <p:nvPr>
            <p:ph type="body" idx="10"/>
          </p:nvPr>
        </p:nvSpPr>
        <p:spPr>
          <a:xfrm>
            <a:off x="2206625" y="2584450"/>
            <a:ext cx="143510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36 </a:t>
            </a:r>
          </a:p>
        </p:txBody>
      </p:sp>
      <p:sp>
        <p:nvSpPr>
          <p:cNvPr id="73" name=""/>
          <p:cNvSpPr/>
          <p:nvPr>
            <p:ph type="body" idx="10"/>
          </p:nvPr>
        </p:nvSpPr>
        <p:spPr>
          <a:xfrm>
            <a:off x="2441575" y="2828290"/>
            <a:ext cx="3203575" cy="3079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  <a:tabLst>
                <a:tab pos="801370" algn="l"/>
                <a:tab pos="1831975" algn="l"/>
                <a:tab pos="2995930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18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14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16 </a:t>
            </a:r>
          </a:p>
          <a:p>
            <a:pPr marL="2286000" marR="0" indent="0" algn="l">
              <a:lnSpc>
                <a:spcPts val="2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17 </a:t>
            </a:r>
          </a:p>
          <a:p>
            <a:pPr marL="1005840" marR="0" indent="0" algn="l">
              <a:lnSpc>
                <a:spcPct val="116159"/>
              </a:lnSpc>
              <a:spcBef>
                <a:spcPts val="0"/>
              </a:spcBef>
              <a:spcAft>
                <a:spcPts val="0"/>
              </a:spcAft>
              <a:tabLst>
                <a:tab pos="2096770" algn="l"/>
                <a:tab pos="3200400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3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74" name=""/>
          <p:cNvSpPr/>
          <p:nvPr>
            <p:ph type="body" idx="10"/>
          </p:nvPr>
        </p:nvSpPr>
        <p:spPr>
          <a:xfrm>
            <a:off x="2667000" y="2340610"/>
            <a:ext cx="140335" cy="977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20">
                <a:solidFill>
                  <a:srgbClr val="000000"/>
                </a:solidFill>
                <a:latin typeface="Tahoma" pitchFamily="2" panose="2263545234"/>
              </a:rPr>
              <a:t>54 </a:t>
            </a:r>
          </a:p>
        </p:txBody>
      </p:sp>
      <p:sp>
        <p:nvSpPr>
          <p:cNvPr id="75" name=""/>
          <p:cNvSpPr/>
          <p:nvPr>
            <p:ph type="body" idx="10"/>
          </p:nvPr>
        </p:nvSpPr>
        <p:spPr>
          <a:xfrm>
            <a:off x="3694430" y="2697480"/>
            <a:ext cx="14605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28 </a:t>
            </a:r>
          </a:p>
        </p:txBody>
      </p:sp>
      <p:sp>
        <p:nvSpPr>
          <p:cNvPr id="76" name=""/>
          <p:cNvSpPr/>
          <p:nvPr>
            <p:ph type="body" idx="10"/>
          </p:nvPr>
        </p:nvSpPr>
        <p:spPr>
          <a:xfrm>
            <a:off x="5754370" y="2715895"/>
            <a:ext cx="146685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27 </a:t>
            </a:r>
          </a:p>
        </p:txBody>
      </p:sp>
      <p:sp>
        <p:nvSpPr>
          <p:cNvPr id="77" name=""/>
          <p:cNvSpPr/>
          <p:nvPr>
            <p:ph type="body" idx="10"/>
          </p:nvPr>
        </p:nvSpPr>
        <p:spPr>
          <a:xfrm>
            <a:off x="6327775" y="1929130"/>
            <a:ext cx="14033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20">
                <a:solidFill>
                  <a:srgbClr val="000000"/>
                </a:solidFill>
                <a:latin typeface="Tahoma" pitchFamily="2" panose="2263545234"/>
              </a:rPr>
              <a:t>85 </a:t>
            </a:r>
          </a:p>
        </p:txBody>
      </p:sp>
      <p:sp>
        <p:nvSpPr>
          <p:cNvPr id="78" name=""/>
          <p:cNvSpPr/>
          <p:nvPr>
            <p:ph type="body" idx="10"/>
          </p:nvPr>
        </p:nvSpPr>
        <p:spPr>
          <a:xfrm>
            <a:off x="6553200" y="2520950"/>
            <a:ext cx="121920" cy="971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1000" spc="-90">
                <a:solidFill>
                  <a:srgbClr val="000000"/>
                </a:solidFill>
                <a:latin typeface="Tahoma" pitchFamily="2" panose="2263545234"/>
              </a:rPr>
              <a:t>41 </a:t>
            </a:r>
          </a:p>
        </p:txBody>
      </p:sp>
      <p:sp>
        <p:nvSpPr>
          <p:cNvPr id="79" name=""/>
          <p:cNvSpPr/>
          <p:nvPr>
            <p:ph type="body" idx="10"/>
          </p:nvPr>
        </p:nvSpPr>
        <p:spPr>
          <a:xfrm>
            <a:off x="7931150" y="2048510"/>
            <a:ext cx="255905" cy="6337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just">
              <a:lnSpc>
                <a:spcPts val="16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AU NZ ANZ </a:t>
            </a:r>
          </a:p>
        </p:txBody>
      </p:sp>
      <p:sp>
        <p:nvSpPr>
          <p:cNvPr id="80" name=""/>
          <p:cNvSpPr/>
          <p:nvPr>
            <p:ph type="body" idx="10"/>
          </p:nvPr>
        </p:nvSpPr>
        <p:spPr>
          <a:xfrm>
            <a:off x="374015" y="3441065"/>
            <a:ext cx="8356600" cy="61277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1920240" marR="0" indent="0" algn="l">
              <a:lnSpc>
                <a:spcPct val="95999"/>
              </a:lnSpc>
              <a:spcAft>
                <a:spcPts val="0"/>
              </a:spcAft>
              <a:tabLst>
                <a:tab pos="2987675" algn="l"/>
                <a:tab pos="3823335" algn="l"/>
                <a:tab pos="5045075" algn="l"/>
                <a:tab pos="6590665" algn="r"/>
              </a:tabLs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Food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Dairy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Others </a:t>
            </a: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ANZ Total </a:t>
            </a:r>
          </a:p>
          <a:p>
            <a:pPr marL="1737360" marR="0" indent="0" algn="l">
              <a:lnSpc>
                <a:spcPct val="95999"/>
              </a:lnSpc>
              <a:spcBef>
                <a:spcPts val="180"/>
              </a:spcBef>
              <a:spcAft>
                <a:spcPts val="1980"/>
              </a:spcAft>
              <a:tabLst>
                <a:tab pos="3923665" algn="l"/>
                <a:tab pos="6505575" algn="r"/>
              </a:tabLs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Processing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Beverage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Market </a:t>
            </a:r>
          </a:p>
        </p:txBody>
      </p:sp>
      <p:sp>
        <p:nvSpPr>
          <p:cNvPr id="83" name=""/>
          <p:cNvSpPr/>
          <p:nvPr>
            <p:ph type="body" idx="10"/>
          </p:nvPr>
        </p:nvSpPr>
        <p:spPr>
          <a:xfrm>
            <a:off x="7696200" y="4709160"/>
            <a:ext cx="1337945" cy="9366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320040" indent="0" algn="l">
              <a:lnSpc>
                <a:spcPts val="16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Food Processing Dairy </a:t>
            </a:r>
          </a:p>
          <a:p>
            <a:pPr marL="0" marR="0" indent="0" algn="l">
              <a:lnSpc>
                <a:spcPts val="1500"/>
              </a:lnSpc>
              <a:spcBef>
                <a:spcPts val="540"/>
              </a:spcBef>
              <a:spcAft>
                <a:spcPts val="36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Beverage Others </a:t>
            </a:r>
          </a:p>
        </p:txBody>
      </p:sp>
      <p:sp>
        <p:nvSpPr>
          <p:cNvPr id="84" name=""/>
          <p:cNvSpPr/>
          <p:nvPr>
            <p:ph type="body" idx="10"/>
          </p:nvPr>
        </p:nvSpPr>
        <p:spPr>
          <a:xfrm>
            <a:off x="2282825" y="4492625"/>
            <a:ext cx="143510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26 </a:t>
            </a:r>
          </a:p>
        </p:txBody>
      </p:sp>
      <p:sp>
        <p:nvSpPr>
          <p:cNvPr id="85" name=""/>
          <p:cNvSpPr/>
          <p:nvPr>
            <p:ph type="body" idx="10"/>
          </p:nvPr>
        </p:nvSpPr>
        <p:spPr>
          <a:xfrm>
            <a:off x="3136265" y="4572000"/>
            <a:ext cx="14351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 </a:t>
            </a:r>
          </a:p>
        </p:txBody>
      </p:sp>
      <p:sp>
        <p:nvSpPr>
          <p:cNvPr id="86" name=""/>
          <p:cNvSpPr/>
          <p:nvPr>
            <p:ph type="body" idx="10"/>
          </p:nvPr>
        </p:nvSpPr>
        <p:spPr>
          <a:xfrm>
            <a:off x="5922010" y="5516880"/>
            <a:ext cx="304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87" name=""/>
          <p:cNvSpPr/>
          <p:nvPr>
            <p:ph type="body" idx="10"/>
          </p:nvPr>
        </p:nvSpPr>
        <p:spPr>
          <a:xfrm>
            <a:off x="6172200" y="5516880"/>
            <a:ext cx="3048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88" name=""/>
          <p:cNvSpPr/>
          <p:nvPr>
            <p:ph type="body" idx="10"/>
          </p:nvPr>
        </p:nvSpPr>
        <p:spPr>
          <a:xfrm>
            <a:off x="6038215" y="5565775"/>
            <a:ext cx="6667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</p:txBody>
      </p:sp>
      <p:sp>
        <p:nvSpPr>
          <p:cNvPr id="89" name=""/>
          <p:cNvSpPr/>
          <p:nvPr>
            <p:ph type="body" idx="10"/>
          </p:nvPr>
        </p:nvSpPr>
        <p:spPr>
          <a:xfrm>
            <a:off x="3672840" y="4053840"/>
            <a:ext cx="3486785" cy="15684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5000"/>
          </a:bodyPr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000" b="1" spc="-5">
                <a:solidFill>
                  <a:srgbClr val="000000"/>
                </a:solidFill>
                <a:latin typeface="Tahoma" pitchFamily="2" panose="2263545234"/>
              </a:rPr>
              <a:t>ANZ F&amp;B Application Segmentation $ Value (USD million) </a:t>
            </a:r>
          </a:p>
        </p:txBody>
      </p:sp>
      <p:sp>
        <p:nvSpPr>
          <p:cNvPr id="90" name=""/>
          <p:cNvSpPr/>
          <p:nvPr>
            <p:ph type="body" idx="10"/>
          </p:nvPr>
        </p:nvSpPr>
        <p:spPr>
          <a:xfrm>
            <a:off x="1791970" y="4724400"/>
            <a:ext cx="26543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20.0 </a:t>
            </a:r>
          </a:p>
        </p:txBody>
      </p:sp>
      <p:sp>
        <p:nvSpPr>
          <p:cNvPr id="91" name=""/>
          <p:cNvSpPr/>
          <p:nvPr>
            <p:ph type="body" idx="10"/>
          </p:nvPr>
        </p:nvSpPr>
        <p:spPr>
          <a:xfrm>
            <a:off x="5757545" y="4870450"/>
            <a:ext cx="13716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8719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14 </a:t>
            </a:r>
          </a:p>
        </p:txBody>
      </p:sp>
      <p:sp>
        <p:nvSpPr>
          <p:cNvPr id="92" name=""/>
          <p:cNvSpPr/>
          <p:nvPr>
            <p:ph type="body" idx="10"/>
          </p:nvPr>
        </p:nvSpPr>
        <p:spPr>
          <a:xfrm>
            <a:off x="3267710" y="5020310"/>
            <a:ext cx="109220" cy="12001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-140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93" name=""/>
          <p:cNvSpPr/>
          <p:nvPr>
            <p:ph type="body" idx="10"/>
          </p:nvPr>
        </p:nvSpPr>
        <p:spPr>
          <a:xfrm>
            <a:off x="1801495" y="5227320"/>
            <a:ext cx="25590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10.0 </a:t>
            </a:r>
          </a:p>
        </p:txBody>
      </p:sp>
      <p:sp>
        <p:nvSpPr>
          <p:cNvPr id="94" name=""/>
          <p:cNvSpPr/>
          <p:nvPr>
            <p:ph type="body" idx="10"/>
          </p:nvPr>
        </p:nvSpPr>
        <p:spPr>
          <a:xfrm>
            <a:off x="3733800" y="5117465"/>
            <a:ext cx="67310" cy="1238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9 </a:t>
            </a:r>
          </a:p>
        </p:txBody>
      </p:sp>
      <p:sp>
        <p:nvSpPr>
          <p:cNvPr id="95" name=""/>
          <p:cNvSpPr/>
          <p:nvPr>
            <p:ph type="body" idx="10"/>
          </p:nvPr>
        </p:nvSpPr>
        <p:spPr>
          <a:xfrm>
            <a:off x="4108450" y="5169535"/>
            <a:ext cx="6731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8 </a:t>
            </a:r>
          </a:p>
        </p:txBody>
      </p:sp>
      <p:sp>
        <p:nvSpPr>
          <p:cNvPr id="96" name=""/>
          <p:cNvSpPr/>
          <p:nvPr>
            <p:ph type="body" idx="10"/>
          </p:nvPr>
        </p:nvSpPr>
        <p:spPr>
          <a:xfrm>
            <a:off x="2743200" y="5239385"/>
            <a:ext cx="6413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7 </a:t>
            </a:r>
          </a:p>
        </p:txBody>
      </p:sp>
      <p:sp>
        <p:nvSpPr>
          <p:cNvPr id="97" name=""/>
          <p:cNvSpPr/>
          <p:nvPr>
            <p:ph type="body" idx="10"/>
          </p:nvPr>
        </p:nvSpPr>
        <p:spPr>
          <a:xfrm>
            <a:off x="305689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98" name=""/>
          <p:cNvSpPr/>
          <p:nvPr>
            <p:ph type="body" idx="10"/>
          </p:nvPr>
        </p:nvSpPr>
        <p:spPr>
          <a:xfrm>
            <a:off x="455041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99" name=""/>
          <p:cNvSpPr/>
          <p:nvPr>
            <p:ph type="body" idx="10"/>
          </p:nvPr>
        </p:nvSpPr>
        <p:spPr>
          <a:xfrm>
            <a:off x="5358130" y="5321935"/>
            <a:ext cx="5524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5 </a:t>
            </a:r>
          </a:p>
        </p:txBody>
      </p:sp>
      <p:sp>
        <p:nvSpPr>
          <p:cNvPr id="100" name=""/>
          <p:cNvSpPr/>
          <p:nvPr>
            <p:ph type="body" idx="10"/>
          </p:nvPr>
        </p:nvSpPr>
        <p:spPr>
          <a:xfrm>
            <a:off x="2499360" y="5516880"/>
            <a:ext cx="30480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101" name=""/>
          <p:cNvSpPr/>
          <p:nvPr>
            <p:ph type="body" idx="10"/>
          </p:nvPr>
        </p:nvSpPr>
        <p:spPr>
          <a:xfrm>
            <a:off x="2624455" y="5516880"/>
            <a:ext cx="30480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</p:txBody>
      </p:sp>
      <p:sp>
        <p:nvSpPr>
          <p:cNvPr id="102" name=""/>
          <p:cNvSpPr/>
          <p:nvPr>
            <p:ph type="body" idx="10"/>
          </p:nvPr>
        </p:nvSpPr>
        <p:spPr>
          <a:xfrm>
            <a:off x="3459480" y="5449570"/>
            <a:ext cx="109855" cy="12065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-135">
                <a:solidFill>
                  <a:srgbClr val="000000"/>
                </a:solidFill>
                <a:latin typeface="Tahoma" pitchFamily="2" panose="2263545234"/>
              </a:rPr>
              <a:t>11 </a:t>
            </a:r>
          </a:p>
        </p:txBody>
      </p:sp>
      <p:sp>
        <p:nvSpPr>
          <p:cNvPr id="103" name=""/>
          <p:cNvSpPr/>
          <p:nvPr>
            <p:ph type="body" idx="10"/>
          </p:nvPr>
        </p:nvSpPr>
        <p:spPr>
          <a:xfrm>
            <a:off x="3858895" y="5516880"/>
            <a:ext cx="1685290" cy="17208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500"/>
              </a:lnSpc>
              <a:spcAft>
                <a:spcPts val="0"/>
              </a:spcAft>
              <a:tabLst>
                <a:tab pos="560705" algn="l"/>
                <a:tab pos="1307465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  <a:p>
            <a:pPr marL="91440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tabLst>
                <a:tab pos="1618615" algn="l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  <a:p>
            <a:pPr marL="0" marR="29718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1 </a:t>
            </a:r>
          </a:p>
          <a:p>
            <a:pPr marL="91440" marR="0" indent="0" algn="l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tabLst>
                <a:tab pos="871855" algn="r"/>
              </a:tabLs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 </a:t>
            </a:r>
          </a:p>
        </p:txBody>
      </p:sp>
      <p:sp>
        <p:nvSpPr>
          <p:cNvPr id="104" name=""/>
          <p:cNvSpPr/>
          <p:nvPr>
            <p:ph type="body" idx="10"/>
          </p:nvPr>
        </p:nvSpPr>
        <p:spPr>
          <a:xfrm>
            <a:off x="1868170" y="5733415"/>
            <a:ext cx="18923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4879"/>
              </a:lnSpc>
              <a:spcAft>
                <a:spcPts val="0"/>
              </a:spcAft>
            </a:pPr>
            <a:r>
              <a:rPr lang="en-US" sz="1000" spc="0">
                <a:solidFill>
                  <a:srgbClr val="000000"/>
                </a:solidFill>
                <a:latin typeface="Tahoma" pitchFamily="2" panose="2263545234"/>
              </a:rPr>
              <a:t>0.0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05" name=""/>
        <p:cNvGrpSpPr/>
        <p:nvPr/>
      </p:nvGrpSpPr>
      <p:grpSpPr/>
      <p:pic>
        <p:nvPicPr>
          <p:cNvPr id="109" name="Image.jpg"/>
          <p:cNvPicPr/>
          <p:nvPr/>
        </p:nvPicPr>
        <p:blipFill>
          <a:blip r:embed="rId35"/>
          <a:stretch>
            <a:fillRect/>
          </a:stretch>
        </p:blipFill>
        <p:spPr>
          <a:xfrm>
            <a:off x="463550" y="557530"/>
            <a:ext cx="3315970" cy="317500"/>
          </a:xfrm>
          <a:prstGeom prst="rect">
            <a:avLst/>
          </a:prstGeom>
        </p:spPr>
      </p:pic>
      <p:pic>
        <p:nvPicPr>
          <p:cNvPr id="112" name="Image.jpg"/>
          <p:cNvPicPr/>
          <p:nvPr/>
        </p:nvPicPr>
        <p:blipFill>
          <a:blip r:embed="rId37"/>
          <a:stretch>
            <a:fillRect/>
          </a:stretch>
        </p:blipFill>
        <p:spPr>
          <a:xfrm>
            <a:off x="2780030" y="1771015"/>
            <a:ext cx="5254625" cy="1788795"/>
          </a:xfrm>
          <a:prstGeom prst="rect">
            <a:avLst/>
          </a:prstGeom>
        </p:spPr>
      </p:pic>
      <p:pic>
        <p:nvPicPr>
          <p:cNvPr id="122" name="Image.jpg"/>
          <p:cNvPicPr/>
          <p:nvPr/>
        </p:nvPicPr>
        <p:blipFill>
          <a:blip r:embed="rId39"/>
          <a:stretch>
            <a:fillRect/>
          </a:stretch>
        </p:blipFill>
        <p:spPr>
          <a:xfrm>
            <a:off x="0" y="4636135"/>
            <a:ext cx="6918960" cy="2221865"/>
          </a:xfrm>
          <a:prstGeom prst="rect">
            <a:avLst/>
          </a:prstGeom>
        </p:spPr>
      </p:pic>
      <p:sp>
        <p:nvSpPr>
          <p:cNvPr id="107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10" name=""/>
          <p:cNvSpPr/>
          <p:nvPr>
            <p:ph type="body" idx="10"/>
          </p:nvPr>
        </p:nvSpPr>
        <p:spPr>
          <a:xfrm>
            <a:off x="463550" y="1200785"/>
            <a:ext cx="6400800" cy="5702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65000"/>
          </a:bodyPr>
          <a:lstStyle/>
          <a:p>
            <a:pPr marL="0" marR="160020" indent="0" algn="r">
              <a:lnSpc>
                <a:spcPct val="95999"/>
              </a:lnSpc>
              <a:spcAft>
                <a:spcPts val="2340"/>
              </a:spcAft>
            </a:pPr>
            <a:r>
              <a:rPr lang="en-US" sz="1400" b="1" spc="0">
                <a:solidFill>
                  <a:srgbClr val="000000"/>
                </a:solidFill>
                <a:latin typeface="Tahoma" pitchFamily="2" panose="2263545234"/>
              </a:rPr>
              <a:t>TNC Global Sector representation in ANZ </a:t>
            </a:r>
            <a:r>
              <a:rPr lang="en-US" sz="1000" b="1" spc="0">
                <a:solidFill>
                  <a:srgbClr val="000000"/>
                </a:solidFill>
                <a:latin typeface="Tahoma" pitchFamily="2" panose="2263545234"/>
              </a:rPr>
              <a:t>% </a:t>
            </a:r>
          </a:p>
        </p:txBody>
      </p:sp>
      <p:sp>
        <p:nvSpPr>
          <p:cNvPr id="113" name=""/>
          <p:cNvSpPr/>
          <p:nvPr>
            <p:ph type="body" idx="10"/>
          </p:nvPr>
        </p:nvSpPr>
        <p:spPr>
          <a:xfrm>
            <a:off x="7339330" y="1874520"/>
            <a:ext cx="695325" cy="144780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900"/>
              </a:lnSpc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OPC </a:t>
            </a:r>
          </a:p>
          <a:p>
            <a:pPr marL="0" marR="0" indent="0" algn="l">
              <a:lnSpc>
                <a:spcPts val="9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CIP </a:t>
            </a:r>
          </a:p>
          <a:p>
            <a:pPr marL="0" marR="0" indent="0" algn="just">
              <a:lnSpc>
                <a:spcPts val="1700"/>
              </a:lnSpc>
              <a:spcBef>
                <a:spcPts val="720"/>
              </a:spcBef>
              <a:spcAft>
                <a:spcPts val="0"/>
              </a:spcAft>
            </a:pPr>
            <a:r>
              <a:rPr lang="en-US" sz="950" spc="20">
                <a:solidFill>
                  <a:srgbClr val="000000"/>
                </a:solidFill>
                <a:latin typeface="Tahoma" pitchFamily="2" panose="2263545234"/>
              </a:rPr>
              <a:t>Surface San </a:t>
            </a: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Membrane </a:t>
            </a: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PH </a:t>
            </a:r>
          </a:p>
          <a:p>
            <a:pPr marL="0" marR="0" indent="0" algn="l">
              <a:lnSpc>
                <a:spcPts val="900"/>
              </a:lnSpc>
              <a:spcBef>
                <a:spcPts val="900"/>
              </a:spcBef>
              <a:spcAft>
                <a:spcPts val="54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Others </a:t>
            </a:r>
          </a:p>
        </p:txBody>
      </p:sp>
      <p:sp>
        <p:nvSpPr>
          <p:cNvPr id="114" name=""/>
          <p:cNvSpPr/>
          <p:nvPr>
            <p:ph type="body" idx="10"/>
          </p:nvPr>
        </p:nvSpPr>
        <p:spPr>
          <a:xfrm>
            <a:off x="3511550" y="1905000"/>
            <a:ext cx="34734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12.5% </a:t>
            </a:r>
          </a:p>
        </p:txBody>
      </p:sp>
      <p:sp>
        <p:nvSpPr>
          <p:cNvPr id="115" name=""/>
          <p:cNvSpPr/>
          <p:nvPr>
            <p:ph type="body" idx="10"/>
          </p:nvPr>
        </p:nvSpPr>
        <p:spPr>
          <a:xfrm>
            <a:off x="4892040" y="1944370"/>
            <a:ext cx="347345" cy="10096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14.4% </a:t>
            </a:r>
          </a:p>
        </p:txBody>
      </p:sp>
      <p:sp>
        <p:nvSpPr>
          <p:cNvPr id="116" name=""/>
          <p:cNvSpPr/>
          <p:nvPr>
            <p:ph type="body" idx="10"/>
          </p:nvPr>
        </p:nvSpPr>
        <p:spPr>
          <a:xfrm>
            <a:off x="2932430" y="2459990"/>
            <a:ext cx="2743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8.3% </a:t>
            </a:r>
          </a:p>
        </p:txBody>
      </p:sp>
      <p:sp>
        <p:nvSpPr>
          <p:cNvPr id="117" name=""/>
          <p:cNvSpPr/>
          <p:nvPr>
            <p:ph type="body" idx="10"/>
          </p:nvPr>
        </p:nvSpPr>
        <p:spPr>
          <a:xfrm>
            <a:off x="5370830" y="2563495"/>
            <a:ext cx="2743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7.5% </a:t>
            </a:r>
          </a:p>
        </p:txBody>
      </p:sp>
      <p:sp>
        <p:nvSpPr>
          <p:cNvPr id="118" name=""/>
          <p:cNvSpPr/>
          <p:nvPr>
            <p:ph type="body" idx="10"/>
          </p:nvPr>
        </p:nvSpPr>
        <p:spPr>
          <a:xfrm>
            <a:off x="3862070" y="2917190"/>
            <a:ext cx="350520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10.0% </a:t>
            </a:r>
          </a:p>
        </p:txBody>
      </p:sp>
      <p:sp>
        <p:nvSpPr>
          <p:cNvPr id="119" name=""/>
          <p:cNvSpPr/>
          <p:nvPr>
            <p:ph type="body" idx="10"/>
          </p:nvPr>
        </p:nvSpPr>
        <p:spPr>
          <a:xfrm>
            <a:off x="5215255" y="3459480"/>
            <a:ext cx="277495" cy="10033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ts val="700"/>
              </a:lnSpc>
              <a:spcAft>
                <a:spcPts val="0"/>
              </a:spcAft>
            </a:pPr>
            <a:r>
              <a:rPr lang="en-US" sz="950" spc="-35">
                <a:solidFill>
                  <a:srgbClr val="000000"/>
                </a:solidFill>
                <a:latin typeface="Tahoma" pitchFamily="2" panose="2263545234"/>
              </a:rPr>
              <a:t>2.9% </a:t>
            </a:r>
          </a:p>
        </p:txBody>
      </p:sp>
      <p:sp>
        <p:nvSpPr>
          <p:cNvPr id="120" name=""/>
          <p:cNvSpPr/>
          <p:nvPr>
            <p:ph type="body" idx="10"/>
          </p:nvPr>
        </p:nvSpPr>
        <p:spPr>
          <a:xfrm>
            <a:off x="3133090" y="4035425"/>
            <a:ext cx="4572000" cy="60071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2340"/>
              </a:spcAft>
            </a:pPr>
            <a:r>
              <a:rPr lang="en-US" sz="1600" b="1" spc="-40">
                <a:solidFill>
                  <a:srgbClr val="000000"/>
                </a:solidFill>
                <a:latin typeface="Tahoma" pitchFamily="2" panose="2263545234"/>
              </a:rPr>
              <a:t>TNC Global Sector ANZ % place segmentation </a:t>
            </a:r>
          </a:p>
        </p:txBody>
      </p:sp>
      <p:sp>
        <p:nvSpPr>
          <p:cNvPr id="123" name=""/>
          <p:cNvSpPr/>
          <p:nvPr>
            <p:ph type="body" idx="10"/>
          </p:nvPr>
        </p:nvSpPr>
        <p:spPr>
          <a:xfrm>
            <a:off x="3679190" y="4779010"/>
            <a:ext cx="27686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0">
                <a:solidFill>
                  <a:srgbClr val="000000"/>
                </a:solidFill>
                <a:latin typeface="Tahoma" pitchFamily="2" panose="2263545234"/>
              </a:rPr>
              <a:t>9.5% </a:t>
            </a:r>
          </a:p>
        </p:txBody>
      </p:sp>
      <p:sp>
        <p:nvSpPr>
          <p:cNvPr id="124" name=""/>
          <p:cNvSpPr/>
          <p:nvPr>
            <p:ph type="body" idx="10"/>
          </p:nvPr>
        </p:nvSpPr>
        <p:spPr>
          <a:xfrm>
            <a:off x="5355590" y="4959350"/>
            <a:ext cx="34734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25">
                <a:solidFill>
                  <a:srgbClr val="000000"/>
                </a:solidFill>
                <a:latin typeface="Tahoma" pitchFamily="2" panose="2263545234"/>
              </a:rPr>
              <a:t>16.8% </a:t>
            </a:r>
          </a:p>
        </p:txBody>
      </p:sp>
      <p:sp>
        <p:nvSpPr>
          <p:cNvPr id="125" name=""/>
          <p:cNvSpPr/>
          <p:nvPr>
            <p:ph type="body" idx="10"/>
          </p:nvPr>
        </p:nvSpPr>
        <p:spPr>
          <a:xfrm>
            <a:off x="2694305" y="5169535"/>
            <a:ext cx="280670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30">
                <a:solidFill>
                  <a:srgbClr val="000000"/>
                </a:solidFill>
                <a:latin typeface="Tahoma" pitchFamily="2" panose="2263545234"/>
              </a:rPr>
              <a:t>0.5% </a:t>
            </a:r>
          </a:p>
        </p:txBody>
      </p:sp>
      <p:sp>
        <p:nvSpPr>
          <p:cNvPr id="126" name=""/>
          <p:cNvSpPr/>
          <p:nvPr>
            <p:ph type="body" idx="10"/>
          </p:nvPr>
        </p:nvSpPr>
        <p:spPr>
          <a:xfrm>
            <a:off x="3267710" y="5550535"/>
            <a:ext cx="28003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30">
                <a:solidFill>
                  <a:srgbClr val="000000"/>
                </a:solidFill>
                <a:latin typeface="Tahoma" pitchFamily="2" panose="2263545234"/>
              </a:rPr>
              <a:t>4.1% </a:t>
            </a:r>
          </a:p>
        </p:txBody>
      </p:sp>
      <p:sp>
        <p:nvSpPr>
          <p:cNvPr id="127" name=""/>
          <p:cNvSpPr/>
          <p:nvPr>
            <p:ph type="body" idx="10"/>
          </p:nvPr>
        </p:nvSpPr>
        <p:spPr>
          <a:xfrm>
            <a:off x="4102735" y="5760720"/>
            <a:ext cx="274320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80639"/>
              </a:lnSpc>
              <a:spcAft>
                <a:spcPts val="0"/>
              </a:spcAft>
            </a:pPr>
            <a:r>
              <a:rPr lang="en-US" sz="950" spc="-45">
                <a:solidFill>
                  <a:srgbClr val="000000"/>
                </a:solidFill>
                <a:latin typeface="Tahoma" pitchFamily="2" panose="2263545234"/>
              </a:rPr>
              <a:t>7.2% </a:t>
            </a:r>
          </a:p>
        </p:txBody>
      </p:sp>
      <p:sp>
        <p:nvSpPr>
          <p:cNvPr id="128" name=""/>
          <p:cNvSpPr/>
          <p:nvPr>
            <p:ph type="body" idx="10"/>
          </p:nvPr>
        </p:nvSpPr>
        <p:spPr>
          <a:xfrm>
            <a:off x="6964680" y="4636135"/>
            <a:ext cx="1447800" cy="18376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18288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950" spc="60">
                <a:solidFill>
                  <a:srgbClr val="000000"/>
                </a:solidFill>
                <a:latin typeface="Tahoma" pitchFamily="2" panose="2263545234"/>
              </a:rPr>
              <a:t>Food Processing </a:t>
            </a:r>
          </a:p>
          <a:p>
            <a:pPr marL="0" marR="0" indent="0" algn="l">
              <a:lnSpc>
                <a:spcPct val="95999"/>
              </a:lnSpc>
              <a:spcBef>
                <a:spcPts val="90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Dairy </a:t>
            </a:r>
          </a:p>
          <a:p>
            <a:pPr marL="0" marR="91440" indent="0" algn="l">
              <a:lnSpc>
                <a:spcPct val="191999"/>
              </a:lnSpc>
              <a:spcBef>
                <a:spcPts val="1080"/>
              </a:spcBef>
              <a:spcAft>
                <a:spcPts val="0"/>
              </a:spcAft>
            </a:pPr>
            <a:r>
              <a:rPr lang="en-US" sz="950" spc="0">
                <a:solidFill>
                  <a:srgbClr val="000000"/>
                </a:solidFill>
                <a:latin typeface="Tahoma" pitchFamily="2" panose="2263545234"/>
              </a:rPr>
              <a:t>Brewing and Beverage Others </a:t>
            </a:r>
          </a:p>
          <a:p>
            <a:pPr marL="0" marR="0" indent="0" algn="l">
              <a:lnSpc>
                <a:spcPct val="95999"/>
              </a:lnSpc>
              <a:spcBef>
                <a:spcPts val="720"/>
              </a:spcBef>
              <a:spcAft>
                <a:spcPts val="1835"/>
              </a:spcAft>
            </a:pPr>
            <a:r>
              <a:rPr lang="en-US" sz="950" spc="55">
                <a:solidFill>
                  <a:srgbClr val="000000"/>
                </a:solidFill>
                <a:latin typeface="Tahoma" pitchFamily="2" panose="2263545234"/>
              </a:rPr>
              <a:t>JD in ANZ Total Market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29" name=""/>
        <p:cNvGrpSpPr/>
        <p:nvPr/>
      </p:nvGrpSpPr>
      <p:grpSpPr/>
      <p:pic>
        <p:nvPicPr>
          <p:cNvPr id="133" name="Image.jpg"/>
          <p:cNvPicPr/>
          <p:nvPr/>
        </p:nvPicPr>
        <p:blipFill>
          <a:blip r:embed="rId44"/>
          <a:stretch>
            <a:fillRect/>
          </a:stretch>
        </p:blipFill>
        <p:spPr>
          <a:xfrm>
            <a:off x="0" y="292735"/>
            <a:ext cx="8918575" cy="6565265"/>
          </a:xfrm>
          <a:prstGeom prst="rect">
            <a:avLst/>
          </a:prstGeom>
        </p:spPr>
      </p:pic>
      <p:sp>
        <p:nvSpPr>
          <p:cNvPr id="131" name=""/>
          <p:cNvSpPr/>
          <p:nvPr>
            <p:ph type="body" idx="10"/>
          </p:nvPr>
        </p:nvSpPr>
        <p:spPr>
          <a:xfrm>
            <a:off x="213360" y="6473825"/>
            <a:ext cx="851598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3200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34" name=""/>
          <p:cNvSpPr/>
          <p:nvPr>
            <p:ph type="body" idx="10"/>
          </p:nvPr>
        </p:nvSpPr>
        <p:spPr>
          <a:xfrm>
            <a:off x="5946775" y="2782570"/>
            <a:ext cx="59436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05">
                <a:solidFill>
                  <a:srgbClr val="FFFFFF"/>
                </a:solidFill>
                <a:latin typeface="Tahoma" pitchFamily="2" panose="2263545234"/>
              </a:rPr>
              <a:t>1,135 </a:t>
            </a:r>
          </a:p>
        </p:txBody>
      </p:sp>
      <p:sp>
        <p:nvSpPr>
          <p:cNvPr id="135" name=""/>
          <p:cNvSpPr/>
          <p:nvPr>
            <p:ph type="body" idx="10"/>
          </p:nvPr>
        </p:nvSpPr>
        <p:spPr>
          <a:xfrm>
            <a:off x="2490470" y="3163570"/>
            <a:ext cx="276860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1800" spc="0">
                <a:solidFill>
                  <a:srgbClr val="FFFFFF"/>
                </a:solidFill>
                <a:latin typeface="Tahoma" pitchFamily="2" panose="2263545234"/>
              </a:rPr>
              <a:t>&gt;2 </a:t>
            </a:r>
          </a:p>
        </p:txBody>
      </p:sp>
      <p:sp>
        <p:nvSpPr>
          <p:cNvPr id="136" name=""/>
          <p:cNvSpPr/>
          <p:nvPr>
            <p:ph type="body" idx="10"/>
          </p:nvPr>
        </p:nvSpPr>
        <p:spPr>
          <a:xfrm>
            <a:off x="3684905" y="3849370"/>
            <a:ext cx="469265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14">
                <a:solidFill>
                  <a:srgbClr val="FFFFFF"/>
                </a:solidFill>
                <a:latin typeface="Tahoma" pitchFamily="2" panose="2263545234"/>
              </a:rPr>
              <a:t>0,62 </a:t>
            </a:r>
          </a:p>
        </p:txBody>
      </p:sp>
      <p:sp>
        <p:nvSpPr>
          <p:cNvPr id="137" name=""/>
          <p:cNvSpPr/>
          <p:nvPr>
            <p:ph type="body" idx="10"/>
          </p:nvPr>
        </p:nvSpPr>
        <p:spPr>
          <a:xfrm>
            <a:off x="6150610" y="4154170"/>
            <a:ext cx="60960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30">
                <a:solidFill>
                  <a:srgbClr val="FFFFFF"/>
                </a:solidFill>
                <a:latin typeface="Tahoma" pitchFamily="2" panose="2263545234"/>
              </a:rPr>
              <a:t>2,405 </a:t>
            </a:r>
          </a:p>
        </p:txBody>
      </p:sp>
      <p:sp>
        <p:nvSpPr>
          <p:cNvPr id="138" name=""/>
          <p:cNvSpPr/>
          <p:nvPr>
            <p:ph type="body" idx="10"/>
          </p:nvPr>
        </p:nvSpPr>
        <p:spPr>
          <a:xfrm>
            <a:off x="6041390" y="4839970"/>
            <a:ext cx="627380" cy="25463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88319"/>
              </a:lnSpc>
              <a:spcAft>
                <a:spcPts val="0"/>
              </a:spcAft>
            </a:pPr>
            <a:r>
              <a:rPr lang="en-US" sz="1800" spc="160">
                <a:solidFill>
                  <a:srgbClr val="FFFFFF"/>
                </a:solidFill>
                <a:latin typeface="Tahoma" pitchFamily="2" panose="2263545234"/>
              </a:rPr>
              <a:t>6,818 </a:t>
            </a:r>
          </a:p>
        </p:txBody>
      </p:sp>
      <p:sp>
        <p:nvSpPr>
          <p:cNvPr id="139" name=""/>
          <p:cNvSpPr/>
          <p:nvPr>
            <p:ph type="body" idx="10"/>
          </p:nvPr>
        </p:nvSpPr>
        <p:spPr>
          <a:xfrm>
            <a:off x="5748655" y="5528945"/>
            <a:ext cx="240665" cy="21780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0" marR="0" indent="0" algn="l">
              <a:lnSpc>
                <a:spcPct val="75839"/>
              </a:lnSpc>
              <a:spcAft>
                <a:spcPts val="0"/>
              </a:spcAft>
            </a:pPr>
            <a:r>
              <a:rPr lang="en-US" sz="1800" spc="-105">
                <a:solidFill>
                  <a:srgbClr val="FFFFFF"/>
                </a:solidFill>
                <a:latin typeface="Tahoma" pitchFamily="2" panose="2263545234"/>
              </a:rPr>
              <a:t>&gt;1 </a:t>
            </a:r>
          </a:p>
        </p:txBody>
      </p:sp>
      <p:sp>
        <p:nvSpPr>
          <p:cNvPr id="140" name=""/>
          <p:cNvSpPr/>
          <p:nvPr>
            <p:ph type="body" idx="10"/>
          </p:nvPr>
        </p:nvSpPr>
        <p:spPr>
          <a:xfrm>
            <a:off x="8854440" y="6590030"/>
            <a:ext cx="64135" cy="12319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76799"/>
              </a:lnSpc>
              <a:spcAft>
                <a:spcPts val="0"/>
              </a:spcAft>
            </a:pPr>
            <a:r>
              <a:rPr lang="en-US" sz="1000" spc="0">
                <a:solidFill>
                  <a:srgbClr val="7C7C7C"/>
                </a:solidFill>
                <a:latin typeface="Tahoma" pitchFamily="2" panose="2263545234"/>
              </a:rPr>
              <a:t>8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41" name=""/>
        <p:cNvGrpSpPr/>
        <p:nvPr/>
      </p:nvGrpSpPr>
      <p:grpSpPr/>
      <p:pic>
        <p:nvPicPr>
          <p:cNvPr id="144" name="Image.jpg"/>
          <p:cNvPicPr/>
          <p:nvPr/>
        </p:nvPicPr>
        <p:blipFill>
          <a:blip r:embed="rId49"/>
          <a:stretch>
            <a:fillRect/>
          </a:stretch>
        </p:blipFill>
        <p:spPr>
          <a:xfrm>
            <a:off x="551815" y="414655"/>
            <a:ext cx="5763895" cy="338455"/>
          </a:xfrm>
          <a:prstGeom prst="rect">
            <a:avLst/>
          </a:prstGeom>
        </p:spPr>
      </p:pic>
      <p:pic>
        <p:nvPicPr>
          <p:cNvPr id="147" name="Image.jpg"/>
          <p:cNvPicPr/>
          <p:nvPr/>
        </p:nvPicPr>
        <p:blipFill>
          <a:blip r:embed="rId51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45" name=""/>
          <p:cNvSpPr/>
          <p:nvPr>
            <p:ph type="body" idx="10"/>
          </p:nvPr>
        </p:nvSpPr>
        <p:spPr>
          <a:xfrm>
            <a:off x="0" y="1124585"/>
            <a:ext cx="8686800" cy="465772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0000"/>
          </a:bodyPr>
          <a:lstStyle/>
          <a:p>
            <a:pPr marL="868680" marR="457200" indent="-274320" algn="l">
              <a:lnSpc>
                <a:spcPct val="95999"/>
              </a:lnSpc>
              <a:spcAft>
                <a:spcPts val="0"/>
              </a:spcAft>
            </a:pPr>
            <a:r>
              <a:rPr lang="en-US" sz="1550" spc="75">
                <a:solidFill>
                  <a:srgbClr val="000000"/>
                </a:solidFill>
                <a:latin typeface="Tahoma" pitchFamily="2" panose="2263545234"/>
              </a:rPr>
              <a:t>This is the biggest segment and is highly fragmented between meat, poultry,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vegetable processing, cereals, bakery, and snack foods. </a:t>
            </a:r>
          </a:p>
          <a:p>
            <a:pPr marL="5943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spc="40">
                <a:solidFill>
                  <a:srgbClr val="000000"/>
                </a:solidFill>
                <a:latin typeface="Tahoma" pitchFamily="2" panose="2263545234"/>
              </a:rPr>
              <a:t>Key accounts in ANZ are: </a:t>
            </a:r>
          </a:p>
          <a:p>
            <a:pPr marL="1143000" marR="0" indent="27432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  <a:buFont typeface="Symbol"/>
              <a:buChar char="·"/>
            </a:pPr>
            <a:r>
              <a:rPr lang="en-US" sz="2100" b="1" spc="210">
                <a:solidFill>
                  <a:srgbClr val="000000"/>
                </a:solidFill>
                <a:latin typeface="Tahoma" pitchFamily="2" panose="2263545234"/>
              </a:rPr>
              <a:t>Simplot/Top Cut Meats, Campbells Arnotts, Primo, </a:t>
            </a:r>
          </a:p>
          <a:p>
            <a:pPr marL="137160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spc="140">
                <a:solidFill>
                  <a:srgbClr val="000000"/>
                </a:solidFill>
                <a:latin typeface="Tahoma" pitchFamily="2" panose="2263545234"/>
              </a:rPr>
              <a:t>Inghams, Sara Lee </a:t>
            </a:r>
          </a:p>
          <a:p>
            <a:pPr marL="1143000" marR="0" indent="0" algn="l">
              <a:lnSpc>
                <a:spcPct val="7871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50" i="1" spc="0">
                <a:solidFill>
                  <a:srgbClr val="000000"/>
                </a:solidFill>
                <a:latin typeface="Tahoma" pitchFamily="2" panose="2263545234"/>
              </a:rPr>
              <a:t>Red Meat</a:t>
            </a:r>
            <a:r>
              <a:rPr lang="en-US" sz="100" b="1" spc="150">
                <a:solidFill>
                  <a:srgbClr val="000000"/>
                </a:solidFill>
                <a:latin typeface="Tahoma" pitchFamily="2" panose="2263545234"/>
              </a:rPr>
              <a:t> </a:t>
            </a:r>
          </a:p>
          <a:p>
            <a:pPr marL="1143000" marR="0" indent="22860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  <a:buFont typeface="Symbol"/>
              <a:buChar char="·"/>
            </a:pPr>
            <a:r>
              <a:rPr lang="en-US" sz="2100" b="1" spc="135">
                <a:solidFill>
                  <a:srgbClr val="000000"/>
                </a:solidFill>
                <a:latin typeface="Tahoma" pitchFamily="2" panose="2263545234"/>
              </a:rPr>
              <a:t>JB Swift, AMH, Silver Fern Farms, Burns Philip, CMP, SPM, </a:t>
            </a:r>
          </a:p>
          <a:p>
            <a:pPr marL="1325880" marR="0" indent="0" algn="l">
              <a:lnSpc>
                <a:spcPct val="767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2100" b="1" spc="40">
                <a:solidFill>
                  <a:srgbClr val="000000"/>
                </a:solidFill>
                <a:latin typeface="Tahoma" pitchFamily="2" panose="2263545234"/>
              </a:rPr>
              <a:t>Alliance </a:t>
            </a:r>
          </a:p>
          <a:p>
            <a:pPr marL="1463040" marR="0" indent="0" algn="l">
              <a:lnSpc>
                <a:spcPct val="7871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2100" b="1" spc="-10">
                <a:solidFill>
                  <a:srgbClr val="000000"/>
                </a:solidFill>
                <a:latin typeface="Tahoma" pitchFamily="2" panose="2263545234"/>
              </a:rPr>
              <a:t>ANZCO </a:t>
            </a:r>
          </a:p>
          <a:p>
            <a:pPr marL="868680" marR="228600" indent="-274320" algn="l">
              <a:lnSpc>
                <a:spcPct val="95999"/>
              </a:lnSpc>
              <a:spcBef>
                <a:spcPts val="2160"/>
              </a:spcBef>
              <a:spcAft>
                <a:spcPts val="0"/>
              </a:spcAft>
            </a:pPr>
            <a:r>
              <a:rPr lang="en-US" sz="1550" spc="80">
                <a:solidFill>
                  <a:srgbClr val="000000"/>
                </a:solidFill>
                <a:latin typeface="Tahoma" pitchFamily="2" panose="2263545234"/>
              </a:rPr>
              <a:t>Processing plants are concentrated in three major states of NSW, Victoria, </a:t>
            </a:r>
            <a:r>
              <a:rPr lang="en-US" sz="1550" spc="70">
                <a:solidFill>
                  <a:srgbClr val="000000"/>
                </a:solidFill>
                <a:latin typeface="Tahoma" pitchFamily="2" panose="2263545234"/>
              </a:rPr>
              <a:t>Queensland and NZ Sth Island making up more than 70% of the total market. </a:t>
            </a:r>
          </a:p>
          <a:p>
            <a:pPr marL="868680" marR="685800" indent="-274320" algn="l">
              <a:lnSpc>
                <a:spcPct val="95999"/>
              </a:lnSpc>
              <a:spcBef>
                <a:spcPts val="0"/>
              </a:spcBef>
              <a:spcAft>
                <a:spcPts val="4320"/>
              </a:spcAft>
            </a:pP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  <a:r>
              <a:rPr lang="en-US" sz="1550" spc="65">
                <a:solidFill>
                  <a:srgbClr val="000000"/>
                </a:solidFill>
                <a:latin typeface="Tahoma" pitchFamily="2" panose="2263545234"/>
              </a:rPr>
              <a:t>segment. It is a minimum to supply and compete globally, as 80% of the </a:t>
            </a:r>
            <a:r>
              <a:rPr lang="en-US" sz="1550" spc="90">
                <a:solidFill>
                  <a:srgbClr val="000000"/>
                </a:solidFill>
                <a:latin typeface="Tahoma" pitchFamily="2" panose="2263545234"/>
              </a:rPr>
              <a:t>aggregate products produced are exported.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48" name=""/>
        <p:cNvGrpSpPr/>
        <p:nvPr/>
      </p:nvGrpSpPr>
      <p:grpSpPr/>
      <p:pic>
        <p:nvPicPr>
          <p:cNvPr id="151" name="Image.jpg"/>
          <p:cNvPicPr/>
          <p:nvPr/>
        </p:nvPicPr>
        <p:blipFill>
          <a:blip r:embed="rId56"/>
          <a:stretch>
            <a:fillRect/>
          </a:stretch>
        </p:blipFill>
        <p:spPr>
          <a:xfrm>
            <a:off x="511810" y="536575"/>
            <a:ext cx="4316095" cy="338455"/>
          </a:xfrm>
          <a:prstGeom prst="rect">
            <a:avLst/>
          </a:prstGeom>
        </p:spPr>
      </p:pic>
      <p:pic>
        <p:nvPicPr>
          <p:cNvPr id="154" name="Image.jpg"/>
          <p:cNvPicPr/>
          <p:nvPr/>
        </p:nvPicPr>
        <p:blipFill>
          <a:blip r:embed="rId58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52" name=""/>
          <p:cNvSpPr/>
          <p:nvPr>
            <p:ph type="body" idx="10"/>
          </p:nvPr>
        </p:nvSpPr>
        <p:spPr>
          <a:xfrm>
            <a:off x="511810" y="1417320"/>
            <a:ext cx="8229600" cy="544068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90000"/>
          </a:bodyPr>
          <a:lstStyle/>
          <a:p>
            <a:pPr marL="9144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105">
                <a:solidFill>
                  <a:srgbClr val="000000"/>
                </a:solidFill>
                <a:latin typeface="Tahoma" pitchFamily="2" panose="2263545234"/>
              </a:rPr>
              <a:t>The dairy industry is the biggest food exporter throughout ANZ, with </a:t>
            </a:r>
          </a:p>
          <a:p>
            <a:pPr marL="0" marR="9144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the largest milk processor being the Fonterra group (formed in 2001),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80">
                <a:solidFill>
                  <a:srgbClr val="000000"/>
                </a:solidFill>
                <a:latin typeface="Tahoma" pitchFamily="2" panose="2263545234"/>
              </a:rPr>
              <a:t>processing 75% of the total milk. </a:t>
            </a:r>
          </a:p>
          <a:p>
            <a:pPr marL="9144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spc="40">
                <a:solidFill>
                  <a:srgbClr val="000000"/>
                </a:solidFill>
                <a:latin typeface="Tahoma" pitchFamily="2" panose="2263545234"/>
              </a:rPr>
              <a:t>Key accounts in ANZ that account est. 90% of the sector are: </a:t>
            </a:r>
          </a:p>
          <a:p>
            <a:pPr marL="3657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850" spc="6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800" b="1" spc="60">
                <a:solidFill>
                  <a:srgbClr val="000000"/>
                </a:solidFill>
                <a:latin typeface="Tahoma" pitchFamily="2" panose="2263545234"/>
              </a:rPr>
              <a:t> Fonterra , Parmalat, GOI, Richmond Dairies, Brownes Dairy </a:t>
            </a:r>
          </a:p>
          <a:p>
            <a:pPr marL="0" marR="91440" indent="0" algn="r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9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800" b="1" spc="90">
                <a:solidFill>
                  <a:srgbClr val="000000"/>
                </a:solidFill>
                <a:latin typeface="Tahoma" pitchFamily="2" panose="2263545234"/>
              </a:rPr>
              <a:t> Murray Goulburn, National Foods-Kirin </a:t>
            </a:r>
            <a:r>
              <a:rPr lang="en-US" sz="1850" b="1" i="1" spc="0">
                <a:solidFill>
                  <a:srgbClr val="000000"/>
                </a:solidFill>
                <a:latin typeface="Tahoma" pitchFamily="2" panose="2263545234"/>
              </a:rPr>
              <a:t>(inc. Dairy Farmers)</a:t>
            </a:r>
            <a:r>
              <a:rPr lang="en-US" sz="1800" b="1" spc="90">
                <a:solidFill>
                  <a:srgbClr val="000000"/>
                </a:solidFill>
                <a:latin typeface="Tahoma" pitchFamily="2" panose="2263545234"/>
              </a:rPr>
              <a:t> , Nestle </a:t>
            </a:r>
          </a:p>
          <a:p>
            <a:pPr marL="91440" marR="0" indent="0" algn="l">
              <a:lnSpc>
                <a:spcPct val="95999"/>
              </a:lnSpc>
              <a:spcBef>
                <a:spcPts val="30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Liquid Milk processing represents circa 80-90% of total dairy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production. </a:t>
            </a:r>
          </a:p>
          <a:p>
            <a:pPr marL="36576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470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70">
                <a:solidFill>
                  <a:srgbClr val="000000"/>
                </a:solidFill>
                <a:latin typeface="Tahoma" pitchFamily="2" panose="2263545234"/>
              </a:rPr>
              <a:t> CIP demand comprises about 75% </a:t>
            </a:r>
          </a:p>
          <a:p>
            <a:pPr marL="36576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850" spc="509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110">
                <a:solidFill>
                  <a:srgbClr val="000000"/>
                </a:solidFill>
                <a:latin typeface="Tahoma" pitchFamily="2" panose="2263545234"/>
              </a:rPr>
              <a:t> Membrane cleaning demand comprises 15% </a:t>
            </a:r>
          </a:p>
          <a:p>
            <a:pPr marL="91440" marR="0" indent="0" algn="l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The chemical and sanitation market is mostly dominated by Ecolab. </a:t>
            </a:r>
          </a:p>
          <a:p>
            <a:pPr marL="36576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509">
                <a:solidFill>
                  <a:srgbClr val="2DA1C0"/>
                </a:solidFill>
                <a:latin typeface="Verdana" pitchFamily="2" panose="2263545234"/>
              </a:rPr>
              <a:t>◦</a:t>
            </a:r>
            <a:r>
              <a:rPr lang="en-US" sz="1750" i="1" spc="110">
                <a:solidFill>
                  <a:srgbClr val="000000"/>
                </a:solidFill>
                <a:latin typeface="Tahoma" pitchFamily="2" panose="2263545234"/>
              </a:rPr>
              <a:t> value added bundle of products and technologies positioned as a </a:t>
            </a:r>
          </a:p>
          <a:p>
            <a:pPr marL="59436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i="1" spc="120">
                <a:solidFill>
                  <a:srgbClr val="000000"/>
                </a:solidFill>
                <a:latin typeface="Tahoma" pitchFamily="2" panose="2263545234"/>
              </a:rPr>
              <a:t>one stop for agriculture and dairy farmers </a:t>
            </a:r>
          </a:p>
          <a:p>
            <a:pPr marL="0" marR="0" indent="0" algn="ctr">
              <a:lnSpc>
                <a:spcPct val="9599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  <a:p>
            <a:pPr marL="365760" marR="0" indent="0" algn="l">
              <a:lnSpc>
                <a:spcPct val="95999"/>
              </a:lnSpc>
              <a:spcBef>
                <a:spcPts val="0"/>
              </a:spcBef>
              <a:spcAft>
                <a:spcPts val="504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</p:bgPr>
    </p:bg>
    <p:spTree>
      <p:nvGrpSpPr>
        <p:cNvPr id="155" name=""/>
        <p:cNvGrpSpPr/>
        <p:nvPr/>
      </p:nvGrpSpPr>
      <p:grpSpPr/>
      <p:pic>
        <p:nvPicPr>
          <p:cNvPr id="160" name="Image.jpg"/>
          <p:cNvPicPr/>
          <p:nvPr/>
        </p:nvPicPr>
        <p:blipFill>
          <a:blip r:embed="rId63"/>
          <a:stretch>
            <a:fillRect/>
          </a:stretch>
        </p:blipFill>
        <p:spPr>
          <a:xfrm>
            <a:off x="438785" y="463550"/>
            <a:ext cx="6242685" cy="337820"/>
          </a:xfrm>
          <a:prstGeom prst="rect">
            <a:avLst/>
          </a:prstGeom>
        </p:spPr>
      </p:pic>
      <p:pic>
        <p:nvPicPr>
          <p:cNvPr id="163" name="Image.jpg"/>
          <p:cNvPicPr/>
          <p:nvPr/>
        </p:nvPicPr>
        <p:blipFill>
          <a:blip r:embed="rId65"/>
          <a:stretch>
            <a:fillRect/>
          </a:stretch>
        </p:blipFill>
        <p:spPr>
          <a:xfrm>
            <a:off x="0" y="5782310"/>
            <a:ext cx="5398135" cy="1075690"/>
          </a:xfrm>
          <a:prstGeom prst="rect">
            <a:avLst/>
          </a:prstGeom>
        </p:spPr>
      </p:pic>
      <p:sp>
        <p:nvSpPr>
          <p:cNvPr id="157" name=""/>
          <p:cNvSpPr/>
          <p:nvPr>
            <p:ph type="body" idx="10"/>
          </p:nvPr>
        </p:nvSpPr>
        <p:spPr>
          <a:xfrm>
            <a:off x="27305" y="4702810"/>
            <a:ext cx="2182495" cy="27432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8686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58" name=""/>
          <p:cNvSpPr/>
          <p:nvPr>
            <p:ph type="body" idx="10"/>
          </p:nvPr>
        </p:nvSpPr>
        <p:spPr>
          <a:xfrm>
            <a:off x="27305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r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  <p:sp>
        <p:nvSpPr>
          <p:cNvPr id="161" name=""/>
          <p:cNvSpPr/>
          <p:nvPr>
            <p:ph type="body" idx="10"/>
          </p:nvPr>
        </p:nvSpPr>
        <p:spPr>
          <a:xfrm>
            <a:off x="428625" y="1212850"/>
            <a:ext cx="8229600" cy="4569460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>
            <a:normAutofit fontScale="80000"/>
          </a:bodyPr>
          <a:lstStyle/>
          <a:p>
            <a:pPr marL="18288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Tahoma" pitchFamily="2" panose="2263545234"/>
              </a:rPr>
              <a:t>Relative market share involving Brewing and Wine production sees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75">
                <a:solidFill>
                  <a:srgbClr val="000000"/>
                </a:solidFill>
                <a:latin typeface="Tahoma" pitchFamily="2" panose="2263545234"/>
              </a:rPr>
              <a:t>Australia at 80% and New Zealand 20%. Brewing represents 65% with </a:t>
            </a:r>
          </a:p>
          <a:p>
            <a:pPr marL="411480" marR="0" indent="0" algn="l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Wine representing 35% </a:t>
            </a:r>
          </a:p>
          <a:p>
            <a:pPr marL="182880" marR="0" indent="0" algn="l">
              <a:lnSpc>
                <a:spcPct val="95999"/>
              </a:lnSpc>
              <a:spcBef>
                <a:spcPts val="2700"/>
              </a:spcBef>
              <a:spcAft>
                <a:spcPts val="0"/>
              </a:spcAft>
            </a:pPr>
            <a:r>
              <a:rPr lang="en-US" sz="1800" b="1" spc="120">
                <a:solidFill>
                  <a:srgbClr val="000000"/>
                </a:solidFill>
                <a:latin typeface="Tahoma" pitchFamily="2" panose="2263545234"/>
              </a:rPr>
              <a:t>Key accounts (i.e. 90% market share) in ANZ are </a:t>
            </a:r>
          </a:p>
          <a:p>
            <a:pPr marL="457200" marR="0" indent="0" algn="l">
              <a:lnSpc>
                <a:spcPct val="95999"/>
              </a:lnSpc>
              <a:spcBef>
                <a:spcPts val="180"/>
              </a:spcBef>
              <a:spcAft>
                <a:spcPts val="0"/>
              </a:spcAft>
            </a:pPr>
            <a:r>
              <a:rPr lang="en-US" sz="1850" spc="11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800" b="1" spc="160">
                <a:solidFill>
                  <a:srgbClr val="000000"/>
                </a:solidFill>
                <a:latin typeface="Tahoma" pitchFamily="2" panose="2263545234"/>
              </a:rPr>
              <a:t> SAB Miller and Kirin production in Aus </a:t>
            </a:r>
          </a:p>
          <a:p>
            <a:pPr marL="457200" marR="0" indent="0" algn="l">
              <a:lnSpc>
                <a:spcPct val="95999"/>
              </a:lnSpc>
              <a:spcBef>
                <a:spcPts val="2700"/>
              </a:spcBef>
              <a:spcAft>
                <a:spcPts val="0"/>
              </a:spcAft>
            </a:pPr>
            <a:r>
              <a:rPr lang="en-US" sz="1850" spc="11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800" b="1" spc="160">
                <a:solidFill>
                  <a:srgbClr val="000000"/>
                </a:solidFill>
                <a:latin typeface="Tahoma" pitchFamily="2" panose="2263545234"/>
              </a:rPr>
              <a:t> DB Breweries / Heineken production in NZ </a:t>
            </a:r>
          </a:p>
          <a:p>
            <a:pPr marL="182880" marR="0" indent="0" algn="l">
              <a:lnSpc>
                <a:spcPct val="95999"/>
              </a:lnSpc>
              <a:spcBef>
                <a:spcPts val="2880"/>
              </a:spcBef>
              <a:spcAft>
                <a:spcPts val="0"/>
              </a:spcAft>
            </a:pPr>
            <a:r>
              <a:rPr lang="en-US" sz="1750" spc="90">
                <a:solidFill>
                  <a:srgbClr val="000000"/>
                </a:solidFill>
                <a:latin typeface="Tahoma" pitchFamily="2" panose="2263545234"/>
              </a:rPr>
              <a:t>DB Breweries prefer high value products to meet their sanitation </a:t>
            </a:r>
          </a:p>
          <a:p>
            <a:pPr marL="457200" marR="0" indent="0" algn="l">
              <a:lnSpc>
                <a:spcPct val="80639"/>
              </a:lnSpc>
              <a:spcBef>
                <a:spcPts val="360"/>
              </a:spcBef>
              <a:spcAft>
                <a:spcPts val="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standards. </a:t>
            </a:r>
          </a:p>
          <a:p>
            <a:pPr marL="0" marR="22860" indent="0" algn="r">
              <a:lnSpc>
                <a:spcPct val="95999"/>
              </a:lnSpc>
              <a:spcBef>
                <a:spcPts val="540"/>
              </a:spcBef>
              <a:spcAft>
                <a:spcPts val="0"/>
              </a:spcAft>
            </a:pPr>
            <a:r>
              <a:rPr lang="en-US" sz="1850" spc="50">
                <a:solidFill>
                  <a:srgbClr val="2B9FBF"/>
                </a:solidFill>
                <a:latin typeface="Verdana" pitchFamily="2" panose="2263545234"/>
              </a:rPr>
              <a:t>◦</a:t>
            </a: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 i.e. DB only buys products that have been certified by Heineken HQ. </a:t>
            </a:r>
          </a:p>
          <a:p>
            <a:pPr marL="0" marR="22860" indent="0" algn="r">
              <a:lnSpc>
                <a:spcPct val="95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50" spc="100">
                <a:solidFill>
                  <a:srgbClr val="000000"/>
                </a:solidFill>
                <a:latin typeface="Tahoma" pitchFamily="2" panose="2263545234"/>
              </a:rPr>
              <a:t>Compliance to legislation and industry standards are key drivers for this </a:t>
            </a:r>
          </a:p>
          <a:p>
            <a:pPr marL="457200" marR="0" indent="0" algn="l">
              <a:lnSpc>
                <a:spcPct val="95999"/>
              </a:lnSpc>
              <a:spcBef>
                <a:spcPts val="0"/>
              </a:spcBef>
              <a:spcAft>
                <a:spcPts val="2880"/>
              </a:spcAft>
            </a:pPr>
            <a:r>
              <a:rPr lang="en-US" sz="1750" spc="50">
                <a:solidFill>
                  <a:srgbClr val="000000"/>
                </a:solidFill>
                <a:latin typeface="Tahoma" pitchFamily="2" panose="2263545234"/>
              </a:rPr>
              <a:t>segment. </a:t>
            </a:r>
          </a:p>
        </p:txBody>
      </p:sp>
      <p:sp>
        <p:nvSpPr>
          <p:cNvPr id="164" name=""/>
          <p:cNvSpPr/>
          <p:nvPr>
            <p:ph type="body" idx="10"/>
          </p:nvPr>
        </p:nvSpPr>
        <p:spPr>
          <a:xfrm>
            <a:off x="267970" y="6473825"/>
            <a:ext cx="2182495" cy="122555"/>
          </a:xfrm>
          <a:prstGeom prst="rect">
            <a:avLst/>
          </a:prstGeom>
          <a:noFill/>
          <a:ln w="0" cmpd="sng">
            <a:noFill/>
            <a:prstDash val="solid"/>
          </a:ln>
        </p:spPr>
        <p:txBody>
          <a:bodyPr vert="horz" lIns="0" tIns="0" rIns="0" bIns="0" anchor="t"/>
          <a:lstStyle/>
          <a:p>
            <a:pPr marL="0" marR="0" indent="0" algn="l">
              <a:lnSpc>
                <a:spcPct val="95999"/>
              </a:lnSpc>
              <a:spcAft>
                <a:spcPts val="0"/>
              </a:spcAft>
            </a:pPr>
            <a:r>
              <a:rPr lang="en-US" sz="800" i="1" spc="-30">
                <a:solidFill>
                  <a:srgbClr val="000000"/>
                </a:solidFill>
                <a:latin typeface="Verdana" pitchFamily="2" panose="2263545234"/>
              </a:rPr>
              <a:t>Source: Kuffel-Reyno, IBIS, market intellig </a:t>
            </a: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Arial"/>
      </a:majorFont>
      <a:minorFont>
        <a:latin typeface="Calibri"/>
        <a:ea typeface=""/>
        <a:cs typeface=""/>
        <a:font script="Arab" typeface="Arial"/>
      </a:minorFont>
    </a:fontScheme>
    <a:fmtScheme name="Office">
      <a:fillStyleLst>
        <a:solidFill>
          <a:schemeClr val="bg1">
            <a:alpha val="0"/>
          </a:schemeClr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  <a:scene3d>
            <a:camera prst="orthographicFront"/>
            <a:lightRig rig="threePt" dir="t"/>
          </a:scene3d>
        </a:effectStyle>
      </a:effectStyleLst>
      <a:bgFillStyleLst>
        <a:solidFill>
          <a:schemeClr val="bg1">
            <a:alpha val="0"/>
          </a:schemeClr>
        </a:solidFill>
        <a:gradFill/>
        <a:gradFill/>
      </a:bgFillStyleLst>
    </a:fmtScheme>
  </a:themeElements>
</a:theme>
</file>