
<file path=[Content_Types].xml><?xml version="1.0" encoding="utf-8"?>
<Types xmlns="http://schemas.openxmlformats.org/package/2006/content-types">
  <Default Extension="fntdata" ContentType="application/x-fontdata"/>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0"/>
  </p:notesMasterIdLst>
  <p:sldIdLst>
    <p:sldId id="256" r:id="rId5"/>
    <p:sldId id="266" r:id="rId6"/>
    <p:sldId id="267" r:id="rId7"/>
    <p:sldId id="279" r:id="rId8"/>
    <p:sldId id="278" r:id="rId9"/>
    <p:sldId id="277" r:id="rId10"/>
    <p:sldId id="268" r:id="rId11"/>
    <p:sldId id="280" r:id="rId12"/>
    <p:sldId id="281" r:id="rId13"/>
    <p:sldId id="282" r:id="rId14"/>
    <p:sldId id="284" r:id="rId15"/>
    <p:sldId id="269" r:id="rId16"/>
    <p:sldId id="283" r:id="rId17"/>
    <p:sldId id="270" r:id="rId18"/>
    <p:sldId id="285" r:id="rId19"/>
    <p:sldId id="286" r:id="rId20"/>
    <p:sldId id="287" r:id="rId21"/>
    <p:sldId id="288" r:id="rId22"/>
    <p:sldId id="289" r:id="rId23"/>
    <p:sldId id="290" r:id="rId24"/>
    <p:sldId id="291" r:id="rId25"/>
    <p:sldId id="292" r:id="rId26"/>
    <p:sldId id="293" r:id="rId27"/>
    <p:sldId id="294" r:id="rId28"/>
    <p:sldId id="26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Corbel" panose="020B05030202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6816">
          <p15:clr>
            <a:srgbClr val="A4A3A4"/>
          </p15:clr>
        </p15:guide>
        <p15:guide id="3" pos="816">
          <p15:clr>
            <a:srgbClr val="A4A3A4"/>
          </p15:clr>
        </p15:guide>
        <p15:guide id="4"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njUykT8pAMO3OdD/YLrCoCoC3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1009" autoAdjust="0"/>
  </p:normalViewPr>
  <p:slideViewPr>
    <p:cSldViewPr snapToGrid="0">
      <p:cViewPr varScale="1">
        <p:scale>
          <a:sx n="73" d="100"/>
          <a:sy n="73" d="100"/>
        </p:scale>
        <p:origin x="540" y="54"/>
      </p:cViewPr>
      <p:guideLst>
        <p:guide pos="3840"/>
        <p:guide pos="6816"/>
        <p:guide pos="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sticshowto.datasciencecentral.com/regulariz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statisticshowto.datasciencecentral.com/integer/#ab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Goodness_of_f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My name is Maura Tokay and for my capstone project I am proposing to use machine learning to predict corn, wheat and soybean yield using meteorological data and compare feature importance among cultures.</a:t>
            </a:r>
            <a:endParaRPr dirty="0">
              <a:latin typeface="Calibri" panose="020F0502020204030204" pitchFamily="34" charset="0"/>
              <a:cs typeface="Calibri" panose="020F0502020204030204" pitchFamily="34" charset="0"/>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Feature Matrix function was created to combine the  weekly weather data with GDD, </a:t>
            </a:r>
            <a:r>
              <a:rPr lang="en-US" dirty="0" err="1"/>
              <a:t>systemnametype</a:t>
            </a:r>
            <a:r>
              <a:rPr lang="en-US" dirty="0"/>
              <a:t> and crop yield  (that is the target data) into a matrix to be saved in a file to create the input for the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10</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336888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minimum week duration for corn was 16 weeks but I decided to create input files using 15, 14 and 13 weeks as well to check for any performance difference in my regression models.  I had 390 rows of corn data and for each input file the features varied from 93 to 114 features plus the target column.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11</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42734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minimum week for soybean was 15 weeks and using the same methodology used for corn I created input files using 15, 14, 13  and 12 weeks.  I had 500 rows of soybean data and for each input file the features varied from 86 to 107 features plus the target column.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12</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694216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minimum week for wheat was 31 weeks, so I created input files using 31, 30  and 29 weeks.  I had 223 rows of wheat data and for each input file the features varied from 205 to 219 features plus the target column.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13</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3807290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normalize the data I used </a:t>
            </a:r>
            <a:r>
              <a:rPr lang="en-US" dirty="0" err="1"/>
              <a:t>RobustScaler</a:t>
            </a:r>
            <a:r>
              <a:rPr lang="en-US" dirty="0"/>
              <a:t> to better handle the outliers. To do that the algorithm removes the median and scales the data using the 1</a:t>
            </a:r>
            <a:r>
              <a:rPr lang="en-US" baseline="30000" dirty="0"/>
              <a:t>st</a:t>
            </a:r>
            <a:r>
              <a:rPr lang="en-US" dirty="0"/>
              <a:t> and 3</a:t>
            </a:r>
            <a:r>
              <a:rPr lang="en-US" baseline="30000" dirty="0"/>
              <a:t>rd</a:t>
            </a:r>
            <a:r>
              <a:rPr lang="en-US" dirty="0"/>
              <a:t> quartile for each feature independently. The Python library used was </a:t>
            </a:r>
            <a:r>
              <a:rPr lang="en-US" dirty="0" err="1"/>
              <a:t>Scikit</a:t>
            </a:r>
            <a:r>
              <a:rPr lang="en-US" dirty="0"/>
              <a:t>-learn.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14</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9199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First I tried Lasso regression. Lasso regression performs L1 </a:t>
            </a:r>
            <a:r>
              <a:rPr lang="en-US" u="sng" dirty="0">
                <a:hlinkClick r:id="rId3"/>
              </a:rPr>
              <a:t>regularization</a:t>
            </a:r>
            <a:r>
              <a:rPr lang="en-US" dirty="0"/>
              <a:t>, which adds a penalty equal to the</a:t>
            </a:r>
            <a:r>
              <a:rPr lang="en-US" u="sng" dirty="0">
                <a:hlinkClick r:id="rId4"/>
              </a:rPr>
              <a:t> absolute value </a:t>
            </a:r>
            <a:r>
              <a:rPr lang="en-US" dirty="0"/>
              <a:t>of the magnitude of coefficients. This type of regularization can result in sparse models with few coefficients. Some coefficients can become 0 and eliminated from the model. Larger penalties result in coefficient values closer to zero, which is the ideal for producing simpler models.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15</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486955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indent="0">
              <a:buNone/>
            </a:pPr>
            <a:r>
              <a:rPr lang="en-US" dirty="0"/>
              <a:t>Then I tried decision tree regression that builds a classification model in the form of a tree structure.  It breaks down a dataset into smaller and smaller subsets while at the same time an associated decision tree is incrementally developed.  The topmost decision node in a tree corresponds to the best predictor called root node.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16</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590009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indent="0">
              <a:buNone/>
            </a:pPr>
            <a:r>
              <a:rPr lang="en-US" dirty="0"/>
              <a:t>Next, I tried Random Forest Regressor that is a meta estimator that fits a number of classifying decision trees on various sub-samples of the dataset and uses averaging to improve the predictive accuracy and control over-fitting. First, I used the default setting then I tried the model with max depth of 35 and 500 estimators. After applying all models to my datasets I found that…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17</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546917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I tried </a:t>
            </a:r>
            <a:r>
              <a:rPr lang="en-US" sz="900" b="0" i="0" u="none" strike="noStrike" cap="none" dirty="0">
                <a:solidFill>
                  <a:schemeClr val="dk1"/>
                </a:solidFill>
                <a:latin typeface="Corbel"/>
                <a:ea typeface="Corbel"/>
                <a:cs typeface="Corbel"/>
                <a:sym typeface="Corbel"/>
              </a:rPr>
              <a:t>Neural Network that was used building a Sequential model using seven densely connected hidden layers, and an output layer that returns a single value.  The optimizer used was RMSprop algorithm.</a:t>
            </a:r>
          </a:p>
          <a:p>
            <a:pPr marL="137160" indent="0">
              <a:buNone/>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18</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3760418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I tried </a:t>
            </a:r>
            <a:r>
              <a:rPr lang="en-US" sz="900" b="0" i="0" u="none" strike="noStrike" cap="none" dirty="0">
                <a:solidFill>
                  <a:schemeClr val="dk1"/>
                </a:solidFill>
                <a:latin typeface="Corbel"/>
                <a:ea typeface="Corbel"/>
                <a:cs typeface="Corbel"/>
                <a:sym typeface="Corbel"/>
              </a:rPr>
              <a:t>Neural Network that was used building a Sequential model using seven densely connected hidden layers, and an output layer that returns a single value.  The optimizer used was RMSprop algorithm.</a:t>
            </a:r>
          </a:p>
          <a:p>
            <a:pPr marL="137160" indent="0">
              <a:buNone/>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19</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3460558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r>
              <a:rPr lang="en-US" sz="1200" b="0" i="0" u="none" strike="noStrike" cap="none" dirty="0">
                <a:solidFill>
                  <a:schemeClr val="dk1"/>
                </a:solidFill>
                <a:effectLst/>
                <a:latin typeface="Corbel"/>
                <a:ea typeface="Corbel"/>
                <a:cs typeface="Corbel"/>
                <a:sym typeface="Corbel"/>
              </a:rPr>
              <a:t>The dataset used comes from the Farming System Project at the USDA in Beltsville, Maryland.  If you would like to learn more about the project you can visit this link. The data is not available at the USDA website but can be found on my </a:t>
            </a:r>
            <a:r>
              <a:rPr lang="en-US" sz="1200" b="0" i="0" u="none" strike="noStrike" cap="none" dirty="0" err="1">
                <a:solidFill>
                  <a:schemeClr val="dk1"/>
                </a:solidFill>
                <a:effectLst/>
                <a:latin typeface="Corbel"/>
                <a:ea typeface="Corbel"/>
                <a:cs typeface="Corbel"/>
                <a:sym typeface="Corbel"/>
              </a:rPr>
              <a:t>github</a:t>
            </a:r>
            <a:r>
              <a:rPr lang="en-US" sz="1200" b="0" i="0" u="none" strike="noStrike" cap="none" dirty="0">
                <a:solidFill>
                  <a:schemeClr val="dk1"/>
                </a:solidFill>
                <a:effectLst/>
                <a:latin typeface="Corbel"/>
                <a:ea typeface="Corbel"/>
                <a:cs typeface="Corbel"/>
                <a:sym typeface="Corbel"/>
              </a:rPr>
              <a:t>. My data consists of 2 files, one with daily weather data and one </a:t>
            </a:r>
            <a:r>
              <a:rPr lang="en-US" sz="1200" b="0" i="0" u="none" strike="noStrike" cap="none">
                <a:solidFill>
                  <a:schemeClr val="dk1"/>
                </a:solidFill>
                <a:effectLst/>
                <a:latin typeface="Corbel"/>
                <a:ea typeface="Corbel"/>
                <a:cs typeface="Corbel"/>
                <a:sym typeface="Corbel"/>
              </a:rPr>
              <a:t>with crop data. </a:t>
            </a:r>
            <a:endParaRPr lang="en-US" sz="1200" b="0" i="0" u="none" strike="noStrike" cap="none" dirty="0">
              <a:solidFill>
                <a:schemeClr val="dk1"/>
              </a:solidFill>
              <a:effectLst/>
              <a:latin typeface="Corbel"/>
              <a:ea typeface="Corbel"/>
              <a:cs typeface="Corbel"/>
              <a:sym typeface="Corbel"/>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330393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orbel"/>
                <a:ea typeface="Corbel"/>
                <a:cs typeface="Corbel"/>
                <a:sym typeface="Corbel"/>
              </a:rPr>
              <a:t>The model evaluation was done using Median Absolute Error (MAE) and Coefficient of Determination (R</a:t>
            </a:r>
            <a:r>
              <a:rPr lang="en-US" sz="1200" b="0" i="0" u="none" strike="noStrike" cap="none" baseline="30000" dirty="0">
                <a:solidFill>
                  <a:schemeClr val="dk1"/>
                </a:solidFill>
                <a:effectLst/>
                <a:latin typeface="Corbel"/>
                <a:ea typeface="Corbel"/>
                <a:cs typeface="Corbel"/>
                <a:sym typeface="Corbel"/>
              </a:rPr>
              <a:t>2</a:t>
            </a:r>
            <a:r>
              <a:rPr lang="en-US" sz="1200" b="0" i="0" u="none" strike="noStrike" cap="none" dirty="0">
                <a:solidFill>
                  <a:schemeClr val="dk1"/>
                </a:solidFill>
                <a:effectLst/>
                <a:latin typeface="Corbel"/>
                <a:ea typeface="Corbel"/>
                <a:cs typeface="Corbel"/>
                <a:sym typeface="Corbel"/>
              </a:rPr>
              <a:t>).  The median absolute error “is calculated by taking the median of all absolute differences between the target and the prediction” which measures accuracy.  The coefficient of determination “is a statistic that will give some information about the </a:t>
            </a:r>
            <a:r>
              <a:rPr lang="en-US" sz="1200" b="0" i="0" u="none" strike="noStrike" cap="none" dirty="0">
                <a:solidFill>
                  <a:schemeClr val="dk1"/>
                </a:solidFill>
                <a:effectLst/>
                <a:latin typeface="Corbel"/>
                <a:ea typeface="Corbel"/>
                <a:cs typeface="Corbel"/>
                <a:sym typeface="Corbel"/>
                <a:hlinkClick r:id="rId3" tooltip="Goodness of fit"/>
              </a:rPr>
              <a:t>goodness of fit</a:t>
            </a:r>
            <a:r>
              <a:rPr lang="en-US" sz="1200" b="0" i="0" u="none" strike="noStrike" cap="none" dirty="0">
                <a:solidFill>
                  <a:schemeClr val="dk1"/>
                </a:solidFill>
                <a:effectLst/>
                <a:latin typeface="Corbel"/>
                <a:ea typeface="Corbel"/>
                <a:cs typeface="Corbel"/>
                <a:sym typeface="Corbel"/>
              </a:rPr>
              <a:t> of a model. In regression, the </a:t>
            </a:r>
            <a:r>
              <a:rPr lang="en-US" sz="1200" b="0" i="1" u="none" strike="noStrike" cap="none" dirty="0">
                <a:solidFill>
                  <a:schemeClr val="dk1"/>
                </a:solidFill>
                <a:effectLst/>
                <a:latin typeface="Corbel"/>
                <a:ea typeface="Corbel"/>
                <a:cs typeface="Corbel"/>
                <a:sym typeface="Corbel"/>
              </a:rPr>
              <a:t>R</a:t>
            </a:r>
            <a:r>
              <a:rPr lang="en-US" sz="1200" b="0" i="0" u="none" strike="noStrike" cap="none" baseline="30000" dirty="0">
                <a:solidFill>
                  <a:schemeClr val="dk1"/>
                </a:solidFill>
                <a:effectLst/>
                <a:latin typeface="Corbel"/>
                <a:ea typeface="Corbel"/>
                <a:cs typeface="Corbel"/>
                <a:sym typeface="Corbel"/>
              </a:rPr>
              <a:t>2</a:t>
            </a:r>
            <a:r>
              <a:rPr lang="en-US" sz="1200" b="0" i="0" u="none" strike="noStrike" cap="none" dirty="0">
                <a:solidFill>
                  <a:schemeClr val="dk1"/>
                </a:solidFill>
                <a:effectLst/>
                <a:latin typeface="Corbel"/>
                <a:ea typeface="Corbel"/>
                <a:cs typeface="Corbel"/>
                <a:sym typeface="Corbel"/>
              </a:rPr>
              <a:t> coefficient of determination is a statistical measure of how well the regression predictions approximate the real data points which gives us the confidence level.</a:t>
            </a: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20</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965383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orbel"/>
                <a:ea typeface="Corbel"/>
                <a:cs typeface="Corbel"/>
                <a:sym typeface="Corbel"/>
              </a:rPr>
              <a:t>the best model to predict corn was Decision Tree using 13 weeks of weather data with a confidence level of 82.6% and for the remaining results the accuracy was between ±715.2 kg/ha.  The coefficient of determination is the same when running decision tree for 13, 14, 15 and 16 weeks of weather data.  This shows that the model does not give weight for variables in weeks 14, 15 and 16 and therefore these weather parameters did not contribute for corn growth significantly.  The top five features for corn yield prediction using 13 weeks of weather data are maxTemp10, </a:t>
            </a:r>
            <a:r>
              <a:rPr lang="en-US" sz="1200" b="0" i="0" u="none" strike="noStrike" cap="none" dirty="0" err="1">
                <a:solidFill>
                  <a:schemeClr val="dk1"/>
                </a:solidFill>
                <a:effectLst/>
                <a:latin typeface="Corbel"/>
                <a:ea typeface="Corbel"/>
                <a:cs typeface="Corbel"/>
                <a:sym typeface="Corbel"/>
              </a:rPr>
              <a:t>SystemNameType</a:t>
            </a:r>
            <a:r>
              <a:rPr lang="en-US" sz="1200" b="0" i="0" u="none" strike="noStrike" cap="none" dirty="0">
                <a:solidFill>
                  <a:schemeClr val="dk1"/>
                </a:solidFill>
                <a:effectLst/>
                <a:latin typeface="Corbel"/>
                <a:ea typeface="Corbel"/>
                <a:cs typeface="Corbel"/>
                <a:sym typeface="Corbel"/>
              </a:rPr>
              <a:t>, minHum3, minTemp9 and minTemp7.  It is interesting that temperature and humidity has more influence than precipitation on corn yield prediction.</a:t>
            </a: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21</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6862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orbel"/>
                <a:ea typeface="Corbel"/>
                <a:cs typeface="Corbel"/>
                <a:sym typeface="Corbel"/>
              </a:rPr>
              <a:t>The best model for soybean was Random Forest Regressor with 400 estimator 30 depth using 15 weeks of weather data with a confidence level of 83% and for the remaining results the accuracy was between ±261kg/ha.  The top five features were minTemp12, maxTemp7, minTemp5, Precip10 and minTemp1.  The temperature and precipitation had more influence on soybean yield prediction.</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22</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907750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orbel"/>
                <a:ea typeface="Corbel"/>
                <a:cs typeface="Corbel"/>
                <a:sym typeface="Corbel"/>
              </a:rPr>
              <a:t>The best model for wheat was Neural Networks with 7 hidden layers using RMSprop optimizer using 29 weeks of used weather data with a confidence level of 74.5% (Fig. 5) and for the remaining results the accuracy was between ±354.6kg/ha (Fig. 6).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23</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03201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indent="0">
              <a:buNone/>
            </a:pPr>
            <a:r>
              <a:rPr lang="en-US" sz="900" b="0" i="0" u="none" strike="noStrike" cap="none" dirty="0">
                <a:solidFill>
                  <a:schemeClr val="dk1"/>
                </a:solidFill>
                <a:latin typeface="Corbel"/>
                <a:ea typeface="Corbel"/>
                <a:cs typeface="Corbel"/>
                <a:sym typeface="Corbel"/>
              </a:rPr>
              <a:t>Overall performance of all the models was rated as good (74% to 83%) but it could be better if more data were available to train the models. A model that fits all was not true for this study, the best crop yield model for each crop was unique.  It is important to test more than one model when using machine learning algorithms.</a:t>
            </a:r>
          </a:p>
          <a:p>
            <a:pPr marL="137160" indent="0">
              <a:buNone/>
            </a:pPr>
            <a:r>
              <a:rPr lang="en-US" sz="900" b="0" i="0" u="none" strike="noStrike" cap="none" dirty="0">
                <a:solidFill>
                  <a:schemeClr val="dk1"/>
                </a:solidFill>
                <a:latin typeface="Corbel"/>
                <a:ea typeface="Corbel"/>
                <a:cs typeface="Corbel"/>
                <a:sym typeface="Corbel"/>
              </a:rPr>
              <a:t>Other interesting finding was that relative humidity is more important than precipitation for crop prediction.  The assumption that temperature would play an important role on crop prediction was confirmed.  Climate change will have an impact on crop yield.  The increase in extreme weather is a well-known signal of climate change.  The increase in temperature is often accompanied by drought and flooding conditions.  The climate anomalies, departures from norms, have significant impact on long-term climate trends.  For a future study, a sensitivity analyses can be performed to understand the climate anomalies on yield prediction.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24</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14634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d5ce0bf5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d5ce0bf59_0_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I would like to acknowledge Dr. Michel </a:t>
            </a:r>
            <a:r>
              <a:rPr lang="en-US" dirty="0" err="1">
                <a:latin typeface="Calibri" panose="020F0502020204030204" pitchFamily="34" charset="0"/>
                <a:cs typeface="Calibri" panose="020F0502020204030204" pitchFamily="34" charset="0"/>
              </a:rPr>
              <a:t>Cavigelli</a:t>
            </a:r>
            <a:r>
              <a:rPr lang="en-US" dirty="0">
                <a:latin typeface="Calibri" panose="020F0502020204030204" pitchFamily="34" charset="0"/>
                <a:cs typeface="Calibri" panose="020F0502020204030204" pitchFamily="34" charset="0"/>
              </a:rPr>
              <a:t> and Ms. Anne Conklin for providing the data that will be used in this project. If you have any questions or suggestions please contact me on the email listed here. If you want more information about the project, please visit my </a:t>
            </a: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account. Thank you for taking your time to watch my capstone pitch presentation.</a:t>
            </a:r>
            <a:endParaRPr dirty="0">
              <a:latin typeface="Calibri" panose="020F0502020204030204" pitchFamily="34" charset="0"/>
              <a:cs typeface="Calibri" panose="020F0502020204030204" pitchFamily="34" charset="0"/>
            </a:endParaRPr>
          </a:p>
        </p:txBody>
      </p:sp>
      <p:sp>
        <p:nvSpPr>
          <p:cNvPr id="167" name="Google Shape;167;g7d5ce0bf59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orbel"/>
                <a:ea typeface="Corbel"/>
                <a:cs typeface="Corbel"/>
                <a:sym typeface="Corbel"/>
              </a:rPr>
              <a:t>Let’s talk about the exploratory data analyses that was done. There is no crop data for 1999. Maryland had a drought this year and because the project didn’t use irrigation, crops never matured.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3</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86543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orbel"/>
                <a:ea typeface="Corbel"/>
                <a:cs typeface="Corbel"/>
                <a:sym typeface="Corbel"/>
              </a:rPr>
              <a:t>Crop management type had duplicate labels and to solve that I uppercased all crop management labels. I also created a new feature called </a:t>
            </a:r>
            <a:r>
              <a:rPr lang="en-US" sz="1200" b="0" i="0" u="none" strike="noStrike" cap="none" dirty="0" err="1">
                <a:solidFill>
                  <a:schemeClr val="dk1"/>
                </a:solidFill>
                <a:effectLst/>
                <a:latin typeface="Corbel"/>
                <a:ea typeface="Corbel"/>
                <a:cs typeface="Corbel"/>
                <a:sym typeface="Corbel"/>
              </a:rPr>
              <a:t>SystemNameType</a:t>
            </a:r>
            <a:r>
              <a:rPr lang="en-US" sz="1200" b="0" i="0" u="none" strike="noStrike" cap="none" dirty="0">
                <a:solidFill>
                  <a:schemeClr val="dk1"/>
                </a:solidFill>
                <a:effectLst/>
                <a:latin typeface="Corbel"/>
                <a:ea typeface="Corbel"/>
                <a:cs typeface="Corbel"/>
                <a:sym typeface="Corbel"/>
              </a:rPr>
              <a:t> where I grouped management type in conventional for </a:t>
            </a:r>
            <a:r>
              <a:rPr lang="en-US" sz="1200" b="0" i="0" u="none" strike="noStrike" cap="none" dirty="0" err="1">
                <a:solidFill>
                  <a:schemeClr val="dk1"/>
                </a:solidFill>
                <a:effectLst/>
                <a:latin typeface="Corbel"/>
                <a:ea typeface="Corbel"/>
                <a:cs typeface="Corbel"/>
                <a:sym typeface="Corbel"/>
              </a:rPr>
              <a:t>nt</a:t>
            </a:r>
            <a:r>
              <a:rPr lang="en-US" sz="1200" b="0" i="0" u="none" strike="noStrike" cap="none" dirty="0">
                <a:solidFill>
                  <a:schemeClr val="dk1"/>
                </a:solidFill>
                <a:effectLst/>
                <a:latin typeface="Corbel"/>
                <a:ea typeface="Corbel"/>
                <a:cs typeface="Corbel"/>
                <a:sym typeface="Corbel"/>
              </a:rPr>
              <a:t> and </a:t>
            </a:r>
            <a:r>
              <a:rPr lang="en-US" sz="1200" b="0" i="0" u="none" strike="noStrike" cap="none" dirty="0" err="1">
                <a:solidFill>
                  <a:schemeClr val="dk1"/>
                </a:solidFill>
                <a:effectLst/>
                <a:latin typeface="Corbel"/>
                <a:ea typeface="Corbel"/>
                <a:cs typeface="Corbel"/>
                <a:sym typeface="Corbel"/>
              </a:rPr>
              <a:t>ct</a:t>
            </a:r>
            <a:r>
              <a:rPr lang="en-US" sz="1200" b="0" i="0" u="none" strike="noStrike" cap="none" dirty="0">
                <a:solidFill>
                  <a:schemeClr val="dk1"/>
                </a:solidFill>
                <a:effectLst/>
                <a:latin typeface="Corbel"/>
                <a:ea typeface="Corbel"/>
                <a:cs typeface="Corbel"/>
                <a:sym typeface="Corbel"/>
              </a:rPr>
              <a:t> and organic for org2, org 3 and org6.</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4</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359366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latin typeface="Arial" panose="020B0604020202020204" pitchFamily="34" charset="0"/>
                <a:cs typeface="Arial" panose="020B0604020202020204" pitchFamily="34" charset="0"/>
              </a:rPr>
              <a:t>Wheat does not have crop data for 1996, 1999, 2003, 2004, 2007, 2010.</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5</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42268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 lvl="0" indent="0">
              <a:buNone/>
            </a:pPr>
            <a:r>
              <a:rPr lang="en-US" dirty="0">
                <a:latin typeface="Arial" panose="020B0604020202020204" pitchFamily="34" charset="0"/>
                <a:cs typeface="Arial" panose="020B0604020202020204" pitchFamily="34" charset="0"/>
              </a:rPr>
              <a:t>Average radiation will not be used because data is missing for years 2003-2008 and data for 1997-2003 doesn’t follow the pattern for the remaining years.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6</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60144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Engineering. I created a variable called </a:t>
            </a:r>
            <a:r>
              <a:rPr lang="en-US" dirty="0" err="1"/>
              <a:t>weekDuration</a:t>
            </a:r>
            <a:r>
              <a:rPr lang="en-US" dirty="0"/>
              <a:t> to calculate how many weeks are in between </a:t>
            </a:r>
            <a:r>
              <a:rPr lang="en-US" dirty="0" err="1"/>
              <a:t>plantingdate</a:t>
            </a:r>
            <a:r>
              <a:rPr lang="en-US" dirty="0"/>
              <a:t> and </a:t>
            </a:r>
            <a:r>
              <a:rPr lang="en-US" dirty="0" err="1"/>
              <a:t>harvestdate</a:t>
            </a:r>
            <a:r>
              <a:rPr lang="en-US" dirty="0"/>
              <a:t>.  To calculate week duration we subtract planting date from harvest date and divide by 7. The minimum week duration is 16 weeks for corn, 15 weeks for soybean and 31 weeks for wheat.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7</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77855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orbel"/>
                <a:ea typeface="Corbel"/>
                <a:cs typeface="Corbel"/>
                <a:sym typeface="Corbel"/>
              </a:rPr>
              <a:t>GDD variable was created. GDD is growing degree days that are used to estimate the growth and development of plants and insects during the growing season. The basic concept is that development will only occur if the temperature exceeds some minimum development threshold, or base temperature. The base temperatures are determined experimentally and are different for each organism. The base temperature for corn and soybean are the same which is 10oC and the base temperature for wheat is 4.4oC.</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8</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921430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4 functions to group daily weather into weekly. The functions created are </a:t>
            </a:r>
            <a:r>
              <a:rPr lang="en-US" dirty="0" err="1"/>
              <a:t>calcMax</a:t>
            </a:r>
            <a:r>
              <a:rPr lang="en-US" dirty="0"/>
              <a:t> to calculate maximum value, </a:t>
            </a:r>
            <a:r>
              <a:rPr lang="en-US" dirty="0" err="1"/>
              <a:t>calcMin</a:t>
            </a:r>
            <a:r>
              <a:rPr lang="en-US" dirty="0"/>
              <a:t> to calculate minimum value, </a:t>
            </a:r>
            <a:r>
              <a:rPr lang="en-US" dirty="0" err="1"/>
              <a:t>calAverage</a:t>
            </a:r>
            <a:r>
              <a:rPr lang="en-US" dirty="0"/>
              <a:t> to calculate average value and </a:t>
            </a:r>
            <a:r>
              <a:rPr lang="en-US" dirty="0" err="1"/>
              <a:t>calcSum</a:t>
            </a:r>
            <a:r>
              <a:rPr lang="en-US" dirty="0"/>
              <a:t> to calculate the summation of all values.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9</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3159812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pic>
        <p:nvPicPr>
          <p:cNvPr id="18" name="Google Shape;18;p7" descr="Sun rising over grassy hills"/>
          <p:cNvPicPr preferRelativeResize="0"/>
          <p:nvPr/>
        </p:nvPicPr>
        <p:blipFill rotWithShape="1">
          <a:blip r:embed="rId2">
            <a:alphaModFix/>
          </a:blip>
          <a:srcRect/>
          <a:stretch/>
        </p:blipFill>
        <p:spPr>
          <a:xfrm>
            <a:off x="1651" y="0"/>
            <a:ext cx="12188699" cy="4799300"/>
          </a:xfrm>
          <a:prstGeom prst="rect">
            <a:avLst/>
          </a:prstGeom>
          <a:noFill/>
          <a:ln>
            <a:noFill/>
          </a:ln>
        </p:spPr>
      </p:pic>
      <p:sp>
        <p:nvSpPr>
          <p:cNvPr id="19" name="Google Shape;19;p7"/>
          <p:cNvSpPr/>
          <p:nvPr/>
        </p:nvSpPr>
        <p:spPr>
          <a:xfrm>
            <a:off x="-2" y="4754880"/>
            <a:ext cx="12192002" cy="210312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20" name="Google Shape;20;p7"/>
          <p:cNvSpPr/>
          <p:nvPr/>
        </p:nvSpPr>
        <p:spPr>
          <a:xfrm>
            <a:off x="-127" y="4724400"/>
            <a:ext cx="12188826" cy="76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1" name="Google Shape;21;p7"/>
          <p:cNvSpPr txBox="1">
            <a:spLocks noGrp="1"/>
          </p:cNvSpPr>
          <p:nvPr>
            <p:ph type="ctrTitle"/>
          </p:nvPr>
        </p:nvSpPr>
        <p:spPr>
          <a:xfrm>
            <a:off x="1523999" y="4800600"/>
            <a:ext cx="9144002" cy="1143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
          <p:cNvSpPr txBox="1">
            <a:spLocks noGrp="1"/>
          </p:cNvSpPr>
          <p:nvPr>
            <p:ph type="subTitle" idx="1"/>
          </p:nvPr>
        </p:nvSpPr>
        <p:spPr>
          <a:xfrm>
            <a:off x="1522413" y="5943600"/>
            <a:ext cx="9144002" cy="7620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SzPts val="1600"/>
              <a:buNone/>
              <a:defRPr sz="2000" cap="none">
                <a:solidFill>
                  <a:schemeClr val="lt1"/>
                </a:solidFill>
              </a:defRPr>
            </a:lvl1pPr>
            <a:lvl2pPr lvl="1" algn="ctr">
              <a:lnSpc>
                <a:spcPct val="90000"/>
              </a:lnSpc>
              <a:spcBef>
                <a:spcPts val="1000"/>
              </a:spcBef>
              <a:spcAft>
                <a:spcPts val="0"/>
              </a:spcAft>
              <a:buSzPts val="2240"/>
              <a:buNone/>
              <a:defRPr sz="2800"/>
            </a:lvl2pPr>
            <a:lvl3pPr lvl="2" algn="ctr">
              <a:lnSpc>
                <a:spcPct val="90000"/>
              </a:lnSpc>
              <a:spcBef>
                <a:spcPts val="800"/>
              </a:spcBef>
              <a:spcAft>
                <a:spcPts val="0"/>
              </a:spcAft>
              <a:buSzPts val="1920"/>
              <a:buNone/>
              <a:defRPr sz="2400"/>
            </a:lvl3pPr>
            <a:lvl4pPr lvl="3" algn="ctr">
              <a:lnSpc>
                <a:spcPct val="90000"/>
              </a:lnSpc>
              <a:spcBef>
                <a:spcPts val="800"/>
              </a:spcBef>
              <a:spcAft>
                <a:spcPts val="0"/>
              </a:spcAft>
              <a:buSzPts val="1600"/>
              <a:buNone/>
              <a:defRPr sz="2000"/>
            </a:lvl4pPr>
            <a:lvl5pPr lvl="4" algn="ctr">
              <a:lnSpc>
                <a:spcPct val="90000"/>
              </a:lnSpc>
              <a:spcBef>
                <a:spcPts val="800"/>
              </a:spcBef>
              <a:spcAft>
                <a:spcPts val="0"/>
              </a:spcAft>
              <a:buSzPts val="1600"/>
              <a:buNone/>
              <a:defRPr sz="2000"/>
            </a:lvl5pPr>
            <a:lvl6pPr lvl="5" algn="ctr">
              <a:lnSpc>
                <a:spcPct val="90000"/>
              </a:lnSpc>
              <a:spcBef>
                <a:spcPts val="800"/>
              </a:spcBef>
              <a:spcAft>
                <a:spcPts val="0"/>
              </a:spcAft>
              <a:buClr>
                <a:schemeClr val="dk2"/>
              </a:buClr>
              <a:buSzPts val="1600"/>
              <a:buNone/>
              <a:defRPr sz="2000"/>
            </a:lvl6pPr>
            <a:lvl7pPr lvl="6" algn="ctr">
              <a:lnSpc>
                <a:spcPct val="90000"/>
              </a:lnSpc>
              <a:spcBef>
                <a:spcPts val="800"/>
              </a:spcBef>
              <a:spcAft>
                <a:spcPts val="0"/>
              </a:spcAft>
              <a:buClr>
                <a:schemeClr val="dk2"/>
              </a:buClr>
              <a:buSzPts val="1600"/>
              <a:buNone/>
              <a:defRPr sz="2000"/>
            </a:lvl7pPr>
            <a:lvl8pPr lvl="7" algn="ctr">
              <a:lnSpc>
                <a:spcPct val="90000"/>
              </a:lnSpc>
              <a:spcBef>
                <a:spcPts val="800"/>
              </a:spcBef>
              <a:spcAft>
                <a:spcPts val="0"/>
              </a:spcAft>
              <a:buClr>
                <a:schemeClr val="dk2"/>
              </a:buClr>
              <a:buSzPts val="1600"/>
              <a:buNone/>
              <a:defRPr sz="2000"/>
            </a:lvl8pPr>
            <a:lvl9pPr lvl="8" algn="ctr">
              <a:lnSpc>
                <a:spcPct val="90000"/>
              </a:lnSpc>
              <a:spcBef>
                <a:spcPts val="800"/>
              </a:spcBef>
              <a:spcAft>
                <a:spcPts val="0"/>
              </a:spcAft>
              <a:buClr>
                <a:schemeClr val="dk2"/>
              </a:buClr>
              <a:buSzPts val="1600"/>
              <a:buNone/>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body" idx="1"/>
          </p:nvPr>
        </p:nvSpPr>
        <p:spPr>
          <a:xfrm rot="5400000">
            <a:off x="4032186" y="-789114"/>
            <a:ext cx="4127627" cy="950976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320039" algn="l">
              <a:lnSpc>
                <a:spcPct val="90000"/>
              </a:lnSpc>
              <a:spcBef>
                <a:spcPts val="800"/>
              </a:spcBef>
              <a:spcAft>
                <a:spcPts val="0"/>
              </a:spcAft>
              <a:buClr>
                <a:schemeClr val="dk2"/>
              </a:buClr>
              <a:buSzPts val="144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94" name="Google Shape;94;p18"/>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rot="5400000">
            <a:off x="7090569" y="1908969"/>
            <a:ext cx="5897562"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9"/>
          <p:cNvSpPr txBox="1">
            <a:spLocks noGrp="1"/>
          </p:cNvSpPr>
          <p:nvPr>
            <p:ph type="body" idx="1"/>
          </p:nvPr>
        </p:nvSpPr>
        <p:spPr>
          <a:xfrm rot="5400000">
            <a:off x="1756569" y="-643731"/>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320039" algn="l">
              <a:lnSpc>
                <a:spcPct val="90000"/>
              </a:lnSpc>
              <a:spcBef>
                <a:spcPts val="800"/>
              </a:spcBef>
              <a:spcAft>
                <a:spcPts val="0"/>
              </a:spcAft>
              <a:buClr>
                <a:schemeClr val="dk2"/>
              </a:buClr>
              <a:buSzPts val="144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100" name="Google Shape;100;p19"/>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0"/>
          <p:cNvSpPr txBox="1">
            <a:spLocks noGrp="1"/>
          </p:cNvSpPr>
          <p:nvPr>
            <p:ph type="body" idx="1"/>
          </p:nvPr>
        </p:nvSpPr>
        <p:spPr>
          <a:xfrm>
            <a:off x="1341120" y="1901952"/>
            <a:ext cx="9509760" cy="412762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299720" algn="l">
              <a:lnSpc>
                <a:spcPct val="90000"/>
              </a:lnSpc>
              <a:spcBef>
                <a:spcPts val="800"/>
              </a:spcBef>
              <a:spcAft>
                <a:spcPts val="0"/>
              </a:spcAft>
              <a:buClr>
                <a:schemeClr val="dk2"/>
              </a:buClr>
              <a:buSzPts val="112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42" name="Google Shape;42;p10"/>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FFFFFF"/>
            </a:gs>
            <a:gs pos="72000">
              <a:schemeClr val="lt2"/>
            </a:gs>
            <a:gs pos="100000">
              <a:srgbClr val="CCD2D2"/>
            </a:gs>
          </a:gsLst>
          <a:lin ang="5400000" scaled="0"/>
        </a:gradFill>
        <a:effectLst/>
      </p:bgPr>
    </p:bg>
    <p:spTree>
      <p:nvGrpSpPr>
        <p:cNvPr id="1" name="Shape 45"/>
        <p:cNvGrpSpPr/>
        <p:nvPr/>
      </p:nvGrpSpPr>
      <p:grpSpPr>
        <a:xfrm>
          <a:off x="0" y="0"/>
          <a:ext cx="0" cy="0"/>
          <a:chOff x="0" y="0"/>
          <a:chExt cx="0" cy="0"/>
        </a:xfrm>
      </p:grpSpPr>
      <p:sp>
        <p:nvSpPr>
          <p:cNvPr id="46" name="Google Shape;46;p11"/>
          <p:cNvSpPr/>
          <p:nvPr/>
        </p:nvSpPr>
        <p:spPr>
          <a:xfrm>
            <a:off x="0" y="0"/>
            <a:ext cx="12188826" cy="45720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47" name="Google Shape;47;p11"/>
          <p:cNvSpPr/>
          <p:nvPr/>
        </p:nvSpPr>
        <p:spPr>
          <a:xfrm>
            <a:off x="-1" y="411480"/>
            <a:ext cx="12188826" cy="45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48" name="Google Shape;48;p11"/>
          <p:cNvSpPr txBox="1">
            <a:spLocks noGrp="1"/>
          </p:cNvSpPr>
          <p:nvPr>
            <p:ph type="title"/>
          </p:nvPr>
        </p:nvSpPr>
        <p:spPr>
          <a:xfrm>
            <a:off x="1524000" y="1143000"/>
            <a:ext cx="9144000" cy="2667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C243C"/>
              </a:buClr>
              <a:buSzPts val="5200"/>
              <a:buNone/>
              <a:defRPr sz="5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1524000" y="3810000"/>
            <a:ext cx="9144000" cy="11430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0"/>
              </a:spcBef>
              <a:spcAft>
                <a:spcPts val="0"/>
              </a:spcAft>
              <a:buSzPts val="1920"/>
              <a:buNone/>
              <a:defRPr sz="2400" cap="none">
                <a:solidFill>
                  <a:schemeClr val="dk2"/>
                </a:solidFill>
              </a:defRPr>
            </a:lvl1pPr>
            <a:lvl2pPr marL="914400" lvl="1" indent="-228600" algn="l">
              <a:lnSpc>
                <a:spcPct val="90000"/>
              </a:lnSpc>
              <a:spcBef>
                <a:spcPts val="1000"/>
              </a:spcBef>
              <a:spcAft>
                <a:spcPts val="0"/>
              </a:spcAft>
              <a:buSzPts val="1440"/>
              <a:buNone/>
              <a:defRPr sz="1800">
                <a:solidFill>
                  <a:srgbClr val="909090"/>
                </a:solidFill>
              </a:defRPr>
            </a:lvl2pPr>
            <a:lvl3pPr marL="1371600" lvl="2" indent="-228600" algn="l">
              <a:lnSpc>
                <a:spcPct val="90000"/>
              </a:lnSpc>
              <a:spcBef>
                <a:spcPts val="800"/>
              </a:spcBef>
              <a:spcAft>
                <a:spcPts val="0"/>
              </a:spcAft>
              <a:buSzPts val="1280"/>
              <a:buNone/>
              <a:defRPr sz="1600">
                <a:solidFill>
                  <a:srgbClr val="909090"/>
                </a:solidFill>
              </a:defRPr>
            </a:lvl3pPr>
            <a:lvl4pPr marL="1828800" lvl="3" indent="-228600" algn="l">
              <a:lnSpc>
                <a:spcPct val="90000"/>
              </a:lnSpc>
              <a:spcBef>
                <a:spcPts val="800"/>
              </a:spcBef>
              <a:spcAft>
                <a:spcPts val="0"/>
              </a:spcAft>
              <a:buSzPts val="1120"/>
              <a:buNone/>
              <a:defRPr sz="1400">
                <a:solidFill>
                  <a:srgbClr val="909090"/>
                </a:solidFill>
              </a:defRPr>
            </a:lvl4pPr>
            <a:lvl5pPr marL="2286000" lvl="4" indent="-228600" algn="l">
              <a:lnSpc>
                <a:spcPct val="90000"/>
              </a:lnSpc>
              <a:spcBef>
                <a:spcPts val="800"/>
              </a:spcBef>
              <a:spcAft>
                <a:spcPts val="0"/>
              </a:spcAft>
              <a:buSzPts val="1120"/>
              <a:buNone/>
              <a:defRPr sz="1400">
                <a:solidFill>
                  <a:srgbClr val="909090"/>
                </a:solidFill>
              </a:defRPr>
            </a:lvl5pPr>
            <a:lvl6pPr marL="2743200" lvl="5" indent="-228600" algn="l">
              <a:lnSpc>
                <a:spcPct val="90000"/>
              </a:lnSpc>
              <a:spcBef>
                <a:spcPts val="800"/>
              </a:spcBef>
              <a:spcAft>
                <a:spcPts val="0"/>
              </a:spcAft>
              <a:buClr>
                <a:srgbClr val="909090"/>
              </a:buClr>
              <a:buSzPts val="1120"/>
              <a:buNone/>
              <a:defRPr sz="1400">
                <a:solidFill>
                  <a:srgbClr val="909090"/>
                </a:solidFill>
              </a:defRPr>
            </a:lvl6pPr>
            <a:lvl7pPr marL="3200400" lvl="6" indent="-228600" algn="l">
              <a:lnSpc>
                <a:spcPct val="90000"/>
              </a:lnSpc>
              <a:spcBef>
                <a:spcPts val="800"/>
              </a:spcBef>
              <a:spcAft>
                <a:spcPts val="0"/>
              </a:spcAft>
              <a:buClr>
                <a:srgbClr val="909090"/>
              </a:buClr>
              <a:buSzPts val="1120"/>
              <a:buNone/>
              <a:defRPr sz="1400">
                <a:solidFill>
                  <a:srgbClr val="909090"/>
                </a:solidFill>
              </a:defRPr>
            </a:lvl7pPr>
            <a:lvl8pPr marL="3657600" lvl="7" indent="-228600" algn="l">
              <a:lnSpc>
                <a:spcPct val="90000"/>
              </a:lnSpc>
              <a:spcBef>
                <a:spcPts val="800"/>
              </a:spcBef>
              <a:spcAft>
                <a:spcPts val="0"/>
              </a:spcAft>
              <a:buClr>
                <a:srgbClr val="909090"/>
              </a:buClr>
              <a:buSzPts val="1120"/>
              <a:buNone/>
              <a:defRPr sz="1400">
                <a:solidFill>
                  <a:srgbClr val="909090"/>
                </a:solidFill>
              </a:defRPr>
            </a:lvl8pPr>
            <a:lvl9pPr marL="4114800" lvl="8" indent="-228600" algn="l">
              <a:lnSpc>
                <a:spcPct val="90000"/>
              </a:lnSpc>
              <a:spcBef>
                <a:spcPts val="800"/>
              </a:spcBef>
              <a:spcAft>
                <a:spcPts val="0"/>
              </a:spcAft>
              <a:buClr>
                <a:srgbClr val="909090"/>
              </a:buClr>
              <a:buSzPts val="1120"/>
              <a:buNone/>
              <a:defRPr sz="1400">
                <a:solidFill>
                  <a:srgbClr val="909090"/>
                </a:solidFill>
              </a:defRPr>
            </a:lvl9pPr>
          </a:lstStyle>
          <a:p>
            <a:endParaRPr/>
          </a:p>
        </p:txBody>
      </p:sp>
      <p:sp>
        <p:nvSpPr>
          <p:cNvPr id="50" name="Google Shape;50;p11"/>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Alternate Section Header">
  <p:cSld name="Alternate Section Header">
    <p:bg>
      <p:bgPr>
        <a:gradFill>
          <a:gsLst>
            <a:gs pos="0">
              <a:schemeClr val="dk2"/>
            </a:gs>
            <a:gs pos="32000">
              <a:schemeClr val="dk2"/>
            </a:gs>
            <a:gs pos="100000">
              <a:srgbClr val="1C243C"/>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4000" y="1143000"/>
            <a:ext cx="9144000" cy="2667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200"/>
              <a:buNone/>
              <a:defRPr sz="52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2413" y="3810000"/>
            <a:ext cx="9144000" cy="11430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0"/>
              </a:spcBef>
              <a:spcAft>
                <a:spcPts val="0"/>
              </a:spcAft>
              <a:buSzPts val="1920"/>
              <a:buNone/>
              <a:defRPr sz="2400" cap="none">
                <a:solidFill>
                  <a:schemeClr val="lt1"/>
                </a:solidFill>
              </a:defRPr>
            </a:lvl1pPr>
            <a:lvl2pPr marL="914400" lvl="1" indent="-228600" algn="l">
              <a:lnSpc>
                <a:spcPct val="90000"/>
              </a:lnSpc>
              <a:spcBef>
                <a:spcPts val="1000"/>
              </a:spcBef>
              <a:spcAft>
                <a:spcPts val="0"/>
              </a:spcAft>
              <a:buSzPts val="1440"/>
              <a:buNone/>
              <a:defRPr sz="1800">
                <a:solidFill>
                  <a:schemeClr val="lt1"/>
                </a:solidFill>
              </a:defRPr>
            </a:lvl2pPr>
            <a:lvl3pPr marL="1371600" lvl="2" indent="-228600" algn="l">
              <a:lnSpc>
                <a:spcPct val="90000"/>
              </a:lnSpc>
              <a:spcBef>
                <a:spcPts val="800"/>
              </a:spcBef>
              <a:spcAft>
                <a:spcPts val="0"/>
              </a:spcAft>
              <a:buSzPts val="1280"/>
              <a:buNone/>
              <a:defRPr sz="1600">
                <a:solidFill>
                  <a:schemeClr val="lt1"/>
                </a:solidFill>
              </a:defRPr>
            </a:lvl3pPr>
            <a:lvl4pPr marL="1828800" lvl="3" indent="-228600" algn="l">
              <a:lnSpc>
                <a:spcPct val="90000"/>
              </a:lnSpc>
              <a:spcBef>
                <a:spcPts val="800"/>
              </a:spcBef>
              <a:spcAft>
                <a:spcPts val="0"/>
              </a:spcAft>
              <a:buSzPts val="1120"/>
              <a:buNone/>
              <a:defRPr sz="1400">
                <a:solidFill>
                  <a:schemeClr val="lt1"/>
                </a:solidFill>
              </a:defRPr>
            </a:lvl4pPr>
            <a:lvl5pPr marL="2286000" lvl="4" indent="-228600" algn="l">
              <a:lnSpc>
                <a:spcPct val="90000"/>
              </a:lnSpc>
              <a:spcBef>
                <a:spcPts val="800"/>
              </a:spcBef>
              <a:spcAft>
                <a:spcPts val="0"/>
              </a:spcAft>
              <a:buSzPts val="1120"/>
              <a:buNone/>
              <a:defRPr sz="1400">
                <a:solidFill>
                  <a:schemeClr val="lt1"/>
                </a:solidFill>
              </a:defRPr>
            </a:lvl5pPr>
            <a:lvl6pPr marL="2743200" lvl="5" indent="-228600" algn="l">
              <a:lnSpc>
                <a:spcPct val="90000"/>
              </a:lnSpc>
              <a:spcBef>
                <a:spcPts val="800"/>
              </a:spcBef>
              <a:spcAft>
                <a:spcPts val="0"/>
              </a:spcAft>
              <a:buClr>
                <a:schemeClr val="lt1"/>
              </a:buClr>
              <a:buSzPts val="1120"/>
              <a:buNone/>
              <a:defRPr sz="1400">
                <a:solidFill>
                  <a:schemeClr val="lt1"/>
                </a:solidFill>
              </a:defRPr>
            </a:lvl6pPr>
            <a:lvl7pPr marL="3200400" lvl="6" indent="-228600" algn="l">
              <a:lnSpc>
                <a:spcPct val="90000"/>
              </a:lnSpc>
              <a:spcBef>
                <a:spcPts val="800"/>
              </a:spcBef>
              <a:spcAft>
                <a:spcPts val="0"/>
              </a:spcAft>
              <a:buClr>
                <a:schemeClr val="lt1"/>
              </a:buClr>
              <a:buSzPts val="1120"/>
              <a:buNone/>
              <a:defRPr sz="1400">
                <a:solidFill>
                  <a:schemeClr val="lt1"/>
                </a:solidFill>
              </a:defRPr>
            </a:lvl7pPr>
            <a:lvl8pPr marL="3657600" lvl="7" indent="-228600" algn="l">
              <a:lnSpc>
                <a:spcPct val="90000"/>
              </a:lnSpc>
              <a:spcBef>
                <a:spcPts val="800"/>
              </a:spcBef>
              <a:spcAft>
                <a:spcPts val="0"/>
              </a:spcAft>
              <a:buClr>
                <a:schemeClr val="lt1"/>
              </a:buClr>
              <a:buSzPts val="1120"/>
              <a:buNone/>
              <a:defRPr sz="1400">
                <a:solidFill>
                  <a:schemeClr val="lt1"/>
                </a:solidFill>
              </a:defRPr>
            </a:lvl8pPr>
            <a:lvl9pPr marL="4114800" lvl="8" indent="-228600" algn="l">
              <a:lnSpc>
                <a:spcPct val="90000"/>
              </a:lnSpc>
              <a:spcBef>
                <a:spcPts val="800"/>
              </a:spcBef>
              <a:spcAft>
                <a:spcPts val="0"/>
              </a:spcAft>
              <a:buClr>
                <a:schemeClr val="lt1"/>
              </a:buClr>
              <a:buSzPts val="1120"/>
              <a:buNone/>
              <a:defRPr sz="1400">
                <a:solidFill>
                  <a:schemeClr val="lt1"/>
                </a:solidFill>
              </a:defRPr>
            </a:lvl9pPr>
          </a:lstStyle>
          <a:p>
            <a:endParaRPr/>
          </a:p>
        </p:txBody>
      </p:sp>
      <p:sp>
        <p:nvSpPr>
          <p:cNvPr id="56" name="Google Shape;56;p12"/>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2"/>
                </a:solidFill>
                <a:latin typeface="Corbel"/>
                <a:ea typeface="Corbel"/>
                <a:cs typeface="Corbel"/>
                <a:sym typeface="Corbel"/>
              </a:defRPr>
            </a:lvl1pPr>
            <a:lvl2pPr marL="0" lvl="1" indent="0" algn="r">
              <a:spcBef>
                <a:spcPts val="0"/>
              </a:spcBef>
              <a:buNone/>
              <a:defRPr sz="1100">
                <a:solidFill>
                  <a:schemeClr val="lt2"/>
                </a:solidFill>
                <a:latin typeface="Corbel"/>
                <a:ea typeface="Corbel"/>
                <a:cs typeface="Corbel"/>
                <a:sym typeface="Corbel"/>
              </a:defRPr>
            </a:lvl2pPr>
            <a:lvl3pPr marL="0" lvl="2" indent="0" algn="r">
              <a:spcBef>
                <a:spcPts val="0"/>
              </a:spcBef>
              <a:buNone/>
              <a:defRPr sz="1100">
                <a:solidFill>
                  <a:schemeClr val="lt2"/>
                </a:solidFill>
                <a:latin typeface="Corbel"/>
                <a:ea typeface="Corbel"/>
                <a:cs typeface="Corbel"/>
                <a:sym typeface="Corbel"/>
              </a:defRPr>
            </a:lvl3pPr>
            <a:lvl4pPr marL="0" lvl="3" indent="0" algn="r">
              <a:spcBef>
                <a:spcPts val="0"/>
              </a:spcBef>
              <a:buNone/>
              <a:defRPr sz="1100">
                <a:solidFill>
                  <a:schemeClr val="lt2"/>
                </a:solidFill>
                <a:latin typeface="Corbel"/>
                <a:ea typeface="Corbel"/>
                <a:cs typeface="Corbel"/>
                <a:sym typeface="Corbel"/>
              </a:defRPr>
            </a:lvl4pPr>
            <a:lvl5pPr marL="0" lvl="4" indent="0" algn="r">
              <a:spcBef>
                <a:spcPts val="0"/>
              </a:spcBef>
              <a:buNone/>
              <a:defRPr sz="1100">
                <a:solidFill>
                  <a:schemeClr val="lt2"/>
                </a:solidFill>
                <a:latin typeface="Corbel"/>
                <a:ea typeface="Corbel"/>
                <a:cs typeface="Corbel"/>
                <a:sym typeface="Corbel"/>
              </a:defRPr>
            </a:lvl5pPr>
            <a:lvl6pPr marL="0" lvl="5" indent="0" algn="r">
              <a:spcBef>
                <a:spcPts val="0"/>
              </a:spcBef>
              <a:buNone/>
              <a:defRPr sz="1100">
                <a:solidFill>
                  <a:schemeClr val="lt2"/>
                </a:solidFill>
                <a:latin typeface="Corbel"/>
                <a:ea typeface="Corbel"/>
                <a:cs typeface="Corbel"/>
                <a:sym typeface="Corbel"/>
              </a:defRPr>
            </a:lvl6pPr>
            <a:lvl7pPr marL="0" lvl="6" indent="0" algn="r">
              <a:spcBef>
                <a:spcPts val="0"/>
              </a:spcBef>
              <a:buNone/>
              <a:defRPr sz="1100">
                <a:solidFill>
                  <a:schemeClr val="lt2"/>
                </a:solidFill>
                <a:latin typeface="Corbel"/>
                <a:ea typeface="Corbel"/>
                <a:cs typeface="Corbel"/>
                <a:sym typeface="Corbel"/>
              </a:defRPr>
            </a:lvl7pPr>
            <a:lvl8pPr marL="0" lvl="7" indent="0" algn="r">
              <a:spcBef>
                <a:spcPts val="0"/>
              </a:spcBef>
              <a:buNone/>
              <a:defRPr sz="1100">
                <a:solidFill>
                  <a:schemeClr val="lt2"/>
                </a:solidFill>
                <a:latin typeface="Corbel"/>
                <a:ea typeface="Corbel"/>
                <a:cs typeface="Corbel"/>
                <a:sym typeface="Corbel"/>
              </a:defRPr>
            </a:lvl8pPr>
            <a:lvl9pPr marL="0" lvl="8" indent="0" algn="r">
              <a:spcBef>
                <a:spcPts val="0"/>
              </a:spcBef>
              <a:buNone/>
              <a:defRPr sz="1100">
                <a:solidFill>
                  <a:schemeClr val="lt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1341120" y="1901952"/>
            <a:ext cx="4572000" cy="412394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62" name="Google Shape;62;p13"/>
          <p:cNvSpPr txBox="1">
            <a:spLocks noGrp="1"/>
          </p:cNvSpPr>
          <p:nvPr>
            <p:ph type="body" idx="2"/>
          </p:nvPr>
        </p:nvSpPr>
        <p:spPr>
          <a:xfrm>
            <a:off x="6278880" y="1901952"/>
            <a:ext cx="4572000" cy="412394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63" name="Google Shape;63;p13"/>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341120" y="466344"/>
            <a:ext cx="9509760" cy="1234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txBox="1">
            <a:spLocks noGrp="1"/>
          </p:cNvSpPr>
          <p:nvPr>
            <p:ph type="body" idx="1"/>
          </p:nvPr>
        </p:nvSpPr>
        <p:spPr>
          <a:xfrm>
            <a:off x="1341120" y="1837464"/>
            <a:ext cx="4572000" cy="7665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760"/>
              <a:buNone/>
              <a:defRPr sz="2200" b="0" cap="none"/>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800"/>
              </a:spcBef>
              <a:spcAft>
                <a:spcPts val="0"/>
              </a:spcAft>
              <a:buSzPts val="1440"/>
              <a:buNone/>
              <a:defRPr sz="1800" b="1"/>
            </a:lvl3pPr>
            <a:lvl4pPr marL="1828800" lvl="3" indent="-228600" algn="l">
              <a:lnSpc>
                <a:spcPct val="90000"/>
              </a:lnSpc>
              <a:spcBef>
                <a:spcPts val="800"/>
              </a:spcBef>
              <a:spcAft>
                <a:spcPts val="0"/>
              </a:spcAft>
              <a:buSzPts val="1280"/>
              <a:buNone/>
              <a:defRPr sz="1600" b="1"/>
            </a:lvl4pPr>
            <a:lvl5pPr marL="2286000" lvl="4" indent="-228600" algn="l">
              <a:lnSpc>
                <a:spcPct val="90000"/>
              </a:lnSpc>
              <a:spcBef>
                <a:spcPts val="800"/>
              </a:spcBef>
              <a:spcAft>
                <a:spcPts val="0"/>
              </a:spcAft>
              <a:buSzPts val="1280"/>
              <a:buNone/>
              <a:defRPr sz="1600" b="1"/>
            </a:lvl5pPr>
            <a:lvl6pPr marL="2743200" lvl="5" indent="-228600" algn="l">
              <a:lnSpc>
                <a:spcPct val="90000"/>
              </a:lnSpc>
              <a:spcBef>
                <a:spcPts val="800"/>
              </a:spcBef>
              <a:spcAft>
                <a:spcPts val="0"/>
              </a:spcAft>
              <a:buClr>
                <a:schemeClr val="dk2"/>
              </a:buClr>
              <a:buSzPts val="1280"/>
              <a:buNone/>
              <a:defRPr sz="1600" b="1"/>
            </a:lvl6pPr>
            <a:lvl7pPr marL="3200400" lvl="6" indent="-228600" algn="l">
              <a:lnSpc>
                <a:spcPct val="90000"/>
              </a:lnSpc>
              <a:spcBef>
                <a:spcPts val="800"/>
              </a:spcBef>
              <a:spcAft>
                <a:spcPts val="0"/>
              </a:spcAft>
              <a:buClr>
                <a:schemeClr val="dk2"/>
              </a:buClr>
              <a:buSzPts val="1280"/>
              <a:buNone/>
              <a:defRPr sz="1600" b="1"/>
            </a:lvl7pPr>
            <a:lvl8pPr marL="3657600" lvl="7" indent="-228600" algn="l">
              <a:lnSpc>
                <a:spcPct val="90000"/>
              </a:lnSpc>
              <a:spcBef>
                <a:spcPts val="800"/>
              </a:spcBef>
              <a:spcAft>
                <a:spcPts val="0"/>
              </a:spcAft>
              <a:buClr>
                <a:schemeClr val="dk2"/>
              </a:buClr>
              <a:buSzPts val="1280"/>
              <a:buNone/>
              <a:defRPr sz="1600" b="1"/>
            </a:lvl8pPr>
            <a:lvl9pPr marL="4114800" lvl="8" indent="-228600" algn="l">
              <a:lnSpc>
                <a:spcPct val="90000"/>
              </a:lnSpc>
              <a:spcBef>
                <a:spcPts val="800"/>
              </a:spcBef>
              <a:spcAft>
                <a:spcPts val="0"/>
              </a:spcAft>
              <a:buClr>
                <a:schemeClr val="dk2"/>
              </a:buClr>
              <a:buSzPts val="1280"/>
              <a:buNone/>
              <a:defRPr sz="1600" b="1"/>
            </a:lvl9pPr>
          </a:lstStyle>
          <a:p>
            <a:endParaRPr/>
          </a:p>
        </p:txBody>
      </p:sp>
      <p:sp>
        <p:nvSpPr>
          <p:cNvPr id="69" name="Google Shape;69;p14"/>
          <p:cNvSpPr txBox="1">
            <a:spLocks noGrp="1"/>
          </p:cNvSpPr>
          <p:nvPr>
            <p:ph type="body" idx="2"/>
          </p:nvPr>
        </p:nvSpPr>
        <p:spPr>
          <a:xfrm>
            <a:off x="1341120" y="2740732"/>
            <a:ext cx="4572000" cy="328884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sz="1800"/>
            </a:lvl1pPr>
            <a:lvl2pPr marL="914400" lvl="1" indent="-309880" algn="l">
              <a:lnSpc>
                <a:spcPct val="90000"/>
              </a:lnSpc>
              <a:spcBef>
                <a:spcPts val="1000"/>
              </a:spcBef>
              <a:spcAft>
                <a:spcPts val="0"/>
              </a:spcAft>
              <a:buSzPts val="1280"/>
              <a:buChar char="▪"/>
              <a:defRPr sz="1600"/>
            </a:lvl2pPr>
            <a:lvl3pPr marL="1371600" lvl="2" indent="-299719" algn="l">
              <a:lnSpc>
                <a:spcPct val="90000"/>
              </a:lnSpc>
              <a:spcBef>
                <a:spcPts val="800"/>
              </a:spcBef>
              <a:spcAft>
                <a:spcPts val="0"/>
              </a:spcAft>
              <a:buSzPts val="1120"/>
              <a:buChar char="▪"/>
              <a:defRPr sz="1400"/>
            </a:lvl3pPr>
            <a:lvl4pPr marL="1828800" lvl="3" indent="-289560" algn="l">
              <a:lnSpc>
                <a:spcPct val="90000"/>
              </a:lnSpc>
              <a:spcBef>
                <a:spcPts val="800"/>
              </a:spcBef>
              <a:spcAft>
                <a:spcPts val="0"/>
              </a:spcAft>
              <a:buSzPts val="960"/>
              <a:buChar char="▪"/>
              <a:defRPr sz="1200"/>
            </a:lvl4pPr>
            <a:lvl5pPr marL="2286000" lvl="4" indent="-289560" algn="l">
              <a:lnSpc>
                <a:spcPct val="90000"/>
              </a:lnSpc>
              <a:spcBef>
                <a:spcPts val="800"/>
              </a:spcBef>
              <a:spcAft>
                <a:spcPts val="0"/>
              </a:spcAft>
              <a:buSzPts val="960"/>
              <a:buChar char="▪"/>
              <a:defRPr sz="1200"/>
            </a:lvl5pPr>
            <a:lvl6pPr marL="2743200" lvl="5" indent="-289560" algn="l">
              <a:lnSpc>
                <a:spcPct val="90000"/>
              </a:lnSpc>
              <a:spcBef>
                <a:spcPts val="800"/>
              </a:spcBef>
              <a:spcAft>
                <a:spcPts val="0"/>
              </a:spcAft>
              <a:buClr>
                <a:schemeClr val="dk2"/>
              </a:buClr>
              <a:buSzPts val="960"/>
              <a:buChar char="▪"/>
              <a:defRPr sz="1200"/>
            </a:lvl6pPr>
            <a:lvl7pPr marL="3200400" lvl="6" indent="-289560" algn="l">
              <a:lnSpc>
                <a:spcPct val="90000"/>
              </a:lnSpc>
              <a:spcBef>
                <a:spcPts val="800"/>
              </a:spcBef>
              <a:spcAft>
                <a:spcPts val="0"/>
              </a:spcAft>
              <a:buClr>
                <a:schemeClr val="dk2"/>
              </a:buClr>
              <a:buSzPts val="960"/>
              <a:buChar char="▪"/>
              <a:defRPr sz="1200"/>
            </a:lvl7pPr>
            <a:lvl8pPr marL="3657600" lvl="7" indent="-289559" algn="l">
              <a:lnSpc>
                <a:spcPct val="90000"/>
              </a:lnSpc>
              <a:spcBef>
                <a:spcPts val="800"/>
              </a:spcBef>
              <a:spcAft>
                <a:spcPts val="0"/>
              </a:spcAft>
              <a:buClr>
                <a:schemeClr val="dk2"/>
              </a:buClr>
              <a:buSzPts val="960"/>
              <a:buChar char="▪"/>
              <a:defRPr sz="1200"/>
            </a:lvl8pPr>
            <a:lvl9pPr marL="4114800" lvl="8" indent="-289559" algn="l">
              <a:lnSpc>
                <a:spcPct val="90000"/>
              </a:lnSpc>
              <a:spcBef>
                <a:spcPts val="800"/>
              </a:spcBef>
              <a:spcAft>
                <a:spcPts val="0"/>
              </a:spcAft>
              <a:buClr>
                <a:schemeClr val="dk2"/>
              </a:buClr>
              <a:buSzPts val="960"/>
              <a:buChar char="▪"/>
              <a:defRPr sz="1200"/>
            </a:lvl9pPr>
          </a:lstStyle>
          <a:p>
            <a:endParaRPr/>
          </a:p>
        </p:txBody>
      </p:sp>
      <p:sp>
        <p:nvSpPr>
          <p:cNvPr id="70" name="Google Shape;70;p14"/>
          <p:cNvSpPr txBox="1">
            <a:spLocks noGrp="1"/>
          </p:cNvSpPr>
          <p:nvPr>
            <p:ph type="body" idx="3"/>
          </p:nvPr>
        </p:nvSpPr>
        <p:spPr>
          <a:xfrm>
            <a:off x="6278880" y="1837464"/>
            <a:ext cx="4572000" cy="7665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760"/>
              <a:buNone/>
              <a:defRPr sz="2200" b="0" cap="none"/>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800"/>
              </a:spcBef>
              <a:spcAft>
                <a:spcPts val="0"/>
              </a:spcAft>
              <a:buSzPts val="1440"/>
              <a:buNone/>
              <a:defRPr sz="1800" b="1"/>
            </a:lvl3pPr>
            <a:lvl4pPr marL="1828800" lvl="3" indent="-228600" algn="l">
              <a:lnSpc>
                <a:spcPct val="90000"/>
              </a:lnSpc>
              <a:spcBef>
                <a:spcPts val="800"/>
              </a:spcBef>
              <a:spcAft>
                <a:spcPts val="0"/>
              </a:spcAft>
              <a:buSzPts val="1280"/>
              <a:buNone/>
              <a:defRPr sz="1600" b="1"/>
            </a:lvl4pPr>
            <a:lvl5pPr marL="2286000" lvl="4" indent="-228600" algn="l">
              <a:lnSpc>
                <a:spcPct val="90000"/>
              </a:lnSpc>
              <a:spcBef>
                <a:spcPts val="800"/>
              </a:spcBef>
              <a:spcAft>
                <a:spcPts val="0"/>
              </a:spcAft>
              <a:buSzPts val="1280"/>
              <a:buNone/>
              <a:defRPr sz="1600" b="1"/>
            </a:lvl5pPr>
            <a:lvl6pPr marL="2743200" lvl="5" indent="-228600" algn="l">
              <a:lnSpc>
                <a:spcPct val="90000"/>
              </a:lnSpc>
              <a:spcBef>
                <a:spcPts val="800"/>
              </a:spcBef>
              <a:spcAft>
                <a:spcPts val="0"/>
              </a:spcAft>
              <a:buClr>
                <a:schemeClr val="dk2"/>
              </a:buClr>
              <a:buSzPts val="1280"/>
              <a:buNone/>
              <a:defRPr sz="1600" b="1"/>
            </a:lvl6pPr>
            <a:lvl7pPr marL="3200400" lvl="6" indent="-228600" algn="l">
              <a:lnSpc>
                <a:spcPct val="90000"/>
              </a:lnSpc>
              <a:spcBef>
                <a:spcPts val="800"/>
              </a:spcBef>
              <a:spcAft>
                <a:spcPts val="0"/>
              </a:spcAft>
              <a:buClr>
                <a:schemeClr val="dk2"/>
              </a:buClr>
              <a:buSzPts val="1280"/>
              <a:buNone/>
              <a:defRPr sz="1600" b="1"/>
            </a:lvl7pPr>
            <a:lvl8pPr marL="3657600" lvl="7" indent="-228600" algn="l">
              <a:lnSpc>
                <a:spcPct val="90000"/>
              </a:lnSpc>
              <a:spcBef>
                <a:spcPts val="800"/>
              </a:spcBef>
              <a:spcAft>
                <a:spcPts val="0"/>
              </a:spcAft>
              <a:buClr>
                <a:schemeClr val="dk2"/>
              </a:buClr>
              <a:buSzPts val="1280"/>
              <a:buNone/>
              <a:defRPr sz="1600" b="1"/>
            </a:lvl8pPr>
            <a:lvl9pPr marL="4114800" lvl="8" indent="-228600" algn="l">
              <a:lnSpc>
                <a:spcPct val="90000"/>
              </a:lnSpc>
              <a:spcBef>
                <a:spcPts val="800"/>
              </a:spcBef>
              <a:spcAft>
                <a:spcPts val="0"/>
              </a:spcAft>
              <a:buClr>
                <a:schemeClr val="dk2"/>
              </a:buClr>
              <a:buSzPts val="1280"/>
              <a:buNone/>
              <a:defRPr sz="1600" b="1"/>
            </a:lvl9pPr>
          </a:lstStyle>
          <a:p>
            <a:endParaRPr/>
          </a:p>
        </p:txBody>
      </p:sp>
      <p:sp>
        <p:nvSpPr>
          <p:cNvPr id="71" name="Google Shape;71;p14"/>
          <p:cNvSpPr txBox="1">
            <a:spLocks noGrp="1"/>
          </p:cNvSpPr>
          <p:nvPr>
            <p:ph type="body" idx="4"/>
          </p:nvPr>
        </p:nvSpPr>
        <p:spPr>
          <a:xfrm>
            <a:off x="6278880" y="2740732"/>
            <a:ext cx="4572000" cy="328884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sz="1800"/>
            </a:lvl1pPr>
            <a:lvl2pPr marL="914400" lvl="1" indent="-309880" algn="l">
              <a:lnSpc>
                <a:spcPct val="90000"/>
              </a:lnSpc>
              <a:spcBef>
                <a:spcPts val="1000"/>
              </a:spcBef>
              <a:spcAft>
                <a:spcPts val="0"/>
              </a:spcAft>
              <a:buSzPts val="1280"/>
              <a:buChar char="▪"/>
              <a:defRPr sz="1600"/>
            </a:lvl2pPr>
            <a:lvl3pPr marL="1371600" lvl="2" indent="-299719" algn="l">
              <a:lnSpc>
                <a:spcPct val="90000"/>
              </a:lnSpc>
              <a:spcBef>
                <a:spcPts val="800"/>
              </a:spcBef>
              <a:spcAft>
                <a:spcPts val="0"/>
              </a:spcAft>
              <a:buSzPts val="1120"/>
              <a:buChar char="▪"/>
              <a:defRPr sz="1400"/>
            </a:lvl3pPr>
            <a:lvl4pPr marL="1828800" lvl="3" indent="-289560" algn="l">
              <a:lnSpc>
                <a:spcPct val="90000"/>
              </a:lnSpc>
              <a:spcBef>
                <a:spcPts val="800"/>
              </a:spcBef>
              <a:spcAft>
                <a:spcPts val="0"/>
              </a:spcAft>
              <a:buSzPts val="960"/>
              <a:buChar char="▪"/>
              <a:defRPr sz="1200"/>
            </a:lvl4pPr>
            <a:lvl5pPr marL="2286000" lvl="4" indent="-289560" algn="l">
              <a:lnSpc>
                <a:spcPct val="90000"/>
              </a:lnSpc>
              <a:spcBef>
                <a:spcPts val="800"/>
              </a:spcBef>
              <a:spcAft>
                <a:spcPts val="0"/>
              </a:spcAft>
              <a:buSzPts val="960"/>
              <a:buChar char="▪"/>
              <a:defRPr sz="1200"/>
            </a:lvl5pPr>
            <a:lvl6pPr marL="2743200" lvl="5" indent="-289560" algn="l">
              <a:lnSpc>
                <a:spcPct val="90000"/>
              </a:lnSpc>
              <a:spcBef>
                <a:spcPts val="800"/>
              </a:spcBef>
              <a:spcAft>
                <a:spcPts val="0"/>
              </a:spcAft>
              <a:buClr>
                <a:schemeClr val="dk2"/>
              </a:buClr>
              <a:buSzPts val="960"/>
              <a:buChar char="▪"/>
              <a:defRPr sz="1200"/>
            </a:lvl6pPr>
            <a:lvl7pPr marL="3200400" lvl="6" indent="-289560" algn="l">
              <a:lnSpc>
                <a:spcPct val="90000"/>
              </a:lnSpc>
              <a:spcBef>
                <a:spcPts val="800"/>
              </a:spcBef>
              <a:spcAft>
                <a:spcPts val="0"/>
              </a:spcAft>
              <a:buClr>
                <a:schemeClr val="dk2"/>
              </a:buClr>
              <a:buSzPts val="960"/>
              <a:buChar char="▪"/>
              <a:defRPr sz="1200"/>
            </a:lvl7pPr>
            <a:lvl8pPr marL="3657600" lvl="7" indent="-289559" algn="l">
              <a:lnSpc>
                <a:spcPct val="90000"/>
              </a:lnSpc>
              <a:spcBef>
                <a:spcPts val="800"/>
              </a:spcBef>
              <a:spcAft>
                <a:spcPts val="0"/>
              </a:spcAft>
              <a:buClr>
                <a:schemeClr val="dk2"/>
              </a:buClr>
              <a:buSzPts val="960"/>
              <a:buChar char="▪"/>
              <a:defRPr sz="1200"/>
            </a:lvl8pPr>
            <a:lvl9pPr marL="4114800" lvl="8" indent="-289559" algn="l">
              <a:lnSpc>
                <a:spcPct val="90000"/>
              </a:lnSpc>
              <a:spcBef>
                <a:spcPts val="800"/>
              </a:spcBef>
              <a:spcAft>
                <a:spcPts val="0"/>
              </a:spcAft>
              <a:buClr>
                <a:schemeClr val="dk2"/>
              </a:buClr>
              <a:buSzPts val="960"/>
              <a:buChar char="▪"/>
              <a:defRPr sz="1200"/>
            </a:lvl9pPr>
          </a:lstStyle>
          <a:p>
            <a:endParaRPr/>
          </a:p>
        </p:txBody>
      </p:sp>
      <p:sp>
        <p:nvSpPr>
          <p:cNvPr id="72" name="Google Shape;72;p14"/>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0"/>
        <p:cNvGrpSpPr/>
        <p:nvPr/>
      </p:nvGrpSpPr>
      <p:grpSpPr>
        <a:xfrm>
          <a:off x="0" y="0"/>
          <a:ext cx="0" cy="0"/>
          <a:chOff x="0" y="0"/>
          <a:chExt cx="0" cy="0"/>
        </a:xfrm>
      </p:grpSpPr>
      <p:sp>
        <p:nvSpPr>
          <p:cNvPr id="81" name="Google Shape;81;p16"/>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dk2"/>
                </a:solidFill>
                <a:latin typeface="Corbel"/>
                <a:ea typeface="Corbel"/>
                <a:cs typeface="Corbel"/>
                <a:sym typeface="Corbel"/>
              </a:defRPr>
            </a:lvl1pPr>
            <a:lvl2pPr marL="0" lvl="1" indent="0" algn="r">
              <a:spcBef>
                <a:spcPts val="0"/>
              </a:spcBef>
              <a:buNone/>
              <a:defRPr sz="1100">
                <a:solidFill>
                  <a:schemeClr val="dk2"/>
                </a:solidFill>
                <a:latin typeface="Corbel"/>
                <a:ea typeface="Corbel"/>
                <a:cs typeface="Corbel"/>
                <a:sym typeface="Corbel"/>
              </a:defRPr>
            </a:lvl2pPr>
            <a:lvl3pPr marL="0" lvl="2" indent="0" algn="r">
              <a:spcBef>
                <a:spcPts val="0"/>
              </a:spcBef>
              <a:buNone/>
              <a:defRPr sz="1100">
                <a:solidFill>
                  <a:schemeClr val="dk2"/>
                </a:solidFill>
                <a:latin typeface="Corbel"/>
                <a:ea typeface="Corbel"/>
                <a:cs typeface="Corbel"/>
                <a:sym typeface="Corbel"/>
              </a:defRPr>
            </a:lvl3pPr>
            <a:lvl4pPr marL="0" lvl="3" indent="0" algn="r">
              <a:spcBef>
                <a:spcPts val="0"/>
              </a:spcBef>
              <a:buNone/>
              <a:defRPr sz="1100">
                <a:solidFill>
                  <a:schemeClr val="dk2"/>
                </a:solidFill>
                <a:latin typeface="Corbel"/>
                <a:ea typeface="Corbel"/>
                <a:cs typeface="Corbel"/>
                <a:sym typeface="Corbel"/>
              </a:defRPr>
            </a:lvl4pPr>
            <a:lvl5pPr marL="0" lvl="4" indent="0" algn="r">
              <a:spcBef>
                <a:spcPts val="0"/>
              </a:spcBef>
              <a:buNone/>
              <a:defRPr sz="1100">
                <a:solidFill>
                  <a:schemeClr val="dk2"/>
                </a:solidFill>
                <a:latin typeface="Corbel"/>
                <a:ea typeface="Corbel"/>
                <a:cs typeface="Corbel"/>
                <a:sym typeface="Corbel"/>
              </a:defRPr>
            </a:lvl5pPr>
            <a:lvl6pPr marL="0" lvl="5" indent="0" algn="r">
              <a:spcBef>
                <a:spcPts val="0"/>
              </a:spcBef>
              <a:buNone/>
              <a:defRPr sz="1100">
                <a:solidFill>
                  <a:schemeClr val="dk2"/>
                </a:solidFill>
                <a:latin typeface="Corbel"/>
                <a:ea typeface="Corbel"/>
                <a:cs typeface="Corbel"/>
                <a:sym typeface="Corbel"/>
              </a:defRPr>
            </a:lvl6pPr>
            <a:lvl7pPr marL="0" lvl="6" indent="0" algn="r">
              <a:spcBef>
                <a:spcPts val="0"/>
              </a:spcBef>
              <a:buNone/>
              <a:defRPr sz="1100">
                <a:solidFill>
                  <a:schemeClr val="dk2"/>
                </a:solidFill>
                <a:latin typeface="Corbel"/>
                <a:ea typeface="Corbel"/>
                <a:cs typeface="Corbel"/>
                <a:sym typeface="Corbel"/>
              </a:defRPr>
            </a:lvl7pPr>
            <a:lvl8pPr marL="0" lvl="7" indent="0" algn="r">
              <a:spcBef>
                <a:spcPts val="0"/>
              </a:spcBef>
              <a:buNone/>
              <a:defRPr sz="1100">
                <a:solidFill>
                  <a:schemeClr val="dk2"/>
                </a:solidFill>
                <a:latin typeface="Corbel"/>
                <a:ea typeface="Corbel"/>
                <a:cs typeface="Corbel"/>
                <a:sym typeface="Corbel"/>
              </a:defRPr>
            </a:lvl8pPr>
            <a:lvl9pPr marL="0" lvl="8" indent="0" algn="r">
              <a:spcBef>
                <a:spcPts val="0"/>
              </a:spcBef>
              <a:buNone/>
              <a:defRPr sz="1100">
                <a:solidFill>
                  <a:schemeClr val="dk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60412" y="2362200"/>
            <a:ext cx="3200400" cy="19907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3400"/>
              <a:buNone/>
              <a:defRPr sz="3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a:off x="760412" y="4367308"/>
            <a:ext cx="3200400" cy="1622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280"/>
              <a:buNone/>
              <a:defRPr sz="1600"/>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800"/>
              </a:spcBef>
              <a:spcAft>
                <a:spcPts val="0"/>
              </a:spcAft>
              <a:buSzPts val="800"/>
              <a:buNone/>
              <a:defRPr sz="1000"/>
            </a:lvl3pPr>
            <a:lvl4pPr marL="1828800" lvl="3" indent="-228600" algn="l">
              <a:lnSpc>
                <a:spcPct val="90000"/>
              </a:lnSpc>
              <a:spcBef>
                <a:spcPts val="800"/>
              </a:spcBef>
              <a:spcAft>
                <a:spcPts val="0"/>
              </a:spcAft>
              <a:buSzPts val="720"/>
              <a:buNone/>
              <a:defRPr sz="900"/>
            </a:lvl4pPr>
            <a:lvl5pPr marL="2286000" lvl="4" indent="-228600" algn="l">
              <a:lnSpc>
                <a:spcPct val="90000"/>
              </a:lnSpc>
              <a:spcBef>
                <a:spcPts val="800"/>
              </a:spcBef>
              <a:spcAft>
                <a:spcPts val="0"/>
              </a:spcAft>
              <a:buSzPts val="720"/>
              <a:buNone/>
              <a:defRPr sz="900"/>
            </a:lvl5pPr>
            <a:lvl6pPr marL="2743200" lvl="5" indent="-228600" algn="l">
              <a:lnSpc>
                <a:spcPct val="90000"/>
              </a:lnSpc>
              <a:spcBef>
                <a:spcPts val="800"/>
              </a:spcBef>
              <a:spcAft>
                <a:spcPts val="0"/>
              </a:spcAft>
              <a:buClr>
                <a:schemeClr val="dk2"/>
              </a:buClr>
              <a:buSzPts val="720"/>
              <a:buNone/>
              <a:defRPr sz="900"/>
            </a:lvl6pPr>
            <a:lvl7pPr marL="3200400" lvl="6" indent="-228600" algn="l">
              <a:lnSpc>
                <a:spcPct val="90000"/>
              </a:lnSpc>
              <a:spcBef>
                <a:spcPts val="800"/>
              </a:spcBef>
              <a:spcAft>
                <a:spcPts val="0"/>
              </a:spcAft>
              <a:buClr>
                <a:schemeClr val="dk2"/>
              </a:buClr>
              <a:buSzPts val="720"/>
              <a:buNone/>
              <a:defRPr sz="900"/>
            </a:lvl7pPr>
            <a:lvl8pPr marL="3657600" lvl="7" indent="-228600" algn="l">
              <a:lnSpc>
                <a:spcPct val="90000"/>
              </a:lnSpc>
              <a:spcBef>
                <a:spcPts val="800"/>
              </a:spcBef>
              <a:spcAft>
                <a:spcPts val="0"/>
              </a:spcAft>
              <a:buClr>
                <a:schemeClr val="dk2"/>
              </a:buClr>
              <a:buSzPts val="720"/>
              <a:buNone/>
              <a:defRPr sz="900"/>
            </a:lvl8pPr>
            <a:lvl9pPr marL="4114800" lvl="8" indent="-228600" algn="l">
              <a:lnSpc>
                <a:spcPct val="90000"/>
              </a:lnSpc>
              <a:spcBef>
                <a:spcPts val="800"/>
              </a:spcBef>
              <a:spcAft>
                <a:spcPts val="0"/>
              </a:spcAft>
              <a:buClr>
                <a:schemeClr val="dk2"/>
              </a:buClr>
              <a:buSzPts val="720"/>
              <a:buNone/>
              <a:defRPr sz="900"/>
            </a:lvl9pPr>
          </a:lstStyle>
          <a:p>
            <a:endParaRPr/>
          </a:p>
        </p:txBody>
      </p:sp>
      <p:sp>
        <p:nvSpPr>
          <p:cNvPr id="87" name="Google Shape;87;p17"/>
          <p:cNvSpPr txBox="1">
            <a:spLocks noGrp="1"/>
          </p:cNvSpPr>
          <p:nvPr>
            <p:ph type="body" idx="2"/>
          </p:nvPr>
        </p:nvSpPr>
        <p:spPr>
          <a:xfrm>
            <a:off x="4494212" y="685800"/>
            <a:ext cx="7239001"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88" name="Google Shape;88;p17"/>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72000">
              <a:schemeClr val="lt2"/>
            </a:gs>
            <a:gs pos="100000">
              <a:srgbClr val="CCD2D2"/>
            </a:gs>
          </a:gsLst>
          <a:lin ang="5400000" scaled="0"/>
        </a:gradFill>
        <a:effectLst/>
      </p:bgPr>
    </p:bg>
    <p:spTree>
      <p:nvGrpSpPr>
        <p:cNvPr id="1" name="Shape 9"/>
        <p:cNvGrpSpPr/>
        <p:nvPr/>
      </p:nvGrpSpPr>
      <p:grpSpPr>
        <a:xfrm>
          <a:off x="0" y="0"/>
          <a:ext cx="0" cy="0"/>
          <a:chOff x="0" y="0"/>
          <a:chExt cx="0" cy="0"/>
        </a:xfrm>
      </p:grpSpPr>
      <p:sp>
        <p:nvSpPr>
          <p:cNvPr id="10" name="Google Shape;10;p6"/>
          <p:cNvSpPr/>
          <p:nvPr/>
        </p:nvSpPr>
        <p:spPr>
          <a:xfrm>
            <a:off x="1587" y="6583680"/>
            <a:ext cx="12188826" cy="27432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11" name="Google Shape;11;p6"/>
          <p:cNvSpPr/>
          <p:nvPr/>
        </p:nvSpPr>
        <p:spPr>
          <a:xfrm>
            <a:off x="1587" y="6583680"/>
            <a:ext cx="12188826" cy="45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 name="Google Shape;12;p6"/>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1C243C"/>
              </a:buClr>
              <a:buSzPts val="3400"/>
              <a:buFont typeface="Arial"/>
              <a:buNone/>
              <a:defRPr sz="3400" b="0" i="0" u="none" strike="noStrike" cap="none">
                <a:solidFill>
                  <a:srgbClr val="1C243C"/>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341120" y="1901952"/>
            <a:ext cx="9509760" cy="4127627"/>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800"/>
              </a:spcBef>
              <a:spcAft>
                <a:spcPts val="0"/>
              </a:spcAft>
              <a:buClr>
                <a:schemeClr val="dk2"/>
              </a:buClr>
              <a:buSzPts val="160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09880" algn="l" rtl="0">
              <a:lnSpc>
                <a:spcPct val="90000"/>
              </a:lnSpc>
              <a:spcBef>
                <a:spcPts val="800"/>
              </a:spcBef>
              <a:spcAft>
                <a:spcPts val="0"/>
              </a:spcAft>
              <a:buClr>
                <a:schemeClr val="dk2"/>
              </a:buClr>
              <a:buSzPts val="1280"/>
              <a:buFont typeface="Noto Sans Symbols"/>
              <a:buChar char="▪"/>
              <a:defRPr sz="1600" b="0" i="0" u="none" strike="noStrike" cap="none">
                <a:solidFill>
                  <a:schemeClr val="dk2"/>
                </a:solidFill>
                <a:latin typeface="Corbel"/>
                <a:ea typeface="Corbel"/>
                <a:cs typeface="Corbel"/>
                <a:sym typeface="Corbel"/>
              </a:defRPr>
            </a:lvl3pPr>
            <a:lvl4pPr marL="1828800" marR="0" lvl="3" indent="-299719"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4pPr>
            <a:lvl5pPr marL="2286000" marR="0" lvl="4"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7pPr>
            <a:lvl8pPr marL="3657600" marR="0" lvl="7"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8pPr>
            <a:lvl9pPr marL="4114800" marR="0" lvl="8"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9pPr>
          </a:lstStyle>
          <a:p>
            <a:endParaRPr/>
          </a:p>
        </p:txBody>
      </p:sp>
      <p:sp>
        <p:nvSpPr>
          <p:cNvPr id="14" name="Google Shape;14;p6"/>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6"/>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6"/>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2"/>
                </a:solidFill>
                <a:latin typeface="Corbel"/>
                <a:ea typeface="Corbel"/>
                <a:cs typeface="Corbel"/>
                <a:sym typeface="Corbel"/>
              </a:defRPr>
            </a:lvl1pPr>
            <a:lvl2pPr marL="0" marR="0" lvl="1" indent="0" algn="r" rtl="0">
              <a:spcBef>
                <a:spcPts val="0"/>
              </a:spcBef>
              <a:buNone/>
              <a:defRPr sz="1100" b="0" i="0" u="none" strike="noStrike" cap="none">
                <a:solidFill>
                  <a:schemeClr val="lt2"/>
                </a:solidFill>
                <a:latin typeface="Corbel"/>
                <a:ea typeface="Corbel"/>
                <a:cs typeface="Corbel"/>
                <a:sym typeface="Corbel"/>
              </a:defRPr>
            </a:lvl2pPr>
            <a:lvl3pPr marL="0" marR="0" lvl="2" indent="0" algn="r" rtl="0">
              <a:spcBef>
                <a:spcPts val="0"/>
              </a:spcBef>
              <a:buNone/>
              <a:defRPr sz="1100" b="0" i="0" u="none" strike="noStrike" cap="none">
                <a:solidFill>
                  <a:schemeClr val="lt2"/>
                </a:solidFill>
                <a:latin typeface="Corbel"/>
                <a:ea typeface="Corbel"/>
                <a:cs typeface="Corbel"/>
                <a:sym typeface="Corbel"/>
              </a:defRPr>
            </a:lvl3pPr>
            <a:lvl4pPr marL="0" marR="0" lvl="3" indent="0" algn="r" rtl="0">
              <a:spcBef>
                <a:spcPts val="0"/>
              </a:spcBef>
              <a:buNone/>
              <a:defRPr sz="1100" b="0" i="0" u="none" strike="noStrike" cap="none">
                <a:solidFill>
                  <a:schemeClr val="lt2"/>
                </a:solidFill>
                <a:latin typeface="Corbel"/>
                <a:ea typeface="Corbel"/>
                <a:cs typeface="Corbel"/>
                <a:sym typeface="Corbel"/>
              </a:defRPr>
            </a:lvl4pPr>
            <a:lvl5pPr marL="0" marR="0" lvl="4" indent="0" algn="r" rtl="0">
              <a:spcBef>
                <a:spcPts val="0"/>
              </a:spcBef>
              <a:buNone/>
              <a:defRPr sz="1100" b="0" i="0" u="none" strike="noStrike" cap="none">
                <a:solidFill>
                  <a:schemeClr val="lt2"/>
                </a:solidFill>
                <a:latin typeface="Corbel"/>
                <a:ea typeface="Corbel"/>
                <a:cs typeface="Corbel"/>
                <a:sym typeface="Corbel"/>
              </a:defRPr>
            </a:lvl5pPr>
            <a:lvl6pPr marL="0" marR="0" lvl="5" indent="0" algn="r" rtl="0">
              <a:spcBef>
                <a:spcPts val="0"/>
              </a:spcBef>
              <a:buNone/>
              <a:defRPr sz="1100" b="0" i="0" u="none" strike="noStrike" cap="none">
                <a:solidFill>
                  <a:schemeClr val="lt2"/>
                </a:solidFill>
                <a:latin typeface="Corbel"/>
                <a:ea typeface="Corbel"/>
                <a:cs typeface="Corbel"/>
                <a:sym typeface="Corbel"/>
              </a:defRPr>
            </a:lvl6pPr>
            <a:lvl7pPr marL="0" marR="0" lvl="6" indent="0" algn="r" rtl="0">
              <a:spcBef>
                <a:spcPts val="0"/>
              </a:spcBef>
              <a:buNone/>
              <a:defRPr sz="1100" b="0" i="0" u="none" strike="noStrike" cap="none">
                <a:solidFill>
                  <a:schemeClr val="lt2"/>
                </a:solidFill>
                <a:latin typeface="Corbel"/>
                <a:ea typeface="Corbel"/>
                <a:cs typeface="Corbel"/>
                <a:sym typeface="Corbel"/>
              </a:defRPr>
            </a:lvl7pPr>
            <a:lvl8pPr marL="0" marR="0" lvl="7" indent="0" algn="r" rtl="0">
              <a:spcBef>
                <a:spcPts val="0"/>
              </a:spcBef>
              <a:buNone/>
              <a:defRPr sz="1100" b="0" i="0" u="none" strike="noStrike" cap="none">
                <a:solidFill>
                  <a:schemeClr val="lt2"/>
                </a:solidFill>
                <a:latin typeface="Corbel"/>
                <a:ea typeface="Corbel"/>
                <a:cs typeface="Corbel"/>
                <a:sym typeface="Corbel"/>
              </a:defRPr>
            </a:lvl8pPr>
            <a:lvl9pPr marL="0" marR="0" lvl="8" indent="0" algn="r" rtl="0">
              <a:spcBef>
                <a:spcPts val="0"/>
              </a:spcBef>
              <a:buNone/>
              <a:defRPr sz="1100" b="0" i="0" u="none" strike="noStrike" cap="none">
                <a:solidFill>
                  <a:schemeClr val="lt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github.com/mmtokay/DATA606/tree/master/datasets" TargetMode="External"/><Relationship Id="rId5" Type="http://schemas.openxmlformats.org/officeDocument/2006/relationships/hyperlink" Target="https://www.ars.usda.gov/northeast-area/beltsville-md-barc/beltsville-agricultural-research-center/sustainable-agricultural-systems-laboratory/docs/farming-systems-project/" TargetMode="Externa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mtokay/DATA60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7" Type="http://schemas.openxmlformats.org/officeDocument/2006/relationships/image" Target="../media/image2.png"/><Relationship Id="rId2" Type="http://schemas.microsoft.com/office/2007/relationships/media" Target="../media/media3.m4a"/><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audio" Target="../media/media4.m4a"/><Relationship Id="rId7" Type="http://schemas.openxmlformats.org/officeDocument/2006/relationships/image" Target="../media/image4.PNG"/><Relationship Id="rId2" Type="http://schemas.microsoft.com/office/2007/relationships/media" Target="../media/media4.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304800" y="4800600"/>
            <a:ext cx="115062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200"/>
              <a:buNone/>
            </a:pPr>
            <a:r>
              <a:rPr lang="en-US" sz="3200" b="1" dirty="0">
                <a:latin typeface="Calibri"/>
                <a:ea typeface="Calibri"/>
                <a:cs typeface="Calibri"/>
                <a:sym typeface="Calibri"/>
              </a:rPr>
              <a:t>Predicting Corn, Wheat and Soybean Yield</a:t>
            </a:r>
            <a:endParaRPr sz="3200" dirty="0">
              <a:latin typeface="Calibri"/>
              <a:ea typeface="Calibri"/>
              <a:cs typeface="Calibri"/>
              <a:sym typeface="Calibri"/>
            </a:endParaRPr>
          </a:p>
        </p:txBody>
      </p:sp>
      <p:sp>
        <p:nvSpPr>
          <p:cNvPr id="108" name="Google Shape;108;p1"/>
          <p:cNvSpPr txBox="1">
            <a:spLocks noGrp="1"/>
          </p:cNvSpPr>
          <p:nvPr>
            <p:ph type="subTitle" idx="1"/>
          </p:nvPr>
        </p:nvSpPr>
        <p:spPr>
          <a:xfrm>
            <a:off x="1522413" y="5943600"/>
            <a:ext cx="9144002" cy="45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600"/>
              <a:buNone/>
            </a:pPr>
            <a:r>
              <a:rPr lang="en-US">
                <a:latin typeface="Calibri"/>
                <a:ea typeface="Calibri"/>
                <a:cs typeface="Calibri"/>
                <a:sym typeface="Calibri"/>
              </a:rPr>
              <a:t>Maura Tokay | UMBC DATA606</a:t>
            </a:r>
            <a:endParaRPr/>
          </a:p>
        </p:txBody>
      </p:sp>
      <p:pic>
        <p:nvPicPr>
          <p:cNvPr id="2" name="Audio 1">
            <a:hlinkClick r:id="" action="ppaction://media"/>
            <a:extLst>
              <a:ext uri="{FF2B5EF4-FFF2-40B4-BE49-F238E27FC236}">
                <a16:creationId xmlns:a16="http://schemas.microsoft.com/office/drawing/2014/main" id="{56E17CFC-B995-4EED-9B27-05CC6BFBB6C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15164">
        <p:fade/>
      </p:transition>
    </mc:Choice>
    <mc:Fallback>
      <p:transition spd="med" advTm="1516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6052-0E0D-45A0-8255-4C9B5F0D4CE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 Engineering</a:t>
            </a:r>
          </a:p>
        </p:txBody>
      </p:sp>
      <p:sp>
        <p:nvSpPr>
          <p:cNvPr id="3" name="Text Placeholder 2">
            <a:extLst>
              <a:ext uri="{FF2B5EF4-FFF2-40B4-BE49-F238E27FC236}">
                <a16:creationId xmlns:a16="http://schemas.microsoft.com/office/drawing/2014/main" id="{3A5C8BBF-9324-4D1F-BF2C-2A436B02749F}"/>
              </a:ext>
            </a:extLst>
          </p:cNvPr>
          <p:cNvSpPr>
            <a:spLocks noGrp="1"/>
          </p:cNvSpPr>
          <p:nvPr>
            <p:ph type="body" idx="1"/>
          </p:nvPr>
        </p:nvSpPr>
        <p:spPr>
          <a:xfrm>
            <a:off x="1341120" y="3101791"/>
            <a:ext cx="3873218" cy="1233425"/>
          </a:xfrm>
        </p:spPr>
        <p:txBody>
          <a:bodyPr>
            <a:normAutofit/>
          </a:bodyPr>
          <a:lstStyle/>
          <a:p>
            <a:pPr marL="137160" indent="0">
              <a:buNone/>
            </a:pPr>
            <a:r>
              <a:rPr lang="en-US" dirty="0">
                <a:latin typeface="+mn-lt"/>
              </a:rPr>
              <a:t>Create a matrix with weather features and the target data that it is yield.</a:t>
            </a:r>
          </a:p>
        </p:txBody>
      </p:sp>
      <p:sp>
        <p:nvSpPr>
          <p:cNvPr id="4" name="Slide Number Placeholder 3">
            <a:extLst>
              <a:ext uri="{FF2B5EF4-FFF2-40B4-BE49-F238E27FC236}">
                <a16:creationId xmlns:a16="http://schemas.microsoft.com/office/drawing/2014/main" id="{4BF180C6-DA6E-4BB2-A9F2-179B04A36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0" name="Picture 9" descr="A screenshot of a social media post&#10;&#10;Description automatically generated">
            <a:extLst>
              <a:ext uri="{FF2B5EF4-FFF2-40B4-BE49-F238E27FC236}">
                <a16:creationId xmlns:a16="http://schemas.microsoft.com/office/drawing/2014/main" id="{F5DE9B3D-A5D3-4738-B70E-90E05B5B7D07}"/>
              </a:ext>
            </a:extLst>
          </p:cNvPr>
          <p:cNvPicPr>
            <a:picLocks noChangeAspect="1"/>
          </p:cNvPicPr>
          <p:nvPr/>
        </p:nvPicPr>
        <p:blipFill>
          <a:blip r:embed="rId3"/>
          <a:stretch>
            <a:fillRect/>
          </a:stretch>
        </p:blipFill>
        <p:spPr>
          <a:xfrm>
            <a:off x="5214338" y="1046369"/>
            <a:ext cx="5449060" cy="5344271"/>
          </a:xfrm>
          <a:prstGeom prst="rect">
            <a:avLst/>
          </a:prstGeom>
        </p:spPr>
      </p:pic>
    </p:spTree>
    <p:extLst>
      <p:ext uri="{BB962C8B-B14F-4D97-AF65-F5344CB8AC3E}">
        <p14:creationId xmlns:p14="http://schemas.microsoft.com/office/powerpoint/2010/main" val="1749858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0C0F-B6B2-4CFD-9448-1F89573AF42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Files - Corn</a:t>
            </a:r>
          </a:p>
        </p:txBody>
      </p:sp>
      <p:sp>
        <p:nvSpPr>
          <p:cNvPr id="3" name="Text Placeholder 2">
            <a:extLst>
              <a:ext uri="{FF2B5EF4-FFF2-40B4-BE49-F238E27FC236}">
                <a16:creationId xmlns:a16="http://schemas.microsoft.com/office/drawing/2014/main" id="{1D758B19-6BB5-4962-8086-A8C4F1BC9C36}"/>
              </a:ext>
            </a:extLst>
          </p:cNvPr>
          <p:cNvSpPr>
            <a:spLocks noGrp="1"/>
          </p:cNvSpPr>
          <p:nvPr>
            <p:ph type="body" idx="1"/>
          </p:nvPr>
        </p:nvSpPr>
        <p:spPr>
          <a:xfrm>
            <a:off x="418011" y="1732786"/>
            <a:ext cx="10432869" cy="817085"/>
          </a:xfrm>
        </p:spPr>
        <p:txBody>
          <a:bodyPr>
            <a:normAutofit/>
          </a:bodyPr>
          <a:lstStyle/>
          <a:p>
            <a:pPr marL="137160" indent="0">
              <a:buNone/>
            </a:pPr>
            <a:r>
              <a:rPr lang="en-US" dirty="0">
                <a:latin typeface="Arial" panose="020B0604020202020204" pitchFamily="34" charset="0"/>
                <a:cs typeface="Arial" panose="020B0604020202020204" pitchFamily="34" charset="0"/>
              </a:rPr>
              <a:t>A function was created to build the file with weather features and target data (crop yield). </a:t>
            </a:r>
          </a:p>
          <a:p>
            <a:endParaRPr lang="en-US" dirty="0">
              <a:latin typeface="+mn-lt"/>
            </a:endParaRPr>
          </a:p>
        </p:txBody>
      </p:sp>
      <p:sp>
        <p:nvSpPr>
          <p:cNvPr id="4" name="TextBox 3">
            <a:extLst>
              <a:ext uri="{FF2B5EF4-FFF2-40B4-BE49-F238E27FC236}">
                <a16:creationId xmlns:a16="http://schemas.microsoft.com/office/drawing/2014/main" id="{D5064516-D30E-485C-B9F1-1C8C413B507B}"/>
              </a:ext>
            </a:extLst>
          </p:cNvPr>
          <p:cNvSpPr txBox="1"/>
          <p:nvPr/>
        </p:nvSpPr>
        <p:spPr>
          <a:xfrm>
            <a:off x="8647612" y="2725847"/>
            <a:ext cx="3020038" cy="3370153"/>
          </a:xfrm>
          <a:prstGeom prst="rect">
            <a:avLst/>
          </a:prstGeom>
          <a:noFill/>
        </p:spPr>
        <p:txBody>
          <a:bodyPr wrap="square" rtlCol="0">
            <a:spAutoFit/>
          </a:bodyPr>
          <a:lstStyle/>
          <a:p>
            <a:r>
              <a:rPr lang="en-US" sz="1600" b="1" dirty="0"/>
              <a:t>Corn (390 rows)</a:t>
            </a:r>
          </a:p>
          <a:p>
            <a:endParaRPr lang="en-US" sz="1600" dirty="0"/>
          </a:p>
          <a:p>
            <a:r>
              <a:rPr lang="en-US" sz="1500" dirty="0"/>
              <a:t>16 weeks</a:t>
            </a:r>
          </a:p>
          <a:p>
            <a:pPr lvl="2"/>
            <a:r>
              <a:rPr lang="en-US" sz="1500" dirty="0"/>
              <a:t>114 features + 1 target columns</a:t>
            </a:r>
          </a:p>
          <a:p>
            <a:endParaRPr lang="en-US" sz="1500" dirty="0"/>
          </a:p>
          <a:p>
            <a:r>
              <a:rPr lang="en-US" sz="1500" dirty="0"/>
              <a:t>15 weeks</a:t>
            </a:r>
          </a:p>
          <a:p>
            <a:r>
              <a:rPr lang="en-US" sz="1500" dirty="0"/>
              <a:t>107 features + 1 target columns</a:t>
            </a:r>
          </a:p>
          <a:p>
            <a:endParaRPr lang="en-US" sz="1500" dirty="0"/>
          </a:p>
          <a:p>
            <a:r>
              <a:rPr lang="en-US" sz="1500" dirty="0"/>
              <a:t>14 weeks</a:t>
            </a:r>
          </a:p>
          <a:p>
            <a:r>
              <a:rPr lang="en-US" sz="1500" dirty="0"/>
              <a:t>100 features + 1 target columns</a:t>
            </a:r>
          </a:p>
          <a:p>
            <a:endParaRPr lang="en-US" sz="1500" dirty="0"/>
          </a:p>
          <a:p>
            <a:r>
              <a:rPr lang="en-US" sz="1500" dirty="0"/>
              <a:t>13 weeks</a:t>
            </a:r>
          </a:p>
          <a:p>
            <a:r>
              <a:rPr lang="en-US" sz="1500" dirty="0"/>
              <a:t>93 features + 1 target columns</a:t>
            </a:r>
          </a:p>
          <a:p>
            <a:endParaRPr lang="en-US" sz="1600" dirty="0"/>
          </a:p>
        </p:txBody>
      </p:sp>
      <p:sp>
        <p:nvSpPr>
          <p:cNvPr id="7" name="Slide Number Placeholder 6">
            <a:extLst>
              <a:ext uri="{FF2B5EF4-FFF2-40B4-BE49-F238E27FC236}">
                <a16:creationId xmlns:a16="http://schemas.microsoft.com/office/drawing/2014/main" id="{0EDFBE51-C5F3-45CD-B6D2-6E29CBB0BD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A19DA2AE-86BF-42D3-83BB-248DD634FD44}"/>
              </a:ext>
            </a:extLst>
          </p:cNvPr>
          <p:cNvPicPr>
            <a:picLocks noChangeAspect="1"/>
          </p:cNvPicPr>
          <p:nvPr/>
        </p:nvPicPr>
        <p:blipFill>
          <a:blip r:embed="rId3"/>
          <a:stretch>
            <a:fillRect/>
          </a:stretch>
        </p:blipFill>
        <p:spPr>
          <a:xfrm>
            <a:off x="524350" y="2832974"/>
            <a:ext cx="8020442" cy="2950311"/>
          </a:xfrm>
          <a:prstGeom prst="rect">
            <a:avLst/>
          </a:prstGeom>
        </p:spPr>
      </p:pic>
    </p:spTree>
    <p:extLst>
      <p:ext uri="{BB962C8B-B14F-4D97-AF65-F5344CB8AC3E}">
        <p14:creationId xmlns:p14="http://schemas.microsoft.com/office/powerpoint/2010/main" val="1738016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0C0F-B6B2-4CFD-9448-1F89573AF42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Files - Soybean</a:t>
            </a:r>
          </a:p>
        </p:txBody>
      </p:sp>
      <p:sp>
        <p:nvSpPr>
          <p:cNvPr id="3" name="Text Placeholder 2">
            <a:extLst>
              <a:ext uri="{FF2B5EF4-FFF2-40B4-BE49-F238E27FC236}">
                <a16:creationId xmlns:a16="http://schemas.microsoft.com/office/drawing/2014/main" id="{1D758B19-6BB5-4962-8086-A8C4F1BC9C36}"/>
              </a:ext>
            </a:extLst>
          </p:cNvPr>
          <p:cNvSpPr>
            <a:spLocks noGrp="1"/>
          </p:cNvSpPr>
          <p:nvPr>
            <p:ph type="body" idx="1"/>
          </p:nvPr>
        </p:nvSpPr>
        <p:spPr>
          <a:xfrm>
            <a:off x="396240" y="1743827"/>
            <a:ext cx="10454640" cy="809898"/>
          </a:xfrm>
        </p:spPr>
        <p:txBody>
          <a:bodyPr>
            <a:normAutofit/>
          </a:bodyPr>
          <a:lstStyle/>
          <a:p>
            <a:pPr marL="137160" indent="0">
              <a:buNone/>
            </a:pPr>
            <a:r>
              <a:rPr lang="en-US" dirty="0">
                <a:latin typeface="Arial" panose="020B0604020202020204" pitchFamily="34" charset="0"/>
                <a:cs typeface="Arial" panose="020B0604020202020204" pitchFamily="34" charset="0"/>
              </a:rPr>
              <a:t>A function was created to build the file with weather features and target data (crop yield). </a:t>
            </a:r>
          </a:p>
          <a:p>
            <a:endParaRPr lang="en-US" dirty="0">
              <a:latin typeface="+mn-lt"/>
            </a:endParaRPr>
          </a:p>
        </p:txBody>
      </p:sp>
      <p:sp>
        <p:nvSpPr>
          <p:cNvPr id="5" name="TextBox 4">
            <a:extLst>
              <a:ext uri="{FF2B5EF4-FFF2-40B4-BE49-F238E27FC236}">
                <a16:creationId xmlns:a16="http://schemas.microsoft.com/office/drawing/2014/main" id="{01851D04-41A3-42DF-9086-B513CB29CD20}"/>
              </a:ext>
            </a:extLst>
          </p:cNvPr>
          <p:cNvSpPr txBox="1"/>
          <p:nvPr/>
        </p:nvSpPr>
        <p:spPr>
          <a:xfrm>
            <a:off x="8812512" y="2742310"/>
            <a:ext cx="2983248" cy="3123932"/>
          </a:xfrm>
          <a:prstGeom prst="rect">
            <a:avLst/>
          </a:prstGeom>
          <a:noFill/>
        </p:spPr>
        <p:txBody>
          <a:bodyPr wrap="square" rtlCol="0">
            <a:spAutoFit/>
          </a:bodyPr>
          <a:lstStyle/>
          <a:p>
            <a:r>
              <a:rPr lang="en-US" sz="1600" b="1" dirty="0"/>
              <a:t>Soybean (500 rows)</a:t>
            </a:r>
          </a:p>
          <a:p>
            <a:endParaRPr lang="en-US" sz="1600" dirty="0"/>
          </a:p>
          <a:p>
            <a:r>
              <a:rPr lang="en-US" sz="1500" dirty="0"/>
              <a:t>15 weeks</a:t>
            </a:r>
          </a:p>
          <a:p>
            <a:r>
              <a:rPr lang="en-US" sz="1500" dirty="0"/>
              <a:t>107 features + 1 target columns</a:t>
            </a:r>
          </a:p>
          <a:p>
            <a:endParaRPr lang="en-US" sz="1500" dirty="0"/>
          </a:p>
          <a:p>
            <a:r>
              <a:rPr lang="en-US" sz="1500" dirty="0"/>
              <a:t>14 weeks</a:t>
            </a:r>
          </a:p>
          <a:p>
            <a:r>
              <a:rPr lang="en-US" sz="1500" dirty="0"/>
              <a:t>100 features + 1 target columns</a:t>
            </a:r>
          </a:p>
          <a:p>
            <a:endParaRPr lang="en-US" sz="1500" dirty="0"/>
          </a:p>
          <a:p>
            <a:r>
              <a:rPr lang="en-US" sz="1500" dirty="0"/>
              <a:t>13 weeks</a:t>
            </a:r>
          </a:p>
          <a:p>
            <a:r>
              <a:rPr lang="en-US" sz="1500" dirty="0"/>
              <a:t>93 features + 1 target columns</a:t>
            </a:r>
          </a:p>
          <a:p>
            <a:endParaRPr lang="en-US" sz="1500" dirty="0"/>
          </a:p>
          <a:p>
            <a:r>
              <a:rPr lang="en-US" sz="1500" dirty="0"/>
              <a:t>12 weeks</a:t>
            </a:r>
          </a:p>
          <a:p>
            <a:r>
              <a:rPr lang="en-US" sz="1500" dirty="0"/>
              <a:t>86 features + 1 target columns</a:t>
            </a:r>
          </a:p>
        </p:txBody>
      </p:sp>
      <p:sp>
        <p:nvSpPr>
          <p:cNvPr id="7" name="Slide Number Placeholder 6">
            <a:extLst>
              <a:ext uri="{FF2B5EF4-FFF2-40B4-BE49-F238E27FC236}">
                <a16:creationId xmlns:a16="http://schemas.microsoft.com/office/drawing/2014/main" id="{0EDFBE51-C5F3-45CD-B6D2-6E29CBB0BD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DC6CBD01-2898-42D2-AEE7-0CDFE1A57877}"/>
              </a:ext>
            </a:extLst>
          </p:cNvPr>
          <p:cNvPicPr>
            <a:picLocks noChangeAspect="1"/>
          </p:cNvPicPr>
          <p:nvPr/>
        </p:nvPicPr>
        <p:blipFill>
          <a:blip r:embed="rId3"/>
          <a:stretch>
            <a:fillRect/>
          </a:stretch>
        </p:blipFill>
        <p:spPr>
          <a:xfrm>
            <a:off x="289303" y="2841173"/>
            <a:ext cx="8523209" cy="3050176"/>
          </a:xfrm>
          <a:prstGeom prst="rect">
            <a:avLst/>
          </a:prstGeom>
        </p:spPr>
      </p:pic>
    </p:spTree>
    <p:extLst>
      <p:ext uri="{BB962C8B-B14F-4D97-AF65-F5344CB8AC3E}">
        <p14:creationId xmlns:p14="http://schemas.microsoft.com/office/powerpoint/2010/main" val="853165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0C0F-B6B2-4CFD-9448-1F89573AF42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Files - Wheat</a:t>
            </a:r>
          </a:p>
        </p:txBody>
      </p:sp>
      <p:sp>
        <p:nvSpPr>
          <p:cNvPr id="3" name="Text Placeholder 2">
            <a:extLst>
              <a:ext uri="{FF2B5EF4-FFF2-40B4-BE49-F238E27FC236}">
                <a16:creationId xmlns:a16="http://schemas.microsoft.com/office/drawing/2014/main" id="{1D758B19-6BB5-4962-8086-A8C4F1BC9C36}"/>
              </a:ext>
            </a:extLst>
          </p:cNvPr>
          <p:cNvSpPr>
            <a:spLocks noGrp="1"/>
          </p:cNvSpPr>
          <p:nvPr>
            <p:ph type="body" idx="1"/>
          </p:nvPr>
        </p:nvSpPr>
        <p:spPr>
          <a:xfrm>
            <a:off x="422365" y="1678952"/>
            <a:ext cx="10371909" cy="638089"/>
          </a:xfrm>
        </p:spPr>
        <p:txBody>
          <a:bodyPr>
            <a:normAutofit/>
          </a:bodyPr>
          <a:lstStyle/>
          <a:p>
            <a:pPr marL="137160" indent="0">
              <a:buNone/>
            </a:pPr>
            <a:r>
              <a:rPr lang="en-US" dirty="0">
                <a:latin typeface="Arial" panose="020B0604020202020204" pitchFamily="34" charset="0"/>
                <a:cs typeface="Arial" panose="020B0604020202020204" pitchFamily="34" charset="0"/>
              </a:rPr>
              <a:t>A function was created to build the file with weather features and target data (crop yield). </a:t>
            </a:r>
          </a:p>
          <a:p>
            <a:endParaRPr lang="en-US" dirty="0">
              <a:latin typeface="+mn-lt"/>
            </a:endParaRPr>
          </a:p>
        </p:txBody>
      </p:sp>
      <p:sp>
        <p:nvSpPr>
          <p:cNvPr id="6" name="TextBox 5">
            <a:extLst>
              <a:ext uri="{FF2B5EF4-FFF2-40B4-BE49-F238E27FC236}">
                <a16:creationId xmlns:a16="http://schemas.microsoft.com/office/drawing/2014/main" id="{F918D69D-B297-41BA-BB27-3F4F07C7A98E}"/>
              </a:ext>
            </a:extLst>
          </p:cNvPr>
          <p:cNvSpPr txBox="1"/>
          <p:nvPr/>
        </p:nvSpPr>
        <p:spPr>
          <a:xfrm>
            <a:off x="8597538" y="2605977"/>
            <a:ext cx="2950028" cy="3123932"/>
          </a:xfrm>
          <a:prstGeom prst="rect">
            <a:avLst/>
          </a:prstGeom>
          <a:noFill/>
        </p:spPr>
        <p:txBody>
          <a:bodyPr wrap="square" rtlCol="0">
            <a:spAutoFit/>
          </a:bodyPr>
          <a:lstStyle/>
          <a:p>
            <a:r>
              <a:rPr lang="en-US" sz="1600" b="1" dirty="0"/>
              <a:t>Wheat (223 rows)</a:t>
            </a:r>
          </a:p>
          <a:p>
            <a:endParaRPr lang="en-US" sz="1600" dirty="0"/>
          </a:p>
          <a:p>
            <a:r>
              <a:rPr lang="en-US" sz="1500" dirty="0"/>
              <a:t>31 weeks</a:t>
            </a:r>
          </a:p>
          <a:p>
            <a:r>
              <a:rPr lang="en-US" sz="1500" dirty="0"/>
              <a:t>219 features + 1 target columns</a:t>
            </a:r>
          </a:p>
          <a:p>
            <a:endParaRPr lang="en-US" sz="1500" dirty="0"/>
          </a:p>
          <a:p>
            <a:r>
              <a:rPr lang="en-US" sz="1500" dirty="0"/>
              <a:t>30 weeks</a:t>
            </a:r>
          </a:p>
          <a:p>
            <a:r>
              <a:rPr lang="en-US" sz="1500" dirty="0"/>
              <a:t>212 features + 1 target columns</a:t>
            </a:r>
          </a:p>
          <a:p>
            <a:endParaRPr lang="en-US" sz="1500" dirty="0"/>
          </a:p>
          <a:p>
            <a:r>
              <a:rPr lang="en-US" sz="1500" dirty="0"/>
              <a:t>29 weeks</a:t>
            </a:r>
          </a:p>
          <a:p>
            <a:r>
              <a:rPr lang="en-US" sz="1500" dirty="0"/>
              <a:t>205 features + 1 target columns</a:t>
            </a:r>
          </a:p>
          <a:p>
            <a:endParaRPr lang="en-US" sz="1500" dirty="0"/>
          </a:p>
          <a:p>
            <a:r>
              <a:rPr lang="en-US" sz="1500" dirty="0"/>
              <a:t>28 weeks</a:t>
            </a:r>
          </a:p>
          <a:p>
            <a:r>
              <a:rPr lang="en-US" sz="1500" dirty="0"/>
              <a:t>198 features + 1 target columns</a:t>
            </a:r>
          </a:p>
        </p:txBody>
      </p:sp>
      <p:sp>
        <p:nvSpPr>
          <p:cNvPr id="7" name="Slide Number Placeholder 6">
            <a:extLst>
              <a:ext uri="{FF2B5EF4-FFF2-40B4-BE49-F238E27FC236}">
                <a16:creationId xmlns:a16="http://schemas.microsoft.com/office/drawing/2014/main" id="{0EDFBE51-C5F3-45CD-B6D2-6E29CBB0BD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3CC80067-60D2-493E-BF1E-5D33FB5D4A4A}"/>
              </a:ext>
            </a:extLst>
          </p:cNvPr>
          <p:cNvPicPr>
            <a:picLocks noChangeAspect="1"/>
          </p:cNvPicPr>
          <p:nvPr/>
        </p:nvPicPr>
        <p:blipFill>
          <a:blip r:embed="rId3"/>
          <a:stretch>
            <a:fillRect/>
          </a:stretch>
        </p:blipFill>
        <p:spPr>
          <a:xfrm>
            <a:off x="273501" y="2605977"/>
            <a:ext cx="8060602" cy="3063303"/>
          </a:xfrm>
          <a:prstGeom prst="rect">
            <a:avLst/>
          </a:prstGeom>
        </p:spPr>
      </p:pic>
    </p:spTree>
    <p:extLst>
      <p:ext uri="{BB962C8B-B14F-4D97-AF65-F5344CB8AC3E}">
        <p14:creationId xmlns:p14="http://schemas.microsoft.com/office/powerpoint/2010/main" val="297064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Construction – Data Normalization</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1341120" y="1901953"/>
            <a:ext cx="9509760" cy="1233424"/>
          </a:xfrm>
        </p:spPr>
        <p:txBody>
          <a:bodyPr>
            <a:noAutofit/>
          </a:bodyPr>
          <a:lstStyle/>
          <a:p>
            <a:pPr marL="137160" indent="0">
              <a:buNone/>
            </a:pPr>
            <a:r>
              <a:rPr lang="en-US" dirty="0">
                <a:latin typeface="+mn-lt"/>
              </a:rPr>
              <a:t>Used </a:t>
            </a:r>
            <a:r>
              <a:rPr lang="en-US" dirty="0" err="1">
                <a:latin typeface="+mn-lt"/>
              </a:rPr>
              <a:t>RobustScaler</a:t>
            </a:r>
            <a:r>
              <a:rPr lang="en-US" dirty="0">
                <a:latin typeface="+mn-lt"/>
              </a:rPr>
              <a:t> to better handle the outliers. The algorithm removes the median and scales the data using the 1</a:t>
            </a:r>
            <a:r>
              <a:rPr lang="en-US" baseline="30000" dirty="0">
                <a:latin typeface="+mn-lt"/>
              </a:rPr>
              <a:t>st</a:t>
            </a:r>
            <a:r>
              <a:rPr lang="en-US" dirty="0">
                <a:latin typeface="+mn-lt"/>
              </a:rPr>
              <a:t> and 3</a:t>
            </a:r>
            <a:r>
              <a:rPr lang="en-US" baseline="30000" dirty="0">
                <a:latin typeface="+mn-lt"/>
              </a:rPr>
              <a:t>rd</a:t>
            </a:r>
            <a:r>
              <a:rPr lang="en-US" dirty="0">
                <a:latin typeface="+mn-lt"/>
              </a:rPr>
              <a:t> quartile for each feature independently.  </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descr="A screenshot of a cell phone&#10;&#10;Description automatically generated">
            <a:extLst>
              <a:ext uri="{FF2B5EF4-FFF2-40B4-BE49-F238E27FC236}">
                <a16:creationId xmlns:a16="http://schemas.microsoft.com/office/drawing/2014/main" id="{B91E53B2-48B2-4AFA-BF81-5AE28DA326F9}"/>
              </a:ext>
            </a:extLst>
          </p:cNvPr>
          <p:cNvPicPr>
            <a:picLocks noChangeAspect="1"/>
          </p:cNvPicPr>
          <p:nvPr/>
        </p:nvPicPr>
        <p:blipFill>
          <a:blip r:embed="rId3"/>
          <a:stretch>
            <a:fillRect/>
          </a:stretch>
        </p:blipFill>
        <p:spPr>
          <a:xfrm>
            <a:off x="1543895" y="3336546"/>
            <a:ext cx="9612916" cy="2031998"/>
          </a:xfrm>
          <a:prstGeom prst="rect">
            <a:avLst/>
          </a:prstGeom>
        </p:spPr>
      </p:pic>
    </p:spTree>
    <p:extLst>
      <p:ext uri="{BB962C8B-B14F-4D97-AF65-F5344CB8AC3E}">
        <p14:creationId xmlns:p14="http://schemas.microsoft.com/office/powerpoint/2010/main" val="2851459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Regression Algorithm - Lasso</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1341120" y="1901953"/>
            <a:ext cx="9509760" cy="897518"/>
          </a:xfrm>
        </p:spPr>
        <p:txBody>
          <a:bodyPr>
            <a:noAutofit/>
          </a:bodyPr>
          <a:lstStyle/>
          <a:p>
            <a:pPr marL="137160" indent="0">
              <a:buNone/>
            </a:pPr>
            <a:r>
              <a:rPr lang="en-US" dirty="0">
                <a:latin typeface="+mn-lt"/>
              </a:rPr>
              <a:t>Lasso regression performs L1</a:t>
            </a:r>
            <a:r>
              <a:rPr lang="en-US" dirty="0">
                <a:solidFill>
                  <a:schemeClr val="bg2"/>
                </a:solidFill>
                <a:latin typeface="+mn-lt"/>
              </a:rPr>
              <a:t> regularization, which </a:t>
            </a:r>
            <a:r>
              <a:rPr lang="en-US" dirty="0">
                <a:latin typeface="+mn-lt"/>
              </a:rPr>
              <a:t>adds a penalty equal to </a:t>
            </a:r>
            <a:r>
              <a:rPr lang="en-US" dirty="0">
                <a:solidFill>
                  <a:schemeClr val="bg2"/>
                </a:solidFill>
                <a:latin typeface="+mn-lt"/>
              </a:rPr>
              <a:t>the absolute value </a:t>
            </a:r>
            <a:r>
              <a:rPr lang="en-US" dirty="0">
                <a:latin typeface="+mn-lt"/>
              </a:rPr>
              <a:t>of the magnitude of coefficients. </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434B1C1C-6C70-4375-9B31-465EC9907671}"/>
              </a:ext>
            </a:extLst>
          </p:cNvPr>
          <p:cNvPicPr>
            <a:picLocks noChangeAspect="1"/>
          </p:cNvPicPr>
          <p:nvPr/>
        </p:nvPicPr>
        <p:blipFill rotWithShape="1">
          <a:blip r:embed="rId3"/>
          <a:srcRect b="46396"/>
          <a:stretch/>
        </p:blipFill>
        <p:spPr>
          <a:xfrm>
            <a:off x="1605033" y="2799471"/>
            <a:ext cx="8031335" cy="3588876"/>
          </a:xfrm>
          <a:prstGeom prst="rect">
            <a:avLst/>
          </a:prstGeom>
        </p:spPr>
      </p:pic>
    </p:spTree>
    <p:extLst>
      <p:ext uri="{BB962C8B-B14F-4D97-AF65-F5344CB8AC3E}">
        <p14:creationId xmlns:p14="http://schemas.microsoft.com/office/powerpoint/2010/main" val="1714209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Regression Algorithms – Decision Tree Regressor</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1341120" y="1901953"/>
            <a:ext cx="9509760" cy="1108533"/>
          </a:xfrm>
        </p:spPr>
        <p:txBody>
          <a:bodyPr>
            <a:noAutofit/>
          </a:bodyPr>
          <a:lstStyle/>
          <a:p>
            <a:pPr marL="137160" indent="0">
              <a:buNone/>
            </a:pPr>
            <a:r>
              <a:rPr lang="en-US" dirty="0">
                <a:latin typeface="+mn-lt"/>
              </a:rPr>
              <a:t>Decision tree regression builds a classification model in the form of a tree structure.  The topmost decision node in a tree corresponds to the best predictor called root node.</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096FE625-3526-4964-84CB-146E401179F8}"/>
              </a:ext>
            </a:extLst>
          </p:cNvPr>
          <p:cNvPicPr>
            <a:picLocks noChangeAspect="1"/>
          </p:cNvPicPr>
          <p:nvPr/>
        </p:nvPicPr>
        <p:blipFill>
          <a:blip r:embed="rId3"/>
          <a:stretch>
            <a:fillRect/>
          </a:stretch>
        </p:blipFill>
        <p:spPr>
          <a:xfrm>
            <a:off x="1597271" y="3028775"/>
            <a:ext cx="8784686" cy="3244192"/>
          </a:xfrm>
          <a:prstGeom prst="rect">
            <a:avLst/>
          </a:prstGeom>
        </p:spPr>
      </p:pic>
    </p:spTree>
    <p:extLst>
      <p:ext uri="{BB962C8B-B14F-4D97-AF65-F5344CB8AC3E}">
        <p14:creationId xmlns:p14="http://schemas.microsoft.com/office/powerpoint/2010/main" val="2186282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Regression Algorithms – Random Forest Regressor</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1341120" y="1901953"/>
            <a:ext cx="9509760" cy="1122601"/>
          </a:xfrm>
        </p:spPr>
        <p:txBody>
          <a:bodyPr>
            <a:noAutofit/>
          </a:bodyPr>
          <a:lstStyle/>
          <a:p>
            <a:pPr marL="137160" indent="0">
              <a:buNone/>
            </a:pPr>
            <a:r>
              <a:rPr lang="en-US" dirty="0">
                <a:latin typeface="+mn-lt"/>
              </a:rPr>
              <a:t>Random Forest Regressor is a meta estimator that fits a number of classifying decision trees on various sub-samples of the dataset and uses averaging to improve the predictive accuracy and control over-fitting.</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descr="A screenshot of a cell phone&#10;&#10;Description automatically generated">
            <a:extLst>
              <a:ext uri="{FF2B5EF4-FFF2-40B4-BE49-F238E27FC236}">
                <a16:creationId xmlns:a16="http://schemas.microsoft.com/office/drawing/2014/main" id="{71BE0F87-948B-416D-8F92-75910CE6A7D7}"/>
              </a:ext>
            </a:extLst>
          </p:cNvPr>
          <p:cNvPicPr>
            <a:picLocks noChangeAspect="1"/>
          </p:cNvPicPr>
          <p:nvPr/>
        </p:nvPicPr>
        <p:blipFill>
          <a:blip r:embed="rId4"/>
          <a:stretch>
            <a:fillRect/>
          </a:stretch>
        </p:blipFill>
        <p:spPr>
          <a:xfrm>
            <a:off x="1550126" y="3024553"/>
            <a:ext cx="6192114" cy="2219635"/>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86ECD7C5-6AC6-4A9E-841C-EF6BF357519A}"/>
              </a:ext>
            </a:extLst>
          </p:cNvPr>
          <p:cNvPicPr>
            <a:picLocks noChangeAspect="1"/>
          </p:cNvPicPr>
          <p:nvPr/>
        </p:nvPicPr>
        <p:blipFill>
          <a:blip r:embed="rId5"/>
          <a:stretch>
            <a:fillRect/>
          </a:stretch>
        </p:blipFill>
        <p:spPr>
          <a:xfrm>
            <a:off x="4230687" y="3612943"/>
            <a:ext cx="6182588" cy="2400635"/>
          </a:xfrm>
          <a:prstGeom prst="rect">
            <a:avLst/>
          </a:prstGeom>
        </p:spPr>
      </p:pic>
    </p:spTree>
    <p:custDataLst>
      <p:tags r:id="rId1"/>
    </p:custDataLst>
    <p:extLst>
      <p:ext uri="{BB962C8B-B14F-4D97-AF65-F5344CB8AC3E}">
        <p14:creationId xmlns:p14="http://schemas.microsoft.com/office/powerpoint/2010/main" val="753857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Regression Algorithms – Neural Networks</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75211" y="1867989"/>
            <a:ext cx="10228218" cy="1123405"/>
          </a:xfrm>
        </p:spPr>
        <p:txBody>
          <a:bodyPr>
            <a:noAutofit/>
          </a:bodyPr>
          <a:lstStyle/>
          <a:p>
            <a:pPr marL="137160" indent="0">
              <a:buNone/>
            </a:pPr>
            <a:r>
              <a:rPr lang="en-US" dirty="0">
                <a:latin typeface="+mj-lt"/>
              </a:rPr>
              <a:t>Neural Network was used building a Sequential model using seven densely connected hidden layers, and an output layer that returns a single value.  The optimizer used was RMSprop algorithm.</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7" name="Picture 6">
            <a:extLst>
              <a:ext uri="{FF2B5EF4-FFF2-40B4-BE49-F238E27FC236}">
                <a16:creationId xmlns:a16="http://schemas.microsoft.com/office/drawing/2014/main" id="{876A27C9-AA36-422A-94AA-3D39C639A41D}"/>
              </a:ext>
            </a:extLst>
          </p:cNvPr>
          <p:cNvPicPr>
            <a:picLocks noChangeAspect="1"/>
          </p:cNvPicPr>
          <p:nvPr/>
        </p:nvPicPr>
        <p:blipFill>
          <a:blip r:embed="rId4"/>
          <a:stretch>
            <a:fillRect/>
          </a:stretch>
        </p:blipFill>
        <p:spPr>
          <a:xfrm>
            <a:off x="2515696" y="3015339"/>
            <a:ext cx="6947248" cy="3385461"/>
          </a:xfrm>
          <a:prstGeom prst="rect">
            <a:avLst/>
          </a:prstGeom>
        </p:spPr>
      </p:pic>
    </p:spTree>
    <p:custDataLst>
      <p:tags r:id="rId1"/>
    </p:custDataLst>
    <p:extLst>
      <p:ext uri="{BB962C8B-B14F-4D97-AF65-F5344CB8AC3E}">
        <p14:creationId xmlns:p14="http://schemas.microsoft.com/office/powerpoint/2010/main" val="3943122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Regression Algorithms – Neural Networks</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75211" y="1867989"/>
            <a:ext cx="10228218" cy="1123405"/>
          </a:xfrm>
        </p:spPr>
        <p:txBody>
          <a:bodyPr>
            <a:noAutofit/>
          </a:bodyPr>
          <a:lstStyle/>
          <a:p>
            <a:pPr marL="137160" indent="0">
              <a:buNone/>
            </a:pPr>
            <a:r>
              <a:rPr lang="en-US" dirty="0">
                <a:latin typeface="+mj-lt"/>
              </a:rPr>
              <a:t>Neural Network was used building a Sequential model using seven densely connected hidden layers, and an output layer that returns a single value.  The optimizer used was RMSprop algorithm.</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7" name="Picture 6">
            <a:extLst>
              <a:ext uri="{FF2B5EF4-FFF2-40B4-BE49-F238E27FC236}">
                <a16:creationId xmlns:a16="http://schemas.microsoft.com/office/drawing/2014/main" id="{876A27C9-AA36-422A-94AA-3D39C639A41D}"/>
              </a:ext>
            </a:extLst>
          </p:cNvPr>
          <p:cNvPicPr>
            <a:picLocks noChangeAspect="1"/>
          </p:cNvPicPr>
          <p:nvPr/>
        </p:nvPicPr>
        <p:blipFill>
          <a:blip r:embed="rId4"/>
          <a:stretch>
            <a:fillRect/>
          </a:stretch>
        </p:blipFill>
        <p:spPr>
          <a:xfrm>
            <a:off x="2515696" y="3015339"/>
            <a:ext cx="6947248" cy="3385461"/>
          </a:xfrm>
          <a:prstGeom prst="rect">
            <a:avLst/>
          </a:prstGeom>
        </p:spPr>
      </p:pic>
    </p:spTree>
    <p:custDataLst>
      <p:tags r:id="rId1"/>
    </p:custDataLst>
    <p:extLst>
      <p:ext uri="{BB962C8B-B14F-4D97-AF65-F5344CB8AC3E}">
        <p14:creationId xmlns:p14="http://schemas.microsoft.com/office/powerpoint/2010/main" val="2941970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66987" y="454297"/>
            <a:ext cx="9509760" cy="1233424"/>
          </a:xfrm>
          <a:prstGeom prst="rect">
            <a:avLst/>
          </a:prstGeom>
          <a:noFill/>
          <a:ln>
            <a:noFill/>
          </a:ln>
        </p:spPr>
        <p:txBody>
          <a:bodyPr spcFirstLastPara="1" wrap="square" lIns="91425" tIns="45700" rIns="91425" bIns="45700" anchor="b" anchorCtr="0">
            <a:normAutofit/>
          </a:bodyPr>
          <a:lstStyle/>
          <a:p>
            <a:r>
              <a:rPr lang="en-US" dirty="0">
                <a:latin typeface="Calibri" panose="020F0502020204030204" pitchFamily="34" charset="0"/>
                <a:cs typeface="Calibri" panose="020F0502020204030204" pitchFamily="34" charset="0"/>
              </a:rPr>
              <a:t>Exploratory Data Analyses</a:t>
            </a:r>
          </a:p>
        </p:txBody>
      </p:sp>
      <p:sp>
        <p:nvSpPr>
          <p:cNvPr id="2" name="TextBox 1">
            <a:extLst>
              <a:ext uri="{FF2B5EF4-FFF2-40B4-BE49-F238E27FC236}">
                <a16:creationId xmlns:a16="http://schemas.microsoft.com/office/drawing/2014/main" id="{D8441861-1D72-4D75-9E8D-6982E46740D5}"/>
              </a:ext>
            </a:extLst>
          </p:cNvPr>
          <p:cNvSpPr txBox="1"/>
          <p:nvPr/>
        </p:nvSpPr>
        <p:spPr>
          <a:xfrm>
            <a:off x="866987" y="1862667"/>
            <a:ext cx="10286435" cy="2862322"/>
          </a:xfrm>
          <a:prstGeom prst="rect">
            <a:avLst/>
          </a:prstGeom>
          <a:noFill/>
        </p:spPr>
        <p:txBody>
          <a:bodyPr wrap="square" rtlCol="0">
            <a:spAutoFit/>
          </a:bodyPr>
          <a:lstStyle/>
          <a:p>
            <a:r>
              <a:rPr lang="en-US" sz="2000" dirty="0"/>
              <a:t>This dataset is part of the Farming System Project  at USDA, Beltsville MD </a:t>
            </a:r>
            <a:r>
              <a:rPr lang="en-US" sz="2000" u="sng" dirty="0">
                <a:hlinkClick r:id="rId5"/>
              </a:rPr>
              <a:t>https://www.ars.usda.gov/northeast-area/beltsville-md-barc/beltsville-agricultural-research-center/sustainable-agricultural-systems-laboratory/docs/farming-systems-project/</a:t>
            </a:r>
            <a:endParaRPr lang="en-US" sz="2000" u="sng" dirty="0"/>
          </a:p>
          <a:p>
            <a:endParaRPr lang="en-US" sz="2000" dirty="0"/>
          </a:p>
          <a:p>
            <a:r>
              <a:rPr lang="en-US" sz="2000" dirty="0"/>
              <a:t>This data is not available online on the USDA website but can be found on my GitHub </a:t>
            </a:r>
            <a:r>
              <a:rPr lang="en-US" sz="2000" u="sng" dirty="0">
                <a:hlinkClick r:id="rId6"/>
              </a:rPr>
              <a:t>https://github.com/mmtokay/DATA606/tree/master/datasets</a:t>
            </a:r>
            <a:endParaRPr lang="en-US" sz="2000" u="sng" dirty="0"/>
          </a:p>
          <a:p>
            <a:endParaRPr lang="en-US" sz="2000" u="sng" dirty="0"/>
          </a:p>
          <a:p>
            <a:r>
              <a:rPr lang="en-US" sz="2000" dirty="0"/>
              <a:t>Data is split in 2 files: crop and weather information</a:t>
            </a:r>
          </a:p>
        </p:txBody>
      </p:sp>
      <p:sp>
        <p:nvSpPr>
          <p:cNvPr id="3" name="Slide Number Placeholder 2">
            <a:extLst>
              <a:ext uri="{FF2B5EF4-FFF2-40B4-BE49-F238E27FC236}">
                <a16:creationId xmlns:a16="http://schemas.microsoft.com/office/drawing/2014/main" id="{F1F9114D-2FB6-426F-B692-F42683906D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4" name="Audio 3">
            <a:hlinkClick r:id="" action="ppaction://media"/>
            <a:extLst>
              <a:ext uri="{FF2B5EF4-FFF2-40B4-BE49-F238E27FC236}">
                <a16:creationId xmlns:a16="http://schemas.microsoft.com/office/drawing/2014/main" id="{64E340E0-8072-4008-B316-63CD44F9CA4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645347241"/>
      </p:ext>
    </p:extLst>
  </p:cSld>
  <p:clrMapOvr>
    <a:masterClrMapping/>
  </p:clrMapOvr>
  <mc:AlternateContent xmlns:mc="http://schemas.openxmlformats.org/markup-compatibility/2006">
    <mc:Choice xmlns:p14="http://schemas.microsoft.com/office/powerpoint/2010/main" Requires="p14">
      <p:transition spd="med" p14:dur="700" advTm="31049">
        <p:fade/>
      </p:transition>
    </mc:Choice>
    <mc:Fallback>
      <p:transition spd="med" advTm="3104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Evaluation</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75211" y="1867989"/>
            <a:ext cx="10228218" cy="2913017"/>
          </a:xfrm>
        </p:spPr>
        <p:txBody>
          <a:bodyPr>
            <a:noAutofit/>
          </a:bodyPr>
          <a:lstStyle/>
          <a:p>
            <a:pPr marL="137160" indent="0">
              <a:buNone/>
            </a:pPr>
            <a:r>
              <a:rPr lang="en-US" dirty="0">
                <a:latin typeface="+mj-lt"/>
              </a:rPr>
              <a:t>The model evaluation was done using: </a:t>
            </a:r>
          </a:p>
          <a:p>
            <a:pPr marL="137160" indent="0">
              <a:buNone/>
            </a:pPr>
            <a:endParaRPr lang="en-US" dirty="0">
              <a:latin typeface="+mj-lt"/>
            </a:endParaRPr>
          </a:p>
          <a:p>
            <a:pPr marL="137160" indent="0">
              <a:buNone/>
            </a:pPr>
            <a:r>
              <a:rPr lang="en-US" dirty="0">
                <a:latin typeface="+mj-lt"/>
              </a:rPr>
              <a:t>Median Absolute Error (MAE) - accuracy</a:t>
            </a:r>
          </a:p>
          <a:p>
            <a:pPr marL="137160" indent="0">
              <a:buNone/>
            </a:pPr>
            <a:endParaRPr lang="en-US" dirty="0">
              <a:latin typeface="+mj-lt"/>
            </a:endParaRPr>
          </a:p>
          <a:p>
            <a:pPr marL="137160" indent="0">
              <a:buNone/>
            </a:pPr>
            <a:r>
              <a:rPr lang="en-US" dirty="0">
                <a:latin typeface="+mj-lt"/>
              </a:rPr>
              <a:t>Coefficient of Determination (R</a:t>
            </a:r>
            <a:r>
              <a:rPr lang="en-US" baseline="30000" dirty="0">
                <a:latin typeface="+mj-lt"/>
              </a:rPr>
              <a:t>2</a:t>
            </a:r>
            <a:r>
              <a:rPr lang="en-US" dirty="0">
                <a:latin typeface="+mj-lt"/>
              </a:rPr>
              <a:t>) – confidence level.</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ustDataLst>
      <p:tags r:id="rId1"/>
    </p:custDataLst>
    <p:extLst>
      <p:ext uri="{BB962C8B-B14F-4D97-AF65-F5344CB8AC3E}">
        <p14:creationId xmlns:p14="http://schemas.microsoft.com/office/powerpoint/2010/main" val="1211032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Results - Corn</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75211" y="1704703"/>
            <a:ext cx="9975669" cy="1552123"/>
          </a:xfrm>
        </p:spPr>
        <p:txBody>
          <a:bodyPr>
            <a:noAutofit/>
          </a:bodyPr>
          <a:lstStyle/>
          <a:p>
            <a:pPr marL="137160" indent="0">
              <a:buNone/>
            </a:pPr>
            <a:r>
              <a:rPr lang="en-US" dirty="0">
                <a:latin typeface="+mj-lt"/>
              </a:rPr>
              <a:t>Decision Tree using 13 weeks of weather data with a confidence level of 82.6% and accuracy of ±715.2 kg/ha. The top five features for corn yield prediction using 13 weeks of weather data are maxTemp10, </a:t>
            </a:r>
            <a:r>
              <a:rPr lang="en-US" dirty="0" err="1">
                <a:latin typeface="+mj-lt"/>
              </a:rPr>
              <a:t>SystemNameType</a:t>
            </a:r>
            <a:r>
              <a:rPr lang="en-US" dirty="0">
                <a:latin typeface="+mj-lt"/>
              </a:rPr>
              <a:t>, minHum3, minTemp9 and minTemp7.  </a:t>
            </a:r>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EA42D297-8187-4A2F-8F3E-10A18F5FC20B}"/>
              </a:ext>
            </a:extLst>
          </p:cNvPr>
          <p:cNvPicPr>
            <a:picLocks noChangeAspect="1"/>
          </p:cNvPicPr>
          <p:nvPr/>
        </p:nvPicPr>
        <p:blipFill>
          <a:blip r:embed="rId4"/>
          <a:stretch>
            <a:fillRect/>
          </a:stretch>
        </p:blipFill>
        <p:spPr>
          <a:xfrm>
            <a:off x="1101634" y="3256826"/>
            <a:ext cx="4286848" cy="3000794"/>
          </a:xfrm>
          <a:prstGeom prst="rect">
            <a:avLst/>
          </a:prstGeom>
        </p:spPr>
      </p:pic>
      <p:pic>
        <p:nvPicPr>
          <p:cNvPr id="8" name="Picture 7">
            <a:extLst>
              <a:ext uri="{FF2B5EF4-FFF2-40B4-BE49-F238E27FC236}">
                <a16:creationId xmlns:a16="http://schemas.microsoft.com/office/drawing/2014/main" id="{20B8D915-016C-40E9-9AEB-57694E40E85A}"/>
              </a:ext>
            </a:extLst>
          </p:cNvPr>
          <p:cNvPicPr>
            <a:picLocks noChangeAspect="1"/>
          </p:cNvPicPr>
          <p:nvPr/>
        </p:nvPicPr>
        <p:blipFill>
          <a:blip r:embed="rId5"/>
          <a:stretch>
            <a:fillRect/>
          </a:stretch>
        </p:blipFill>
        <p:spPr>
          <a:xfrm>
            <a:off x="6261463" y="3266353"/>
            <a:ext cx="4267796" cy="2991267"/>
          </a:xfrm>
          <a:prstGeom prst="rect">
            <a:avLst/>
          </a:prstGeom>
        </p:spPr>
      </p:pic>
      <p:grpSp>
        <p:nvGrpSpPr>
          <p:cNvPr id="13" name="Group 12">
            <a:extLst>
              <a:ext uri="{FF2B5EF4-FFF2-40B4-BE49-F238E27FC236}">
                <a16:creationId xmlns:a16="http://schemas.microsoft.com/office/drawing/2014/main" id="{714F2B39-1D22-4E9C-A0CE-159B2CB79544}"/>
              </a:ext>
            </a:extLst>
          </p:cNvPr>
          <p:cNvGrpSpPr/>
          <p:nvPr/>
        </p:nvGrpSpPr>
        <p:grpSpPr>
          <a:xfrm>
            <a:off x="2246812" y="3479240"/>
            <a:ext cx="5473337" cy="2616760"/>
            <a:chOff x="2246812" y="3479240"/>
            <a:chExt cx="5473337" cy="2616760"/>
          </a:xfrm>
        </p:grpSpPr>
        <p:sp>
          <p:nvSpPr>
            <p:cNvPr id="9" name="Oval 8">
              <a:extLst>
                <a:ext uri="{FF2B5EF4-FFF2-40B4-BE49-F238E27FC236}">
                  <a16:creationId xmlns:a16="http://schemas.microsoft.com/office/drawing/2014/main" id="{BA1A1FF3-CB47-44A8-B02B-C8A8B7B3BE38}"/>
                </a:ext>
              </a:extLst>
            </p:cNvPr>
            <p:cNvSpPr/>
            <p:nvPr/>
          </p:nvSpPr>
          <p:spPr>
            <a:xfrm>
              <a:off x="2246812" y="3479240"/>
              <a:ext cx="404948" cy="25559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9BDF7F-A8BE-49A9-873C-0FC458427DE0}"/>
                </a:ext>
              </a:extLst>
            </p:cNvPr>
            <p:cNvSpPr/>
            <p:nvPr/>
          </p:nvSpPr>
          <p:spPr>
            <a:xfrm>
              <a:off x="7537269" y="5745480"/>
              <a:ext cx="182880" cy="350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610006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Results - Soybean</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59215" y="1926771"/>
            <a:ext cx="9991665" cy="1025434"/>
          </a:xfrm>
        </p:spPr>
        <p:txBody>
          <a:bodyPr>
            <a:noAutofit/>
          </a:bodyPr>
          <a:lstStyle/>
          <a:p>
            <a:pPr lvl="0" indent="0">
              <a:lnSpc>
                <a:spcPct val="100000"/>
              </a:lnSpc>
              <a:spcBef>
                <a:spcPts val="0"/>
              </a:spcBef>
              <a:buClr>
                <a:srgbClr val="000000"/>
              </a:buClr>
              <a:buSzPts val="1400"/>
              <a:buNone/>
              <a:defRPr/>
            </a:pPr>
            <a:r>
              <a:rPr lang="en-US" dirty="0">
                <a:solidFill>
                  <a:schemeClr val="dk1"/>
                </a:solidFill>
                <a:latin typeface="+mj-lt"/>
              </a:rPr>
              <a:t>Random Forest Regressor using 15 weeks of weather data with 400 estimators and  30 depth with a confidence level of 83% and accuracy of ±261kg/ha.  The top five features were minTemp12, maxTemp7, minTemp5, Precip10 and minTemp1. </a:t>
            </a:r>
          </a:p>
          <a:p>
            <a:pPr lvl="0" indent="-228600">
              <a:lnSpc>
                <a:spcPct val="100000"/>
              </a:lnSpc>
              <a:spcBef>
                <a:spcPts val="0"/>
              </a:spcBef>
              <a:buClr>
                <a:srgbClr val="000000"/>
              </a:buClr>
              <a:buSzPts val="1400"/>
              <a:buNone/>
              <a:defRPr/>
            </a:pPr>
            <a:endParaRPr lang="en-US" dirty="0">
              <a:solidFill>
                <a:schemeClr val="dk1"/>
              </a:solidFill>
              <a:latin typeface="+mj-lt"/>
            </a:endParaRPr>
          </a:p>
          <a:p>
            <a:pPr lvl="0" indent="-228600">
              <a:lnSpc>
                <a:spcPct val="100000"/>
              </a:lnSpc>
              <a:spcBef>
                <a:spcPts val="0"/>
              </a:spcBef>
              <a:buClr>
                <a:srgbClr val="000000"/>
              </a:buClr>
              <a:buSzPts val="1400"/>
              <a:buNone/>
              <a:defRPr/>
            </a:pPr>
            <a:endParaRPr lang="en-US" dirty="0"/>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7" name="Picture 6">
            <a:extLst>
              <a:ext uri="{FF2B5EF4-FFF2-40B4-BE49-F238E27FC236}">
                <a16:creationId xmlns:a16="http://schemas.microsoft.com/office/drawing/2014/main" id="{BB8577E2-BD99-417F-A1C3-72FB7FAB0C91}"/>
              </a:ext>
            </a:extLst>
          </p:cNvPr>
          <p:cNvPicPr>
            <a:picLocks noChangeAspect="1"/>
          </p:cNvPicPr>
          <p:nvPr/>
        </p:nvPicPr>
        <p:blipFill>
          <a:blip r:embed="rId4"/>
          <a:stretch>
            <a:fillRect/>
          </a:stretch>
        </p:blipFill>
        <p:spPr>
          <a:xfrm>
            <a:off x="1341120" y="3281453"/>
            <a:ext cx="4353533" cy="2991267"/>
          </a:xfrm>
          <a:prstGeom prst="rect">
            <a:avLst/>
          </a:prstGeom>
        </p:spPr>
      </p:pic>
      <p:pic>
        <p:nvPicPr>
          <p:cNvPr id="10" name="Picture 9">
            <a:extLst>
              <a:ext uri="{FF2B5EF4-FFF2-40B4-BE49-F238E27FC236}">
                <a16:creationId xmlns:a16="http://schemas.microsoft.com/office/drawing/2014/main" id="{A7DBE195-CB8C-40F0-8E79-98D220AB4ECE}"/>
              </a:ext>
            </a:extLst>
          </p:cNvPr>
          <p:cNvPicPr>
            <a:picLocks noChangeAspect="1"/>
          </p:cNvPicPr>
          <p:nvPr/>
        </p:nvPicPr>
        <p:blipFill>
          <a:blip r:embed="rId5"/>
          <a:stretch>
            <a:fillRect/>
          </a:stretch>
        </p:blipFill>
        <p:spPr>
          <a:xfrm>
            <a:off x="6400911" y="3232111"/>
            <a:ext cx="4258269" cy="3019846"/>
          </a:xfrm>
          <a:prstGeom prst="rect">
            <a:avLst/>
          </a:prstGeom>
        </p:spPr>
      </p:pic>
      <p:grpSp>
        <p:nvGrpSpPr>
          <p:cNvPr id="15" name="Group 14">
            <a:extLst>
              <a:ext uri="{FF2B5EF4-FFF2-40B4-BE49-F238E27FC236}">
                <a16:creationId xmlns:a16="http://schemas.microsoft.com/office/drawing/2014/main" id="{31235260-658C-49A1-9288-965CE23255CB}"/>
              </a:ext>
            </a:extLst>
          </p:cNvPr>
          <p:cNvGrpSpPr/>
          <p:nvPr/>
        </p:nvGrpSpPr>
        <p:grpSpPr>
          <a:xfrm>
            <a:off x="4415247" y="3429000"/>
            <a:ext cx="5316585" cy="2627811"/>
            <a:chOff x="4415247" y="3429000"/>
            <a:chExt cx="5316585" cy="2627811"/>
          </a:xfrm>
        </p:grpSpPr>
        <p:sp>
          <p:nvSpPr>
            <p:cNvPr id="12" name="Oval 11">
              <a:extLst>
                <a:ext uri="{FF2B5EF4-FFF2-40B4-BE49-F238E27FC236}">
                  <a16:creationId xmlns:a16="http://schemas.microsoft.com/office/drawing/2014/main" id="{2CEF02D5-93EC-488D-8094-5F94481F6322}"/>
                </a:ext>
              </a:extLst>
            </p:cNvPr>
            <p:cNvSpPr/>
            <p:nvPr/>
          </p:nvSpPr>
          <p:spPr>
            <a:xfrm>
              <a:off x="4415247" y="3429000"/>
              <a:ext cx="404948" cy="26260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7272D1D-3707-46C6-BEEE-1813D0E17D03}"/>
                </a:ext>
              </a:extLst>
            </p:cNvPr>
            <p:cNvSpPr/>
            <p:nvPr/>
          </p:nvSpPr>
          <p:spPr>
            <a:xfrm>
              <a:off x="9548952" y="5706291"/>
              <a:ext cx="182880" cy="350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56463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Results - Wheat</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59215" y="1926771"/>
            <a:ext cx="9991665" cy="1103812"/>
          </a:xfrm>
        </p:spPr>
        <p:txBody>
          <a:bodyPr>
            <a:noAutofit/>
          </a:bodyPr>
          <a:lstStyle/>
          <a:p>
            <a:pPr marL="137160" indent="0">
              <a:buNone/>
            </a:pPr>
            <a:r>
              <a:rPr lang="en-US" dirty="0">
                <a:latin typeface="+mj-lt"/>
              </a:rPr>
              <a:t>The best model for wheat was Neural Networks with 7 hidden layers using RMSprop optimizer using 29 weeks of used weather data with a confidence level of 74.5%  and for the remaining results the accuracy was between ±354.6kg/ha.  </a:t>
            </a:r>
          </a:p>
          <a:p>
            <a:pPr lvl="0" indent="-228600">
              <a:lnSpc>
                <a:spcPct val="100000"/>
              </a:lnSpc>
              <a:spcBef>
                <a:spcPts val="0"/>
              </a:spcBef>
              <a:buClr>
                <a:srgbClr val="000000"/>
              </a:buClr>
              <a:buSzPts val="1400"/>
              <a:buNone/>
              <a:defRPr/>
            </a:pPr>
            <a:endParaRPr lang="en-US" dirty="0">
              <a:solidFill>
                <a:schemeClr val="dk1"/>
              </a:solidFill>
              <a:latin typeface="+mj-lt"/>
            </a:endParaRPr>
          </a:p>
          <a:p>
            <a:pPr lvl="0" indent="-228600">
              <a:lnSpc>
                <a:spcPct val="100000"/>
              </a:lnSpc>
              <a:spcBef>
                <a:spcPts val="0"/>
              </a:spcBef>
              <a:buClr>
                <a:srgbClr val="000000"/>
              </a:buClr>
              <a:buSzPts val="1400"/>
              <a:buNone/>
              <a:defRPr/>
            </a:pPr>
            <a:endParaRPr lang="en-US" dirty="0"/>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Picture 5">
            <a:extLst>
              <a:ext uri="{FF2B5EF4-FFF2-40B4-BE49-F238E27FC236}">
                <a16:creationId xmlns:a16="http://schemas.microsoft.com/office/drawing/2014/main" id="{96608262-E8DB-4B4A-A892-C638CF5203EF}"/>
              </a:ext>
            </a:extLst>
          </p:cNvPr>
          <p:cNvPicPr>
            <a:picLocks noChangeAspect="1"/>
          </p:cNvPicPr>
          <p:nvPr/>
        </p:nvPicPr>
        <p:blipFill>
          <a:blip r:embed="rId4"/>
          <a:stretch>
            <a:fillRect/>
          </a:stretch>
        </p:blipFill>
        <p:spPr>
          <a:xfrm>
            <a:off x="1341120" y="3178192"/>
            <a:ext cx="4305901" cy="3000794"/>
          </a:xfrm>
          <a:prstGeom prst="rect">
            <a:avLst/>
          </a:prstGeom>
        </p:spPr>
      </p:pic>
      <p:pic>
        <p:nvPicPr>
          <p:cNvPr id="9" name="Picture 8">
            <a:extLst>
              <a:ext uri="{FF2B5EF4-FFF2-40B4-BE49-F238E27FC236}">
                <a16:creationId xmlns:a16="http://schemas.microsoft.com/office/drawing/2014/main" id="{C0ABC91B-3745-4AC9-A123-C649F389CA2A}"/>
              </a:ext>
            </a:extLst>
          </p:cNvPr>
          <p:cNvPicPr>
            <a:picLocks noChangeAspect="1"/>
          </p:cNvPicPr>
          <p:nvPr/>
        </p:nvPicPr>
        <p:blipFill>
          <a:blip r:embed="rId5"/>
          <a:stretch>
            <a:fillRect/>
          </a:stretch>
        </p:blipFill>
        <p:spPr>
          <a:xfrm>
            <a:off x="6207459" y="3187719"/>
            <a:ext cx="4363059" cy="2991267"/>
          </a:xfrm>
          <a:prstGeom prst="rect">
            <a:avLst/>
          </a:prstGeom>
        </p:spPr>
      </p:pic>
      <p:grpSp>
        <p:nvGrpSpPr>
          <p:cNvPr id="15" name="Group 14">
            <a:extLst>
              <a:ext uri="{FF2B5EF4-FFF2-40B4-BE49-F238E27FC236}">
                <a16:creationId xmlns:a16="http://schemas.microsoft.com/office/drawing/2014/main" id="{47A36B48-002B-451F-A92E-13B4324604C1}"/>
              </a:ext>
            </a:extLst>
          </p:cNvPr>
          <p:cNvGrpSpPr/>
          <p:nvPr/>
        </p:nvGrpSpPr>
        <p:grpSpPr>
          <a:xfrm>
            <a:off x="4898571" y="3256570"/>
            <a:ext cx="5146765" cy="2735053"/>
            <a:chOff x="4898571" y="3256570"/>
            <a:chExt cx="5146765" cy="2735053"/>
          </a:xfrm>
        </p:grpSpPr>
        <p:sp>
          <p:nvSpPr>
            <p:cNvPr id="12" name="Oval 11">
              <a:extLst>
                <a:ext uri="{FF2B5EF4-FFF2-40B4-BE49-F238E27FC236}">
                  <a16:creationId xmlns:a16="http://schemas.microsoft.com/office/drawing/2014/main" id="{648C085D-A861-401D-8271-B4E4BECC1C2B}"/>
                </a:ext>
              </a:extLst>
            </p:cNvPr>
            <p:cNvSpPr/>
            <p:nvPr/>
          </p:nvSpPr>
          <p:spPr>
            <a:xfrm>
              <a:off x="4898571" y="3256570"/>
              <a:ext cx="287384" cy="27350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8C245DE-0306-4608-957D-FAF445B0FD34}"/>
                </a:ext>
              </a:extLst>
            </p:cNvPr>
            <p:cNvSpPr/>
            <p:nvPr/>
          </p:nvSpPr>
          <p:spPr>
            <a:xfrm>
              <a:off x="9836334" y="5018879"/>
              <a:ext cx="209002" cy="9143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9232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7D0-5FF8-4E92-9BD4-B29D7EF327E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Results</a:t>
            </a:r>
          </a:p>
        </p:txBody>
      </p:sp>
      <p:sp>
        <p:nvSpPr>
          <p:cNvPr id="3" name="Text Placeholder 2">
            <a:extLst>
              <a:ext uri="{FF2B5EF4-FFF2-40B4-BE49-F238E27FC236}">
                <a16:creationId xmlns:a16="http://schemas.microsoft.com/office/drawing/2014/main" id="{236F1E0C-E8A6-49B5-9D43-39D57B773096}"/>
              </a:ext>
            </a:extLst>
          </p:cNvPr>
          <p:cNvSpPr>
            <a:spLocks noGrp="1"/>
          </p:cNvSpPr>
          <p:nvPr>
            <p:ph type="body" idx="1"/>
          </p:nvPr>
        </p:nvSpPr>
        <p:spPr>
          <a:xfrm>
            <a:off x="859215" y="1926770"/>
            <a:ext cx="9991665" cy="3507379"/>
          </a:xfrm>
        </p:spPr>
        <p:txBody>
          <a:bodyPr>
            <a:noAutofit/>
          </a:bodyPr>
          <a:lstStyle/>
          <a:p>
            <a:pPr marL="137160" indent="0">
              <a:buNone/>
            </a:pPr>
            <a:r>
              <a:rPr lang="en-US" dirty="0">
                <a:latin typeface="+mj-lt"/>
              </a:rPr>
              <a:t>Overall performance of all the models was rated as good (74% to 83%) but it could be better if more data were available to train the models. </a:t>
            </a:r>
          </a:p>
          <a:p>
            <a:pPr marL="137160" indent="0">
              <a:buNone/>
            </a:pPr>
            <a:r>
              <a:rPr lang="en-US" dirty="0">
                <a:latin typeface="+mj-lt"/>
              </a:rPr>
              <a:t>The best crop yield model for each crop was unique.</a:t>
            </a:r>
          </a:p>
          <a:p>
            <a:pPr marL="137160" indent="0">
              <a:buNone/>
            </a:pPr>
            <a:r>
              <a:rPr lang="en-US" dirty="0">
                <a:latin typeface="+mj-lt"/>
              </a:rPr>
              <a:t>Relative humidity is more important than precipitation for crop prediction.  The temperature play an important role on crop prediction.  </a:t>
            </a:r>
          </a:p>
          <a:p>
            <a:pPr marL="137160" indent="0">
              <a:buNone/>
            </a:pPr>
            <a:r>
              <a:rPr lang="en-US" dirty="0">
                <a:latin typeface="+mj-lt"/>
              </a:rPr>
              <a:t>Climate change will have an impact on crop yield.  The increase in temperature is often accompanied by drought and flooding conditions.  For a future study, a sensitivity analyses can be performed to understand the climate anomalies on yield prediction.</a:t>
            </a:r>
          </a:p>
          <a:p>
            <a:pPr lvl="0" indent="-228600">
              <a:lnSpc>
                <a:spcPct val="100000"/>
              </a:lnSpc>
              <a:spcBef>
                <a:spcPts val="0"/>
              </a:spcBef>
              <a:buClr>
                <a:srgbClr val="000000"/>
              </a:buClr>
              <a:buSzPts val="1400"/>
              <a:buNone/>
              <a:defRPr/>
            </a:pPr>
            <a:endParaRPr lang="en-US" dirty="0">
              <a:solidFill>
                <a:schemeClr val="dk1"/>
              </a:solidFill>
              <a:latin typeface="+mj-lt"/>
            </a:endParaRPr>
          </a:p>
          <a:p>
            <a:pPr lvl="0" indent="-228600">
              <a:lnSpc>
                <a:spcPct val="100000"/>
              </a:lnSpc>
              <a:spcBef>
                <a:spcPts val="0"/>
              </a:spcBef>
              <a:buClr>
                <a:srgbClr val="000000"/>
              </a:buClr>
              <a:buSzPts val="1400"/>
              <a:buNone/>
              <a:defRPr/>
            </a:pPr>
            <a:endParaRPr lang="en-US" dirty="0"/>
          </a:p>
        </p:txBody>
      </p:sp>
      <p:sp>
        <p:nvSpPr>
          <p:cNvPr id="4" name="Slide Number Placeholder 3">
            <a:extLst>
              <a:ext uri="{FF2B5EF4-FFF2-40B4-BE49-F238E27FC236}">
                <a16:creationId xmlns:a16="http://schemas.microsoft.com/office/drawing/2014/main" id="{90498737-8FF2-4C97-9C7E-C0464E4A9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ustDataLst>
      <p:tags r:id="rId1"/>
    </p:custDataLst>
    <p:extLst>
      <p:ext uri="{BB962C8B-B14F-4D97-AF65-F5344CB8AC3E}">
        <p14:creationId xmlns:p14="http://schemas.microsoft.com/office/powerpoint/2010/main" val="1751542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d5ce0bf59_0_1"/>
          <p:cNvSpPr txBox="1">
            <a:spLocks noGrp="1"/>
          </p:cNvSpPr>
          <p:nvPr>
            <p:ph type="title"/>
          </p:nvPr>
        </p:nvSpPr>
        <p:spPr>
          <a:xfrm>
            <a:off x="1341122" y="467350"/>
            <a:ext cx="46665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latin typeface="Calibri"/>
                <a:ea typeface="Calibri"/>
                <a:cs typeface="Calibri"/>
                <a:sym typeface="Calibri"/>
              </a:rPr>
              <a:t>Acknowledgment</a:t>
            </a:r>
            <a:endParaRPr>
              <a:latin typeface="Calibri"/>
              <a:ea typeface="Calibri"/>
              <a:cs typeface="Calibri"/>
              <a:sym typeface="Calibri"/>
            </a:endParaRPr>
          </a:p>
        </p:txBody>
      </p:sp>
      <p:sp>
        <p:nvSpPr>
          <p:cNvPr id="170" name="Google Shape;170;g7d5ce0bf59_0_1"/>
          <p:cNvSpPr txBox="1">
            <a:spLocks noGrp="1"/>
          </p:cNvSpPr>
          <p:nvPr>
            <p:ph type="body" idx="1"/>
          </p:nvPr>
        </p:nvSpPr>
        <p:spPr>
          <a:xfrm>
            <a:off x="1341125" y="1901950"/>
            <a:ext cx="3406239" cy="1162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dirty="0">
                <a:latin typeface="Calibri"/>
                <a:ea typeface="Calibri"/>
                <a:cs typeface="Calibri"/>
                <a:sym typeface="Calibri"/>
              </a:rPr>
              <a:t>Michel </a:t>
            </a:r>
            <a:r>
              <a:rPr lang="en-US" dirty="0" err="1">
                <a:latin typeface="Calibri"/>
                <a:ea typeface="Calibri"/>
                <a:cs typeface="Calibri"/>
                <a:sym typeface="Calibri"/>
              </a:rPr>
              <a:t>Cavigelli</a:t>
            </a:r>
            <a:r>
              <a:rPr lang="en-US" dirty="0">
                <a:latin typeface="Calibri"/>
                <a:ea typeface="Calibri"/>
                <a:cs typeface="Calibri"/>
                <a:sym typeface="Calibri"/>
              </a:rPr>
              <a:t>, PhD, USDA</a:t>
            </a:r>
            <a:endParaRPr dirty="0">
              <a:latin typeface="Calibri"/>
              <a:ea typeface="Calibri"/>
              <a:cs typeface="Calibri"/>
              <a:sym typeface="Calibri"/>
            </a:endParaRPr>
          </a:p>
          <a:p>
            <a:pPr marL="0" lvl="0" indent="0" algn="l" rtl="0">
              <a:spcBef>
                <a:spcPts val="1800"/>
              </a:spcBef>
              <a:spcAft>
                <a:spcPts val="0"/>
              </a:spcAft>
              <a:buNone/>
            </a:pPr>
            <a:r>
              <a:rPr lang="en-US" dirty="0">
                <a:solidFill>
                  <a:srgbClr val="333333"/>
                </a:solidFill>
                <a:latin typeface="Calibri"/>
                <a:ea typeface="Calibri"/>
                <a:cs typeface="Calibri"/>
                <a:sym typeface="Calibri"/>
              </a:rPr>
              <a:t>Anne E Conklin, USDA</a:t>
            </a:r>
            <a:endParaRPr dirty="0">
              <a:latin typeface="Calibri"/>
              <a:ea typeface="Calibri"/>
              <a:cs typeface="Calibri"/>
              <a:sym typeface="Calibri"/>
            </a:endParaRPr>
          </a:p>
        </p:txBody>
      </p:sp>
      <p:sp>
        <p:nvSpPr>
          <p:cNvPr id="171" name="Google Shape;171;g7d5ce0bf59_0_1"/>
          <p:cNvSpPr txBox="1">
            <a:spLocks noGrp="1"/>
          </p:cNvSpPr>
          <p:nvPr>
            <p:ph type="title"/>
          </p:nvPr>
        </p:nvSpPr>
        <p:spPr>
          <a:xfrm>
            <a:off x="1428122" y="3265750"/>
            <a:ext cx="46665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latin typeface="Calibri"/>
                <a:ea typeface="Calibri"/>
                <a:cs typeface="Calibri"/>
                <a:sym typeface="Calibri"/>
              </a:rPr>
              <a:t>Questions?</a:t>
            </a:r>
            <a:endParaRPr dirty="0">
              <a:latin typeface="Calibri"/>
              <a:ea typeface="Calibri"/>
              <a:cs typeface="Calibri"/>
              <a:sym typeface="Calibri"/>
            </a:endParaRPr>
          </a:p>
        </p:txBody>
      </p:sp>
      <p:sp>
        <p:nvSpPr>
          <p:cNvPr id="172" name="Google Shape;172;g7d5ce0bf59_0_1"/>
          <p:cNvSpPr txBox="1">
            <a:spLocks noGrp="1"/>
          </p:cNvSpPr>
          <p:nvPr>
            <p:ph type="body" idx="1"/>
          </p:nvPr>
        </p:nvSpPr>
        <p:spPr>
          <a:xfrm>
            <a:off x="1428125" y="4700350"/>
            <a:ext cx="5211600" cy="1162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a:latin typeface="Calibri"/>
                <a:ea typeface="Calibri"/>
                <a:cs typeface="Calibri"/>
                <a:sym typeface="Calibri"/>
              </a:rPr>
              <a:t>Contact Maura Tokay at matokay1@umbc.edu</a:t>
            </a:r>
            <a:endParaRPr>
              <a:latin typeface="Calibri"/>
              <a:ea typeface="Calibri"/>
              <a:cs typeface="Calibri"/>
              <a:sym typeface="Calibri"/>
            </a:endParaRPr>
          </a:p>
        </p:txBody>
      </p:sp>
      <p:sp>
        <p:nvSpPr>
          <p:cNvPr id="17" name="Google Shape;171;g7d5ce0bf59_0_1">
            <a:extLst>
              <a:ext uri="{FF2B5EF4-FFF2-40B4-BE49-F238E27FC236}">
                <a16:creationId xmlns:a16="http://schemas.microsoft.com/office/drawing/2014/main" id="{26892589-694E-4BEB-B052-AF727E216E97}"/>
              </a:ext>
            </a:extLst>
          </p:cNvPr>
          <p:cNvSpPr txBox="1">
            <a:spLocks/>
          </p:cNvSpPr>
          <p:nvPr/>
        </p:nvSpPr>
        <p:spPr>
          <a:xfrm>
            <a:off x="6432825" y="1831150"/>
            <a:ext cx="4666500" cy="12333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C243C"/>
              </a:buClr>
              <a:buSzPts val="1800"/>
              <a:buFont typeface="Arial"/>
              <a:buNone/>
              <a:defRPr sz="3400" b="0" i="0" u="none" strike="noStrike" cap="none">
                <a:solidFill>
                  <a:srgbClr val="1C243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a:ea typeface="Calibri"/>
                <a:cs typeface="Calibri"/>
                <a:sym typeface="Calibri"/>
              </a:rPr>
              <a:t>More Information</a:t>
            </a:r>
          </a:p>
        </p:txBody>
      </p:sp>
      <p:sp>
        <p:nvSpPr>
          <p:cNvPr id="18" name="Google Shape;172;g7d5ce0bf59_0_1">
            <a:extLst>
              <a:ext uri="{FF2B5EF4-FFF2-40B4-BE49-F238E27FC236}">
                <a16:creationId xmlns:a16="http://schemas.microsoft.com/office/drawing/2014/main" id="{2DAE5189-1DA3-4E10-8CAA-DBC4733E16A0}"/>
              </a:ext>
            </a:extLst>
          </p:cNvPr>
          <p:cNvSpPr txBox="1">
            <a:spLocks/>
          </p:cNvSpPr>
          <p:nvPr/>
        </p:nvSpPr>
        <p:spPr>
          <a:xfrm>
            <a:off x="6358351" y="3230350"/>
            <a:ext cx="5211600" cy="1162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90000"/>
              </a:lnSpc>
              <a:spcBef>
                <a:spcPts val="1800"/>
              </a:spcBef>
              <a:spcAft>
                <a:spcPts val="0"/>
              </a:spcAft>
              <a:buClr>
                <a:schemeClr val="dk2"/>
              </a:buClr>
              <a:buSzPts val="144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20039" algn="l" rtl="0">
              <a:lnSpc>
                <a:spcPct val="90000"/>
              </a:lnSpc>
              <a:spcBef>
                <a:spcPts val="800"/>
              </a:spcBef>
              <a:spcAft>
                <a:spcPts val="0"/>
              </a:spcAft>
              <a:buClr>
                <a:schemeClr val="dk2"/>
              </a:buClr>
              <a:buSzPts val="1440"/>
              <a:buFont typeface="Noto Sans Symbols"/>
              <a:buChar char="▪"/>
              <a:defRPr sz="1600" b="0" i="0" u="none" strike="noStrike" cap="none">
                <a:solidFill>
                  <a:schemeClr val="dk2"/>
                </a:solidFill>
                <a:latin typeface="Corbel"/>
                <a:ea typeface="Corbel"/>
                <a:cs typeface="Corbel"/>
                <a:sym typeface="Corbel"/>
              </a:defRPr>
            </a:lvl3pPr>
            <a:lvl4pPr marL="1828800" marR="0" lvl="3"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4pPr>
            <a:lvl5pPr marL="2286000" marR="0" lvl="4"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7pPr>
            <a:lvl8pPr marL="3657600" marR="0" lvl="7"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8pPr>
            <a:lvl9pPr marL="4114800" marR="0" lvl="8"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9pPr>
          </a:lstStyle>
          <a:p>
            <a:pPr marL="0" indent="0">
              <a:buNone/>
            </a:pPr>
            <a:r>
              <a:rPr lang="en-US" dirty="0">
                <a:latin typeface="Calibri" panose="020F0502020204030204" pitchFamily="34" charset="0"/>
                <a:cs typeface="Calibri" panose="020F0502020204030204" pitchFamily="34" charset="0"/>
                <a:hlinkClick r:id="rId3"/>
              </a:rPr>
              <a:t>https://github.com/mmtokay/DATA606</a:t>
            </a:r>
            <a:endParaRPr lang="en-US" dirty="0">
              <a:latin typeface="Calibri" panose="020F0502020204030204" pitchFamily="34" charset="0"/>
              <a:ea typeface="Calibri"/>
              <a:cs typeface="Calibri" panose="020F0502020204030204" pitchFamily="34" charset="0"/>
              <a:sym typeface="Calibri"/>
            </a:endParaRPr>
          </a:p>
        </p:txBody>
      </p:sp>
      <p:sp>
        <p:nvSpPr>
          <p:cNvPr id="2" name="Slide Number Placeholder 1">
            <a:extLst>
              <a:ext uri="{FF2B5EF4-FFF2-40B4-BE49-F238E27FC236}">
                <a16:creationId xmlns:a16="http://schemas.microsoft.com/office/drawing/2014/main" id="{B4071C02-8A05-4BE9-8838-E75234A5D6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5749-F36E-4FF8-A36C-96893AEF5EB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Analyses</a:t>
            </a:r>
          </a:p>
        </p:txBody>
      </p:sp>
      <p:sp>
        <p:nvSpPr>
          <p:cNvPr id="3" name="Text Placeholder 2">
            <a:extLst>
              <a:ext uri="{FF2B5EF4-FFF2-40B4-BE49-F238E27FC236}">
                <a16:creationId xmlns:a16="http://schemas.microsoft.com/office/drawing/2014/main" id="{BA8FA7E4-941B-428D-AE64-94A027518C24}"/>
              </a:ext>
            </a:extLst>
          </p:cNvPr>
          <p:cNvSpPr>
            <a:spLocks noGrp="1"/>
          </p:cNvSpPr>
          <p:nvPr>
            <p:ph type="body" idx="1"/>
          </p:nvPr>
        </p:nvSpPr>
        <p:spPr>
          <a:xfrm>
            <a:off x="1341120" y="1901953"/>
            <a:ext cx="9509760" cy="857290"/>
          </a:xfrm>
        </p:spPr>
        <p:txBody>
          <a:bodyPr>
            <a:normAutofit lnSpcReduction="10000"/>
          </a:bodyPr>
          <a:lstStyle/>
          <a:p>
            <a:pPr marL="137160" lvl="0" indent="0">
              <a:buNone/>
            </a:pPr>
            <a:r>
              <a:rPr lang="en-US" dirty="0">
                <a:latin typeface="Arial" panose="020B0604020202020204" pitchFamily="34" charset="0"/>
                <a:cs typeface="Arial" panose="020B0604020202020204" pitchFamily="34" charset="0"/>
              </a:rPr>
              <a:t>There is no crop data for 1999, this year Maryland had a drought and because the project did not use irrigation, crops never matured.</a:t>
            </a:r>
          </a:p>
        </p:txBody>
      </p:sp>
      <p:sp>
        <p:nvSpPr>
          <p:cNvPr id="4" name="Slide Number Placeholder 3">
            <a:extLst>
              <a:ext uri="{FF2B5EF4-FFF2-40B4-BE49-F238E27FC236}">
                <a16:creationId xmlns:a16="http://schemas.microsoft.com/office/drawing/2014/main" id="{A756D99F-5EB3-4A58-A60A-323A20233F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FCCF1589-6636-41D2-BBEE-FC65B8CA4AD3}"/>
              </a:ext>
            </a:extLst>
          </p:cNvPr>
          <p:cNvPicPr>
            <a:picLocks noChangeAspect="1"/>
          </p:cNvPicPr>
          <p:nvPr/>
        </p:nvPicPr>
        <p:blipFill>
          <a:blip r:embed="rId6"/>
          <a:stretch>
            <a:fillRect/>
          </a:stretch>
        </p:blipFill>
        <p:spPr>
          <a:xfrm>
            <a:off x="1551367" y="2759243"/>
            <a:ext cx="8659433" cy="2848373"/>
          </a:xfrm>
          <a:prstGeom prst="rect">
            <a:avLst/>
          </a:prstGeom>
        </p:spPr>
      </p:pic>
      <p:grpSp>
        <p:nvGrpSpPr>
          <p:cNvPr id="12" name="Group 11">
            <a:extLst>
              <a:ext uri="{FF2B5EF4-FFF2-40B4-BE49-F238E27FC236}">
                <a16:creationId xmlns:a16="http://schemas.microsoft.com/office/drawing/2014/main" id="{0E94DA9B-8A55-4793-BCFA-024693DDDD1D}"/>
              </a:ext>
            </a:extLst>
          </p:cNvPr>
          <p:cNvGrpSpPr/>
          <p:nvPr/>
        </p:nvGrpSpPr>
        <p:grpSpPr>
          <a:xfrm>
            <a:off x="1551367" y="3615219"/>
            <a:ext cx="3866340" cy="1248797"/>
            <a:chOff x="1551367" y="3615219"/>
            <a:chExt cx="3866340" cy="1248797"/>
          </a:xfrm>
        </p:grpSpPr>
        <p:cxnSp>
          <p:nvCxnSpPr>
            <p:cNvPr id="8" name="Straight Arrow Connector 7">
              <a:extLst>
                <a:ext uri="{FF2B5EF4-FFF2-40B4-BE49-F238E27FC236}">
                  <a16:creationId xmlns:a16="http://schemas.microsoft.com/office/drawing/2014/main" id="{6BF23BF6-ACCA-473F-AE79-21E9733CB794}"/>
                </a:ext>
              </a:extLst>
            </p:cNvPr>
            <p:cNvCxnSpPr>
              <a:cxnSpLocks/>
            </p:cNvCxnSpPr>
            <p:nvPr/>
          </p:nvCxnSpPr>
          <p:spPr>
            <a:xfrm flipH="1">
              <a:off x="3737811" y="4611417"/>
              <a:ext cx="282388" cy="25259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A328A1A-77C9-405E-902D-1CD9E9FEFBD4}"/>
                </a:ext>
              </a:extLst>
            </p:cNvPr>
            <p:cNvSpPr/>
            <p:nvPr/>
          </p:nvSpPr>
          <p:spPr>
            <a:xfrm>
              <a:off x="1551367" y="3615219"/>
              <a:ext cx="3866340" cy="25259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Audio 4">
            <a:hlinkClick r:id="" action="ppaction://media"/>
            <a:extLst>
              <a:ext uri="{FF2B5EF4-FFF2-40B4-BE49-F238E27FC236}">
                <a16:creationId xmlns:a16="http://schemas.microsoft.com/office/drawing/2014/main" id="{9CF5007D-C955-4ACC-BA55-714C63F666C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493938714"/>
      </p:ext>
    </p:extLst>
  </p:cSld>
  <p:clrMapOvr>
    <a:masterClrMapping/>
  </p:clrMapOvr>
  <mc:AlternateContent xmlns:mc="http://schemas.openxmlformats.org/markup-compatibility/2006">
    <mc:Choice xmlns:p14="http://schemas.microsoft.com/office/powerpoint/2010/main" Requires="p14">
      <p:transition spd="med" p14:dur="700" advTm="16399">
        <p:fade/>
      </p:transition>
    </mc:Choice>
    <mc:Fallback>
      <p:transition spd="med" advTm="1639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5749-F36E-4FF8-A36C-96893AEF5EB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Analyses</a:t>
            </a:r>
          </a:p>
        </p:txBody>
      </p:sp>
      <p:sp>
        <p:nvSpPr>
          <p:cNvPr id="3" name="Text Placeholder 2">
            <a:extLst>
              <a:ext uri="{FF2B5EF4-FFF2-40B4-BE49-F238E27FC236}">
                <a16:creationId xmlns:a16="http://schemas.microsoft.com/office/drawing/2014/main" id="{BA8FA7E4-941B-428D-AE64-94A027518C24}"/>
              </a:ext>
            </a:extLst>
          </p:cNvPr>
          <p:cNvSpPr>
            <a:spLocks noGrp="1"/>
          </p:cNvSpPr>
          <p:nvPr>
            <p:ph type="body" idx="1"/>
          </p:nvPr>
        </p:nvSpPr>
        <p:spPr>
          <a:xfrm>
            <a:off x="1341120" y="1901953"/>
            <a:ext cx="9509760" cy="654807"/>
          </a:xfrm>
        </p:spPr>
        <p:txBody>
          <a:bodyPr>
            <a:normAutofit/>
          </a:bodyPr>
          <a:lstStyle/>
          <a:p>
            <a:pPr marL="137160" lvl="0" indent="0">
              <a:buNone/>
            </a:pPr>
            <a:r>
              <a:rPr lang="en-US" dirty="0">
                <a:latin typeface="Arial" panose="020B0604020202020204" pitchFamily="34" charset="0"/>
                <a:cs typeface="Arial" panose="020B0604020202020204" pitchFamily="34" charset="0"/>
              </a:rPr>
              <a:t>Duplicate crop management system.</a:t>
            </a:r>
          </a:p>
        </p:txBody>
      </p:sp>
      <p:sp>
        <p:nvSpPr>
          <p:cNvPr id="4" name="Slide Number Placeholder 3">
            <a:extLst>
              <a:ext uri="{FF2B5EF4-FFF2-40B4-BE49-F238E27FC236}">
                <a16:creationId xmlns:a16="http://schemas.microsoft.com/office/drawing/2014/main" id="{A756D99F-5EB3-4A58-A60A-323A20233F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FCCF1589-6636-41D2-BBEE-FC65B8CA4AD3}"/>
              </a:ext>
            </a:extLst>
          </p:cNvPr>
          <p:cNvPicPr>
            <a:picLocks noChangeAspect="1"/>
          </p:cNvPicPr>
          <p:nvPr/>
        </p:nvPicPr>
        <p:blipFill rotWithShape="1">
          <a:blip r:embed="rId6"/>
          <a:srcRect r="29479"/>
          <a:stretch/>
        </p:blipFill>
        <p:spPr>
          <a:xfrm>
            <a:off x="441024" y="2556760"/>
            <a:ext cx="6106733" cy="2848373"/>
          </a:xfrm>
          <a:prstGeom prst="rect">
            <a:avLst/>
          </a:prstGeom>
        </p:spPr>
      </p:pic>
      <p:grpSp>
        <p:nvGrpSpPr>
          <p:cNvPr id="10" name="Group 9">
            <a:extLst>
              <a:ext uri="{FF2B5EF4-FFF2-40B4-BE49-F238E27FC236}">
                <a16:creationId xmlns:a16="http://schemas.microsoft.com/office/drawing/2014/main" id="{4C16CE3D-6A74-472D-B839-97EC5A57F516}"/>
              </a:ext>
            </a:extLst>
          </p:cNvPr>
          <p:cNvGrpSpPr/>
          <p:nvPr/>
        </p:nvGrpSpPr>
        <p:grpSpPr>
          <a:xfrm>
            <a:off x="454087" y="3570498"/>
            <a:ext cx="5778122" cy="1714020"/>
            <a:chOff x="1551366" y="3772381"/>
            <a:chExt cx="5778122" cy="1714020"/>
          </a:xfrm>
        </p:grpSpPr>
        <p:sp>
          <p:nvSpPr>
            <p:cNvPr id="11" name="Rectangle 10">
              <a:extLst>
                <a:ext uri="{FF2B5EF4-FFF2-40B4-BE49-F238E27FC236}">
                  <a16:creationId xmlns:a16="http://schemas.microsoft.com/office/drawing/2014/main" id="{5A328A1A-77C9-405E-902D-1CD9E9FEFBD4}"/>
                </a:ext>
              </a:extLst>
            </p:cNvPr>
            <p:cNvSpPr/>
            <p:nvPr/>
          </p:nvSpPr>
          <p:spPr>
            <a:xfrm>
              <a:off x="1551366" y="3772381"/>
              <a:ext cx="4106483" cy="25259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82549D6-1F45-453F-A70D-023D27EB2BB8}"/>
                </a:ext>
              </a:extLst>
            </p:cNvPr>
            <p:cNvCxnSpPr>
              <a:cxnSpLocks/>
            </p:cNvCxnSpPr>
            <p:nvPr/>
          </p:nvCxnSpPr>
          <p:spPr>
            <a:xfrm flipH="1">
              <a:off x="6800850" y="5486401"/>
              <a:ext cx="528638"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pic>
        <p:nvPicPr>
          <p:cNvPr id="14" name="Picture 13" descr="A screenshot of a cell phone&#10;&#10;Description automatically generated">
            <a:extLst>
              <a:ext uri="{FF2B5EF4-FFF2-40B4-BE49-F238E27FC236}">
                <a16:creationId xmlns:a16="http://schemas.microsoft.com/office/drawing/2014/main" id="{4BE2FCDF-5476-438B-B19D-389C73BA2DB6}"/>
              </a:ext>
            </a:extLst>
          </p:cNvPr>
          <p:cNvPicPr>
            <a:picLocks noChangeAspect="1"/>
          </p:cNvPicPr>
          <p:nvPr/>
        </p:nvPicPr>
        <p:blipFill>
          <a:blip r:embed="rId7"/>
          <a:stretch>
            <a:fillRect/>
          </a:stretch>
        </p:blipFill>
        <p:spPr>
          <a:xfrm>
            <a:off x="7014334" y="2881656"/>
            <a:ext cx="4067743" cy="943107"/>
          </a:xfrm>
          <a:prstGeom prst="rect">
            <a:avLst/>
          </a:prstGeom>
        </p:spPr>
      </p:pic>
      <p:pic>
        <p:nvPicPr>
          <p:cNvPr id="16" name="Picture 15" descr="A screenshot of a social media post&#10;&#10;Description automatically generated">
            <a:extLst>
              <a:ext uri="{FF2B5EF4-FFF2-40B4-BE49-F238E27FC236}">
                <a16:creationId xmlns:a16="http://schemas.microsoft.com/office/drawing/2014/main" id="{3278A256-9230-4AC2-B8FE-6EEB541E1625}"/>
              </a:ext>
            </a:extLst>
          </p:cNvPr>
          <p:cNvPicPr>
            <a:picLocks noChangeAspect="1"/>
          </p:cNvPicPr>
          <p:nvPr/>
        </p:nvPicPr>
        <p:blipFill>
          <a:blip r:embed="rId8"/>
          <a:stretch>
            <a:fillRect/>
          </a:stretch>
        </p:blipFill>
        <p:spPr>
          <a:xfrm>
            <a:off x="4091286" y="5475764"/>
            <a:ext cx="7421011" cy="943107"/>
          </a:xfrm>
          <a:prstGeom prst="rect">
            <a:avLst/>
          </a:prstGeom>
        </p:spPr>
      </p:pic>
      <p:pic>
        <p:nvPicPr>
          <p:cNvPr id="5" name="Audio 4">
            <a:hlinkClick r:id="" action="ppaction://media"/>
            <a:extLst>
              <a:ext uri="{FF2B5EF4-FFF2-40B4-BE49-F238E27FC236}">
                <a16:creationId xmlns:a16="http://schemas.microsoft.com/office/drawing/2014/main" id="{1D3531B8-1605-43D1-BE53-BB9B7D923D42}"/>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867790591"/>
      </p:ext>
    </p:extLst>
  </p:cSld>
  <p:clrMapOvr>
    <a:masterClrMapping/>
  </p:clrMapOvr>
  <mc:AlternateContent xmlns:mc="http://schemas.openxmlformats.org/markup-compatibility/2006">
    <mc:Choice xmlns:p14="http://schemas.microsoft.com/office/powerpoint/2010/main" Requires="p14">
      <p:transition spd="med" p14:dur="700" advTm="8200">
        <p:fade/>
      </p:transition>
    </mc:Choice>
    <mc:Fallback>
      <p:transition spd="med" advTm="8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9"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5749-F36E-4FF8-A36C-96893AEF5EB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Analyses</a:t>
            </a:r>
          </a:p>
        </p:txBody>
      </p:sp>
      <p:sp>
        <p:nvSpPr>
          <p:cNvPr id="3" name="Text Placeholder 2">
            <a:extLst>
              <a:ext uri="{FF2B5EF4-FFF2-40B4-BE49-F238E27FC236}">
                <a16:creationId xmlns:a16="http://schemas.microsoft.com/office/drawing/2014/main" id="{BA8FA7E4-941B-428D-AE64-94A027518C24}"/>
              </a:ext>
            </a:extLst>
          </p:cNvPr>
          <p:cNvSpPr>
            <a:spLocks noGrp="1"/>
          </p:cNvSpPr>
          <p:nvPr>
            <p:ph type="body" idx="1"/>
          </p:nvPr>
        </p:nvSpPr>
        <p:spPr>
          <a:xfrm>
            <a:off x="1341120" y="1901952"/>
            <a:ext cx="9509760" cy="697557"/>
          </a:xfrm>
        </p:spPr>
        <p:txBody>
          <a:bodyPr/>
          <a:lstStyle/>
          <a:p>
            <a:pPr marL="137160" lvl="0" indent="0">
              <a:buNone/>
            </a:pPr>
            <a:r>
              <a:rPr lang="en-US" dirty="0">
                <a:latin typeface="Arial" panose="020B0604020202020204" pitchFamily="34" charset="0"/>
                <a:cs typeface="Arial" panose="020B0604020202020204" pitchFamily="34" charset="0"/>
              </a:rPr>
              <a:t>Wheat does not have crop data for 1996, 1999, 2003, 2004, 2007, 2010.</a:t>
            </a:r>
          </a:p>
        </p:txBody>
      </p:sp>
      <p:sp>
        <p:nvSpPr>
          <p:cNvPr id="4" name="Slide Number Placeholder 3">
            <a:extLst>
              <a:ext uri="{FF2B5EF4-FFF2-40B4-BE49-F238E27FC236}">
                <a16:creationId xmlns:a16="http://schemas.microsoft.com/office/drawing/2014/main" id="{15AD4A18-EE77-4386-AB90-9C5F01B99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descr="A picture containing fence, drawing&#10;&#10;Description automatically generated">
            <a:extLst>
              <a:ext uri="{FF2B5EF4-FFF2-40B4-BE49-F238E27FC236}">
                <a16:creationId xmlns:a16="http://schemas.microsoft.com/office/drawing/2014/main" id="{C79C16DC-1986-45E7-8777-554653B9F367}"/>
              </a:ext>
            </a:extLst>
          </p:cNvPr>
          <p:cNvPicPr>
            <a:picLocks noChangeAspect="1"/>
          </p:cNvPicPr>
          <p:nvPr/>
        </p:nvPicPr>
        <p:blipFill>
          <a:blip r:embed="rId3"/>
          <a:stretch>
            <a:fillRect/>
          </a:stretch>
        </p:blipFill>
        <p:spPr>
          <a:xfrm>
            <a:off x="3318917" y="2599509"/>
            <a:ext cx="5054376" cy="3438934"/>
          </a:xfrm>
          <a:prstGeom prst="rect">
            <a:avLst/>
          </a:prstGeom>
        </p:spPr>
      </p:pic>
    </p:spTree>
    <p:extLst>
      <p:ext uri="{BB962C8B-B14F-4D97-AF65-F5344CB8AC3E}">
        <p14:creationId xmlns:p14="http://schemas.microsoft.com/office/powerpoint/2010/main" val="78716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5749-F36E-4FF8-A36C-96893AEF5EB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Exploratory Data Analyses</a:t>
            </a:r>
          </a:p>
        </p:txBody>
      </p:sp>
      <p:sp>
        <p:nvSpPr>
          <p:cNvPr id="3" name="Text Placeholder 2">
            <a:extLst>
              <a:ext uri="{FF2B5EF4-FFF2-40B4-BE49-F238E27FC236}">
                <a16:creationId xmlns:a16="http://schemas.microsoft.com/office/drawing/2014/main" id="{BA8FA7E4-941B-428D-AE64-94A027518C24}"/>
              </a:ext>
            </a:extLst>
          </p:cNvPr>
          <p:cNvSpPr>
            <a:spLocks noGrp="1"/>
          </p:cNvSpPr>
          <p:nvPr>
            <p:ph type="body" idx="1"/>
          </p:nvPr>
        </p:nvSpPr>
        <p:spPr>
          <a:xfrm>
            <a:off x="1341120" y="1901953"/>
            <a:ext cx="9509760" cy="658368"/>
          </a:xfrm>
        </p:spPr>
        <p:txBody>
          <a:bodyPr/>
          <a:lstStyle/>
          <a:p>
            <a:pPr marL="137160" lvl="0" indent="0">
              <a:buNone/>
            </a:pPr>
            <a:r>
              <a:rPr lang="en-US" dirty="0">
                <a:latin typeface="Arial" panose="020B0604020202020204" pitchFamily="34" charset="0"/>
                <a:cs typeface="Arial" panose="020B0604020202020204" pitchFamily="34" charset="0"/>
              </a:rPr>
              <a:t>Average radiation will not be used because data is missing for years 2003-2008.</a:t>
            </a:r>
          </a:p>
        </p:txBody>
      </p:sp>
      <p:sp>
        <p:nvSpPr>
          <p:cNvPr id="4" name="Slide Number Placeholder 3">
            <a:extLst>
              <a:ext uri="{FF2B5EF4-FFF2-40B4-BE49-F238E27FC236}">
                <a16:creationId xmlns:a16="http://schemas.microsoft.com/office/drawing/2014/main" id="{56261055-F348-4648-8BAD-D6D15F9F93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descr="A screenshot of a cell phone&#10;&#10;Description automatically generated">
            <a:extLst>
              <a:ext uri="{FF2B5EF4-FFF2-40B4-BE49-F238E27FC236}">
                <a16:creationId xmlns:a16="http://schemas.microsoft.com/office/drawing/2014/main" id="{3BBA2050-61EF-4248-8509-B58482A91D17}"/>
              </a:ext>
            </a:extLst>
          </p:cNvPr>
          <p:cNvPicPr>
            <a:picLocks noChangeAspect="1"/>
          </p:cNvPicPr>
          <p:nvPr/>
        </p:nvPicPr>
        <p:blipFill>
          <a:blip r:embed="rId3"/>
          <a:stretch>
            <a:fillRect/>
          </a:stretch>
        </p:blipFill>
        <p:spPr>
          <a:xfrm>
            <a:off x="1785336" y="2761490"/>
            <a:ext cx="8621328" cy="2448267"/>
          </a:xfrm>
          <a:prstGeom prst="rect">
            <a:avLst/>
          </a:prstGeom>
        </p:spPr>
      </p:pic>
    </p:spTree>
    <p:extLst>
      <p:ext uri="{BB962C8B-B14F-4D97-AF65-F5344CB8AC3E}">
        <p14:creationId xmlns:p14="http://schemas.microsoft.com/office/powerpoint/2010/main" val="195070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6052-0E0D-45A0-8255-4C9B5F0D4CE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 Engineering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A5C8BBF-9324-4D1F-BF2C-2A436B02749F}"/>
                  </a:ext>
                </a:extLst>
              </p:cNvPr>
              <p:cNvSpPr>
                <a:spLocks noGrp="1"/>
              </p:cNvSpPr>
              <p:nvPr>
                <p:ph type="body" idx="1"/>
              </p:nvPr>
            </p:nvSpPr>
            <p:spPr>
              <a:xfrm>
                <a:off x="1341120" y="1901952"/>
                <a:ext cx="5725886" cy="1344603"/>
              </a:xfrm>
            </p:spPr>
            <p:txBody>
              <a:bodyPr>
                <a:normAutofit/>
              </a:bodyPr>
              <a:lstStyle/>
              <a:p>
                <a:pPr marL="137160" indent="0">
                  <a:buNone/>
                </a:pPr>
                <a:r>
                  <a:rPr lang="en-US" dirty="0">
                    <a:latin typeface="+mn-lt"/>
                  </a:rPr>
                  <a:t>Week duration </a:t>
                </a:r>
              </a:p>
              <a:p>
                <a:pPr marL="137160" indent="0">
                  <a:buNone/>
                </a:pPr>
                <a:r>
                  <a:rPr lang="en-US" dirty="0">
                    <a:latin typeface="+mn-lt"/>
                  </a:rPr>
                  <a:t>	</a:t>
                </a:r>
                <a:r>
                  <a:rPr lang="en-US" dirty="0" err="1">
                    <a:latin typeface="+mn-lt"/>
                  </a:rPr>
                  <a:t>weekDuration</a:t>
                </a:r>
                <a:r>
                  <a:rPr lang="en-US" dirty="0">
                    <a:latin typeface="+mn-lt"/>
                  </a:rPr>
                  <a:t> = </a:t>
                </a:r>
                <a14:m>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h𝑎𝑟𝑣𝑒𝑠𝑡𝐷𝑎𝑡𝑒</m:t>
                            </m:r>
                            <m:r>
                              <a:rPr lang="en-US" i="1">
                                <a:latin typeface="Cambria Math" panose="02040503050406030204" pitchFamily="18" charset="0"/>
                              </a:rPr>
                              <m:t>−</m:t>
                            </m:r>
                            <m:r>
                              <a:rPr lang="en-US" i="1">
                                <a:latin typeface="Cambria Math" panose="02040503050406030204" pitchFamily="18" charset="0"/>
                              </a:rPr>
                              <m:t>𝑝𝑙𝑎𝑛𝑡𝑖𝑛𝑔𝐷𝑎𝑡𝑒</m:t>
                            </m:r>
                          </m:e>
                        </m:d>
                      </m:num>
                      <m:den>
                        <m:r>
                          <a:rPr lang="en-US" i="1">
                            <a:latin typeface="Cambria Math" panose="02040503050406030204" pitchFamily="18" charset="0"/>
                          </a:rPr>
                          <m:t>7</m:t>
                        </m:r>
                      </m:den>
                    </m:f>
                  </m:oMath>
                </a14:m>
                <a:endParaRPr lang="en-US" dirty="0">
                  <a:latin typeface="+mn-lt"/>
                </a:endParaRPr>
              </a:p>
            </p:txBody>
          </p:sp>
        </mc:Choice>
        <mc:Fallback xmlns="">
          <p:sp>
            <p:nvSpPr>
              <p:cNvPr id="3" name="Text Placeholder 2">
                <a:extLst>
                  <a:ext uri="{FF2B5EF4-FFF2-40B4-BE49-F238E27FC236}">
                    <a16:creationId xmlns:a16="http://schemas.microsoft.com/office/drawing/2014/main" id="{3A5C8BBF-9324-4D1F-BF2C-2A436B02749F}"/>
                  </a:ext>
                </a:extLst>
              </p:cNvPr>
              <p:cNvSpPr>
                <a:spLocks noGrp="1" noRot="1" noChangeAspect="1" noMove="1" noResize="1" noEditPoints="1" noAdjustHandles="1" noChangeArrowheads="1" noChangeShapeType="1" noTextEdit="1"/>
              </p:cNvSpPr>
              <p:nvPr>
                <p:ph type="body" idx="1"/>
              </p:nvPr>
            </p:nvSpPr>
            <p:spPr>
              <a:xfrm>
                <a:off x="1341120" y="1901952"/>
                <a:ext cx="5725886" cy="1344603"/>
              </a:xfrm>
              <a:blipFill>
                <a:blip r:embed="rId5"/>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BF180C6-DA6E-4BB2-A9F2-179B04A36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 Placeholder 2">
            <a:extLst>
              <a:ext uri="{FF2B5EF4-FFF2-40B4-BE49-F238E27FC236}">
                <a16:creationId xmlns:a16="http://schemas.microsoft.com/office/drawing/2014/main" id="{88C6D894-EE4F-451C-8CA6-A8E0E4163D34}"/>
              </a:ext>
            </a:extLst>
          </p:cNvPr>
          <p:cNvSpPr txBox="1">
            <a:spLocks/>
          </p:cNvSpPr>
          <p:nvPr/>
        </p:nvSpPr>
        <p:spPr>
          <a:xfrm>
            <a:off x="1341120" y="4679980"/>
            <a:ext cx="9222379" cy="83689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20040" algn="l" rtl="0">
              <a:lnSpc>
                <a:spcPct val="90000"/>
              </a:lnSpc>
              <a:spcBef>
                <a:spcPts val="1800"/>
              </a:spcBef>
              <a:spcAft>
                <a:spcPts val="0"/>
              </a:spcAft>
              <a:buClr>
                <a:schemeClr val="dk2"/>
              </a:buClr>
              <a:buSzPts val="144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20039" algn="l" rtl="0">
              <a:lnSpc>
                <a:spcPct val="90000"/>
              </a:lnSpc>
              <a:spcBef>
                <a:spcPts val="800"/>
              </a:spcBef>
              <a:spcAft>
                <a:spcPts val="0"/>
              </a:spcAft>
              <a:buClr>
                <a:schemeClr val="dk2"/>
              </a:buClr>
              <a:buSzPts val="1440"/>
              <a:buFont typeface="Noto Sans Symbols"/>
              <a:buChar char="▪"/>
              <a:defRPr sz="1600" b="0" i="0" u="none" strike="noStrike" cap="none">
                <a:solidFill>
                  <a:schemeClr val="dk2"/>
                </a:solidFill>
                <a:latin typeface="Corbel"/>
                <a:ea typeface="Corbel"/>
                <a:cs typeface="Corbel"/>
                <a:sym typeface="Corbel"/>
              </a:defRPr>
            </a:lvl3pPr>
            <a:lvl4pPr marL="1828800" marR="0" lvl="3"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4pPr>
            <a:lvl5pPr marL="2286000" marR="0" lvl="4"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7pPr>
            <a:lvl8pPr marL="3657600" marR="0" lvl="7"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8pPr>
            <a:lvl9pPr marL="4114800" marR="0" lvl="8"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9pPr>
          </a:lstStyle>
          <a:p>
            <a:pPr marL="137160" indent="0">
              <a:buNone/>
            </a:pPr>
            <a:r>
              <a:rPr lang="en-US" dirty="0">
                <a:latin typeface="+mn-lt"/>
              </a:rPr>
              <a:t>Minimum week duration for corn, soybean and wheat are respectively, 16, 15 and 31 weeks.</a:t>
            </a:r>
          </a:p>
        </p:txBody>
      </p:sp>
      <p:pic>
        <p:nvPicPr>
          <p:cNvPr id="7" name="Picture 6" descr="A screenshot of a cell phone&#10;&#10;Description automatically generated">
            <a:extLst>
              <a:ext uri="{FF2B5EF4-FFF2-40B4-BE49-F238E27FC236}">
                <a16:creationId xmlns:a16="http://schemas.microsoft.com/office/drawing/2014/main" id="{63B95FBF-1208-45A5-8AAC-B8C5D8A56EDB}"/>
              </a:ext>
            </a:extLst>
          </p:cNvPr>
          <p:cNvPicPr>
            <a:picLocks noChangeAspect="1"/>
          </p:cNvPicPr>
          <p:nvPr/>
        </p:nvPicPr>
        <p:blipFill>
          <a:blip r:embed="rId6"/>
          <a:stretch>
            <a:fillRect/>
          </a:stretch>
        </p:blipFill>
        <p:spPr>
          <a:xfrm>
            <a:off x="1567988" y="3447723"/>
            <a:ext cx="8542297" cy="1058963"/>
          </a:xfrm>
          <a:prstGeom prst="rect">
            <a:avLst/>
          </a:prstGeom>
        </p:spPr>
      </p:pic>
    </p:spTree>
    <p:extLst>
      <p:ext uri="{BB962C8B-B14F-4D97-AF65-F5344CB8AC3E}">
        <p14:creationId xmlns:p14="http://schemas.microsoft.com/office/powerpoint/2010/main" val="3908021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6052-0E0D-45A0-8255-4C9B5F0D4CE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 Engineering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A5C8BBF-9324-4D1F-BF2C-2A436B02749F}"/>
                  </a:ext>
                </a:extLst>
              </p:cNvPr>
              <p:cNvSpPr>
                <a:spLocks noGrp="1"/>
              </p:cNvSpPr>
              <p:nvPr>
                <p:ph type="body" idx="1"/>
              </p:nvPr>
            </p:nvSpPr>
            <p:spPr>
              <a:xfrm>
                <a:off x="1341120" y="1901952"/>
                <a:ext cx="9509760" cy="1651145"/>
              </a:xfrm>
            </p:spPr>
            <p:txBody>
              <a:bodyPr>
                <a:normAutofit/>
              </a:bodyPr>
              <a:lstStyle/>
              <a:p>
                <a:pPr marL="137160" indent="0">
                  <a:buNone/>
                </a:pPr>
                <a:r>
                  <a:rPr lang="en-US" dirty="0">
                    <a:latin typeface="+mn-lt"/>
                  </a:rPr>
                  <a:t>Growing Degree Days (GDD)</a:t>
                </a:r>
              </a:p>
              <a:p>
                <a:pPr marL="137160" indent="0">
                  <a:buNone/>
                </a:pPr>
                <a:r>
                  <a:rPr lang="en-US" dirty="0">
                    <a:latin typeface="+mn-lt"/>
                  </a:rPr>
                  <a:t>	GDD = </a:t>
                </a:r>
                <a14:m>
                  <m:oMath xmlns:m="http://schemas.openxmlformats.org/officeDocument/2006/math">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𝑚𝑖𝑛</m:t>
                                    </m:r>
                                  </m:sub>
                                </m:sSub>
                              </m:num>
                              <m:den>
                                <m:r>
                                  <a:rPr lang="en-US" i="1">
                                    <a:latin typeface="Cambria Math" panose="02040503050406030204" pitchFamily="18" charset="0"/>
                                  </a:rPr>
                                  <m:t>2</m:t>
                                </m:r>
                              </m:den>
                            </m:f>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𝑏</m:t>
                            </m:r>
                          </m:sub>
                        </m:sSub>
                      </m:e>
                    </m:nary>
                  </m:oMath>
                </a14:m>
                <a:endParaRPr lang="en-US" dirty="0">
                  <a:latin typeface="+mn-lt"/>
                </a:endParaRPr>
              </a:p>
              <a:p>
                <a:pPr marL="594360" lvl="1" indent="0">
                  <a:buNone/>
                </a:pPr>
                <a:r>
                  <a:rPr lang="en-US" dirty="0">
                    <a:latin typeface="+mn-lt"/>
                  </a:rPr>
                  <a:t>The base temperature for corn and soybean is 10°C and for wheat is 4.4°C.</a:t>
                </a:r>
              </a:p>
            </p:txBody>
          </p:sp>
        </mc:Choice>
        <mc:Fallback xmlns="">
          <p:sp>
            <p:nvSpPr>
              <p:cNvPr id="3" name="Text Placeholder 2">
                <a:extLst>
                  <a:ext uri="{FF2B5EF4-FFF2-40B4-BE49-F238E27FC236}">
                    <a16:creationId xmlns:a16="http://schemas.microsoft.com/office/drawing/2014/main" id="{3A5C8BBF-9324-4D1F-BF2C-2A436B02749F}"/>
                  </a:ext>
                </a:extLst>
              </p:cNvPr>
              <p:cNvSpPr>
                <a:spLocks noGrp="1" noRot="1" noChangeAspect="1" noMove="1" noResize="1" noEditPoints="1" noAdjustHandles="1" noChangeArrowheads="1" noChangeShapeType="1" noTextEdit="1"/>
              </p:cNvSpPr>
              <p:nvPr>
                <p:ph type="body" idx="1"/>
              </p:nvPr>
            </p:nvSpPr>
            <p:spPr>
              <a:xfrm>
                <a:off x="1341120" y="1901952"/>
                <a:ext cx="9509760" cy="1651145"/>
              </a:xfrm>
              <a:blipFill>
                <a:blip r:embed="rId5"/>
                <a:stretch>
                  <a:fillRect b="-33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BF180C6-DA6E-4BB2-A9F2-179B04A36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descr="A screenshot of a cell phone&#10;&#10;Description automatically generated">
            <a:extLst>
              <a:ext uri="{FF2B5EF4-FFF2-40B4-BE49-F238E27FC236}">
                <a16:creationId xmlns:a16="http://schemas.microsoft.com/office/drawing/2014/main" id="{4BF95986-6CED-4CCB-81CE-45F2B1AB3AC2}"/>
              </a:ext>
            </a:extLst>
          </p:cNvPr>
          <p:cNvPicPr>
            <a:picLocks noChangeAspect="1"/>
          </p:cNvPicPr>
          <p:nvPr/>
        </p:nvPicPr>
        <p:blipFill>
          <a:blip r:embed="rId6"/>
          <a:stretch>
            <a:fillRect/>
          </a:stretch>
        </p:blipFill>
        <p:spPr>
          <a:xfrm>
            <a:off x="1521455" y="4021369"/>
            <a:ext cx="9149090" cy="1456572"/>
          </a:xfrm>
          <a:prstGeom prst="rect">
            <a:avLst/>
          </a:prstGeom>
        </p:spPr>
      </p:pic>
    </p:spTree>
    <p:extLst>
      <p:ext uri="{BB962C8B-B14F-4D97-AF65-F5344CB8AC3E}">
        <p14:creationId xmlns:p14="http://schemas.microsoft.com/office/powerpoint/2010/main" val="2495639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6052-0E0D-45A0-8255-4C9B5F0D4CE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 Engineering</a:t>
            </a:r>
          </a:p>
        </p:txBody>
      </p:sp>
      <p:sp>
        <p:nvSpPr>
          <p:cNvPr id="3" name="Text Placeholder 2">
            <a:extLst>
              <a:ext uri="{FF2B5EF4-FFF2-40B4-BE49-F238E27FC236}">
                <a16:creationId xmlns:a16="http://schemas.microsoft.com/office/drawing/2014/main" id="{3A5C8BBF-9324-4D1F-BF2C-2A436B02749F}"/>
              </a:ext>
            </a:extLst>
          </p:cNvPr>
          <p:cNvSpPr>
            <a:spLocks noGrp="1"/>
          </p:cNvSpPr>
          <p:nvPr>
            <p:ph type="body" idx="1"/>
          </p:nvPr>
        </p:nvSpPr>
        <p:spPr>
          <a:xfrm>
            <a:off x="1341120" y="1901952"/>
            <a:ext cx="9509760" cy="606117"/>
          </a:xfrm>
        </p:spPr>
        <p:txBody>
          <a:bodyPr>
            <a:normAutofit/>
          </a:bodyPr>
          <a:lstStyle/>
          <a:p>
            <a:pPr marL="137160" indent="0">
              <a:buNone/>
            </a:pPr>
            <a:r>
              <a:rPr lang="en-US" dirty="0">
                <a:latin typeface="+mn-lt"/>
              </a:rPr>
              <a:t>Four functions were created to group daily weather data to weekly.</a:t>
            </a:r>
          </a:p>
        </p:txBody>
      </p:sp>
      <p:sp>
        <p:nvSpPr>
          <p:cNvPr id="4" name="Slide Number Placeholder 3">
            <a:extLst>
              <a:ext uri="{FF2B5EF4-FFF2-40B4-BE49-F238E27FC236}">
                <a16:creationId xmlns:a16="http://schemas.microsoft.com/office/drawing/2014/main" id="{4BF180C6-DA6E-4BB2-A9F2-179B04A36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6" descr="A picture containing bird&#10;&#10;Description automatically generated">
            <a:extLst>
              <a:ext uri="{FF2B5EF4-FFF2-40B4-BE49-F238E27FC236}">
                <a16:creationId xmlns:a16="http://schemas.microsoft.com/office/drawing/2014/main" id="{680A072D-8BF1-40A9-A7A7-25F1CA50B213}"/>
              </a:ext>
            </a:extLst>
          </p:cNvPr>
          <p:cNvPicPr>
            <a:picLocks noChangeAspect="1"/>
          </p:cNvPicPr>
          <p:nvPr/>
        </p:nvPicPr>
        <p:blipFill>
          <a:blip r:embed="rId3"/>
          <a:stretch>
            <a:fillRect/>
          </a:stretch>
        </p:blipFill>
        <p:spPr>
          <a:xfrm>
            <a:off x="475466" y="2709237"/>
            <a:ext cx="5620534" cy="1028844"/>
          </a:xfrm>
          <a:prstGeom prst="rect">
            <a:avLst/>
          </a:prstGeom>
        </p:spPr>
      </p:pic>
      <p:pic>
        <p:nvPicPr>
          <p:cNvPr id="9" name="Picture 8" descr="A picture containing bird&#10;&#10;Description automatically generated">
            <a:extLst>
              <a:ext uri="{FF2B5EF4-FFF2-40B4-BE49-F238E27FC236}">
                <a16:creationId xmlns:a16="http://schemas.microsoft.com/office/drawing/2014/main" id="{1A0EA403-0F91-42EE-A628-EB23F559B0DA}"/>
              </a:ext>
            </a:extLst>
          </p:cNvPr>
          <p:cNvPicPr>
            <a:picLocks noChangeAspect="1"/>
          </p:cNvPicPr>
          <p:nvPr/>
        </p:nvPicPr>
        <p:blipFill>
          <a:blip r:embed="rId4"/>
          <a:stretch>
            <a:fillRect/>
          </a:stretch>
        </p:blipFill>
        <p:spPr>
          <a:xfrm>
            <a:off x="6268084" y="2709237"/>
            <a:ext cx="5620534" cy="1028844"/>
          </a:xfrm>
          <a:prstGeom prst="rect">
            <a:avLst/>
          </a:prstGeom>
        </p:spPr>
      </p:pic>
      <p:pic>
        <p:nvPicPr>
          <p:cNvPr id="11" name="Picture 10" descr="A picture containing bird&#10;&#10;Description automatically generated">
            <a:extLst>
              <a:ext uri="{FF2B5EF4-FFF2-40B4-BE49-F238E27FC236}">
                <a16:creationId xmlns:a16="http://schemas.microsoft.com/office/drawing/2014/main" id="{45B94B9B-86B5-43FE-8912-EEB03743F3E9}"/>
              </a:ext>
            </a:extLst>
          </p:cNvPr>
          <p:cNvPicPr>
            <a:picLocks noChangeAspect="1"/>
          </p:cNvPicPr>
          <p:nvPr/>
        </p:nvPicPr>
        <p:blipFill>
          <a:blip r:embed="rId5"/>
          <a:stretch>
            <a:fillRect/>
          </a:stretch>
        </p:blipFill>
        <p:spPr>
          <a:xfrm>
            <a:off x="6277610" y="3939249"/>
            <a:ext cx="5611008" cy="885949"/>
          </a:xfrm>
          <a:prstGeom prst="rect">
            <a:avLst/>
          </a:prstGeom>
        </p:spPr>
      </p:pic>
      <p:pic>
        <p:nvPicPr>
          <p:cNvPr id="13" name="Picture 12" descr="A picture containing bird&#10;&#10;Description automatically generated">
            <a:extLst>
              <a:ext uri="{FF2B5EF4-FFF2-40B4-BE49-F238E27FC236}">
                <a16:creationId xmlns:a16="http://schemas.microsoft.com/office/drawing/2014/main" id="{D1E97B91-CB66-4203-B3B3-6F3BCEE58D52}"/>
              </a:ext>
            </a:extLst>
          </p:cNvPr>
          <p:cNvPicPr>
            <a:picLocks noChangeAspect="1"/>
          </p:cNvPicPr>
          <p:nvPr/>
        </p:nvPicPr>
        <p:blipFill>
          <a:blip r:embed="rId6"/>
          <a:stretch>
            <a:fillRect/>
          </a:stretch>
        </p:blipFill>
        <p:spPr>
          <a:xfrm>
            <a:off x="475466" y="3939249"/>
            <a:ext cx="5639587" cy="1371791"/>
          </a:xfrm>
          <a:prstGeom prst="rect">
            <a:avLst/>
          </a:prstGeom>
        </p:spPr>
      </p:pic>
    </p:spTree>
    <p:extLst>
      <p:ext uri="{BB962C8B-B14F-4D97-AF65-F5344CB8AC3E}">
        <p14:creationId xmlns:p14="http://schemas.microsoft.com/office/powerpoint/2010/main" val="1905595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4"/>
</p:tagLst>
</file>

<file path=ppt/tags/tag10.xml><?xml version="1.0" encoding="utf-8"?>
<p:tagLst xmlns:a="http://schemas.openxmlformats.org/drawingml/2006/main" xmlns:r="http://schemas.openxmlformats.org/officeDocument/2006/relationships" xmlns:p="http://schemas.openxmlformats.org/presentationml/2006/main">
  <p:tag name="TIMING" val="|23.5"/>
</p:tagLst>
</file>

<file path=ppt/tags/tag2.xml><?xml version="1.0" encoding="utf-8"?>
<p:tagLst xmlns:a="http://schemas.openxmlformats.org/drawingml/2006/main" xmlns:r="http://schemas.openxmlformats.org/officeDocument/2006/relationships" xmlns:p="http://schemas.openxmlformats.org/presentationml/2006/main">
  <p:tag name="TIMING" val="|2.3"/>
</p:tagLst>
</file>

<file path=ppt/tags/tag3.xml><?xml version="1.0" encoding="utf-8"?>
<p:tagLst xmlns:a="http://schemas.openxmlformats.org/drawingml/2006/main" xmlns:r="http://schemas.openxmlformats.org/officeDocument/2006/relationships" xmlns:p="http://schemas.openxmlformats.org/presentationml/2006/main">
  <p:tag name="TIMING" val="|23.5"/>
</p:tagLst>
</file>

<file path=ppt/tags/tag4.xml><?xml version="1.0" encoding="utf-8"?>
<p:tagLst xmlns:a="http://schemas.openxmlformats.org/drawingml/2006/main" xmlns:r="http://schemas.openxmlformats.org/officeDocument/2006/relationships" xmlns:p="http://schemas.openxmlformats.org/presentationml/2006/main">
  <p:tag name="TIMING" val="|23.5"/>
</p:tagLst>
</file>

<file path=ppt/tags/tag5.xml><?xml version="1.0" encoding="utf-8"?>
<p:tagLst xmlns:a="http://schemas.openxmlformats.org/drawingml/2006/main" xmlns:r="http://schemas.openxmlformats.org/officeDocument/2006/relationships" xmlns:p="http://schemas.openxmlformats.org/presentationml/2006/main">
  <p:tag name="TIMING" val="|23.5"/>
</p:tagLst>
</file>

<file path=ppt/tags/tag6.xml><?xml version="1.0" encoding="utf-8"?>
<p:tagLst xmlns:a="http://schemas.openxmlformats.org/drawingml/2006/main" xmlns:r="http://schemas.openxmlformats.org/officeDocument/2006/relationships" xmlns:p="http://schemas.openxmlformats.org/presentationml/2006/main">
  <p:tag name="TIMING" val="|23.5"/>
</p:tagLst>
</file>

<file path=ppt/tags/tag7.xml><?xml version="1.0" encoding="utf-8"?>
<p:tagLst xmlns:a="http://schemas.openxmlformats.org/drawingml/2006/main" xmlns:r="http://schemas.openxmlformats.org/officeDocument/2006/relationships" xmlns:p="http://schemas.openxmlformats.org/presentationml/2006/main">
  <p:tag name="TIMING" val="|23.5"/>
</p:tagLst>
</file>

<file path=ppt/tags/tag8.xml><?xml version="1.0" encoding="utf-8"?>
<p:tagLst xmlns:a="http://schemas.openxmlformats.org/drawingml/2006/main" xmlns:r="http://schemas.openxmlformats.org/officeDocument/2006/relationships" xmlns:p="http://schemas.openxmlformats.org/presentationml/2006/main">
  <p:tag name="TIMING" val="|23.5"/>
</p:tagLst>
</file>

<file path=ppt/tags/tag9.xml><?xml version="1.0" encoding="utf-8"?>
<p:tagLst xmlns:a="http://schemas.openxmlformats.org/drawingml/2006/main" xmlns:r="http://schemas.openxmlformats.org/officeDocument/2006/relationships" xmlns:p="http://schemas.openxmlformats.org/presentationml/2006/main">
  <p:tag name="TIMING" val="|23.5"/>
</p:tagLst>
</file>

<file path=ppt/theme/theme1.xml><?xml version="1.0" encoding="utf-8"?>
<a:theme xmlns:a="http://schemas.openxmlformats.org/drawingml/2006/main" name="Banded Design Blue 16x9">
  <a:themeElements>
    <a:clrScheme name="Banded_Design_Blue">
      <a:dk1>
        <a:srgbClr val="404040"/>
      </a:dk1>
      <a:lt1>
        <a:srgbClr val="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CD6FACEBF6994DBFA63F9B66A11B91" ma:contentTypeVersion="4" ma:contentTypeDescription="Create a new document." ma:contentTypeScope="" ma:versionID="4d6ed5dae1a21aa8344abeafe80a060d">
  <xsd:schema xmlns:xsd="http://www.w3.org/2001/XMLSchema" xmlns:xs="http://www.w3.org/2001/XMLSchema" xmlns:p="http://schemas.microsoft.com/office/2006/metadata/properties" xmlns:ns3="6d44c5ef-6a4a-4217-aedc-fb76d412fd5a" targetNamespace="http://schemas.microsoft.com/office/2006/metadata/properties" ma:root="true" ma:fieldsID="25aa10ac1e76178472df9479e5da35aa" ns3:_="">
    <xsd:import namespace="6d44c5ef-6a4a-4217-aedc-fb76d412fd5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4c5ef-6a4a-4217-aedc-fb76d412f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BA98B9-766A-4B57-A021-D3872D7D51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4c5ef-6a4a-4217-aedc-fb76d412fd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BEFEB-B617-41EF-9EFF-81D937D0D6AC}">
  <ds:schemaRefs>
    <ds:schemaRef ds:uri="http://purl.org/dc/terms/"/>
    <ds:schemaRef ds:uri="http://www.w3.org/XML/1998/namespace"/>
    <ds:schemaRef ds:uri="http://schemas.microsoft.com/office/2006/documentManagement/types"/>
    <ds:schemaRef ds:uri="http://purl.org/dc/dcmitype/"/>
    <ds:schemaRef ds:uri="6d44c5ef-6a4a-4217-aedc-fb76d412fd5a"/>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94A2F17A-CE63-4079-AD4C-2DE84BB90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5879</TotalTime>
  <Words>2540</Words>
  <Application>Microsoft Office PowerPoint</Application>
  <PresentationFormat>Widescreen</PresentationFormat>
  <Paragraphs>197</Paragraphs>
  <Slides>25</Slides>
  <Notes>25</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Noto Sans Symbols</vt:lpstr>
      <vt:lpstr>Calibri</vt:lpstr>
      <vt:lpstr>Arial</vt:lpstr>
      <vt:lpstr>Corbel</vt:lpstr>
      <vt:lpstr>Cambria Math</vt:lpstr>
      <vt:lpstr>Banded Design Blue 16x9</vt:lpstr>
      <vt:lpstr>Predicting Corn, Wheat and Soybean Yield</vt:lpstr>
      <vt:lpstr>Exploratory Data Analyses</vt:lpstr>
      <vt:lpstr>Exploratory Data Analyses</vt:lpstr>
      <vt:lpstr>Exploratory Data Analyses</vt:lpstr>
      <vt:lpstr>Exploratory Data Analyses</vt:lpstr>
      <vt:lpstr>Exploratory Data Analyses</vt:lpstr>
      <vt:lpstr>Feature Engineering</vt:lpstr>
      <vt:lpstr>Feature Engineering</vt:lpstr>
      <vt:lpstr>Feature Engineering</vt:lpstr>
      <vt:lpstr>Feature Engineering</vt:lpstr>
      <vt:lpstr>Data Files - Corn</vt:lpstr>
      <vt:lpstr>Data Files - Soybean</vt:lpstr>
      <vt:lpstr>Data Files - Wheat</vt:lpstr>
      <vt:lpstr>Model Construction – Data Normalization</vt:lpstr>
      <vt:lpstr>Regression Algorithm - Lasso</vt:lpstr>
      <vt:lpstr>Regression Algorithms – Decision Tree Regressor</vt:lpstr>
      <vt:lpstr>Regression Algorithms – Random Forest Regressor</vt:lpstr>
      <vt:lpstr>Regression Algorithms – Neural Networks</vt:lpstr>
      <vt:lpstr>Regression Algorithms – Neural Networks</vt:lpstr>
      <vt:lpstr>Model Evaluation</vt:lpstr>
      <vt:lpstr>Model Results - Corn</vt:lpstr>
      <vt:lpstr>Model Results - Soybean</vt:lpstr>
      <vt:lpstr>Model Results - Wheat</vt:lpstr>
      <vt:lpstr>Model Results</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Corn, Wheat and Soybean Yield Using Meteorological Data and Feature Importance Comparison Among Cultures</dc:title>
  <dc:creator>Maura Tokay</dc:creator>
  <cp:lastModifiedBy>Maura Tokay</cp:lastModifiedBy>
  <cp:revision>97</cp:revision>
  <dcterms:created xsi:type="dcterms:W3CDTF">2020-02-05T04:00:02Z</dcterms:created>
  <dcterms:modified xsi:type="dcterms:W3CDTF">2020-05-10T20:51:58Z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0x010100C9CD6FACEBF6994DBFA63F9B66A11B91</vt:lpwstr>
  </property>
</Properties>
</file>