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0" r:id="rId11"/>
    <p:sldId id="261" r:id="rId12"/>
    <p:sldId id="269" r:id="rId13"/>
    <p:sldId id="275" r:id="rId14"/>
    <p:sldId id="270" r:id="rId15"/>
    <p:sldId id="271" r:id="rId16"/>
    <p:sldId id="272" r:id="rId17"/>
    <p:sldId id="273" r:id="rId18"/>
    <p:sldId id="274" r:id="rId19"/>
    <p:sldId id="276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5/20/17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 Features: Alpha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Tong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51716"/>
          </a:xfrm>
        </p:spPr>
        <p:txBody>
          <a:bodyPr/>
          <a:lstStyle/>
          <a:p>
            <a:r>
              <a:rPr lang="en-US" dirty="0" smtClean="0"/>
              <a:t>Logistic Regression &amp; Random Forest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993"/>
              </p:ext>
            </p:extLst>
          </p:nvPr>
        </p:nvGraphicFramePr>
        <p:xfrm>
          <a:off x="702208" y="3063124"/>
          <a:ext cx="3892361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817"/>
                <a:gridCol w="2166544"/>
              </a:tblGrid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 Estimator Coefficient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to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to 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Turnover 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-0.06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Debt to Capital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-0.09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to Earnings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-0.12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Holdings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-0.12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r>
                        <a:rPr lang="en-US" sz="1400" baseline="0" dirty="0" smtClean="0"/>
                        <a:t> to Cash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-0.17</a:t>
                      </a:r>
                      <a:endParaRPr lang="en-US" sz="1400" dirty="0"/>
                    </a:p>
                  </a:txBody>
                  <a:tcPr/>
                </a:tc>
              </a:tr>
              <a:tr h="223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2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Scoring: Recall</a:t>
            </a:r>
          </a:p>
          <a:p>
            <a:pPr lvl="1"/>
            <a:r>
              <a:rPr lang="en-US" dirty="0" smtClean="0"/>
              <a:t>Best Score: 0.443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77717"/>
            <a:ext cx="8153400" cy="4495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dirty="0" smtClean="0"/>
          </a:p>
          <a:p>
            <a:r>
              <a:rPr lang="en-US" dirty="0" smtClean="0"/>
              <a:t>Fit model to notable features</a:t>
            </a:r>
          </a:p>
          <a:p>
            <a:r>
              <a:rPr lang="en-US" dirty="0" smtClean="0"/>
              <a:t>Create column with probability estimate for each row for those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0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77717"/>
            <a:ext cx="8153400" cy="4495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dirty="0" smtClean="0"/>
          </a:p>
          <a:p>
            <a:r>
              <a:rPr lang="en-US" dirty="0" smtClean="0"/>
              <a:t>Plot the probability estimate of top 2 and bottom 2 features, PB, PS, PC, ROE</a:t>
            </a:r>
            <a:endParaRPr lang="en-US" dirty="0"/>
          </a:p>
        </p:txBody>
      </p:sp>
      <p:pic>
        <p:nvPicPr>
          <p:cNvPr id="8" name="Picture 7" descr="Screen Shot 2017-05-22 at 6.2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084384"/>
            <a:ext cx="8153400" cy="34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7-05-21 at 12.2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3" y="3012435"/>
            <a:ext cx="3206744" cy="1619749"/>
          </a:xfrm>
          <a:prstGeom prst="rect">
            <a:avLst/>
          </a:prstGeom>
        </p:spPr>
      </p:pic>
      <p:pic>
        <p:nvPicPr>
          <p:cNvPr id="6" name="Picture 5" descr="Screen Shot 2017-05-21 at 12.2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54" y="3050767"/>
            <a:ext cx="3259389" cy="1581418"/>
          </a:xfrm>
          <a:prstGeom prst="rect">
            <a:avLst/>
          </a:prstGeom>
        </p:spPr>
      </p:pic>
      <p:pic>
        <p:nvPicPr>
          <p:cNvPr id="7" name="Picture 6" descr="Screen Shot 2017-05-21 at 12.2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43" y="5070236"/>
            <a:ext cx="3117534" cy="1579189"/>
          </a:xfrm>
          <a:prstGeom prst="rect">
            <a:avLst/>
          </a:prstGeom>
        </p:spPr>
      </p:pic>
      <p:pic>
        <p:nvPicPr>
          <p:cNvPr id="8" name="Picture 7" descr="Screen Shot 2017-05-21 at 12.2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27" y="5080345"/>
            <a:ext cx="3228216" cy="16096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577717"/>
            <a:ext cx="8153399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Plot the probability estimate range of top 2 and bottom 2 features, PB, PS, PC, 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2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Plot the probability estimate of the top feature</a:t>
            </a:r>
            <a:endParaRPr lang="en-US" dirty="0"/>
          </a:p>
        </p:txBody>
      </p:sp>
      <p:pic>
        <p:nvPicPr>
          <p:cNvPr id="3" name="Picture 2" descr="Screen Shot 2017-05-21 at 12.2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83" y="2720890"/>
            <a:ext cx="515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Split data 25% test, 75% train</a:t>
            </a:r>
          </a:p>
          <a:p>
            <a:r>
              <a:rPr lang="en-US" dirty="0" smtClean="0"/>
              <a:t>Train feature against Beat_BM_1Yr</a:t>
            </a:r>
          </a:p>
          <a:p>
            <a:pPr lvl="1"/>
            <a:r>
              <a:rPr lang="en-US" dirty="0" smtClean="0"/>
              <a:t>Train score 0.9798</a:t>
            </a:r>
          </a:p>
          <a:p>
            <a:pPr lvl="1"/>
            <a:r>
              <a:rPr lang="en-US" dirty="0" smtClean="0"/>
              <a:t>Test score 0.6665</a:t>
            </a:r>
          </a:p>
          <a:p>
            <a:r>
              <a:rPr lang="en-US" dirty="0" smtClean="0"/>
              <a:t>Prediction array of first 10 test rows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09557"/>
              </p:ext>
            </p:extLst>
          </p:nvPr>
        </p:nvGraphicFramePr>
        <p:xfrm>
          <a:off x="6611695" y="3025861"/>
          <a:ext cx="2390669" cy="356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75"/>
                <a:gridCol w="784439"/>
                <a:gridCol w="933855"/>
              </a:tblGrid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 correct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 incorrect 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</a:tr>
              <a:tr h="1597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Feature Importance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Screen Shot 2017-05-21 at 1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68" y="1762078"/>
            <a:ext cx="384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Random Forest</a:t>
            </a:r>
          </a:p>
          <a:p>
            <a:r>
              <a:rPr lang="en-US" dirty="0"/>
              <a:t>Plot the probability </a:t>
            </a:r>
            <a:r>
              <a:rPr lang="en-US" dirty="0" smtClean="0"/>
              <a:t>estimate of </a:t>
            </a:r>
            <a:r>
              <a:rPr lang="en-US" dirty="0"/>
              <a:t>top feature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Picture 2" descr="Screen Shot 2017-05-21 at 1.1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62" y="2770699"/>
            <a:ext cx="506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Increase the number of estimators to see impact on predicative score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Screen Shot 2017-05-22 at 7.0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8" y="3446467"/>
            <a:ext cx="8159360" cy="2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8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there any fund features that increase the odds of outperforming the index?</a:t>
            </a:r>
          </a:p>
          <a:p>
            <a:endParaRPr lang="en-US" dirty="0"/>
          </a:p>
          <a:p>
            <a:r>
              <a:rPr lang="en-US" dirty="0" smtClean="0"/>
              <a:t>History</a:t>
            </a:r>
          </a:p>
          <a:p>
            <a:endParaRPr lang="en-US" dirty="0"/>
          </a:p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2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7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Survivorship </a:t>
            </a:r>
            <a:r>
              <a:rPr lang="en-US" dirty="0" smtClean="0"/>
              <a:t>bias</a:t>
            </a:r>
            <a:endParaRPr lang="en-US" dirty="0"/>
          </a:p>
          <a:p>
            <a:r>
              <a:rPr lang="en-US" dirty="0"/>
              <a:t>End point specific</a:t>
            </a:r>
          </a:p>
          <a:p>
            <a:r>
              <a:rPr lang="en-US" dirty="0" smtClean="0"/>
              <a:t>Degree of outperformance</a:t>
            </a:r>
          </a:p>
          <a:p>
            <a:r>
              <a:rPr lang="en-US" dirty="0" smtClean="0"/>
              <a:t>Focus on one asset class</a:t>
            </a:r>
          </a:p>
          <a:p>
            <a:r>
              <a:rPr lang="en-US" dirty="0" smtClean="0"/>
              <a:t>Include additional, less popular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see if there are features of a fund that might lead to an increase chance that a fund will outperformance its benchmark in any given calendar year.</a:t>
            </a:r>
          </a:p>
          <a:p>
            <a:r>
              <a:rPr lang="en-US" dirty="0" smtClean="0"/>
              <a:t>Data came from the Morningstar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Screen for funds with an inception date prior to 2005. </a:t>
            </a:r>
          </a:p>
          <a:p>
            <a:r>
              <a:rPr lang="en-US" dirty="0" smtClean="0"/>
              <a:t>Collect portfolio features at year end for each year between 2005 to 2015.</a:t>
            </a:r>
          </a:p>
          <a:p>
            <a:r>
              <a:rPr lang="en-US" dirty="0" smtClean="0"/>
              <a:t>Collect calendar year return for each fund and the return of its benchmark</a:t>
            </a:r>
          </a:p>
          <a:p>
            <a:r>
              <a:rPr lang="en-US" dirty="0" smtClean="0"/>
              <a:t>Create new column that takes difference between 1 </a:t>
            </a:r>
            <a:r>
              <a:rPr lang="en-US" dirty="0" err="1" smtClean="0"/>
              <a:t>yr</a:t>
            </a:r>
            <a:r>
              <a:rPr lang="en-US" dirty="0" smtClean="0"/>
              <a:t> return of fund and benchmark</a:t>
            </a:r>
          </a:p>
          <a:p>
            <a:r>
              <a:rPr lang="en-US" dirty="0" smtClean="0"/>
              <a:t>Create new column that returns 1 if that column is positive and 0 if negative</a:t>
            </a:r>
          </a:p>
          <a:p>
            <a:r>
              <a:rPr lang="en-US" dirty="0" smtClean="0"/>
              <a:t>For features that contain </a:t>
            </a:r>
            <a:r>
              <a:rPr lang="en-US" dirty="0" err="1" smtClean="0"/>
              <a:t>NaN</a:t>
            </a:r>
            <a:r>
              <a:rPr lang="en-US" dirty="0" smtClean="0"/>
              <a:t>, use average of feature.</a:t>
            </a:r>
          </a:p>
        </p:txBody>
      </p:sp>
    </p:spTree>
    <p:extLst>
      <p:ext uri="{BB962C8B-B14F-4D97-AF65-F5344CB8AC3E}">
        <p14:creationId xmlns:p14="http://schemas.microsoft.com/office/powerpoint/2010/main" val="32516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64632"/>
            <a:ext cx="3409156" cy="4495800"/>
          </a:xfrm>
        </p:spPr>
        <p:txBody>
          <a:bodyPr/>
          <a:lstStyle/>
          <a:p>
            <a:r>
              <a:rPr lang="en-US" dirty="0" smtClean="0"/>
              <a:t>Price to Book</a:t>
            </a:r>
          </a:p>
          <a:p>
            <a:r>
              <a:rPr lang="en-US" dirty="0" smtClean="0"/>
              <a:t>Price to </a:t>
            </a:r>
            <a:r>
              <a:rPr lang="en-US" dirty="0" err="1" smtClean="0"/>
              <a:t>Cashflow</a:t>
            </a:r>
            <a:endParaRPr lang="en-US" dirty="0" smtClean="0"/>
          </a:p>
          <a:p>
            <a:r>
              <a:rPr lang="en-US" dirty="0" smtClean="0"/>
              <a:t>Price to Earnings</a:t>
            </a:r>
          </a:p>
          <a:p>
            <a:r>
              <a:rPr lang="en-US" dirty="0" smtClean="0"/>
              <a:t>Price to Sales</a:t>
            </a:r>
          </a:p>
          <a:p>
            <a:r>
              <a:rPr lang="en-US" dirty="0" smtClean="0"/>
              <a:t>Debt to Capital</a:t>
            </a:r>
          </a:p>
          <a:p>
            <a:r>
              <a:rPr lang="en-US" dirty="0" smtClean="0"/>
              <a:t>Net Margin</a:t>
            </a:r>
          </a:p>
          <a:p>
            <a:r>
              <a:rPr lang="en-US" dirty="0" smtClean="0"/>
              <a:t>ROA</a:t>
            </a:r>
          </a:p>
          <a:p>
            <a:r>
              <a:rPr lang="en-US" dirty="0" smtClean="0"/>
              <a:t>ROE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8769" y="2150268"/>
            <a:ext cx="4494957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AUM</a:t>
            </a:r>
          </a:p>
          <a:p>
            <a:r>
              <a:rPr lang="en-US" dirty="0"/>
              <a:t>Number of Holdings</a:t>
            </a:r>
          </a:p>
          <a:p>
            <a:r>
              <a:rPr lang="en-US" dirty="0"/>
              <a:t>Turnover Ratio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560199"/>
            <a:ext cx="6674328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Features (TTM – Trailing Twelve Months)</a:t>
            </a:r>
          </a:p>
        </p:txBody>
      </p:sp>
    </p:spTree>
    <p:extLst>
      <p:ext uri="{BB962C8B-B14F-4D97-AF65-F5344CB8AC3E}">
        <p14:creationId xmlns:p14="http://schemas.microsoft.com/office/powerpoint/2010/main" val="391969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Insights</a:t>
            </a:r>
            <a:endParaRPr lang="en-US" dirty="0"/>
          </a:p>
        </p:txBody>
      </p:sp>
      <p:pic>
        <p:nvPicPr>
          <p:cNvPr id="4" name="Picture 3" descr="Screen Shot 2017-05-21 at 11.5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" y="2106770"/>
            <a:ext cx="5588000" cy="4064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264415" cy="4495800"/>
          </a:xfrm>
        </p:spPr>
        <p:txBody>
          <a:bodyPr/>
          <a:lstStyle/>
          <a:p>
            <a:r>
              <a:rPr lang="en-US" dirty="0" smtClean="0"/>
              <a:t>Feature Correlations</a:t>
            </a:r>
          </a:p>
        </p:txBody>
      </p:sp>
    </p:spTree>
    <p:extLst>
      <p:ext uri="{BB962C8B-B14F-4D97-AF65-F5344CB8AC3E}">
        <p14:creationId xmlns:p14="http://schemas.microsoft.com/office/powerpoint/2010/main" val="216997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Insights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264415" cy="4495800"/>
          </a:xfrm>
        </p:spPr>
        <p:txBody>
          <a:bodyPr/>
          <a:lstStyle/>
          <a:p>
            <a:r>
              <a:rPr lang="en-US" dirty="0" smtClean="0"/>
              <a:t>Feature Correlations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pic>
        <p:nvPicPr>
          <p:cNvPr id="3" name="Picture 2" descr="Screen Shot 2017-05-21 at 12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028"/>
            <a:ext cx="4737100" cy="3314700"/>
          </a:xfrm>
          <a:prstGeom prst="rect">
            <a:avLst/>
          </a:prstGeom>
        </p:spPr>
      </p:pic>
      <p:pic>
        <p:nvPicPr>
          <p:cNvPr id="6" name="Picture 5" descr="Screen Shot 2017-05-21 at 12.0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54" y="2226028"/>
            <a:ext cx="4574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5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Insights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264415" cy="449580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Outperformance</a:t>
            </a:r>
          </a:p>
        </p:txBody>
      </p:sp>
      <p:pic>
        <p:nvPicPr>
          <p:cNvPr id="4" name="Picture 3" descr="Screen Shot 2017-05-21 at 12.0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1" y="2150877"/>
            <a:ext cx="8734518" cy="44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Insights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264415" cy="449580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Outperformance</a:t>
            </a:r>
          </a:p>
        </p:txBody>
      </p:sp>
      <p:pic>
        <p:nvPicPr>
          <p:cNvPr id="3" name="Picture 2" descr="Screen Shot 2017-05-21 at 12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" y="2201182"/>
            <a:ext cx="8837582" cy="44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2761</TotalTime>
  <Words>447</Words>
  <Application>Microsoft Macintosh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Fund Features: Alpha</vt:lpstr>
      <vt:lpstr>Outline</vt:lpstr>
      <vt:lpstr>Summary</vt:lpstr>
      <vt:lpstr>Summary</vt:lpstr>
      <vt:lpstr>Summary</vt:lpstr>
      <vt:lpstr>Modeling Insights</vt:lpstr>
      <vt:lpstr>Modeling Insights</vt:lpstr>
      <vt:lpstr>Modeling Insights</vt:lpstr>
      <vt:lpstr>Modeling Insights</vt:lpstr>
      <vt:lpstr>Modeling Approach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Generation</dc:title>
  <dc:creator>Michael Tong</dc:creator>
  <cp:lastModifiedBy>Michael Tong</cp:lastModifiedBy>
  <cp:revision>22</cp:revision>
  <dcterms:created xsi:type="dcterms:W3CDTF">2017-05-21T02:24:32Z</dcterms:created>
  <dcterms:modified xsi:type="dcterms:W3CDTF">2017-05-23T00:26:18Z</dcterms:modified>
</cp:coreProperties>
</file>