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59" r:id="rId4"/>
    <p:sldId id="260" r:id="rId5"/>
    <p:sldId id="258" r:id="rId6"/>
    <p:sldId id="263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E95D1-D470-4468-B1BD-836123557C21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AEE64-99F9-475D-B5A7-4A9B7E003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9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AEE64-99F9-475D-B5A7-4A9B7E0038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1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AEE64-99F9-475D-B5A7-4A9B7E0038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6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6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9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8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8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2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5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3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03AC-A073-4016-AD5C-465B2D8D9AAF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EB5D9-D7E9-4D23-B758-BB5228896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8605101" y="1690688"/>
            <a:ext cx="3352176" cy="48789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2659" y="4270132"/>
            <a:ext cx="7765367" cy="24899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53218" y="1519311"/>
            <a:ext cx="7765367" cy="24899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전반적인 흐름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do_train,do_eval,do_predict</a:t>
            </a:r>
            <a:r>
              <a:rPr lang="en-US" altLang="ko-KR" sz="2400" dirty="0" smtClean="0"/>
              <a:t>=True)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6098" y="1927273"/>
            <a:ext cx="2137947" cy="148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 smtClean="0"/>
              <a:t>데이터 준비</a:t>
            </a:r>
            <a:endParaRPr lang="en-US" altLang="ko-KR" b="1" dirty="0" smtClean="0"/>
          </a:p>
          <a:p>
            <a:pPr algn="ctr"/>
            <a:r>
              <a:rPr lang="ko-KR" altLang="en-US" sz="1600" dirty="0" smtClean="0"/>
              <a:t>프로세서 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:</a:t>
            </a:r>
            <a:r>
              <a:rPr lang="ko-KR" altLang="en-US" sz="1600" dirty="0" smtClean="0"/>
              <a:t> 데이터들을 </a:t>
            </a:r>
            <a:r>
              <a:rPr lang="en-US" altLang="ko-KR" sz="1600" dirty="0" err="1" smtClean="0"/>
              <a:t>InputExample</a:t>
            </a:r>
            <a:r>
              <a:rPr lang="ko-KR" altLang="en-US" sz="1600" dirty="0" smtClean="0"/>
              <a:t>이라는 </a:t>
            </a:r>
            <a:r>
              <a:rPr lang="en-US" altLang="ko-KR" sz="1600" dirty="0" smtClean="0"/>
              <a:t>Value Object</a:t>
            </a:r>
            <a:r>
              <a:rPr lang="ko-KR" altLang="en-US" sz="1600" dirty="0" smtClean="0"/>
              <a:t>에 할당</a:t>
            </a:r>
            <a:r>
              <a:rPr lang="en-US" altLang="ko-KR" sz="1600" dirty="0" smtClean="0"/>
              <a:t>(examples)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944559" y="1927273"/>
            <a:ext cx="2137947" cy="148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convert </a:t>
            </a:r>
            <a:r>
              <a:rPr lang="ko-KR" altLang="en-US" sz="1600" dirty="0" smtClean="0"/>
              <a:t>단계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데이터들을 </a:t>
            </a:r>
            <a:r>
              <a:rPr lang="ko-KR" altLang="en-US" sz="1600" dirty="0" err="1" smtClean="0"/>
              <a:t>텐서화함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(features)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4" idx="3"/>
            <a:endCxn id="7" idx="1"/>
          </p:cNvCxnSpPr>
          <p:nvPr/>
        </p:nvCxnSpPr>
        <p:spPr>
          <a:xfrm>
            <a:off x="2574045" y="2667404"/>
            <a:ext cx="37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557081" y="1927273"/>
            <a:ext cx="2137947" cy="148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input_fn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: </a:t>
            </a:r>
            <a:r>
              <a:rPr lang="ko-KR" altLang="en-US" sz="1600" dirty="0" smtClean="0"/>
              <a:t>학습을 위해 </a:t>
            </a:r>
            <a:r>
              <a:rPr lang="en-US" altLang="ko-KR" sz="1600" dirty="0" err="1" smtClean="0"/>
              <a:t>tensorflow</a:t>
            </a:r>
            <a:r>
              <a:rPr lang="ko-KR" altLang="en-US" sz="1600" dirty="0" smtClean="0"/>
              <a:t>전용 </a:t>
            </a:r>
            <a:r>
              <a:rPr lang="en-US" altLang="ko-KR" sz="1600" dirty="0" smtClean="0"/>
              <a:t>dataset</a:t>
            </a:r>
            <a:r>
              <a:rPr lang="ko-KR" altLang="en-US" sz="1600" dirty="0" smtClean="0"/>
              <a:t>으로 변환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배치 처리 목적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>
            <a:stCxn id="7" idx="3"/>
            <a:endCxn id="16" idx="1"/>
          </p:cNvCxnSpPr>
          <p:nvPr/>
        </p:nvCxnSpPr>
        <p:spPr>
          <a:xfrm>
            <a:off x="5082507" y="2667404"/>
            <a:ext cx="474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45306" y="3502047"/>
            <a:ext cx="1599125" cy="25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이 단계에서 </a:t>
            </a:r>
            <a:r>
              <a:rPr lang="en-US" altLang="ko-KR" sz="1050" b="1" dirty="0" err="1" smtClean="0"/>
              <a:t>train.tf_record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생성됨</a:t>
            </a:r>
            <a:endParaRPr lang="ko-KR" altLang="en-US" sz="1050" b="1" dirty="0"/>
          </a:p>
        </p:txBody>
      </p:sp>
      <p:sp>
        <p:nvSpPr>
          <p:cNvPr id="26" name="직사각형 25"/>
          <p:cNvSpPr/>
          <p:nvPr/>
        </p:nvSpPr>
        <p:spPr>
          <a:xfrm>
            <a:off x="4005650" y="4611047"/>
            <a:ext cx="2137947" cy="148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model_fn</a:t>
            </a:r>
            <a:r>
              <a:rPr lang="ko-KR" altLang="en-US" sz="1600" dirty="0" smtClean="0"/>
              <a:t>을 참고하여 </a:t>
            </a:r>
            <a:r>
              <a:rPr lang="en-US" altLang="ko-KR" sz="1600" dirty="0" smtClean="0"/>
              <a:t>Estimator </a:t>
            </a:r>
            <a:r>
              <a:rPr lang="ko-KR" altLang="en-US" sz="1600" dirty="0" smtClean="0"/>
              <a:t>생성 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393129" y="4611047"/>
            <a:ext cx="2137947" cy="148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b="1" dirty="0" smtClean="0"/>
              <a:t>2. </a:t>
            </a:r>
            <a:r>
              <a:rPr lang="ko-KR" altLang="en-US" b="1" dirty="0" err="1" smtClean="0"/>
              <a:t>모델생성</a:t>
            </a:r>
            <a:endParaRPr lang="en-US" altLang="ko-KR" b="1" dirty="0"/>
          </a:p>
          <a:p>
            <a:pPr algn="ctr"/>
            <a:r>
              <a:rPr lang="ko-KR" altLang="en-US" sz="1600" dirty="0" smtClean="0"/>
              <a:t>모델 </a:t>
            </a:r>
            <a:r>
              <a:rPr lang="ko-KR" altLang="en-US" sz="1600" dirty="0" err="1" smtClean="0"/>
              <a:t>빌더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  : </a:t>
            </a:r>
            <a:r>
              <a:rPr lang="en-US" altLang="ko-KR" sz="1600" dirty="0" err="1" smtClean="0"/>
              <a:t>model_fn</a:t>
            </a:r>
            <a:r>
              <a:rPr lang="ko-KR" altLang="en-US" sz="1600" dirty="0" smtClean="0"/>
              <a:t> 생성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stCxn id="27" idx="3"/>
            <a:endCxn id="26" idx="1"/>
          </p:cNvCxnSpPr>
          <p:nvPr/>
        </p:nvCxnSpPr>
        <p:spPr>
          <a:xfrm>
            <a:off x="3531076" y="5351178"/>
            <a:ext cx="474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215853" y="1927273"/>
            <a:ext cx="2137947" cy="125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3. training</a:t>
            </a:r>
          </a:p>
          <a:p>
            <a:pPr algn="ctr"/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input_fn</a:t>
            </a:r>
            <a:r>
              <a:rPr lang="ko-KR" altLang="en-US" sz="1600" dirty="0" smtClean="0"/>
              <a:t>이 배치를 제공하면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학습함</a:t>
            </a:r>
            <a:endParaRPr lang="ko-KR" altLang="en-US" sz="1600" dirty="0"/>
          </a:p>
        </p:txBody>
      </p:sp>
      <p:cxnSp>
        <p:nvCxnSpPr>
          <p:cNvPr id="34" name="직선 화살표 연결선 33"/>
          <p:cNvCxnSpPr>
            <a:stCxn id="16" idx="3"/>
            <a:endCxn id="32" idx="1"/>
          </p:cNvCxnSpPr>
          <p:nvPr/>
        </p:nvCxnSpPr>
        <p:spPr>
          <a:xfrm flipV="1">
            <a:off x="7695028" y="2553286"/>
            <a:ext cx="1520825" cy="1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6" idx="3"/>
            <a:endCxn id="32" idx="1"/>
          </p:cNvCxnSpPr>
          <p:nvPr/>
        </p:nvCxnSpPr>
        <p:spPr>
          <a:xfrm flipV="1">
            <a:off x="6143597" y="2553286"/>
            <a:ext cx="3072256" cy="279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207970" y="3600474"/>
            <a:ext cx="2137947" cy="101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: </a:t>
            </a:r>
            <a:r>
              <a:rPr lang="ko-KR" altLang="en-US" sz="1400" dirty="0" smtClean="0"/>
              <a:t>학습된 모델을 평가함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eval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데이터를 대상으로 </a:t>
            </a:r>
            <a:r>
              <a:rPr lang="en-US" altLang="ko-KR" sz="1400" b="1" dirty="0" smtClean="0"/>
              <a:t>1</a:t>
            </a:r>
            <a:r>
              <a:rPr lang="ko-KR" altLang="en-US" sz="1400" b="1" dirty="0" err="1" smtClean="0"/>
              <a:t>번흐름이</a:t>
            </a:r>
            <a:r>
              <a:rPr lang="ko-KR" altLang="en-US" sz="1400" b="1" dirty="0" smtClean="0"/>
              <a:t> </a:t>
            </a:r>
            <a:r>
              <a:rPr lang="ko-KR" altLang="en-US" sz="1400" dirty="0" smtClean="0"/>
              <a:t>진행됨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stCxn id="32" idx="2"/>
            <a:endCxn id="37" idx="0"/>
          </p:cNvCxnSpPr>
          <p:nvPr/>
        </p:nvCxnSpPr>
        <p:spPr>
          <a:xfrm flipH="1">
            <a:off x="10276944" y="3179299"/>
            <a:ext cx="7883" cy="42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51" idx="0"/>
          </p:cNvCxnSpPr>
          <p:nvPr/>
        </p:nvCxnSpPr>
        <p:spPr>
          <a:xfrm>
            <a:off x="10276944" y="4611047"/>
            <a:ext cx="11255" cy="57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219225" y="5190125"/>
            <a:ext cx="2137947" cy="121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predict</a:t>
            </a:r>
          </a:p>
          <a:p>
            <a:pPr algn="ctr"/>
            <a:r>
              <a:rPr lang="en-US" altLang="ko-KR" sz="1600" dirty="0" smtClean="0"/>
              <a:t> : </a:t>
            </a:r>
            <a:r>
              <a:rPr lang="ko-KR" altLang="en-US" sz="1600" dirty="0" smtClean="0"/>
              <a:t>답이 없는 데이터를 통과시켜서 답을 예측함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7922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512619" y="1427101"/>
            <a:ext cx="10210800" cy="4562602"/>
            <a:chOff x="512618" y="324502"/>
            <a:chExt cx="10662377" cy="5660660"/>
          </a:xfrm>
        </p:grpSpPr>
        <p:sp>
          <p:nvSpPr>
            <p:cNvPr id="8" name="타원 7"/>
            <p:cNvSpPr/>
            <p:nvPr/>
          </p:nvSpPr>
          <p:spPr>
            <a:xfrm>
              <a:off x="3918489" y="885810"/>
              <a:ext cx="1220602" cy="5099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examples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2618" y="3010540"/>
              <a:ext cx="1604500" cy="849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GLUE</a:t>
              </a:r>
            </a:p>
            <a:p>
              <a:pPr algn="ctr"/>
              <a:r>
                <a:rPr lang="en-US" altLang="ko-KR" dirty="0" smtClean="0"/>
                <a:t>Processor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6" idx="3"/>
              <a:endCxn id="8" idx="2"/>
            </p:cNvCxnSpPr>
            <p:nvPr/>
          </p:nvCxnSpPr>
          <p:spPr>
            <a:xfrm>
              <a:off x="2117118" y="3435486"/>
              <a:ext cx="1801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097431" y="2573604"/>
              <a:ext cx="1958868" cy="87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GetExamples_fn</a:t>
              </a:r>
              <a:r>
                <a:rPr lang="en-US" altLang="ko-KR" sz="1600" b="1" dirty="0" smtClean="0"/>
                <a:t>:</a:t>
              </a:r>
            </a:p>
            <a:p>
              <a:r>
                <a:rPr lang="en-US" altLang="ko-KR" sz="1200" dirty="0" smtClean="0"/>
                <a:t>Unicode</a:t>
              </a:r>
              <a:r>
                <a:rPr lang="ko-KR" altLang="en-US" sz="1200" dirty="0" smtClean="0"/>
                <a:t>화</a:t>
              </a:r>
              <a:r>
                <a:rPr lang="en-US" altLang="ko-KR" sz="1200" dirty="0" smtClean="0"/>
                <a:t> &amp; put into VO(</a:t>
              </a:r>
              <a:r>
                <a:rPr lang="en-US" altLang="ko-KR" sz="1200" b="1" dirty="0" err="1" smtClean="0"/>
                <a:t>InputExample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7078271" y="885810"/>
              <a:ext cx="1220602" cy="5099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features</a:t>
              </a:r>
            </a:p>
          </p:txBody>
        </p:sp>
        <p:cxnSp>
          <p:nvCxnSpPr>
            <p:cNvPr id="22" name="직선 화살표 연결선 21"/>
            <p:cNvCxnSpPr>
              <a:stCxn id="8" idx="6"/>
              <a:endCxn id="20" idx="2"/>
            </p:cNvCxnSpPr>
            <p:nvPr/>
          </p:nvCxnSpPr>
          <p:spPr>
            <a:xfrm>
              <a:off x="5139091" y="3435486"/>
              <a:ext cx="1939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41770" y="2344496"/>
              <a:ext cx="2177227" cy="110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convert_functions</a:t>
              </a:r>
              <a:r>
                <a:rPr lang="en-US" altLang="ko-KR" sz="1600" b="1" dirty="0" smtClean="0"/>
                <a:t>:</a:t>
              </a:r>
              <a:endParaRPr lang="en-US" altLang="ko-KR" sz="1600" dirty="0" smtClean="0"/>
            </a:p>
            <a:p>
              <a:pPr marL="171450" indent="-171450">
                <a:buFontTx/>
                <a:buChar char="-"/>
              </a:pPr>
              <a:r>
                <a:rPr lang="en-US" altLang="ko-KR" sz="1200" i="1" dirty="0" err="1" smtClean="0">
                  <a:solidFill>
                    <a:schemeClr val="tx1"/>
                  </a:solidFill>
                </a:rPr>
                <a:t>convert_single_example</a:t>
              </a:r>
              <a:endParaRPr lang="en-US" altLang="ko-KR" sz="1200" i="1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i="1" dirty="0" err="1" smtClean="0">
                  <a:solidFill>
                    <a:schemeClr val="tx1"/>
                  </a:solidFill>
                </a:rPr>
                <a:t>file_based_convert_examples_to_features</a:t>
              </a:r>
              <a:endParaRPr lang="ko-KR" altLang="en-US" sz="1200" dirty="0" smtClean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9954393" y="885810"/>
              <a:ext cx="1220602" cy="50993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training batch</a:t>
              </a:r>
            </a:p>
          </p:txBody>
        </p:sp>
        <p:cxnSp>
          <p:nvCxnSpPr>
            <p:cNvPr id="31" name="직선 화살표 연결선 30"/>
            <p:cNvCxnSpPr>
              <a:endCxn id="30" idx="2"/>
            </p:cNvCxnSpPr>
            <p:nvPr/>
          </p:nvCxnSpPr>
          <p:spPr>
            <a:xfrm>
              <a:off x="7897091" y="3435486"/>
              <a:ext cx="2057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596564" y="2898174"/>
              <a:ext cx="1046876" cy="42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input_fn</a:t>
              </a:r>
              <a:r>
                <a:rPr lang="en-US" altLang="ko-KR" sz="1600" b="1" dirty="0" smtClean="0"/>
                <a:t>:</a:t>
              </a:r>
              <a:endParaRPr lang="ko-KR" altLang="en-US" sz="1600" b="1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8997" y="324502"/>
              <a:ext cx="1147941" cy="64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ORDERED DICT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00010" y="261057"/>
            <a:ext cx="1159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1. </a:t>
            </a:r>
            <a:r>
              <a:rPr lang="ko-KR" altLang="en-US" sz="5400" b="1" dirty="0" smtClean="0"/>
              <a:t>데이터 준비</a:t>
            </a:r>
            <a:r>
              <a:rPr lang="en-US" altLang="ko-KR" sz="5400" b="1" dirty="0" smtClean="0"/>
              <a:t>(</a:t>
            </a:r>
            <a:r>
              <a:rPr lang="ko-KR" altLang="en-US" sz="5400" b="1" dirty="0" smtClean="0"/>
              <a:t>전체</a:t>
            </a:r>
            <a:r>
              <a:rPr lang="en-US" altLang="ko-KR" sz="5400" b="1" dirty="0" smtClean="0"/>
              <a:t>)</a:t>
            </a:r>
            <a:endParaRPr lang="ko-KR" altLang="en-US" sz="54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353600" y="5755147"/>
            <a:ext cx="29302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24292E"/>
                </a:solidFill>
                <a:effectLst/>
                <a:latin typeface="SFMono-Regular"/>
              </a:rPr>
              <a:t>*</a:t>
            </a:r>
            <a:r>
              <a:rPr lang="en-US" altLang="ko-KR" sz="1100" b="1" dirty="0" err="1" smtClean="0">
                <a:solidFill>
                  <a:srgbClr val="24292E"/>
                </a:solidFill>
                <a:effectLst/>
                <a:latin typeface="SFMono-Regular"/>
              </a:rPr>
              <a:t>PaddingInputExample</a:t>
            </a:r>
            <a:r>
              <a:rPr lang="ko-KR" altLang="en-US" sz="1100" b="1" dirty="0" smtClean="0">
                <a:solidFill>
                  <a:srgbClr val="24292E"/>
                </a:solidFill>
                <a:effectLst/>
                <a:latin typeface="SFMono-Regular"/>
              </a:rPr>
              <a:t>는 </a:t>
            </a:r>
            <a:r>
              <a:rPr lang="en-US" altLang="ko-KR" sz="1100" b="1" dirty="0" err="1" smtClean="0">
                <a:solidFill>
                  <a:srgbClr val="24292E"/>
                </a:solidFill>
                <a:effectLst/>
                <a:latin typeface="SFMono-Regular"/>
              </a:rPr>
              <a:t>tpu</a:t>
            </a:r>
            <a:r>
              <a:rPr lang="ko-KR" altLang="en-US" sz="1100" b="1" dirty="0" smtClean="0">
                <a:solidFill>
                  <a:srgbClr val="24292E"/>
                </a:solidFill>
                <a:effectLst/>
                <a:latin typeface="SFMono-Regular"/>
              </a:rPr>
              <a:t>로 </a:t>
            </a:r>
            <a:r>
              <a:rPr lang="ko-KR" altLang="en-US" sz="1100" b="1" dirty="0" err="1" smtClean="0">
                <a:solidFill>
                  <a:srgbClr val="24292E"/>
                </a:solidFill>
                <a:effectLst/>
                <a:latin typeface="SFMono-Regular"/>
              </a:rPr>
              <a:t>돌릴때</a:t>
            </a:r>
            <a:r>
              <a:rPr lang="ko-KR" altLang="en-US" sz="1100" b="1" dirty="0" smtClean="0">
                <a:solidFill>
                  <a:srgbClr val="24292E"/>
                </a:solidFill>
                <a:effectLst/>
                <a:latin typeface="SFMono-Regular"/>
              </a:rPr>
              <a:t> </a:t>
            </a:r>
            <a:endParaRPr lang="en-US" altLang="ko-KR" sz="1100" b="1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ko-KR" sz="1100" b="1" dirty="0" smtClean="0">
                <a:solidFill>
                  <a:srgbClr val="24292E"/>
                </a:solidFill>
                <a:effectLst/>
                <a:latin typeface="SFMono-Regular"/>
              </a:rPr>
              <a:t>batch</a:t>
            </a:r>
            <a:r>
              <a:rPr lang="ko-KR" altLang="en-US" sz="1100" b="1" dirty="0" smtClean="0">
                <a:solidFill>
                  <a:srgbClr val="24292E"/>
                </a:solidFill>
                <a:effectLst/>
                <a:latin typeface="SFMono-Regular"/>
              </a:rPr>
              <a:t>크기를 맞추기 위한 패딩</a:t>
            </a:r>
            <a:r>
              <a:rPr lang="en-US" altLang="ko-KR" sz="1100" b="1" dirty="0" smtClean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ko-KR" altLang="en-US" sz="1100" b="1" dirty="0" smtClean="0">
                <a:solidFill>
                  <a:srgbClr val="24292E"/>
                </a:solidFill>
                <a:effectLst/>
                <a:latin typeface="SFMono-Regular"/>
              </a:rPr>
              <a:t>모든 값이</a:t>
            </a:r>
            <a:r>
              <a:rPr lang="en-US" altLang="ko-KR" sz="1100" b="1" dirty="0" smtClean="0">
                <a:solidFill>
                  <a:srgbClr val="24292E"/>
                </a:solidFill>
                <a:latin typeface="SFMono-Regular"/>
              </a:rPr>
              <a:t> 0)</a:t>
            </a:r>
            <a:r>
              <a:rPr lang="ko-KR" altLang="en-US" sz="1100" b="1" dirty="0" smtClean="0">
                <a:solidFill>
                  <a:srgbClr val="24292E"/>
                </a:solidFill>
                <a:latin typeface="SFMono-Regular"/>
              </a:rPr>
              <a:t>인 </a:t>
            </a:r>
            <a:r>
              <a:rPr lang="en-US" altLang="ko-KR" sz="1100" b="1" dirty="0" smtClean="0">
                <a:solidFill>
                  <a:srgbClr val="24292E"/>
                </a:solidFill>
                <a:latin typeface="SFMono-Regular"/>
              </a:rPr>
              <a:t>example</a:t>
            </a:r>
            <a:r>
              <a:rPr lang="ko-KR" altLang="en-US" sz="1100" b="1" dirty="0" smtClean="0">
                <a:solidFill>
                  <a:srgbClr val="24292E"/>
                </a:solidFill>
                <a:latin typeface="SFMono-Regular"/>
              </a:rPr>
              <a:t>입니다</a:t>
            </a:r>
            <a:r>
              <a:rPr lang="en-US" altLang="ko-KR" sz="1100" b="1" dirty="0" smtClean="0">
                <a:solidFill>
                  <a:srgbClr val="24292E"/>
                </a:solidFill>
                <a:latin typeface="SFMono-Regular"/>
              </a:rPr>
              <a:t>.</a:t>
            </a:r>
          </a:p>
          <a:p>
            <a:r>
              <a:rPr lang="en-US" altLang="ko-KR" sz="1100" b="1" dirty="0" err="1" smtClean="0">
                <a:solidFill>
                  <a:srgbClr val="24292E"/>
                </a:solidFill>
                <a:latin typeface="SFMono-Regular"/>
              </a:rPr>
              <a:t>cpu</a:t>
            </a:r>
            <a:r>
              <a:rPr lang="en-US" altLang="ko-KR" sz="1100" b="1" dirty="0" smtClean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altLang="ko-KR" sz="1100" b="1" dirty="0" err="1" smtClean="0">
                <a:solidFill>
                  <a:srgbClr val="24292E"/>
                </a:solidFill>
                <a:latin typeface="SFMono-Regular"/>
              </a:rPr>
              <a:t>gpu</a:t>
            </a:r>
            <a:r>
              <a:rPr lang="ko-KR" altLang="en-US" sz="1100" b="1" dirty="0" smtClean="0">
                <a:solidFill>
                  <a:srgbClr val="24292E"/>
                </a:solidFill>
                <a:latin typeface="SFMono-Regular"/>
              </a:rPr>
              <a:t>로 </a:t>
            </a:r>
            <a:r>
              <a:rPr lang="ko-KR" altLang="en-US" sz="1100" b="1" dirty="0" err="1" smtClean="0">
                <a:solidFill>
                  <a:srgbClr val="24292E"/>
                </a:solidFill>
                <a:latin typeface="SFMono-Regular"/>
              </a:rPr>
              <a:t>돌릴경우</a:t>
            </a:r>
            <a:r>
              <a:rPr lang="ko-KR" altLang="en-US" sz="1100" b="1" dirty="0" smtClean="0">
                <a:solidFill>
                  <a:srgbClr val="24292E"/>
                </a:solidFill>
                <a:latin typeface="SFMono-Regular"/>
              </a:rPr>
              <a:t> 사용되지 않음</a:t>
            </a:r>
            <a:r>
              <a:rPr lang="en-US" altLang="ko-KR" sz="1100" b="1" dirty="0" smtClean="0">
                <a:solidFill>
                  <a:srgbClr val="24292E"/>
                </a:solidFill>
                <a:latin typeface="SFMono-Regular"/>
              </a:rPr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602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00010" y="261057"/>
            <a:ext cx="1159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1. </a:t>
            </a:r>
            <a:r>
              <a:rPr lang="ko-KR" altLang="en-US" sz="5400" b="1" dirty="0" smtClean="0"/>
              <a:t>데이터 준비</a:t>
            </a:r>
            <a:r>
              <a:rPr lang="en-US" altLang="ko-KR" sz="5400" b="1" dirty="0" smtClean="0"/>
              <a:t>(convert </a:t>
            </a:r>
            <a:r>
              <a:rPr lang="en-US" altLang="ko-KR" sz="5400" b="1" dirty="0" err="1" smtClean="0"/>
              <a:t>fns</a:t>
            </a:r>
            <a:r>
              <a:rPr lang="en-US" altLang="ko-KR" sz="5400" b="1" dirty="0" smtClean="0"/>
              <a:t>)</a:t>
            </a:r>
            <a:endParaRPr lang="ko-KR" altLang="en-US" sz="5400" b="1" dirty="0" smtClean="0"/>
          </a:p>
        </p:txBody>
      </p:sp>
      <p:cxnSp>
        <p:nvCxnSpPr>
          <p:cNvPr id="22" name="직선 화살표 연결선 21"/>
          <p:cNvCxnSpPr>
            <a:endCxn id="51" idx="2"/>
          </p:cNvCxnSpPr>
          <p:nvPr/>
        </p:nvCxnSpPr>
        <p:spPr>
          <a:xfrm>
            <a:off x="1884218" y="3934614"/>
            <a:ext cx="8435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715311" y="1879525"/>
            <a:ext cx="1168907" cy="4110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examples</a:t>
            </a:r>
          </a:p>
        </p:txBody>
      </p:sp>
      <p:sp>
        <p:nvSpPr>
          <p:cNvPr id="51" name="타원 50"/>
          <p:cNvSpPr/>
          <p:nvPr/>
        </p:nvSpPr>
        <p:spPr>
          <a:xfrm>
            <a:off x="10319256" y="1879525"/>
            <a:ext cx="1168907" cy="4110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features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42006" y="5369519"/>
            <a:ext cx="4501662" cy="1052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 err="1" smtClean="0">
                <a:solidFill>
                  <a:schemeClr val="tx1"/>
                </a:solidFill>
              </a:rPr>
              <a:t>convert_single_example</a:t>
            </a:r>
            <a:r>
              <a:rPr lang="en-US" altLang="ko-KR" sz="2400" i="1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문장 하나를 </a:t>
            </a:r>
            <a:r>
              <a:rPr lang="en-US" altLang="ko-KR" sz="1400" dirty="0" smtClean="0">
                <a:solidFill>
                  <a:schemeClr val="tx1"/>
                </a:solidFill>
              </a:rPr>
              <a:t>feature</a:t>
            </a:r>
            <a:r>
              <a:rPr lang="ko-KR" altLang="en-US" sz="1400" dirty="0" smtClean="0">
                <a:solidFill>
                  <a:schemeClr val="tx1"/>
                </a:solidFill>
              </a:rPr>
              <a:t>로 바꿈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token</a:t>
            </a:r>
            <a:r>
              <a:rPr lang="ko-KR" altLang="en-US" sz="1400" dirty="0" smtClean="0">
                <a:solidFill>
                  <a:schemeClr val="tx1"/>
                </a:solidFill>
              </a:rPr>
              <a:t>을 통해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가지 </a:t>
            </a:r>
            <a:r>
              <a:rPr lang="en-US" altLang="ko-KR" sz="1400" dirty="0" smtClean="0">
                <a:solidFill>
                  <a:schemeClr val="tx1"/>
                </a:solidFill>
              </a:rPr>
              <a:t>List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생성함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742006" y="2926080"/>
            <a:ext cx="4501662" cy="1434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 err="1" smtClean="0">
                <a:solidFill>
                  <a:schemeClr val="tx1"/>
                </a:solidFill>
              </a:rPr>
              <a:t>file_based_convert_examples_to_features</a:t>
            </a:r>
            <a:r>
              <a:rPr lang="en-US" altLang="ko-KR" sz="2400" i="1" dirty="0" smtClean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ko-KR" altLang="en-US" sz="1200" i="1" dirty="0" smtClean="0">
                <a:solidFill>
                  <a:schemeClr val="tx1"/>
                </a:solidFill>
              </a:rPr>
              <a:t>모든 문장을 </a:t>
            </a:r>
            <a:r>
              <a:rPr lang="en-US" altLang="ko-KR" sz="1200" i="1" dirty="0" smtClean="0">
                <a:solidFill>
                  <a:schemeClr val="tx1"/>
                </a:solidFill>
              </a:rPr>
              <a:t>feature</a:t>
            </a:r>
            <a:r>
              <a:rPr lang="ko-KR" altLang="en-US" sz="1200" i="1" dirty="0" smtClean="0">
                <a:solidFill>
                  <a:schemeClr val="tx1"/>
                </a:solidFill>
              </a:rPr>
              <a:t>로 바꿈</a:t>
            </a:r>
            <a:endParaRPr lang="en-US" altLang="ko-KR" sz="1200" i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i="1" dirty="0" err="1" smtClean="0">
                <a:solidFill>
                  <a:schemeClr val="tx1"/>
                </a:solidFill>
              </a:rPr>
              <a:t>텐서화</a:t>
            </a:r>
            <a:r>
              <a:rPr lang="ko-KR" altLang="en-US" sz="1200" i="1" dirty="0" smtClean="0">
                <a:solidFill>
                  <a:schemeClr val="tx1"/>
                </a:solidFill>
              </a:rPr>
              <a:t> 하여 </a:t>
            </a:r>
            <a:r>
              <a:rPr lang="en-US" altLang="ko-KR" sz="1200" i="1" dirty="0" smtClean="0">
                <a:solidFill>
                  <a:schemeClr val="tx1"/>
                </a:solidFill>
              </a:rPr>
              <a:t>ordered </a:t>
            </a:r>
            <a:r>
              <a:rPr lang="en-US" altLang="ko-KR" sz="1200" i="1" dirty="0" err="1" smtClean="0">
                <a:solidFill>
                  <a:schemeClr val="tx1"/>
                </a:solidFill>
              </a:rPr>
              <a:t>dictinary</a:t>
            </a:r>
            <a:r>
              <a:rPr lang="ko-KR" altLang="en-US" sz="1200" i="1" dirty="0" smtClean="0">
                <a:solidFill>
                  <a:schemeClr val="tx1"/>
                </a:solidFill>
              </a:rPr>
              <a:t>에 집어넣음</a:t>
            </a:r>
            <a:endParaRPr lang="en-US" altLang="ko-KR" sz="120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i="1" dirty="0" smtClean="0">
                <a:solidFill>
                  <a:schemeClr val="tx1"/>
                </a:solidFill>
              </a:rPr>
              <a:t>:</a:t>
            </a:r>
            <a:r>
              <a:rPr lang="en-US" altLang="ko-KR" sz="1200" dirty="0" smtClean="0">
                <a:solidFill>
                  <a:schemeClr val="tx1"/>
                </a:solidFill>
              </a:rPr>
              <a:t>$OUTPUT_DIR</a:t>
            </a:r>
            <a:r>
              <a:rPr lang="ko-KR" altLang="en-US" sz="1200" dirty="0" smtClean="0">
                <a:solidFill>
                  <a:schemeClr val="tx1"/>
                </a:solidFill>
              </a:rPr>
              <a:t>에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train.tf_record</a:t>
            </a:r>
            <a:r>
              <a:rPr lang="en-US" altLang="ko-KR" sz="1200" dirty="0" smtClean="0">
                <a:solidFill>
                  <a:schemeClr val="tx1"/>
                </a:solidFill>
              </a:rPr>
              <a:t> or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eval.tf_record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파일에 결과 작성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742006" y="1263396"/>
            <a:ext cx="4501662" cy="717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 err="1" smtClean="0">
                <a:solidFill>
                  <a:schemeClr val="tx1"/>
                </a:solidFill>
              </a:rPr>
              <a:t>dotrain,doeval,dopredict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55" idx="2"/>
            <a:endCxn id="7" idx="0"/>
          </p:cNvCxnSpPr>
          <p:nvPr/>
        </p:nvCxnSpPr>
        <p:spPr>
          <a:xfrm>
            <a:off x="5992837" y="4360985"/>
            <a:ext cx="0" cy="10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6" idx="2"/>
            <a:endCxn id="55" idx="0"/>
          </p:cNvCxnSpPr>
          <p:nvPr/>
        </p:nvCxnSpPr>
        <p:spPr>
          <a:xfrm>
            <a:off x="5992837" y="1980847"/>
            <a:ext cx="0" cy="94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5717" y="4698609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175717" y="2268797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8353841" y="4698609"/>
            <a:ext cx="1884023" cy="52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input mask : </a:t>
            </a:r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실제 단어</a:t>
            </a:r>
            <a:endParaRPr lang="en-US" altLang="ko-KR" sz="1200" dirty="0" smtClean="0"/>
          </a:p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zerofill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8325059" y="5238439"/>
            <a:ext cx="1884023" cy="52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input ids : </a:t>
            </a:r>
          </a:p>
          <a:p>
            <a:r>
              <a:rPr lang="en-US" altLang="ko-KR" sz="1200" dirty="0" smtClean="0"/>
              <a:t>voca.txt</a:t>
            </a:r>
            <a:r>
              <a:rPr lang="ko-KR" altLang="en-US" sz="1200" dirty="0" smtClean="0"/>
              <a:t>를 참고하여 단어를 </a:t>
            </a:r>
            <a:r>
              <a:rPr lang="ko-KR" altLang="en-US" sz="1200" dirty="0" err="1" smtClean="0"/>
              <a:t>인덱스화</a:t>
            </a:r>
            <a:r>
              <a:rPr lang="ko-KR" altLang="en-US" sz="1200" dirty="0" smtClean="0"/>
              <a:t> 함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8353840" y="5797235"/>
            <a:ext cx="1884023" cy="81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segment ids: </a:t>
            </a:r>
          </a:p>
          <a:p>
            <a:r>
              <a:rPr lang="en-US" altLang="ko-KR" sz="1200" dirty="0" smtClean="0"/>
              <a:t>0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첫번째 문장에 포함되는 단어</a:t>
            </a:r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이면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두번째 문장에 포함되는 단어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80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010" y="1463040"/>
            <a:ext cx="10907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TensorFlow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Estimator(</a:t>
            </a:r>
            <a:r>
              <a:rPr lang="ko-KR" altLang="en-US" dirty="0" smtClean="0"/>
              <a:t>실제 학습을 </a:t>
            </a:r>
            <a:r>
              <a:rPr lang="ko-KR" altLang="en-US" dirty="0" err="1" smtClean="0"/>
              <a:t>하기위하여</a:t>
            </a:r>
            <a:r>
              <a:rPr lang="ko-KR" altLang="en-US" dirty="0" smtClean="0"/>
              <a:t> 만들어진 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데이터를 공급하기 위해 </a:t>
            </a:r>
            <a:r>
              <a:rPr lang="en-US" altLang="ko-KR" dirty="0" err="1" smtClean="0"/>
              <a:t>estimator.train</a:t>
            </a:r>
            <a:r>
              <a:rPr lang="ko-KR" altLang="en-US" dirty="0" smtClean="0"/>
              <a:t>의 인자로 들어가는 함수</a:t>
            </a:r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estimator.train</a:t>
            </a:r>
            <a:r>
              <a:rPr lang="en-US" altLang="ko-KR" dirty="0"/>
              <a:t>(</a:t>
            </a:r>
            <a:r>
              <a:rPr lang="en-US" altLang="ko-KR" dirty="0" err="1"/>
              <a:t>input_fn</a:t>
            </a:r>
            <a:r>
              <a:rPr lang="en-US" altLang="ko-KR" dirty="0"/>
              <a:t>=</a:t>
            </a:r>
            <a:r>
              <a:rPr lang="en-US" altLang="ko-KR" dirty="0" err="1"/>
              <a:t>train_input_fn</a:t>
            </a:r>
            <a:r>
              <a:rPr lang="en-US" altLang="ko-KR" dirty="0"/>
              <a:t>, </a:t>
            </a:r>
            <a:r>
              <a:rPr lang="en-US" altLang="ko-KR" dirty="0" err="1"/>
              <a:t>max_steps</a:t>
            </a:r>
            <a:r>
              <a:rPr lang="en-US" altLang="ko-KR" dirty="0"/>
              <a:t>=</a:t>
            </a:r>
            <a:r>
              <a:rPr lang="en-US" altLang="ko-KR" dirty="0" err="1"/>
              <a:t>num_train_steps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텐서플로우에서</a:t>
            </a:r>
            <a:r>
              <a:rPr lang="ko-KR" altLang="en-US" dirty="0" smtClean="0"/>
              <a:t> 지원하는 </a:t>
            </a:r>
            <a:r>
              <a:rPr lang="en-US" altLang="ko-KR" dirty="0" err="1" smtClean="0"/>
              <a:t>recordDataSet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형변환하기</a:t>
            </a:r>
            <a:r>
              <a:rPr lang="ko-KR" altLang="en-US" dirty="0" smtClean="0"/>
              <a:t> 위한 목적임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file_based_input_fn_builder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input_file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seq_length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is_training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drop_remainder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의해 간접적으로 만들어 진다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file_based_input_fn_builder</a:t>
            </a:r>
            <a:r>
              <a:rPr lang="ko-KR" altLang="en-US" dirty="0" smtClean="0"/>
              <a:t>의 인자 중 하나인 </a:t>
            </a:r>
            <a:r>
              <a:rPr lang="en-US" altLang="ko-KR" dirty="0" err="1" smtClean="0"/>
              <a:t>is_training</a:t>
            </a:r>
            <a:r>
              <a:rPr lang="ko-KR" altLang="en-US" dirty="0" smtClean="0"/>
              <a:t>의 경우 </a:t>
            </a:r>
            <a:r>
              <a:rPr lang="ko-KR" altLang="en-US" dirty="0" err="1" smtClean="0"/>
              <a:t>학습시에만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recordDataSet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repeat, </a:t>
            </a:r>
            <a:r>
              <a:rPr lang="en-US" altLang="ko-KR" dirty="0" err="1" smtClean="0"/>
              <a:t>shuffl</a:t>
            </a:r>
            <a:r>
              <a:rPr lang="ko-KR" altLang="en-US" dirty="0" smtClean="0"/>
              <a:t>하기 위한 목적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인공신경망의 학습방향을 다양하게 하기 위함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010" y="261057"/>
            <a:ext cx="1159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1. </a:t>
            </a:r>
            <a:r>
              <a:rPr lang="ko-KR" altLang="en-US" sz="5400" b="1" dirty="0" smtClean="0"/>
              <a:t>데이터 준비</a:t>
            </a:r>
            <a:r>
              <a:rPr lang="en-US" altLang="ko-KR" sz="4400" b="1" dirty="0" smtClean="0"/>
              <a:t>(</a:t>
            </a:r>
            <a:r>
              <a:rPr lang="en-US" altLang="ko-KR" sz="4400" b="1" dirty="0" err="1" smtClean="0"/>
              <a:t>input_fn</a:t>
            </a:r>
            <a:r>
              <a:rPr lang="en-US" altLang="ko-KR" sz="4400" b="1" dirty="0" smtClean="0"/>
              <a:t>)</a:t>
            </a:r>
            <a:endParaRPr lang="ko-KR" alt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9506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0010" y="261057"/>
            <a:ext cx="1159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2. </a:t>
            </a:r>
            <a:r>
              <a:rPr lang="ko-KR" altLang="en-US" sz="5400" b="1" dirty="0" smtClean="0"/>
              <a:t>모델 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010" y="1184387"/>
            <a:ext cx="471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핵심코드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00010" y="1553719"/>
            <a:ext cx="11019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def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create_model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bert_config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is_training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input_ids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input_mask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segment_ids</a:t>
            </a:r>
            <a:r>
              <a:rPr lang="ko-KR" altLang="en-US" dirty="0" smtClean="0"/>
              <a:t>,</a:t>
            </a:r>
          </a:p>
          <a:p>
            <a:r>
              <a:rPr lang="ko-KR" altLang="en-US" dirty="0" smtClean="0"/>
              <a:t>                 </a:t>
            </a:r>
            <a:r>
              <a:rPr lang="ko-KR" altLang="en-US" dirty="0" err="1" smtClean="0"/>
              <a:t>labels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num_labels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use_one_hot_embeddings</a:t>
            </a:r>
            <a:r>
              <a:rPr lang="ko-KR" altLang="en-US" dirty="0" smtClean="0"/>
              <a:t>):</a:t>
            </a:r>
          </a:p>
          <a:p>
            <a:r>
              <a:rPr lang="ko-KR" altLang="en-US" dirty="0" smtClean="0"/>
              <a:t>  """</a:t>
            </a:r>
            <a:r>
              <a:rPr lang="ko-KR" altLang="en-US" dirty="0" err="1" smtClean="0"/>
              <a:t>Creates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classification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model</a:t>
            </a:r>
            <a:r>
              <a:rPr lang="ko-KR" altLang="en-US" dirty="0" smtClean="0"/>
              <a:t>."""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model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modeling.BertModel</a:t>
            </a:r>
            <a:r>
              <a:rPr lang="ko-KR" altLang="en-US" dirty="0" smtClean="0"/>
              <a:t>(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config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bert_config</a:t>
            </a:r>
            <a:r>
              <a:rPr lang="ko-KR" altLang="en-US" dirty="0" smtClean="0"/>
              <a:t>,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is_training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is_training</a:t>
            </a:r>
            <a:r>
              <a:rPr lang="ko-KR" altLang="en-US" dirty="0" smtClean="0"/>
              <a:t>,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input_ids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input_ids</a:t>
            </a:r>
            <a:r>
              <a:rPr lang="ko-KR" altLang="en-US" dirty="0" smtClean="0"/>
              <a:t>,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input_mask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input_mask</a:t>
            </a:r>
            <a:r>
              <a:rPr lang="ko-KR" altLang="en-US" dirty="0" smtClean="0"/>
              <a:t>,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token_type_ids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segment_ids</a:t>
            </a:r>
            <a:r>
              <a:rPr lang="ko-KR" altLang="en-US" dirty="0" smtClean="0"/>
              <a:t>,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use_one_hot_embeddings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use_one_hot_embeddings</a:t>
            </a:r>
            <a:r>
              <a:rPr lang="ko-KR" altLang="en-US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output_layer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model.get_pooled_output</a:t>
            </a:r>
            <a:r>
              <a:rPr lang="ko-KR" altLang="en-US" dirty="0" smtClean="0"/>
              <a:t>()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hidden_size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output_layer.shape</a:t>
            </a:r>
            <a:r>
              <a:rPr lang="ko-KR" altLang="en-US" dirty="0" smtClean="0"/>
              <a:t>[-1].</a:t>
            </a:r>
            <a:r>
              <a:rPr lang="ko-KR" altLang="en-US" dirty="0" err="1" smtClean="0"/>
              <a:t>value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output_weights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tf.get_variable</a:t>
            </a:r>
            <a:r>
              <a:rPr lang="ko-KR" altLang="en-US" dirty="0" smtClean="0"/>
              <a:t>(</a:t>
            </a:r>
          </a:p>
          <a:p>
            <a:r>
              <a:rPr lang="ko-KR" altLang="en-US" dirty="0" smtClean="0"/>
              <a:t>      "</a:t>
            </a:r>
            <a:r>
              <a:rPr lang="ko-KR" altLang="en-US" dirty="0" err="1" smtClean="0"/>
              <a:t>output_weights</a:t>
            </a:r>
            <a:r>
              <a:rPr lang="ko-KR" altLang="en-US" dirty="0" smtClean="0"/>
              <a:t>", [</a:t>
            </a:r>
            <a:r>
              <a:rPr lang="ko-KR" altLang="en-US" dirty="0" err="1" smtClean="0"/>
              <a:t>num_labels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hidden_size</a:t>
            </a:r>
            <a:r>
              <a:rPr lang="ko-KR" altLang="en-US" dirty="0" smtClean="0"/>
              <a:t>],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initializer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tf.truncated_normal_initializer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stddev</a:t>
            </a:r>
            <a:r>
              <a:rPr lang="ko-KR" altLang="en-US" dirty="0" smtClean="0"/>
              <a:t>=0.02))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1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0010" y="261057"/>
            <a:ext cx="1159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2. </a:t>
            </a:r>
            <a:r>
              <a:rPr lang="ko-KR" altLang="en-US" sz="5400" b="1" dirty="0" smtClean="0"/>
              <a:t>모델 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010" y="1184387"/>
            <a:ext cx="471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핵심코드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이어서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0010" y="1553719"/>
            <a:ext cx="11019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 </a:t>
            </a:r>
            <a:r>
              <a:rPr lang="ko-KR" altLang="en-US" dirty="0" err="1" smtClean="0"/>
              <a:t>output_bias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tf.get_variable</a:t>
            </a:r>
            <a:r>
              <a:rPr lang="ko-KR" altLang="en-US" dirty="0" smtClean="0"/>
              <a:t>(</a:t>
            </a:r>
          </a:p>
          <a:p>
            <a:r>
              <a:rPr lang="ko-KR" altLang="en-US" dirty="0" smtClean="0"/>
              <a:t>      "</a:t>
            </a:r>
            <a:r>
              <a:rPr lang="ko-KR" altLang="en-US" dirty="0" err="1" smtClean="0"/>
              <a:t>output_bias</a:t>
            </a:r>
            <a:r>
              <a:rPr lang="ko-KR" altLang="en-US" dirty="0" smtClean="0"/>
              <a:t>", [</a:t>
            </a:r>
            <a:r>
              <a:rPr lang="ko-KR" altLang="en-US" dirty="0" err="1" smtClean="0"/>
              <a:t>num_labels</a:t>
            </a:r>
            <a:r>
              <a:rPr lang="ko-KR" altLang="en-US" dirty="0" smtClean="0"/>
              <a:t>], </a:t>
            </a:r>
            <a:r>
              <a:rPr lang="ko-KR" altLang="en-US" dirty="0" err="1" smtClean="0"/>
              <a:t>initializer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tf.zeros_initializer</a:t>
            </a:r>
            <a:r>
              <a:rPr lang="ko-KR" altLang="en-US" dirty="0" smtClean="0"/>
              <a:t>())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with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tf.variable_scope</a:t>
            </a:r>
            <a:r>
              <a:rPr lang="ko-KR" altLang="en-US" dirty="0" smtClean="0"/>
              <a:t>("</a:t>
            </a:r>
            <a:r>
              <a:rPr lang="ko-KR" altLang="en-US" dirty="0" err="1" smtClean="0"/>
              <a:t>loss</a:t>
            </a:r>
            <a:r>
              <a:rPr lang="ko-KR" altLang="en-US" dirty="0" smtClean="0"/>
              <a:t>"):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if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is_training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    # </a:t>
            </a:r>
            <a:r>
              <a:rPr lang="ko-KR" altLang="en-US" dirty="0" err="1" smtClean="0"/>
              <a:t>I.e</a:t>
            </a:r>
            <a:r>
              <a:rPr lang="ko-KR" altLang="en-US" dirty="0" smtClean="0"/>
              <a:t>., 0.1 </a:t>
            </a:r>
            <a:r>
              <a:rPr lang="ko-KR" altLang="en-US" dirty="0" err="1" smtClean="0"/>
              <a:t>dropout</a:t>
            </a:r>
            <a:endParaRPr lang="ko-KR" altLang="en-US" dirty="0" smtClean="0"/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output_layer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tf.nn.dropout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output_layer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keep_prob</a:t>
            </a:r>
            <a:r>
              <a:rPr lang="ko-KR" altLang="en-US" dirty="0" smtClean="0"/>
              <a:t>=0.9)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logits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tf.matmul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output_layer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output_weights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transpose_b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True</a:t>
            </a:r>
            <a:r>
              <a:rPr lang="ko-KR" altLang="en-US" dirty="0" smtClean="0"/>
              <a:t>)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logits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tf.nn.bias_add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logits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output_bias</a:t>
            </a:r>
            <a:r>
              <a:rPr lang="ko-KR" altLang="en-US" dirty="0" smtClean="0"/>
              <a:t>)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probabilities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tf.nn.softmax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logits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axis</a:t>
            </a:r>
            <a:r>
              <a:rPr lang="ko-KR" altLang="en-US" dirty="0" smtClean="0"/>
              <a:t>=-1)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log_probs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tf.nn.log_softmax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logits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axis</a:t>
            </a:r>
            <a:r>
              <a:rPr lang="ko-KR" altLang="en-US" dirty="0" smtClean="0"/>
              <a:t>=-1)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one_hot_labels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tf.one_hot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labels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depth</a:t>
            </a:r>
            <a:r>
              <a:rPr lang="ko-KR" altLang="en-US" dirty="0" smtClean="0"/>
              <a:t>=</a:t>
            </a:r>
            <a:r>
              <a:rPr lang="ko-KR" altLang="en-US" dirty="0" err="1" smtClean="0"/>
              <a:t>num_labels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dtype</a:t>
            </a:r>
            <a:r>
              <a:rPr lang="ko-KR" altLang="en-US" dirty="0" smtClean="0"/>
              <a:t>=tf.float32)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per_example_loss</a:t>
            </a:r>
            <a:r>
              <a:rPr lang="ko-KR" altLang="en-US" dirty="0" smtClean="0"/>
              <a:t> = -</a:t>
            </a:r>
            <a:r>
              <a:rPr lang="ko-KR" altLang="en-US" dirty="0" err="1" smtClean="0"/>
              <a:t>tf.reduce_sum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one_hot_labels</a:t>
            </a:r>
            <a:r>
              <a:rPr lang="ko-KR" altLang="en-US" dirty="0" smtClean="0"/>
              <a:t> * </a:t>
            </a:r>
            <a:r>
              <a:rPr lang="ko-KR" altLang="en-US" dirty="0" err="1" smtClean="0"/>
              <a:t>log_probs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axis</a:t>
            </a:r>
            <a:r>
              <a:rPr lang="ko-KR" altLang="en-US" dirty="0" smtClean="0"/>
              <a:t>=-1)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loss</a:t>
            </a:r>
            <a:r>
              <a:rPr lang="ko-KR" altLang="en-US" dirty="0" smtClean="0"/>
              <a:t> = </a:t>
            </a:r>
            <a:r>
              <a:rPr lang="ko-KR" altLang="en-US" dirty="0" err="1" smtClean="0"/>
              <a:t>tf.reduce_mean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per_example_loss</a:t>
            </a:r>
            <a:r>
              <a:rPr lang="ko-KR" altLang="en-US" dirty="0" smtClean="0"/>
              <a:t>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return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loss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per_example_loss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logits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probabilities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1644"/>
            <a:ext cx="12192000" cy="4682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010" y="261057"/>
            <a:ext cx="1159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3. </a:t>
            </a:r>
            <a:r>
              <a:rPr lang="ko-KR" altLang="en-US" sz="5400" b="1" dirty="0" smtClean="0"/>
              <a:t>객체 구조도</a:t>
            </a:r>
            <a:endParaRPr lang="ko-KR" altLang="en-US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26222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524</Words>
  <Application>Microsoft Office PowerPoint</Application>
  <PresentationFormat>와이드스크린</PresentationFormat>
  <Paragraphs>109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SFMono-Regular</vt:lpstr>
      <vt:lpstr>맑은 고딕</vt:lpstr>
      <vt:lpstr>Arial</vt:lpstr>
      <vt:lpstr>Office 테마</vt:lpstr>
      <vt:lpstr>main의 전반적인 흐름(do_train,do_eval,do_predict=True)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jsh</dc:creator>
  <cp:lastModifiedBy>jsh</cp:lastModifiedBy>
  <cp:revision>22</cp:revision>
  <dcterms:created xsi:type="dcterms:W3CDTF">2019-03-23T04:31:43Z</dcterms:created>
  <dcterms:modified xsi:type="dcterms:W3CDTF">2019-03-23T08:47:42Z</dcterms:modified>
</cp:coreProperties>
</file>