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61" r:id="rId8"/>
    <p:sldId id="263" r:id="rId9"/>
    <p:sldId id="262" r:id="rId10"/>
    <p:sldId id="259" r:id="rId11"/>
    <p:sldId id="260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184" autoAdjust="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C63A-128C-4A69-A34F-55144857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6C1C0-F134-4C4A-B9AB-D4A89D928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CCBC3-B254-4108-8F94-28BD58C2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EF6A-C851-45FB-9400-B7685132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44D4-4713-40BA-B5EA-46D92A5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9ACD-6E9A-4C59-AE62-D61E7059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3E54-9DD6-44D8-9BE6-0DDB6323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F357-589B-43C1-94AF-2FB218BD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EB65-9B54-49F0-8B9E-C76E9A50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F2A6-381B-46E0-9B54-0BBBA3D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6395-FCEB-4F98-8926-93F1DC32A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0D86B-3BFD-46B0-BD32-D24F28F56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FD4C-E0EA-490E-9D3E-3290372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F81F-EF2E-4ED1-B8E7-7998FF1B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8774-0714-425C-B77C-924EAA8A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3B48-296D-4A16-9A09-0E026225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379C-FDA0-4602-8B7F-3AF93E2C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D0E4-D1AE-4A87-82BB-0734434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4670-752C-4F15-BD0E-341B8303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315A-C7F2-4D7C-88FE-C8FDDC45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6404-20ED-4CA9-AD69-36DC0C66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F8DE5-3B08-4140-800C-42C3EF1A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7D0D-44F6-41C7-9C0F-BB87EEFF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CD20-98D2-4F76-87D1-E7FF82D5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3371-4C5E-45F0-88DC-4A604948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4F1-98CC-49C8-957A-22530EB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819E-2E95-44D1-A681-6F46D93A5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0612F-9AD3-4A38-B1B9-573B3C45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8487-A36D-4765-9F75-9AACEE26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C6E6-EEAA-413C-A1AC-C9CCCD2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46D09-CB50-4928-A5D2-8499CF06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6C6C-0660-4D7B-9BD1-D5782C78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12D9-5641-47C5-92D2-8179DB25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3DFAB-09CC-4FA8-805B-2E40BC13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C86C5-131C-44DD-9CFA-9109D70C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57589-279A-410F-92BE-1DBDD2542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69A71-5731-45F1-9741-6462F3F4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3DD7-A7DC-4015-ACC7-CEC18F83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80CDB-ADE1-47A1-A6C9-D57F6F79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4633-D353-4085-917A-4F0E6C62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96AE-E107-4F2B-9BD7-B58608CA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D742C-7B3B-4CB5-B0E0-08DB5E00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717B7-236C-41DC-9F86-C16F7152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34158-C146-414C-AA79-14DA5F3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CB53E-8FEC-4770-9B58-FA6A31E8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B369F-1C3D-4249-8BB9-C2E2782F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58A-91E5-4C34-B3C7-5BABF8D1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EFF2-3746-4AA9-B22B-931A908E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66484-79CF-40E5-963E-3A58F54A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08667-E12E-4C72-A866-7BB8306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C457-DD42-4CDD-9C08-349B68EE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72AF6-8DE5-44A2-92E0-81DA80CD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1F73-84F1-410D-BE57-912287C4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71C7D-23E9-4173-BDAD-65EBC6B4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B170-3962-4A22-A64B-DA8C1D1A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23AD-EF2F-449A-8813-47AC49E7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0F353-9F93-463F-BCD5-365EB055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08A94-8CF0-4375-9B37-C8A20001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55D6A-6351-4827-A31E-CE6E06AC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4E1E1-723E-4DF8-AD69-0F124D32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CCDB-F5B8-4221-8051-66656EE70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4FB5-A2A1-43E5-9125-B0198B148E9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FC57-06E8-4E2A-B8F1-7EC7B5B29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AAFF-0FF8-44BC-B9EC-62AEB7BF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7021-3067-4E2B-9B3E-F450A1F4C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106" y="770284"/>
            <a:ext cx="10305861" cy="2387600"/>
          </a:xfrm>
        </p:spPr>
        <p:txBody>
          <a:bodyPr/>
          <a:lstStyle/>
          <a:p>
            <a:r>
              <a:rPr lang="en-US" dirty="0"/>
              <a:t>Figure Workflow: </a:t>
            </a:r>
            <a:br>
              <a:rPr lang="en-US" dirty="0"/>
            </a:br>
            <a:r>
              <a:rPr lang="en-US" dirty="0" err="1"/>
              <a:t>Matlab</a:t>
            </a:r>
            <a:r>
              <a:rPr lang="en-US" dirty="0"/>
              <a:t> to Latex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CB74CF-75A9-44C3-85FF-5C6FFEA1ED99}"/>
              </a:ext>
            </a:extLst>
          </p:cNvPr>
          <p:cNvSpPr txBox="1">
            <a:spLocks/>
          </p:cNvSpPr>
          <p:nvPr/>
        </p:nvSpPr>
        <p:spPr>
          <a:xfrm>
            <a:off x="1361037" y="287722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How to make sufficiently nice figures as quickly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77850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315C9-2E52-4BC4-94B7-984D1AA580F0}"/>
              </a:ext>
            </a:extLst>
          </p:cNvPr>
          <p:cNvSpPr txBox="1"/>
          <p:nvPr/>
        </p:nvSpPr>
        <p:spPr>
          <a:xfrm>
            <a:off x="982352" y="367838"/>
            <a:ext cx="286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F57FA-2F0D-468E-8046-4BB65779FDEA}"/>
              </a:ext>
            </a:extLst>
          </p:cNvPr>
          <p:cNvSpPr txBox="1"/>
          <p:nvPr/>
        </p:nvSpPr>
        <p:spPr>
          <a:xfrm>
            <a:off x="805344" y="1568391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8466-AA80-4CCC-9D8D-30E1F065BB85}"/>
              </a:ext>
            </a:extLst>
          </p:cNvPr>
          <p:cNvSpPr txBox="1"/>
          <p:nvPr/>
        </p:nvSpPr>
        <p:spPr>
          <a:xfrm>
            <a:off x="743755" y="3119708"/>
            <a:ext cx="15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Figures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810D5-A5DC-4C05-90F0-22BC056B23E0}"/>
              </a:ext>
            </a:extLst>
          </p:cNvPr>
          <p:cNvSpPr txBox="1"/>
          <p:nvPr/>
        </p:nvSpPr>
        <p:spPr>
          <a:xfrm>
            <a:off x="2863757" y="2108561"/>
            <a:ext cx="155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Paper.tex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FD490-934E-4D84-88FF-FC07689D175A}"/>
              </a:ext>
            </a:extLst>
          </p:cNvPr>
          <p:cNvSpPr txBox="1"/>
          <p:nvPr/>
        </p:nvSpPr>
        <p:spPr>
          <a:xfrm>
            <a:off x="2239861" y="5082747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Mega_figure.pdf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4DBE7-2F01-4DC8-A335-3A9CC42A2BAF}"/>
              </a:ext>
            </a:extLst>
          </p:cNvPr>
          <p:cNvSpPr txBox="1"/>
          <p:nvPr/>
        </p:nvSpPr>
        <p:spPr>
          <a:xfrm>
            <a:off x="2232870" y="4435237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Mega_figure.svg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EA6F5C-2FEA-416B-A876-7CC328BDA014}"/>
              </a:ext>
            </a:extLst>
          </p:cNvPr>
          <p:cNvCxnSpPr/>
          <p:nvPr/>
        </p:nvCxnSpPr>
        <p:spPr>
          <a:xfrm>
            <a:off x="2970543" y="4804569"/>
            <a:ext cx="0" cy="32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965F47-E125-4C10-9C84-C273B9700597}"/>
              </a:ext>
            </a:extLst>
          </p:cNvPr>
          <p:cNvSpPr txBox="1"/>
          <p:nvPr/>
        </p:nvSpPr>
        <p:spPr>
          <a:xfrm>
            <a:off x="1384184" y="3792040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Sub_fig1.pdf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9E866-350B-4777-9AFF-DE58B2319B6E}"/>
              </a:ext>
            </a:extLst>
          </p:cNvPr>
          <p:cNvSpPr txBox="1"/>
          <p:nvPr/>
        </p:nvSpPr>
        <p:spPr>
          <a:xfrm>
            <a:off x="2467762" y="3490524"/>
            <a:ext cx="16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Sub_fig2.pdf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6D4B2-E02E-4335-8DBE-55D6E83F9DC7}"/>
              </a:ext>
            </a:extLst>
          </p:cNvPr>
          <p:cNvSpPr txBox="1"/>
          <p:nvPr/>
        </p:nvSpPr>
        <p:spPr>
          <a:xfrm>
            <a:off x="3380763" y="3884373"/>
            <a:ext cx="149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Sub_fig3.pdf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C41683-3B60-4348-BC95-F781BBA0807D}"/>
              </a:ext>
            </a:extLst>
          </p:cNvPr>
          <p:cNvCxnSpPr>
            <a:cxnSpLocks/>
          </p:cNvCxnSpPr>
          <p:nvPr/>
        </p:nvCxnSpPr>
        <p:spPr>
          <a:xfrm>
            <a:off x="2232870" y="4096524"/>
            <a:ext cx="501942" cy="32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7CDD0D-9B2B-49F2-A0BE-A4A6998C9F17}"/>
              </a:ext>
            </a:extLst>
          </p:cNvPr>
          <p:cNvCxnSpPr>
            <a:cxnSpLocks/>
          </p:cNvCxnSpPr>
          <p:nvPr/>
        </p:nvCxnSpPr>
        <p:spPr>
          <a:xfrm>
            <a:off x="2962154" y="3967993"/>
            <a:ext cx="0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657DF2-BEF8-4B0E-A450-59B31078F751}"/>
              </a:ext>
            </a:extLst>
          </p:cNvPr>
          <p:cNvCxnSpPr>
            <a:cxnSpLocks/>
          </p:cNvCxnSpPr>
          <p:nvPr/>
        </p:nvCxnSpPr>
        <p:spPr>
          <a:xfrm flipH="1">
            <a:off x="3153420" y="4253705"/>
            <a:ext cx="806184" cy="16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F37C52-4F33-4D7A-A7F3-E92A5651A0D8}"/>
              </a:ext>
            </a:extLst>
          </p:cNvPr>
          <p:cNvSpPr txBox="1"/>
          <p:nvPr/>
        </p:nvSpPr>
        <p:spPr>
          <a:xfrm>
            <a:off x="2156530" y="2528827"/>
            <a:ext cx="209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Make_figures.m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9BC5DC-61FA-4641-A796-6B98E62FCDEB}"/>
              </a:ext>
            </a:extLst>
          </p:cNvPr>
          <p:cNvCxnSpPr>
            <a:cxnSpLocks/>
          </p:cNvCxnSpPr>
          <p:nvPr/>
        </p:nvCxnSpPr>
        <p:spPr>
          <a:xfrm flipH="1">
            <a:off x="1946246" y="2965663"/>
            <a:ext cx="853580" cy="85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ED0A90-49EF-4A33-AA12-597BA9039577}"/>
              </a:ext>
            </a:extLst>
          </p:cNvPr>
          <p:cNvCxnSpPr>
            <a:cxnSpLocks/>
          </p:cNvCxnSpPr>
          <p:nvPr/>
        </p:nvCxnSpPr>
        <p:spPr>
          <a:xfrm>
            <a:off x="3059745" y="2928447"/>
            <a:ext cx="0" cy="56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6C23FB-4F93-42B5-BDF4-349A09A5B8D8}"/>
              </a:ext>
            </a:extLst>
          </p:cNvPr>
          <p:cNvCxnSpPr>
            <a:cxnSpLocks/>
          </p:cNvCxnSpPr>
          <p:nvPr/>
        </p:nvCxnSpPr>
        <p:spPr>
          <a:xfrm>
            <a:off x="3284151" y="2898159"/>
            <a:ext cx="969068" cy="107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B9B77A2-59A6-4962-93F0-5D14BA31A996}"/>
              </a:ext>
            </a:extLst>
          </p:cNvPr>
          <p:cNvSpPr/>
          <p:nvPr/>
        </p:nvSpPr>
        <p:spPr>
          <a:xfrm>
            <a:off x="662730" y="1459684"/>
            <a:ext cx="4020286" cy="160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54157-2540-48BC-B2BB-BE4B3FC7F9E8}"/>
              </a:ext>
            </a:extLst>
          </p:cNvPr>
          <p:cNvSpPr/>
          <p:nvPr/>
        </p:nvSpPr>
        <p:spPr>
          <a:xfrm>
            <a:off x="696287" y="3164315"/>
            <a:ext cx="4236440" cy="2287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1D4B613C-12F5-482D-93D1-5665A5108E18}"/>
              </a:ext>
            </a:extLst>
          </p:cNvPr>
          <p:cNvSpPr/>
          <p:nvPr/>
        </p:nvSpPr>
        <p:spPr>
          <a:xfrm rot="10800000">
            <a:off x="4002317" y="1865194"/>
            <a:ext cx="1748605" cy="3586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9A35B-72D3-4006-8BE4-E145F222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44" y="777738"/>
            <a:ext cx="8985712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36FEA-7479-4314-85A8-37C7E8D6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43" y="739637"/>
            <a:ext cx="9036514" cy="53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256DB-8815-4E25-B39F-58AACD66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67" y="736461"/>
            <a:ext cx="9042865" cy="53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3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A74FD-29BB-4A74-8244-3B769B07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42812"/>
            <a:ext cx="9049215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8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5B4CA-BE61-417F-B99F-ED541BB0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45987"/>
            <a:ext cx="9049215" cy="53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06F6C-6100-4A59-A278-E4ECC7F8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43" y="742812"/>
            <a:ext cx="9036514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7C4BF-24D4-4D16-8CC3-45506E94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17" y="755512"/>
            <a:ext cx="9055565" cy="53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8A0833-8E50-4CF5-80F8-5DB4FE98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81" y="452673"/>
            <a:ext cx="5877485" cy="5173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A7224-86D0-43C1-85C4-E057A4563A77}"/>
              </a:ext>
            </a:extLst>
          </p:cNvPr>
          <p:cNvSpPr txBox="1"/>
          <p:nvPr/>
        </p:nvSpPr>
        <p:spPr>
          <a:xfrm>
            <a:off x="760491" y="570368"/>
            <a:ext cx="43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Call figure in latex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32FA0-00AE-4E90-AE14-26CE484CE78D}"/>
              </a:ext>
            </a:extLst>
          </p:cNvPr>
          <p:cNvSpPr txBox="1"/>
          <p:nvPr/>
        </p:nvSpPr>
        <p:spPr>
          <a:xfrm>
            <a:off x="625357" y="1464466"/>
            <a:ext cx="52473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\begin{figure}    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\centering    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\</a:t>
            </a:r>
            <a:r>
              <a:rPr lang="en-US" sz="16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includegraphics</a:t>
            </a:r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[width=1.0\linewidth]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{figures/demo_panel.pdf}    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\caption{(a) explanation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(b) explanation}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\label{</a:t>
            </a:r>
            <a:r>
              <a:rPr lang="en-US" sz="16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fig:demo_panel</a:t>
            </a:r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\end{figure}</a:t>
            </a:r>
          </a:p>
        </p:txBody>
      </p:sp>
    </p:spTree>
    <p:extLst>
      <p:ext uri="{BB962C8B-B14F-4D97-AF65-F5344CB8AC3E}">
        <p14:creationId xmlns:p14="http://schemas.microsoft.com/office/powerpoint/2010/main" val="8993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2EB23-87FA-425B-BBE8-78B0F4A7F0D0}"/>
              </a:ext>
            </a:extLst>
          </p:cNvPr>
          <p:cNvSpPr txBox="1"/>
          <p:nvPr/>
        </p:nvSpPr>
        <p:spPr>
          <a:xfrm>
            <a:off x="7617765" y="532233"/>
            <a:ext cx="286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Final paper figures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5F568-44A2-4E67-B779-652A21699F97}"/>
              </a:ext>
            </a:extLst>
          </p:cNvPr>
          <p:cNvSpPr txBox="1"/>
          <p:nvPr/>
        </p:nvSpPr>
        <p:spPr>
          <a:xfrm>
            <a:off x="1233181" y="532232"/>
            <a:ext cx="286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</a:t>
            </a:r>
            <a:r>
              <a:rPr lang="en-US" sz="2400" b="1" dirty="0" err="1"/>
              <a:t>Matlab</a:t>
            </a:r>
            <a:r>
              <a:rPr lang="en-US" sz="2400" b="1" dirty="0"/>
              <a:t> figures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5A7F286-C927-4B00-8E2D-50C83097A517}"/>
              </a:ext>
            </a:extLst>
          </p:cNvPr>
          <p:cNvSpPr/>
          <p:nvPr/>
        </p:nvSpPr>
        <p:spPr>
          <a:xfrm>
            <a:off x="4362276" y="2067108"/>
            <a:ext cx="1361812" cy="39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861E4E-5254-4162-BCF5-2F1E11A9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48" y="1088471"/>
            <a:ext cx="5750374" cy="4882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604EE-1C8D-4FCB-8451-9CCFCFB20069}"/>
              </a:ext>
            </a:extLst>
          </p:cNvPr>
          <p:cNvGrpSpPr/>
          <p:nvPr/>
        </p:nvGrpSpPr>
        <p:grpSpPr>
          <a:xfrm>
            <a:off x="591372" y="1551962"/>
            <a:ext cx="3510844" cy="1915617"/>
            <a:chOff x="1598016" y="1736841"/>
            <a:chExt cx="4369025" cy="255918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B0A6AF-4172-422B-B92C-ED9764ED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8016" y="1736841"/>
              <a:ext cx="4369025" cy="2559182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9D7CFC-36B3-42D8-B4A8-25F032BF73F7}"/>
                </a:ext>
              </a:extLst>
            </p:cNvPr>
            <p:cNvSpPr/>
            <p:nvPr/>
          </p:nvSpPr>
          <p:spPr>
            <a:xfrm>
              <a:off x="1729353" y="1811814"/>
              <a:ext cx="365170" cy="4624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DA5AAE-81D5-4DBB-9951-EC575AB59D2E}"/>
                </a:ext>
              </a:extLst>
            </p:cNvPr>
            <p:cNvSpPr txBox="1"/>
            <p:nvPr/>
          </p:nvSpPr>
          <p:spPr>
            <a:xfrm>
              <a:off x="2200260" y="2043045"/>
              <a:ext cx="1172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Nice 2D system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5D1ADB-FD18-47BA-9133-E417051227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507"/>
          <a:stretch/>
        </p:blipFill>
        <p:spPr>
          <a:xfrm>
            <a:off x="591372" y="3466649"/>
            <a:ext cx="3510844" cy="14144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542CC8-D130-4FE8-98CF-07FFF589D542}"/>
              </a:ext>
            </a:extLst>
          </p:cNvPr>
          <p:cNvSpPr txBox="1"/>
          <p:nvPr/>
        </p:nvSpPr>
        <p:spPr>
          <a:xfrm>
            <a:off x="4556594" y="2509770"/>
            <a:ext cx="129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Many, </a:t>
            </a:r>
          </a:p>
          <a:p>
            <a:r>
              <a:rPr lang="en-US" sz="2400" b="1" dirty="0"/>
              <a:t>many,</a:t>
            </a:r>
          </a:p>
          <a:p>
            <a:r>
              <a:rPr lang="en-US" sz="2400" b="1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2961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C8DF4-1AE7-4FA6-8878-A793613E4984}"/>
              </a:ext>
            </a:extLst>
          </p:cNvPr>
          <p:cNvSpPr txBox="1"/>
          <p:nvPr/>
        </p:nvSpPr>
        <p:spPr>
          <a:xfrm>
            <a:off x="863152" y="494587"/>
            <a:ext cx="492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do we want in a figure?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DD475-C0F0-42AD-B8BC-184EE309D11A}"/>
              </a:ext>
            </a:extLst>
          </p:cNvPr>
          <p:cNvSpPr txBox="1"/>
          <p:nvPr/>
        </p:nvSpPr>
        <p:spPr>
          <a:xfrm>
            <a:off x="1071381" y="1209593"/>
            <a:ext cx="974751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Standardization: fonts, size, spacing, colors, etc...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QUICK and EASY to make changes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Easy to change file type: pdf, eps, </a:t>
            </a:r>
            <a:r>
              <a:rPr lang="en-US" sz="2000" dirty="0" err="1"/>
              <a:t>png</a:t>
            </a:r>
            <a:r>
              <a:rPr lang="en-US" sz="2000" dirty="0"/>
              <a:t>,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Easy to use in different final products: paper, presentation, poster, dissertation, tutorial….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Quick to make the first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Quick to change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 repeat 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34599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59ED4-30B1-4032-B74C-5351954E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580" y="940014"/>
            <a:ext cx="5860284" cy="51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1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457A32-CF98-4546-9E2F-47A866C1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754" y="903381"/>
            <a:ext cx="5271252" cy="53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15903D-4707-40F0-9B83-FCFF3821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03" y="654104"/>
            <a:ext cx="5044498" cy="55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7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DC6B7-A691-4ECE-9C8A-3E99E1DBA0F1}"/>
              </a:ext>
            </a:extLst>
          </p:cNvPr>
          <p:cNvSpPr txBox="1"/>
          <p:nvPr/>
        </p:nvSpPr>
        <p:spPr>
          <a:xfrm>
            <a:off x="307597" y="121146"/>
            <a:ext cx="179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D36A9-2F10-4709-B1F6-3D426A08CCD3}"/>
              </a:ext>
            </a:extLst>
          </p:cNvPr>
          <p:cNvSpPr txBox="1"/>
          <p:nvPr/>
        </p:nvSpPr>
        <p:spPr>
          <a:xfrm>
            <a:off x="942517" y="533787"/>
            <a:ext cx="23444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Matlab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Python,</a:t>
            </a:r>
          </a:p>
          <a:p>
            <a:r>
              <a:rPr lang="en-US" sz="2800" b="1" dirty="0"/>
              <a:t>R,</a:t>
            </a:r>
          </a:p>
          <a:p>
            <a:r>
              <a:rPr lang="en-US" sz="2800" b="1" dirty="0"/>
              <a:t>Mathematica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3456FBB-BCB7-4520-938B-274F47BBC7BD}"/>
              </a:ext>
            </a:extLst>
          </p:cNvPr>
          <p:cNvSpPr/>
          <p:nvPr/>
        </p:nvSpPr>
        <p:spPr>
          <a:xfrm>
            <a:off x="3176631" y="893341"/>
            <a:ext cx="8892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F3B1C-2300-427F-A176-AA000F63DDA1}"/>
              </a:ext>
            </a:extLst>
          </p:cNvPr>
          <p:cNvSpPr txBox="1"/>
          <p:nvPr/>
        </p:nvSpPr>
        <p:spPr>
          <a:xfrm>
            <a:off x="4612499" y="626120"/>
            <a:ext cx="160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Inkscape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59CBF-8D78-4786-B34F-EF95819616CB}"/>
              </a:ext>
            </a:extLst>
          </p:cNvPr>
          <p:cNvSpPr txBox="1"/>
          <p:nvPr/>
        </p:nvSpPr>
        <p:spPr>
          <a:xfrm>
            <a:off x="8874153" y="943675"/>
            <a:ext cx="178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Latex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6B54CA-C980-41BE-AA27-52BB617568DD}"/>
              </a:ext>
            </a:extLst>
          </p:cNvPr>
          <p:cNvSpPr/>
          <p:nvPr/>
        </p:nvSpPr>
        <p:spPr>
          <a:xfrm>
            <a:off x="7540305" y="918508"/>
            <a:ext cx="8892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95130-CE00-4D17-B7E2-926A10B3657D}"/>
              </a:ext>
            </a:extLst>
          </p:cNvPr>
          <p:cNvSpPr txBox="1"/>
          <p:nvPr/>
        </p:nvSpPr>
        <p:spPr>
          <a:xfrm>
            <a:off x="8337132" y="1563120"/>
            <a:ext cx="28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Insert final panel figure into latex file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8C5448-5997-4DC3-A749-A778760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29" y="3093564"/>
            <a:ext cx="3103837" cy="2032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7149EC-8D2E-41CE-ADA7-8A77B731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99" y="2442517"/>
            <a:ext cx="3788207" cy="3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5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DC6B7-A691-4ECE-9C8A-3E99E1DBA0F1}"/>
              </a:ext>
            </a:extLst>
          </p:cNvPr>
          <p:cNvSpPr txBox="1"/>
          <p:nvPr/>
        </p:nvSpPr>
        <p:spPr>
          <a:xfrm>
            <a:off x="307597" y="121146"/>
            <a:ext cx="179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D36A9-2F10-4709-B1F6-3D426A08CCD3}"/>
              </a:ext>
            </a:extLst>
          </p:cNvPr>
          <p:cNvSpPr txBox="1"/>
          <p:nvPr/>
        </p:nvSpPr>
        <p:spPr>
          <a:xfrm>
            <a:off x="942517" y="533787"/>
            <a:ext cx="23444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Matlab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Python,</a:t>
            </a:r>
          </a:p>
          <a:p>
            <a:r>
              <a:rPr lang="en-US" sz="2800" b="1" dirty="0"/>
              <a:t>R,</a:t>
            </a:r>
          </a:p>
          <a:p>
            <a:r>
              <a:rPr lang="en-US" sz="2800" b="1" dirty="0"/>
              <a:t>Mathematica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3456FBB-BCB7-4520-938B-274F47BBC7BD}"/>
              </a:ext>
            </a:extLst>
          </p:cNvPr>
          <p:cNvSpPr/>
          <p:nvPr/>
        </p:nvSpPr>
        <p:spPr>
          <a:xfrm>
            <a:off x="3176631" y="893341"/>
            <a:ext cx="8892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F3B1C-2300-427F-A176-AA000F63DDA1}"/>
              </a:ext>
            </a:extLst>
          </p:cNvPr>
          <p:cNvSpPr txBox="1"/>
          <p:nvPr/>
        </p:nvSpPr>
        <p:spPr>
          <a:xfrm>
            <a:off x="4612499" y="626120"/>
            <a:ext cx="160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Inkscape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59CBF-8D78-4786-B34F-EF95819616CB}"/>
              </a:ext>
            </a:extLst>
          </p:cNvPr>
          <p:cNvSpPr txBox="1"/>
          <p:nvPr/>
        </p:nvSpPr>
        <p:spPr>
          <a:xfrm>
            <a:off x="8874153" y="943675"/>
            <a:ext cx="178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Latex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6B54CA-C980-41BE-AA27-52BB617568DD}"/>
              </a:ext>
            </a:extLst>
          </p:cNvPr>
          <p:cNvSpPr/>
          <p:nvPr/>
        </p:nvSpPr>
        <p:spPr>
          <a:xfrm>
            <a:off x="7540305" y="918508"/>
            <a:ext cx="8892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057A1-5C80-4295-9B47-CF2A32E85739}"/>
              </a:ext>
            </a:extLst>
          </p:cNvPr>
          <p:cNvSpPr txBox="1"/>
          <p:nvPr/>
        </p:nvSpPr>
        <p:spPr>
          <a:xfrm>
            <a:off x="652348" y="2127201"/>
            <a:ext cx="31123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Generate and save INDIVIDUAL bare bones figures as pdfs (or eps) at a RESONABLE RESOLUTION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Set all….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Figure SIZES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Figure tick VALUES, SIZES, FONTS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Plot colors, linewidths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DON’T: combine multiple figures using subplots, add titles, x or y 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F7C79-6AFD-4216-8A34-8811DA0DEDB3}"/>
              </a:ext>
            </a:extLst>
          </p:cNvPr>
          <p:cNvSpPr txBox="1"/>
          <p:nvPr/>
        </p:nvSpPr>
        <p:spPr>
          <a:xfrm>
            <a:off x="4065864" y="2006247"/>
            <a:ext cx="2994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Import bare bones figures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Create panel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 all…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Annotations,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Legends,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Arrows,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Cartoons,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Anything else you want in final latex figure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Save panel as pdf,</a:t>
            </a:r>
          </a:p>
          <a:p>
            <a:r>
              <a:rPr lang="en-US" dirty="0"/>
              <a:t>      ex) “demo_fig.pdf”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7C517-E65F-4BC9-B925-0A0E08D4E908}"/>
              </a:ext>
            </a:extLst>
          </p:cNvPr>
          <p:cNvSpPr txBox="1"/>
          <p:nvPr/>
        </p:nvSpPr>
        <p:spPr>
          <a:xfrm>
            <a:off x="7461521" y="2314023"/>
            <a:ext cx="46121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\begin{figure}    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\centering    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</a:t>
            </a:r>
            <a:r>
              <a:rPr lang="en-US" sz="16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includegraphics</a:t>
            </a:r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[width=1.0\linewidth]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{figures/demo_fig.pdf}    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\caption{(a) blah blah blah (b) blah..}    \label{</a:t>
            </a:r>
            <a:r>
              <a:rPr lang="en-US" sz="16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fig:demo</a:t>
            </a:r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\end{figure}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95130-CE00-4D17-B7E2-926A10B3657D}"/>
              </a:ext>
            </a:extLst>
          </p:cNvPr>
          <p:cNvSpPr txBox="1"/>
          <p:nvPr/>
        </p:nvSpPr>
        <p:spPr>
          <a:xfrm>
            <a:off x="8337132" y="1563120"/>
            <a:ext cx="28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Insert final panel figure into latex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6E5D3-1405-4FCB-BEA5-50C393569996}"/>
              </a:ext>
            </a:extLst>
          </p:cNvPr>
          <p:cNvSpPr txBox="1"/>
          <p:nvPr/>
        </p:nvSpPr>
        <p:spPr>
          <a:xfrm>
            <a:off x="8337132" y="4279217"/>
            <a:ext cx="2860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DON’T: add any code to add stuff to figure or combine figures,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DON’T: use </a:t>
            </a:r>
            <a:r>
              <a:rPr lang="en-US" dirty="0" err="1"/>
              <a:t>TikZ</a:t>
            </a:r>
            <a:r>
              <a:rPr lang="en-US" dirty="0"/>
              <a:t>, </a:t>
            </a:r>
            <a:r>
              <a:rPr lang="en-US" dirty="0" err="1"/>
              <a:t>Overpick</a:t>
            </a:r>
            <a:r>
              <a:rPr lang="en-US" dirty="0"/>
              <a:t>, </a:t>
            </a:r>
            <a:r>
              <a:rPr lang="en-US" dirty="0" err="1"/>
              <a:t>subfig</a:t>
            </a:r>
            <a:r>
              <a:rPr lang="en-US" dirty="0"/>
              <a:t> package.  Do everything you need to do in Inkscape</a:t>
            </a:r>
          </a:p>
        </p:txBody>
      </p:sp>
    </p:spTree>
    <p:extLst>
      <p:ext uri="{BB962C8B-B14F-4D97-AF65-F5344CB8AC3E}">
        <p14:creationId xmlns:p14="http://schemas.microsoft.com/office/powerpoint/2010/main" val="154891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96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412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Theme</vt:lpstr>
      <vt:lpstr>Figure Workflow:  Matlab to Latex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Morrison</dc:creator>
  <cp:lastModifiedBy>Megan Morrison</cp:lastModifiedBy>
  <cp:revision>30</cp:revision>
  <dcterms:created xsi:type="dcterms:W3CDTF">2021-01-14T01:22:06Z</dcterms:created>
  <dcterms:modified xsi:type="dcterms:W3CDTF">2021-01-15T17:36:28Z</dcterms:modified>
</cp:coreProperties>
</file>