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76" r:id="rId6"/>
    <p:sldId id="278" r:id="rId7"/>
    <p:sldId id="279" r:id="rId8"/>
    <p:sldId id="277" r:id="rId9"/>
    <p:sldId id="289" r:id="rId10"/>
    <p:sldId id="261" r:id="rId11"/>
    <p:sldId id="263" r:id="rId12"/>
    <p:sldId id="259" r:id="rId13"/>
    <p:sldId id="280" r:id="rId14"/>
    <p:sldId id="281" r:id="rId15"/>
    <p:sldId id="283" r:id="rId16"/>
    <p:sldId id="282" r:id="rId17"/>
    <p:sldId id="287" r:id="rId18"/>
    <p:sldId id="262" r:id="rId19"/>
    <p:sldId id="284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528"/>
    <a:srgbClr val="F09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3184" autoAdjust="0"/>
  </p:normalViewPr>
  <p:slideViewPr>
    <p:cSldViewPr snapToGrid="0">
      <p:cViewPr varScale="1">
        <p:scale>
          <a:sx n="62" d="100"/>
          <a:sy n="62" d="100"/>
        </p:scale>
        <p:origin x="7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20:32:22.547"/>
    </inkml:context>
    <inkml:brush xml:id="br0">
      <inkml:brushProperty name="width" value="0.10583" units="cm"/>
      <inkml:brushProperty name="height" value="0.10583" units="cm"/>
      <inkml:brushProperty name="color" value="#E71224"/>
      <inkml:brushProperty name="ignorePressure" value="1"/>
    </inkml:brush>
  </inkml:definitions>
  <inkml:trace contextRef="#ctx0" brushRef="#br0">2566 456,'-1'-5,"0"0,-1 0,1 1,-1-1,0 1,0-1,0 1,-1 0,1 0,-6-7,-2-2,-18-29,-2 1,-2 1,-2 2,-55-49,82 81,-1 1,0 0,0 0,0 1,-1 0,0 0,0 1,1 0,-15-2,-9 0,-47-2,21 3,-69-10,-432-24,310 37,-134 4,292 5,-1 4,2 4,-95 29,161-38,0-2,0 2,0 1,-24 12,42-17,0 0,0 1,0-1,1 1,-1 0,1 1,0 0,0-1,1 1,0 1,0-1,0 1,0 0,1 0,0 0,-3 7,-6 28,2-1,2 1,-6 70,9 128,6-220,1 0,1 0,1 0,1-1,0 1,12 26,4 0,34 56,-28-58,3-2,1 0,3-3,0 0,74 59,-29-36,172 101,-226-149,0-1,0-1,1-2,44 11,110 9,-15-3,134 41,268 51,-437-98,1-6,181-3,-288-12,0-2,0-1,-1-1,0 0,0-2,0-1,-1-1,0-1,-1 0,0-2,37-27,-7-1,-2-3,-2-2,46-56,-78 83,-1 0,-1-1,0 0,-2-1,0 0,-1-1,-1 0,8-31,-9 19,-1 1,-2-1,-2 0,-1 0,-2-40,-1 66,0-1,-1 0,0 1,0-1,-1 1,1 0,-2 0,1 0,-1 0,0 0,0 1,-6-7,-10-11,-39-34,43 42,-48-46,-2 3,-4 3,-1 3,-3 3,-92-46,-364-130,358 158,-378-140,475 178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20:32:30.5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20:32:38.4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20:32:39.3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20:32:44.2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20:32:50.9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C63A-128C-4A69-A34F-551448575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6C1C0-F134-4C4A-B9AB-D4A89D928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CCBC3-B254-4108-8F94-28BD58C2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4FB5-A2A1-43E5-9125-B0198B148E9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6EF6A-C851-45FB-9400-B7685132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344D4-4713-40BA-B5EA-46D92A5E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BA95-1B73-49DF-8BAF-DAA69E17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8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9ACD-6E9A-4C59-AE62-D61E7059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33E54-9DD6-44D8-9BE6-0DDB63238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3F357-589B-43C1-94AF-2FB218BD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4FB5-A2A1-43E5-9125-B0198B148E9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4EB65-9B54-49F0-8B9E-C76E9A50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5F2A6-381B-46E0-9B54-0BBBA3D4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BA95-1B73-49DF-8BAF-DAA69E17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0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D06395-FCEB-4F98-8926-93F1DC32A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0D86B-3BFD-46B0-BD32-D24F28F56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1FD4C-E0EA-490E-9D3E-32903727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4FB5-A2A1-43E5-9125-B0198B148E9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9F81F-EF2E-4ED1-B8E7-7998FF1B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28774-0714-425C-B77C-924EAA8A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BA95-1B73-49DF-8BAF-DAA69E17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0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3B48-296D-4A16-9A09-0E026225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379C-FDA0-4602-8B7F-3AF93E2CE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9D0E4-D1AE-4A87-82BB-07344343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4FB5-A2A1-43E5-9125-B0198B148E9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4670-752C-4F15-BD0E-341B8303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2315A-C7F2-4D7C-88FE-C8FDDC45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BA95-1B73-49DF-8BAF-DAA69E17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9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6404-20ED-4CA9-AD69-36DC0C66D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F8DE5-3B08-4140-800C-42C3EF1AC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57D0D-44F6-41C7-9C0F-BB87EEFF2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4FB5-A2A1-43E5-9125-B0198B148E9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9CD20-98D2-4F76-87D1-E7FF82D5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83371-4C5E-45F0-88DC-4A604948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BA95-1B73-49DF-8BAF-DAA69E17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5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84F1-98CC-49C8-957A-22530EB7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9819E-2E95-44D1-A681-6F46D93A5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0612F-9AD3-4A38-B1B9-573B3C453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68487-A36D-4765-9F75-9AACEE266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4FB5-A2A1-43E5-9125-B0198B148E9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2C6E6-EEAA-413C-A1AC-C9CCCD26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46D09-CB50-4928-A5D2-8499CF06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BA95-1B73-49DF-8BAF-DAA69E17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9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6C6C-0660-4D7B-9BD1-D5782C78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612D9-5641-47C5-92D2-8179DB253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3DFAB-09CC-4FA8-805B-2E40BC133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4C86C5-131C-44DD-9CFA-9109D70C0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57589-279A-410F-92BE-1DBDD2542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69A71-5731-45F1-9741-6462F3F4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4FB5-A2A1-43E5-9125-B0198B148E9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D3DD7-A7DC-4015-ACC7-CEC18F83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80CDB-ADE1-47A1-A6C9-D57F6F79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BA95-1B73-49DF-8BAF-DAA69E17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4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4633-D353-4085-917A-4F0E6C627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3096AE-E107-4F2B-9BD7-B58608CA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4FB5-A2A1-43E5-9125-B0198B148E9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D742C-7B3B-4CB5-B0E0-08DB5E00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717B7-236C-41DC-9F86-C16F7152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BA95-1B73-49DF-8BAF-DAA69E17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2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834158-C146-414C-AA79-14DA5F3A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4FB5-A2A1-43E5-9125-B0198B148E9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CB53E-8FEC-4770-9B58-FA6A31E8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B369F-1C3D-4249-8BB9-C2E2782F2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BA95-1B73-49DF-8BAF-DAA69E17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9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D58A-91E5-4C34-B3C7-5BABF8D17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DEFF2-3746-4AA9-B22B-931A908E3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66484-79CF-40E5-963E-3A58F54A2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08667-E12E-4C72-A866-7BB83063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4FB5-A2A1-43E5-9125-B0198B148E9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5C457-DD42-4CDD-9C08-349B68EE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72AF6-8DE5-44A2-92E0-81DA80CD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BA95-1B73-49DF-8BAF-DAA69E17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7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1F73-84F1-410D-BE57-912287C4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671C7D-23E9-4173-BDAD-65EBC6B42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3B170-3962-4A22-A64B-DA8C1D1AE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523AD-EF2F-449A-8813-47AC49E73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4FB5-A2A1-43E5-9125-B0198B148E9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0F353-9F93-463F-BCD5-365EB055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08A94-8CF0-4375-9B37-C8A20001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BA95-1B73-49DF-8BAF-DAA69E17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6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55D6A-6351-4827-A31E-CE6E06AC1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4E1E1-723E-4DF8-AD69-0F124D32C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9CCDB-F5B8-4221-8051-66656EE70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04FB5-A2A1-43E5-9125-B0198B148E9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FFC57-06E8-4E2A-B8F1-7EC7B5B29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FAAFF-0FF8-44BC-B9EC-62AEB7BF4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9BA95-1B73-49DF-8BAF-DAA69E17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9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customXml" Target="../ink/ink6.xml"/><Relationship Id="rId5" Type="http://schemas.openxmlformats.org/officeDocument/2006/relationships/customXml" Target="../ink/ink2.xml"/><Relationship Id="rId10" Type="http://schemas.openxmlformats.org/officeDocument/2006/relationships/image" Target="../media/image170.png"/><Relationship Id="rId4" Type="http://schemas.openxmlformats.org/officeDocument/2006/relationships/image" Target="../media/image16.png"/><Relationship Id="rId9" Type="http://schemas.openxmlformats.org/officeDocument/2006/relationships/customXml" Target="../ink/ink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E7021-3067-4E2B-9B3E-F450A1F4C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3070" y="770284"/>
            <a:ext cx="10305861" cy="2387600"/>
          </a:xfrm>
        </p:spPr>
        <p:txBody>
          <a:bodyPr/>
          <a:lstStyle/>
          <a:p>
            <a:r>
              <a:rPr lang="en-US" b="1" dirty="0"/>
              <a:t>Figure Workflow: </a:t>
            </a:r>
            <a:br>
              <a:rPr lang="en-US" b="1" dirty="0"/>
            </a:br>
            <a:r>
              <a:rPr lang="en-US" b="1" dirty="0"/>
              <a:t>Matlab to Latex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BCB74CF-75A9-44C3-85FF-5C6FFEA1ED99}"/>
              </a:ext>
            </a:extLst>
          </p:cNvPr>
          <p:cNvSpPr txBox="1">
            <a:spLocks/>
          </p:cNvSpPr>
          <p:nvPr/>
        </p:nvSpPr>
        <p:spPr>
          <a:xfrm>
            <a:off x="1524000" y="287722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How to make sufficiently nice figures as quickly as possible</a:t>
            </a:r>
          </a:p>
        </p:txBody>
      </p:sp>
    </p:spTree>
    <p:extLst>
      <p:ext uri="{BB962C8B-B14F-4D97-AF65-F5344CB8AC3E}">
        <p14:creationId xmlns:p14="http://schemas.microsoft.com/office/powerpoint/2010/main" val="2778507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ADC6B7-A691-4ECE-9C8A-3E99E1DBA0F1}"/>
              </a:ext>
            </a:extLst>
          </p:cNvPr>
          <p:cNvSpPr txBox="1"/>
          <p:nvPr/>
        </p:nvSpPr>
        <p:spPr>
          <a:xfrm>
            <a:off x="552040" y="292686"/>
            <a:ext cx="2666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Workflow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0D36A9-2F10-4709-B1F6-3D426A08CCD3}"/>
              </a:ext>
            </a:extLst>
          </p:cNvPr>
          <p:cNvSpPr txBox="1"/>
          <p:nvPr/>
        </p:nvSpPr>
        <p:spPr>
          <a:xfrm>
            <a:off x="924515" y="1023212"/>
            <a:ext cx="2735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Matlab/Python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3456FBB-BCB7-4520-938B-274F47BBC7BD}"/>
              </a:ext>
            </a:extLst>
          </p:cNvPr>
          <p:cNvSpPr/>
          <p:nvPr/>
        </p:nvSpPr>
        <p:spPr>
          <a:xfrm>
            <a:off x="3716869" y="1147176"/>
            <a:ext cx="889233" cy="275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F3B1C-2300-427F-A176-AA000F63DDA1}"/>
              </a:ext>
            </a:extLst>
          </p:cNvPr>
          <p:cNvSpPr txBox="1"/>
          <p:nvPr/>
        </p:nvSpPr>
        <p:spPr>
          <a:xfrm>
            <a:off x="5097706" y="1023212"/>
            <a:ext cx="1602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Inkscape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59CBF-8D78-4786-B34F-EF95819616CB}"/>
              </a:ext>
            </a:extLst>
          </p:cNvPr>
          <p:cNvSpPr txBox="1"/>
          <p:nvPr/>
        </p:nvSpPr>
        <p:spPr>
          <a:xfrm>
            <a:off x="9105471" y="1023212"/>
            <a:ext cx="1786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Latex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95130-CE00-4D17-B7E2-926A10B3657D}"/>
              </a:ext>
            </a:extLst>
          </p:cNvPr>
          <p:cNvSpPr txBox="1"/>
          <p:nvPr/>
        </p:nvSpPr>
        <p:spPr>
          <a:xfrm>
            <a:off x="8491041" y="1563120"/>
            <a:ext cx="286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Insert final panel figure into latex file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8C5448-5997-4DC3-A749-A77876025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621" y="2762315"/>
            <a:ext cx="3103837" cy="20322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7149EC-8D2E-41CE-ADA7-8A77B7313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853" y="2442517"/>
            <a:ext cx="3788207" cy="3334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3BA277-E2B7-40C0-B54A-807B884CD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22" y="2457342"/>
            <a:ext cx="3509752" cy="10691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6B0F44-9CDC-47C6-AC2A-ABF6E0CE5F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520" y="3738392"/>
            <a:ext cx="1437929" cy="1998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7AB544-4131-4F4A-B4B7-EF12127493D7}"/>
              </a:ext>
            </a:extLst>
          </p:cNvPr>
          <p:cNvSpPr txBox="1"/>
          <p:nvPr/>
        </p:nvSpPr>
        <p:spPr>
          <a:xfrm>
            <a:off x="689868" y="1670396"/>
            <a:ext cx="286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Set subfigure sizes and tick labels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AC8537-05ED-4F53-9739-9E66919CA0A2}"/>
              </a:ext>
            </a:extLst>
          </p:cNvPr>
          <p:cNvSpPr txBox="1"/>
          <p:nvPr/>
        </p:nvSpPr>
        <p:spPr>
          <a:xfrm>
            <a:off x="4552460" y="1609286"/>
            <a:ext cx="3103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Compose subfigures,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Make all labels, annotations, and cartoons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A215D32-1852-4A6C-9F9C-F51079414A6F}"/>
              </a:ext>
            </a:extLst>
          </p:cNvPr>
          <p:cNvSpPr/>
          <p:nvPr/>
        </p:nvSpPr>
        <p:spPr>
          <a:xfrm>
            <a:off x="7327694" y="1147176"/>
            <a:ext cx="889233" cy="275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54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ADC6B7-A691-4ECE-9C8A-3E99E1DBA0F1}"/>
              </a:ext>
            </a:extLst>
          </p:cNvPr>
          <p:cNvSpPr txBox="1"/>
          <p:nvPr/>
        </p:nvSpPr>
        <p:spPr>
          <a:xfrm>
            <a:off x="425293" y="223161"/>
            <a:ext cx="2520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Workflow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7057A1-5C80-4295-9B47-CF2A32E85739}"/>
              </a:ext>
            </a:extLst>
          </p:cNvPr>
          <p:cNvSpPr txBox="1"/>
          <p:nvPr/>
        </p:nvSpPr>
        <p:spPr>
          <a:xfrm>
            <a:off x="736172" y="1804974"/>
            <a:ext cx="31123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Generate and save INDIVIDUAL bare bones figures as pdfs (or eps) at a RESONABLE RESOLUTION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Set all….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Figure SIZES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Figure tick VALUES, SIZES, FONTS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Plot colors, linewidths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DON’T: combine multiple figures using subplots, add titles, x or y labels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9F7C79-6AFD-4216-8A34-8811DA0DEDB3}"/>
              </a:ext>
            </a:extLst>
          </p:cNvPr>
          <p:cNvSpPr txBox="1"/>
          <p:nvPr/>
        </p:nvSpPr>
        <p:spPr>
          <a:xfrm>
            <a:off x="4598565" y="1804974"/>
            <a:ext cx="29948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Import bare bones figures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Create panel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Add all…	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Annotations,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Legends,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Arrows,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Shapes,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Cartoons,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Anything else you want in final latex figure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Save panel as pdf,</a:t>
            </a:r>
          </a:p>
          <a:p>
            <a:r>
              <a:rPr lang="en-US" dirty="0"/>
              <a:t>      ex) “demo_fig.pdf”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27C517-E65F-4BC9-B925-0A0E08D4E908}"/>
              </a:ext>
            </a:extLst>
          </p:cNvPr>
          <p:cNvSpPr txBox="1"/>
          <p:nvPr/>
        </p:nvSpPr>
        <p:spPr>
          <a:xfrm>
            <a:off x="8475130" y="2509573"/>
            <a:ext cx="336356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\begin{figure}    </a:t>
            </a:r>
          </a:p>
          <a:p>
            <a:r>
              <a:rPr lang="en-US" sz="1200" dirty="0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\centering    </a:t>
            </a:r>
          </a:p>
          <a:p>
            <a:r>
              <a:rPr lang="en-US" sz="1200" dirty="0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\</a:t>
            </a:r>
            <a:r>
              <a:rPr lang="en-US" sz="1200" dirty="0" err="1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includegraphics</a:t>
            </a:r>
            <a:r>
              <a:rPr lang="en-US" sz="1200" dirty="0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[width=1.0\linewidth]</a:t>
            </a:r>
          </a:p>
          <a:p>
            <a:r>
              <a:rPr lang="en-US" sz="1200" dirty="0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{figures/demo_fig.pdf}    </a:t>
            </a:r>
          </a:p>
          <a:p>
            <a:r>
              <a:rPr lang="en-US" sz="1200" dirty="0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\caption{(a) blah blah (b) blah..}    \label{</a:t>
            </a:r>
            <a:r>
              <a:rPr lang="en-US" sz="1200" dirty="0" err="1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fig:demo</a:t>
            </a:r>
            <a:r>
              <a:rPr lang="en-US" sz="1200" dirty="0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r>
              <a:rPr lang="en-US" sz="1200" dirty="0">
                <a:latin typeface="Consolas" panose="020B06090202040302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\end{figure}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95130-CE00-4D17-B7E2-926A10B3657D}"/>
              </a:ext>
            </a:extLst>
          </p:cNvPr>
          <p:cNvSpPr txBox="1"/>
          <p:nvPr/>
        </p:nvSpPr>
        <p:spPr>
          <a:xfrm>
            <a:off x="8337132" y="1804974"/>
            <a:ext cx="286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Insert final panel figure into latex 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E6E5D3-1405-4FCB-BEA5-50C393569996}"/>
              </a:ext>
            </a:extLst>
          </p:cNvPr>
          <p:cNvSpPr txBox="1"/>
          <p:nvPr/>
        </p:nvSpPr>
        <p:spPr>
          <a:xfrm>
            <a:off x="8337132" y="4009943"/>
            <a:ext cx="28608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DON’T: add any code to add stuff to figure or combine figures,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DON’T: use TikZ, </a:t>
            </a:r>
            <a:r>
              <a:rPr lang="en-US" dirty="0" err="1"/>
              <a:t>Overpick</a:t>
            </a:r>
            <a:r>
              <a:rPr lang="en-US" dirty="0"/>
              <a:t>, </a:t>
            </a:r>
            <a:r>
              <a:rPr lang="en-US" dirty="0" err="1"/>
              <a:t>subfig</a:t>
            </a:r>
            <a:r>
              <a:rPr lang="en-US" dirty="0"/>
              <a:t> package.  Do everything you need to do in Inkscape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9EDFFF-EF47-4AA8-A71B-1F1D8D01A490}"/>
              </a:ext>
            </a:extLst>
          </p:cNvPr>
          <p:cNvSpPr txBox="1"/>
          <p:nvPr/>
        </p:nvSpPr>
        <p:spPr>
          <a:xfrm>
            <a:off x="924515" y="878359"/>
            <a:ext cx="2735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Matlab/Python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63C28A9-E25D-47D9-98EC-32C57BE15504}"/>
              </a:ext>
            </a:extLst>
          </p:cNvPr>
          <p:cNvSpPr/>
          <p:nvPr/>
        </p:nvSpPr>
        <p:spPr>
          <a:xfrm>
            <a:off x="3716869" y="1002323"/>
            <a:ext cx="889233" cy="275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281E4F-C39F-4C40-B0CA-8B9DBFC2B814}"/>
              </a:ext>
            </a:extLst>
          </p:cNvPr>
          <p:cNvSpPr txBox="1"/>
          <p:nvPr/>
        </p:nvSpPr>
        <p:spPr>
          <a:xfrm>
            <a:off x="5097706" y="878359"/>
            <a:ext cx="1602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Inkscape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5DD73B-8F38-4EA1-9730-3205E80BE43C}"/>
              </a:ext>
            </a:extLst>
          </p:cNvPr>
          <p:cNvSpPr txBox="1"/>
          <p:nvPr/>
        </p:nvSpPr>
        <p:spPr>
          <a:xfrm>
            <a:off x="9105471" y="878359"/>
            <a:ext cx="1786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Latex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AE730C0-2D71-4FBC-B8E2-04447386409C}"/>
              </a:ext>
            </a:extLst>
          </p:cNvPr>
          <p:cNvSpPr/>
          <p:nvPr/>
        </p:nvSpPr>
        <p:spPr>
          <a:xfrm>
            <a:off x="7327694" y="1002323"/>
            <a:ext cx="889233" cy="275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13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8315C9-2E52-4BC4-94B7-984D1AA580F0}"/>
              </a:ext>
            </a:extLst>
          </p:cNvPr>
          <p:cNvSpPr txBox="1"/>
          <p:nvPr/>
        </p:nvSpPr>
        <p:spPr>
          <a:xfrm>
            <a:off x="662730" y="429880"/>
            <a:ext cx="2869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organization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F57FA-2F0D-468E-8046-4BB65779FDEA}"/>
              </a:ext>
            </a:extLst>
          </p:cNvPr>
          <p:cNvSpPr txBox="1"/>
          <p:nvPr/>
        </p:nvSpPr>
        <p:spPr>
          <a:xfrm>
            <a:off x="3674379" y="1658926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Project Folder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F8466-AA80-4CCC-9D8D-30E1F065BB85}"/>
              </a:ext>
            </a:extLst>
          </p:cNvPr>
          <p:cNvSpPr txBox="1"/>
          <p:nvPr/>
        </p:nvSpPr>
        <p:spPr>
          <a:xfrm>
            <a:off x="3612790" y="3210243"/>
            <a:ext cx="154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Figure's folder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8810D5-A5DC-4C05-90F0-22BC056B23E0}"/>
              </a:ext>
            </a:extLst>
          </p:cNvPr>
          <p:cNvSpPr txBox="1"/>
          <p:nvPr/>
        </p:nvSpPr>
        <p:spPr>
          <a:xfrm>
            <a:off x="5732792" y="2199096"/>
            <a:ext cx="155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Paper.tex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FD490-934E-4D84-88FF-FC07689D175A}"/>
              </a:ext>
            </a:extLst>
          </p:cNvPr>
          <p:cNvSpPr txBox="1"/>
          <p:nvPr/>
        </p:nvSpPr>
        <p:spPr>
          <a:xfrm>
            <a:off x="5108896" y="5173282"/>
            <a:ext cx="286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Mega_figure.pdf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B4DBE7-2F01-4DC8-A335-3A9CC42A2BAF}"/>
              </a:ext>
            </a:extLst>
          </p:cNvPr>
          <p:cNvSpPr txBox="1"/>
          <p:nvPr/>
        </p:nvSpPr>
        <p:spPr>
          <a:xfrm>
            <a:off x="5101905" y="4511533"/>
            <a:ext cx="2100279" cy="383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Mega_figure.svg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EA6F5C-2FEA-416B-A876-7CC328BDA014}"/>
              </a:ext>
            </a:extLst>
          </p:cNvPr>
          <p:cNvCxnSpPr/>
          <p:nvPr/>
        </p:nvCxnSpPr>
        <p:spPr>
          <a:xfrm>
            <a:off x="5839578" y="4895104"/>
            <a:ext cx="0" cy="32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965F47-E125-4C10-9C84-C273B9700597}"/>
              </a:ext>
            </a:extLst>
          </p:cNvPr>
          <p:cNvSpPr txBox="1"/>
          <p:nvPr/>
        </p:nvSpPr>
        <p:spPr>
          <a:xfrm>
            <a:off x="4253219" y="3882575"/>
            <a:ext cx="286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Sub_fig1.pdf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59E866-350B-4777-9AFF-DE58B2319B6E}"/>
              </a:ext>
            </a:extLst>
          </p:cNvPr>
          <p:cNvSpPr txBox="1"/>
          <p:nvPr/>
        </p:nvSpPr>
        <p:spPr>
          <a:xfrm>
            <a:off x="5336797" y="3581059"/>
            <a:ext cx="166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Sub_fig2.pdf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46D4B2-E02E-4335-8DBE-55D6E83F9DC7}"/>
              </a:ext>
            </a:extLst>
          </p:cNvPr>
          <p:cNvSpPr txBox="1"/>
          <p:nvPr/>
        </p:nvSpPr>
        <p:spPr>
          <a:xfrm>
            <a:off x="6249798" y="3974908"/>
            <a:ext cx="149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Sub_fig3.pdf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C41683-3B60-4348-BC95-F781BBA0807D}"/>
              </a:ext>
            </a:extLst>
          </p:cNvPr>
          <p:cNvCxnSpPr>
            <a:cxnSpLocks/>
          </p:cNvCxnSpPr>
          <p:nvPr/>
        </p:nvCxnSpPr>
        <p:spPr>
          <a:xfrm>
            <a:off x="5101905" y="4187059"/>
            <a:ext cx="501942" cy="324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7CDD0D-9B2B-49F2-A0BE-A4A6998C9F17}"/>
              </a:ext>
            </a:extLst>
          </p:cNvPr>
          <p:cNvCxnSpPr>
            <a:cxnSpLocks/>
          </p:cNvCxnSpPr>
          <p:nvPr/>
        </p:nvCxnSpPr>
        <p:spPr>
          <a:xfrm>
            <a:off x="5831189" y="4058528"/>
            <a:ext cx="0" cy="45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657DF2-BEF8-4B0E-A450-59B31078F751}"/>
              </a:ext>
            </a:extLst>
          </p:cNvPr>
          <p:cNvCxnSpPr>
            <a:cxnSpLocks/>
          </p:cNvCxnSpPr>
          <p:nvPr/>
        </p:nvCxnSpPr>
        <p:spPr>
          <a:xfrm flipH="1">
            <a:off x="6022455" y="4344240"/>
            <a:ext cx="806184" cy="167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1F37C52-4F33-4D7A-A7F3-E92A5651A0D8}"/>
              </a:ext>
            </a:extLst>
          </p:cNvPr>
          <p:cNvSpPr txBox="1"/>
          <p:nvPr/>
        </p:nvSpPr>
        <p:spPr>
          <a:xfrm>
            <a:off x="5025565" y="2619362"/>
            <a:ext cx="209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Make_figures.m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9BC5DC-61FA-4641-A796-6B98E62FCDEB}"/>
              </a:ext>
            </a:extLst>
          </p:cNvPr>
          <p:cNvCxnSpPr>
            <a:cxnSpLocks/>
          </p:cNvCxnSpPr>
          <p:nvPr/>
        </p:nvCxnSpPr>
        <p:spPr>
          <a:xfrm flipH="1">
            <a:off x="4815281" y="3056198"/>
            <a:ext cx="853580" cy="85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ED0A90-49EF-4A33-AA12-597BA9039577}"/>
              </a:ext>
            </a:extLst>
          </p:cNvPr>
          <p:cNvCxnSpPr>
            <a:cxnSpLocks/>
          </p:cNvCxnSpPr>
          <p:nvPr/>
        </p:nvCxnSpPr>
        <p:spPr>
          <a:xfrm>
            <a:off x="5928780" y="3018982"/>
            <a:ext cx="0" cy="56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6C23FB-4F93-42B5-BDF4-349A09A5B8D8}"/>
              </a:ext>
            </a:extLst>
          </p:cNvPr>
          <p:cNvCxnSpPr>
            <a:cxnSpLocks/>
          </p:cNvCxnSpPr>
          <p:nvPr/>
        </p:nvCxnSpPr>
        <p:spPr>
          <a:xfrm>
            <a:off x="6153186" y="2988694"/>
            <a:ext cx="969068" cy="107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B9B77A2-59A6-4962-93F0-5D14BA31A996}"/>
              </a:ext>
            </a:extLst>
          </p:cNvPr>
          <p:cNvSpPr/>
          <p:nvPr/>
        </p:nvSpPr>
        <p:spPr>
          <a:xfrm>
            <a:off x="3565321" y="1549248"/>
            <a:ext cx="4236439" cy="1606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154157-2540-48BC-B2BB-BE4B3FC7F9E8}"/>
              </a:ext>
            </a:extLst>
          </p:cNvPr>
          <p:cNvSpPr/>
          <p:nvPr/>
        </p:nvSpPr>
        <p:spPr>
          <a:xfrm>
            <a:off x="3565322" y="3254850"/>
            <a:ext cx="4236440" cy="2287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Curved Right 31">
            <a:extLst>
              <a:ext uri="{FF2B5EF4-FFF2-40B4-BE49-F238E27FC236}">
                <a16:creationId xmlns:a16="http://schemas.microsoft.com/office/drawing/2014/main" id="{1D4B613C-12F5-482D-93D1-5665A5108E18}"/>
              </a:ext>
            </a:extLst>
          </p:cNvPr>
          <p:cNvSpPr/>
          <p:nvPr/>
        </p:nvSpPr>
        <p:spPr>
          <a:xfrm rot="10800000">
            <a:off x="6871352" y="1955729"/>
            <a:ext cx="1748605" cy="358688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71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B292F6-2658-4D81-B135-865F7481D37D}"/>
              </a:ext>
            </a:extLst>
          </p:cNvPr>
          <p:cNvSpPr txBox="1"/>
          <p:nvPr/>
        </p:nvSpPr>
        <p:spPr>
          <a:xfrm>
            <a:off x="614548" y="464413"/>
            <a:ext cx="6743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1: Make subfigures in Matlab/Python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98115-9F08-41E1-A026-56FCBBF330A0}"/>
              </a:ext>
            </a:extLst>
          </p:cNvPr>
          <p:cNvSpPr txBox="1"/>
          <p:nvPr/>
        </p:nvSpPr>
        <p:spPr>
          <a:xfrm>
            <a:off x="737837" y="1167949"/>
            <a:ext cx="3984851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Subfigures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Set colors, line widths, line types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Tick labels, spacing, size, fonts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8FE4E3-C2DF-4B5E-B1AF-35DC219DE91C}"/>
              </a:ext>
            </a:extLst>
          </p:cNvPr>
          <p:cNvSpPr txBox="1"/>
          <p:nvPr/>
        </p:nvSpPr>
        <p:spPr>
          <a:xfrm>
            <a:off x="5274375" y="1674842"/>
            <a:ext cx="121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Matlab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B77BFD4-8C93-41CA-9BAC-42F33DB53865}"/>
              </a:ext>
            </a:extLst>
          </p:cNvPr>
          <p:cNvSpPr/>
          <p:nvPr/>
        </p:nvSpPr>
        <p:spPr>
          <a:xfrm>
            <a:off x="4739014" y="1293485"/>
            <a:ext cx="378934" cy="1273996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660171-8614-4E58-B7BC-C4EE0EAFA164}"/>
              </a:ext>
            </a:extLst>
          </p:cNvPr>
          <p:cNvSpPr/>
          <p:nvPr/>
        </p:nvSpPr>
        <p:spPr>
          <a:xfrm>
            <a:off x="657545" y="1253447"/>
            <a:ext cx="3984851" cy="1304457"/>
          </a:xfrm>
          <a:prstGeom prst="roundRect">
            <a:avLst/>
          </a:prstGeom>
          <a:solidFill>
            <a:srgbClr val="FFC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C7ACF68-B3EF-436F-93FD-E5A688C489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657545" y="2579372"/>
            <a:ext cx="5830390" cy="319701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592DCDD-D679-41BF-9C60-2ACA503D51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675308" y="5699124"/>
            <a:ext cx="5358163" cy="62983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E60E80F-5B32-4F1E-AE17-33454D9AF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273" y="2197607"/>
            <a:ext cx="4692890" cy="142962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710E11A-59E9-4878-8426-035EF3011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8194" y="3793691"/>
            <a:ext cx="1685384" cy="234230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495C733-792A-40B1-AF8E-042D7E645D0E}"/>
              </a:ext>
            </a:extLst>
          </p:cNvPr>
          <p:cNvSpPr txBox="1"/>
          <p:nvPr/>
        </p:nvSpPr>
        <p:spPr>
          <a:xfrm>
            <a:off x="6644362" y="1362170"/>
            <a:ext cx="46928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Tutorial 1 - basics\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Demo_make_figs.m</a:t>
            </a:r>
          </a:p>
        </p:txBody>
      </p:sp>
    </p:spTree>
    <p:extLst>
      <p:ext uri="{BB962C8B-B14F-4D97-AF65-F5344CB8AC3E}">
        <p14:creationId xmlns:p14="http://schemas.microsoft.com/office/powerpoint/2010/main" val="2585761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198115-9F08-41E1-A026-56FCBBF330A0}"/>
              </a:ext>
            </a:extLst>
          </p:cNvPr>
          <p:cNvSpPr txBox="1"/>
          <p:nvPr/>
        </p:nvSpPr>
        <p:spPr>
          <a:xfrm>
            <a:off x="737837" y="2581970"/>
            <a:ext cx="3984851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X,Y labels, location, size, fonts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Legends, titles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Annotations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Latex equations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Shading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Arrows, boxes, circles, cartoons,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File size, file type, file storage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838009-E40F-4B0B-BD34-235E0AB44864}"/>
              </a:ext>
            </a:extLst>
          </p:cNvPr>
          <p:cNvSpPr txBox="1"/>
          <p:nvPr/>
        </p:nvSpPr>
        <p:spPr>
          <a:xfrm>
            <a:off x="5274375" y="4003110"/>
            <a:ext cx="1449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Inkscape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E53B8757-57CE-41A8-972B-E1479656E82D}"/>
              </a:ext>
            </a:extLst>
          </p:cNvPr>
          <p:cNvSpPr/>
          <p:nvPr/>
        </p:nvSpPr>
        <p:spPr>
          <a:xfrm>
            <a:off x="4739014" y="2737772"/>
            <a:ext cx="449744" cy="3045617"/>
          </a:xfrm>
          <a:prstGeom prst="righ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6D7369-F797-43E4-B3DE-4D05FDEFE62C}"/>
              </a:ext>
            </a:extLst>
          </p:cNvPr>
          <p:cNvSpPr/>
          <p:nvPr/>
        </p:nvSpPr>
        <p:spPr>
          <a:xfrm>
            <a:off x="637600" y="2643402"/>
            <a:ext cx="3984850" cy="3139987"/>
          </a:xfrm>
          <a:prstGeom prst="roundRect">
            <a:avLst/>
          </a:prstGeom>
          <a:solidFill>
            <a:schemeClr val="bg2">
              <a:lumMod val="5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F0830E-D597-400A-9025-B6858E9B45E8}"/>
              </a:ext>
            </a:extLst>
          </p:cNvPr>
          <p:cNvSpPr txBox="1"/>
          <p:nvPr/>
        </p:nvSpPr>
        <p:spPr>
          <a:xfrm>
            <a:off x="614548" y="464413"/>
            <a:ext cx="5673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2: Compose panel in Inkscape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C0AFA-E3D0-4FD4-A324-FC89E1FAEA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637600" y="5859380"/>
            <a:ext cx="5358163" cy="62983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F4E7F53-DF8F-49E2-9CF6-DAC0745F609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637600" y="1144905"/>
            <a:ext cx="5810334" cy="145019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366A020-9209-4675-A8F7-166FB9AD5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095" y="2904892"/>
            <a:ext cx="3997011" cy="261700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B8D6EDA-C462-4867-B922-EE74F1C566EB}"/>
              </a:ext>
            </a:extLst>
          </p:cNvPr>
          <p:cNvSpPr txBox="1"/>
          <p:nvPr/>
        </p:nvSpPr>
        <p:spPr>
          <a:xfrm>
            <a:off x="6464260" y="2144946"/>
            <a:ext cx="54017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Tutorial 1 - basics\figures\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demo_panel.svg</a:t>
            </a:r>
          </a:p>
        </p:txBody>
      </p:sp>
    </p:spTree>
    <p:extLst>
      <p:ext uri="{BB962C8B-B14F-4D97-AF65-F5344CB8AC3E}">
        <p14:creationId xmlns:p14="http://schemas.microsoft.com/office/powerpoint/2010/main" val="3447802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198115-9F08-41E1-A026-56FCBBF330A0}"/>
              </a:ext>
            </a:extLst>
          </p:cNvPr>
          <p:cNvSpPr txBox="1"/>
          <p:nvPr/>
        </p:nvSpPr>
        <p:spPr>
          <a:xfrm>
            <a:off x="869813" y="5754138"/>
            <a:ext cx="3984851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Set panel size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C822A-5885-4CAE-A373-A7B2D901590A}"/>
              </a:ext>
            </a:extLst>
          </p:cNvPr>
          <p:cNvSpPr txBox="1"/>
          <p:nvPr/>
        </p:nvSpPr>
        <p:spPr>
          <a:xfrm>
            <a:off x="5274375" y="5754138"/>
            <a:ext cx="1449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Latex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7E9A529-8B3D-4D67-8C65-AC04A78011B6}"/>
              </a:ext>
            </a:extLst>
          </p:cNvPr>
          <p:cNvSpPr/>
          <p:nvPr/>
        </p:nvSpPr>
        <p:spPr>
          <a:xfrm>
            <a:off x="4769836" y="5842296"/>
            <a:ext cx="378934" cy="427178"/>
          </a:xfrm>
          <a:prstGeom prst="rightBrac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9E8258C-D69B-4ED7-B3F0-36F88BB6E713}"/>
              </a:ext>
            </a:extLst>
          </p:cNvPr>
          <p:cNvSpPr/>
          <p:nvPr/>
        </p:nvSpPr>
        <p:spPr>
          <a:xfrm>
            <a:off x="637599" y="5823550"/>
            <a:ext cx="4004797" cy="427178"/>
          </a:xfrm>
          <a:prstGeom prst="roundRect">
            <a:avLst/>
          </a:prstGeom>
          <a:solidFill>
            <a:srgbClr val="92D05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BBBBB6-5E0E-461B-B914-58700F4CFCD0}"/>
              </a:ext>
            </a:extLst>
          </p:cNvPr>
          <p:cNvSpPr txBox="1"/>
          <p:nvPr/>
        </p:nvSpPr>
        <p:spPr>
          <a:xfrm>
            <a:off x="614548" y="464413"/>
            <a:ext cx="5611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3: Insert final figure into latex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FB951A2-76AA-4CB5-9C23-9890394489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657545" y="2579372"/>
            <a:ext cx="5830390" cy="31970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3906E2D-E583-46A5-9262-17F19A243E3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637600" y="1144905"/>
            <a:ext cx="5810334" cy="14501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DA2923B-940C-4037-802A-69231B495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760" y="2176688"/>
            <a:ext cx="4522481" cy="398059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9B2C3E3-DD50-4857-8D26-3ABFC9A3987F}"/>
              </a:ext>
            </a:extLst>
          </p:cNvPr>
          <p:cNvSpPr txBox="1"/>
          <p:nvPr/>
        </p:nvSpPr>
        <p:spPr>
          <a:xfrm>
            <a:off x="7358860" y="1468802"/>
            <a:ext cx="3478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Tutorial 1 - basics\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demo_paper.tex</a:t>
            </a:r>
          </a:p>
        </p:txBody>
      </p:sp>
    </p:spTree>
    <p:extLst>
      <p:ext uri="{BB962C8B-B14F-4D97-AF65-F5344CB8AC3E}">
        <p14:creationId xmlns:p14="http://schemas.microsoft.com/office/powerpoint/2010/main" val="1517539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9603-C116-454D-BD4D-E2F9A8506526}"/>
              </a:ext>
            </a:extLst>
          </p:cNvPr>
          <p:cNvSpPr txBox="1">
            <a:spLocks/>
          </p:cNvSpPr>
          <p:nvPr/>
        </p:nvSpPr>
        <p:spPr>
          <a:xfrm>
            <a:off x="2321459" y="2223367"/>
            <a:ext cx="8243935" cy="6782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Tutorial 2 – colors (advanced)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FE6960-92CA-4066-B937-F63947AC9CAD}"/>
              </a:ext>
            </a:extLst>
          </p:cNvPr>
          <p:cNvSpPr txBox="1">
            <a:spLocks/>
          </p:cNvSpPr>
          <p:nvPr/>
        </p:nvSpPr>
        <p:spPr>
          <a:xfrm>
            <a:off x="2402186" y="3347519"/>
            <a:ext cx="7194487" cy="14007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How to find, create, and use custom, professional color palettes</a:t>
            </a:r>
          </a:p>
        </p:txBody>
      </p:sp>
    </p:spTree>
    <p:extLst>
      <p:ext uri="{BB962C8B-B14F-4D97-AF65-F5344CB8AC3E}">
        <p14:creationId xmlns:p14="http://schemas.microsoft.com/office/powerpoint/2010/main" val="246516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BCE83DAB-369B-4A70-914F-E4EB54B9B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318" y="1611518"/>
            <a:ext cx="5500273" cy="43456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B2A5B4-9FB6-4D97-AC70-DFC352FF530D}"/>
              </a:ext>
            </a:extLst>
          </p:cNvPr>
          <p:cNvSpPr txBox="1"/>
          <p:nvPr/>
        </p:nvSpPr>
        <p:spPr>
          <a:xfrm>
            <a:off x="513784" y="521505"/>
            <a:ext cx="78493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24292E"/>
                </a:solidFill>
                <a:effectLst/>
                <a:latin typeface="-apple-system"/>
              </a:rPr>
              <a:t>Goal - use a professional color palette for figures</a:t>
            </a:r>
          </a:p>
        </p:txBody>
      </p:sp>
    </p:spTree>
    <p:extLst>
      <p:ext uri="{BB962C8B-B14F-4D97-AF65-F5344CB8AC3E}">
        <p14:creationId xmlns:p14="http://schemas.microsoft.com/office/powerpoint/2010/main" val="2629814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2ADBF8-9D9D-46C1-A1C7-C86E013EC376}"/>
              </a:ext>
            </a:extLst>
          </p:cNvPr>
          <p:cNvSpPr txBox="1"/>
          <p:nvPr/>
        </p:nvSpPr>
        <p:spPr>
          <a:xfrm>
            <a:off x="513785" y="521505"/>
            <a:ext cx="72903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24292E"/>
                </a:solidFill>
                <a:effectLst/>
                <a:latin typeface="-apple-system"/>
              </a:rPr>
              <a:t>Step 1 - find a website that generates palettes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6821A-52A7-4DA7-A5E1-35D725768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89" y="2160500"/>
            <a:ext cx="7909553" cy="38371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1A533-9545-42F2-831A-289A8DB0ED13}"/>
              </a:ext>
            </a:extLst>
          </p:cNvPr>
          <p:cNvSpPr txBox="1"/>
          <p:nvPr/>
        </p:nvSpPr>
        <p:spPr>
          <a:xfrm>
            <a:off x="1674888" y="1212992"/>
            <a:ext cx="7909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Coolors.co is great because it lets you export hex color codes</a:t>
            </a:r>
          </a:p>
          <a:p>
            <a:r>
              <a:rPr lang="en-US" sz="2400" dirty="0"/>
              <a:t>https://coolors.co/</a:t>
            </a:r>
          </a:p>
        </p:txBody>
      </p:sp>
    </p:spTree>
    <p:extLst>
      <p:ext uri="{BB962C8B-B14F-4D97-AF65-F5344CB8AC3E}">
        <p14:creationId xmlns:p14="http://schemas.microsoft.com/office/powerpoint/2010/main" val="4167967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0ECB71-84CC-4238-9A5F-E574E33C9AB8}"/>
              </a:ext>
            </a:extLst>
          </p:cNvPr>
          <p:cNvSpPr txBox="1"/>
          <p:nvPr/>
        </p:nvSpPr>
        <p:spPr>
          <a:xfrm>
            <a:off x="513785" y="521505"/>
            <a:ext cx="72903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24292E"/>
                </a:solidFill>
                <a:effectLst/>
                <a:latin typeface="-apple-system"/>
              </a:rPr>
              <a:t>Step </a:t>
            </a:r>
            <a:r>
              <a:rPr lang="en-US" sz="2800" b="1" dirty="0">
                <a:solidFill>
                  <a:srgbClr val="24292E"/>
                </a:solidFill>
                <a:latin typeface="-apple-system"/>
              </a:rPr>
              <a:t>2</a:t>
            </a:r>
            <a:r>
              <a:rPr lang="en-US" sz="2800" b="1" i="0" dirty="0">
                <a:solidFill>
                  <a:srgbClr val="24292E"/>
                </a:solidFill>
                <a:effectLst/>
                <a:latin typeface="-apple-system"/>
              </a:rPr>
              <a:t> – Export palette as a hex color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188E5-2F45-4960-ABE5-E07DDAF1499F}"/>
              </a:ext>
            </a:extLst>
          </p:cNvPr>
          <p:cNvSpPr txBox="1"/>
          <p:nvPr/>
        </p:nvSpPr>
        <p:spPr>
          <a:xfrm>
            <a:off x="3763971" y="4694849"/>
            <a:ext cx="73834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969896"/>
                </a:solidFill>
                <a:effectLst/>
                <a:latin typeface="Courier New" panose="02070309020205020404" pitchFamily="49" charset="0"/>
              </a:rPr>
              <a:t>/* Array */</a:t>
            </a:r>
            <a:r>
              <a:rPr lang="pt-B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b="0" i="0" dirty="0">
                <a:solidFill>
                  <a:srgbClr val="6F42C1"/>
                </a:solidFill>
                <a:effectLst/>
                <a:latin typeface="Courier New" panose="02070309020205020404" pitchFamily="49" charset="0"/>
              </a:rPr>
              <a:t>["432371","4C2A72","553172","5E3873","683F73","714674","7A4D74","835475","8C5B75","956276","9F6976","A86F77","B17677","BA7D78","C38478","CC8B79","D59279","DF997A","E8A07A","F1A77B","FAAE7B"]</a:t>
            </a:r>
            <a:r>
              <a:rPr lang="pt-B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EB0E13-4792-43E8-A204-F61B2EC7D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927" y="1707055"/>
            <a:ext cx="5558827" cy="30427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3C1F972-A692-424B-98E0-0EC75278C41E}"/>
                  </a:ext>
                </a:extLst>
              </p14:cNvPr>
              <p14:cNvContentPartPr/>
              <p14:nvPr/>
            </p14:nvContentPartPr>
            <p14:xfrm>
              <a:off x="8084565" y="4074321"/>
              <a:ext cx="1205640" cy="681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3C1F972-A692-424B-98E0-0EC75278C4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65485" y="4055241"/>
                <a:ext cx="1243440" cy="71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AF40222-5E27-49D0-B750-4AFBDF9C2523}"/>
                  </a:ext>
                </a:extLst>
              </p14:cNvPr>
              <p14:cNvContentPartPr/>
              <p14:nvPr/>
            </p14:nvContentPartPr>
            <p14:xfrm>
              <a:off x="3123045" y="4325821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AF40222-5E27-49D0-B750-4AFBDF9C252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14045" y="431682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36CF767-403D-4379-894E-EADD351920CF}"/>
                  </a:ext>
                </a:extLst>
              </p14:cNvPr>
              <p14:cNvContentPartPr/>
              <p14:nvPr/>
            </p14:nvContentPartPr>
            <p14:xfrm>
              <a:off x="4173525" y="5103309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36CF767-403D-4379-894E-EADD351920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64525" y="509430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D4A1EB0-AB5C-4390-ABD4-852B9CB9606A}"/>
                  </a:ext>
                </a:extLst>
              </p14:cNvPr>
              <p14:cNvContentPartPr/>
              <p14:nvPr/>
            </p14:nvContentPartPr>
            <p14:xfrm>
              <a:off x="4562685" y="5212029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D4A1EB0-AB5C-4390-ABD4-852B9CB960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53685" y="520302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7A03419-5E29-42B4-BDAD-071DDC3CF216}"/>
                  </a:ext>
                </a:extLst>
              </p14:cNvPr>
              <p14:cNvContentPartPr/>
              <p14:nvPr/>
            </p14:nvContentPartPr>
            <p14:xfrm>
              <a:off x="2615838" y="814078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7A03419-5E29-42B4-BDAD-071DDC3CF21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07198" y="80543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A478CD7-4546-4D57-83F7-D753B1CF5A24}"/>
                  </a:ext>
                </a:extLst>
              </p14:cNvPr>
              <p14:cNvContentPartPr/>
              <p14:nvPr/>
            </p14:nvContentPartPr>
            <p14:xfrm>
              <a:off x="4363277" y="877798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A478CD7-4546-4D57-83F7-D753B1CF5A2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54637" y="86915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353FEE3-2896-4C01-9F85-A201BB26779B}"/>
              </a:ext>
            </a:extLst>
          </p:cNvPr>
          <p:cNvSpPr txBox="1"/>
          <p:nvPr/>
        </p:nvSpPr>
        <p:spPr>
          <a:xfrm>
            <a:off x="815745" y="2802178"/>
            <a:ext cx="2307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Online generated palette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C11664-6927-4377-AC40-972C2A7AC87B}"/>
              </a:ext>
            </a:extLst>
          </p:cNvPr>
          <p:cNvSpPr txBox="1"/>
          <p:nvPr/>
        </p:nvSpPr>
        <p:spPr>
          <a:xfrm>
            <a:off x="815745" y="4910736"/>
            <a:ext cx="2307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Hex color array,</a:t>
            </a:r>
          </a:p>
          <a:p>
            <a:r>
              <a:rPr lang="en-US" sz="2000" b="1" dirty="0"/>
              <a:t>paste into Matlab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CD36331-2C1F-462C-80F9-F5B3506AB728}"/>
              </a:ext>
            </a:extLst>
          </p:cNvPr>
          <p:cNvSpPr/>
          <p:nvPr/>
        </p:nvSpPr>
        <p:spPr>
          <a:xfrm>
            <a:off x="3094141" y="2919423"/>
            <a:ext cx="540945" cy="236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63A694B-EDB1-4C08-94FF-675ED0418C44}"/>
              </a:ext>
            </a:extLst>
          </p:cNvPr>
          <p:cNvSpPr/>
          <p:nvPr/>
        </p:nvSpPr>
        <p:spPr>
          <a:xfrm>
            <a:off x="3094140" y="5027981"/>
            <a:ext cx="540945" cy="236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B11618-54AC-4493-A14A-17FE8AD1C981}"/>
              </a:ext>
            </a:extLst>
          </p:cNvPr>
          <p:cNvSpPr txBox="1"/>
          <p:nvPr/>
        </p:nvSpPr>
        <p:spPr>
          <a:xfrm>
            <a:off x="1802941" y="1147307"/>
            <a:ext cx="83121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https://coolors.co/gradient-palette/432371-faae7b?number=21</a:t>
            </a:r>
          </a:p>
        </p:txBody>
      </p:sp>
    </p:spTree>
    <p:extLst>
      <p:ext uri="{BB962C8B-B14F-4D97-AF65-F5344CB8AC3E}">
        <p14:creationId xmlns:p14="http://schemas.microsoft.com/office/powerpoint/2010/main" val="348160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02EB23-87FA-425B-BBE8-78B0F4A7F0D0}"/>
              </a:ext>
            </a:extLst>
          </p:cNvPr>
          <p:cNvSpPr txBox="1"/>
          <p:nvPr/>
        </p:nvSpPr>
        <p:spPr>
          <a:xfrm>
            <a:off x="7617765" y="532232"/>
            <a:ext cx="2869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Final paper figures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B5F568-44A2-4E67-B779-652A21699F97}"/>
              </a:ext>
            </a:extLst>
          </p:cNvPr>
          <p:cNvSpPr txBox="1"/>
          <p:nvPr/>
        </p:nvSpPr>
        <p:spPr>
          <a:xfrm>
            <a:off x="1233181" y="532232"/>
            <a:ext cx="2869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Initial Matlab figures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5A7F286-C927-4B00-8E2D-50C83097A517}"/>
              </a:ext>
            </a:extLst>
          </p:cNvPr>
          <p:cNvSpPr/>
          <p:nvPr/>
        </p:nvSpPr>
        <p:spPr>
          <a:xfrm>
            <a:off x="4362276" y="2067108"/>
            <a:ext cx="1361812" cy="395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861E4E-5254-4162-BCF5-2F1E11A9A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148" y="1088471"/>
            <a:ext cx="5750374" cy="488239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75604EE-1C8D-4FCB-8451-9CCFCFB20069}"/>
              </a:ext>
            </a:extLst>
          </p:cNvPr>
          <p:cNvGrpSpPr/>
          <p:nvPr/>
        </p:nvGrpSpPr>
        <p:grpSpPr>
          <a:xfrm>
            <a:off x="591372" y="1551962"/>
            <a:ext cx="3510844" cy="1915617"/>
            <a:chOff x="1598016" y="1736841"/>
            <a:chExt cx="4369025" cy="255918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8B0A6AF-4172-422B-B92C-ED9764ED1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8016" y="1736841"/>
              <a:ext cx="4369025" cy="2559182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E9D7CFC-36B3-42D8-B4A8-25F032BF73F7}"/>
                </a:ext>
              </a:extLst>
            </p:cNvPr>
            <p:cNvSpPr/>
            <p:nvPr/>
          </p:nvSpPr>
          <p:spPr>
            <a:xfrm>
              <a:off x="1729353" y="1811814"/>
              <a:ext cx="365170" cy="46246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DA5AAE-81D5-4DBB-9951-EC575AB59D2E}"/>
                </a:ext>
              </a:extLst>
            </p:cNvPr>
            <p:cNvSpPr txBox="1"/>
            <p:nvPr/>
          </p:nvSpPr>
          <p:spPr>
            <a:xfrm>
              <a:off x="2200260" y="2043045"/>
              <a:ext cx="11723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Nice 2D system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B45D1ADB-FD18-47BA-9133-E417051227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507"/>
          <a:stretch/>
        </p:blipFill>
        <p:spPr>
          <a:xfrm>
            <a:off x="591372" y="3466649"/>
            <a:ext cx="3510844" cy="14144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0542CC8-D130-4FE8-98CF-07FFF589D542}"/>
              </a:ext>
            </a:extLst>
          </p:cNvPr>
          <p:cNvSpPr txBox="1"/>
          <p:nvPr/>
        </p:nvSpPr>
        <p:spPr>
          <a:xfrm>
            <a:off x="4556594" y="2509770"/>
            <a:ext cx="1297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Many, </a:t>
            </a:r>
          </a:p>
          <a:p>
            <a:r>
              <a:rPr lang="en-US" sz="2400" b="1" dirty="0"/>
              <a:t>many,</a:t>
            </a:r>
          </a:p>
          <a:p>
            <a:r>
              <a:rPr lang="en-US" sz="2400" b="1" dirty="0"/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329617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36E643-A92B-4873-90E1-8B4B35EC763C}"/>
              </a:ext>
            </a:extLst>
          </p:cNvPr>
          <p:cNvSpPr txBox="1"/>
          <p:nvPr/>
        </p:nvSpPr>
        <p:spPr>
          <a:xfrm>
            <a:off x="486624" y="430970"/>
            <a:ext cx="104499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24292E"/>
                </a:solidFill>
                <a:effectLst/>
                <a:latin typeface="-apple-system"/>
              </a:rPr>
              <a:t>Step 3 – Convert hex to RGB colors in Matlab using a hex-to-RGB   		    color converter package</a:t>
            </a:r>
            <a:r>
              <a:rPr lang="en-US" sz="2800" b="1" i="0" baseline="30000" dirty="0">
                <a:solidFill>
                  <a:srgbClr val="24292E"/>
                </a:solidFill>
                <a:effectLst/>
                <a:latin typeface="-apple-system"/>
              </a:rPr>
              <a:t>1</a:t>
            </a:r>
            <a:endParaRPr lang="en-US" sz="1800" b="0" i="0" u="none" strike="noStrike" baseline="0" dirty="0">
              <a:solidFill>
                <a:srgbClr val="0088FF"/>
              </a:solidFill>
              <a:latin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95E6DF-97E3-4471-9D51-43C7CAC2D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434" y="2171342"/>
            <a:ext cx="3613336" cy="32259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6C53A6-9A55-461A-809B-8FC8C0398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972" y="2171342"/>
            <a:ext cx="3619686" cy="32513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1360AB-BCC2-4838-A91E-3E5B6527B094}"/>
              </a:ext>
            </a:extLst>
          </p:cNvPr>
          <p:cNvSpPr txBox="1"/>
          <p:nvPr/>
        </p:nvSpPr>
        <p:spPr>
          <a:xfrm>
            <a:off x="3277457" y="1467269"/>
            <a:ext cx="5068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Tutorial 2 – colors(advanced)\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demo_make_colors.m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A4380A-C02E-439F-804F-1FD0CA4167EC}"/>
              </a:ext>
            </a:extLst>
          </p:cNvPr>
          <p:cNvSpPr txBox="1"/>
          <p:nvPr/>
        </p:nvSpPr>
        <p:spPr>
          <a:xfrm>
            <a:off x="1136336" y="5639716"/>
            <a:ext cx="91505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baseline="3000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Chad Greene (2021). rgb2hex and hex2rgb 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(https://www.mathworks.com/matlabcentral/fileexchange/46289-rgb2hex-and-hex2rgb), 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MATLAB Central File Exchange. Retrieved </a:t>
            </a:r>
            <a:r>
              <a:rPr lang="en-US" dirty="0"/>
              <a:t>February 13, 2021</a:t>
            </a:r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8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4C8DF4-1AE7-4FA6-8878-A793613E4984}"/>
              </a:ext>
            </a:extLst>
          </p:cNvPr>
          <p:cNvSpPr txBox="1"/>
          <p:nvPr/>
        </p:nvSpPr>
        <p:spPr>
          <a:xfrm>
            <a:off x="863152" y="494587"/>
            <a:ext cx="492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do we want in a figure?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DDD475-C0F0-42AD-B8BC-184EE309D11A}"/>
              </a:ext>
            </a:extLst>
          </p:cNvPr>
          <p:cNvSpPr txBox="1"/>
          <p:nvPr/>
        </p:nvSpPr>
        <p:spPr>
          <a:xfrm>
            <a:off x="1071381" y="1209593"/>
            <a:ext cx="9747510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Standardization: fonts, size, spacing, colors, etc...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QUICK and EASY to make changes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Easy to change file type: pdf, eps, </a:t>
            </a:r>
            <a:r>
              <a:rPr lang="en-US" sz="2000" dirty="0" err="1"/>
              <a:t>png</a:t>
            </a:r>
            <a:r>
              <a:rPr lang="en-US" sz="2000" dirty="0"/>
              <a:t>, …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Easy to use in different final products: paper, presentation, poster, dissertation, tutorial….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Quick to make the first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Quick to change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No repeat work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Flexibility</a:t>
            </a:r>
          </a:p>
        </p:txBody>
      </p:sp>
    </p:spTree>
    <p:extLst>
      <p:ext uri="{BB962C8B-B14F-4D97-AF65-F5344CB8AC3E}">
        <p14:creationId xmlns:p14="http://schemas.microsoft.com/office/powerpoint/2010/main" val="3345997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24D456-4197-40DE-88C0-FA2E8A7167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898"/>
          <a:stretch/>
        </p:blipFill>
        <p:spPr>
          <a:xfrm>
            <a:off x="6943438" y="671705"/>
            <a:ext cx="4622407" cy="24970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8E9BE9-8D8E-477E-AF25-69B8762AAC99}"/>
              </a:ext>
            </a:extLst>
          </p:cNvPr>
          <p:cNvSpPr txBox="1"/>
          <p:nvPr/>
        </p:nvSpPr>
        <p:spPr>
          <a:xfrm>
            <a:off x="859646" y="464413"/>
            <a:ext cx="492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goes into a figure panel?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C0C57-AD5C-4C9A-AE2A-779AAA99C9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53" t="3041" r="1903" b="23834"/>
          <a:stretch/>
        </p:blipFill>
        <p:spPr>
          <a:xfrm>
            <a:off x="6903450" y="3202445"/>
            <a:ext cx="4405853" cy="30482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63A20E-E576-421A-9D42-81DD1E34E42B}"/>
              </a:ext>
            </a:extLst>
          </p:cNvPr>
          <p:cNvSpPr txBox="1"/>
          <p:nvPr/>
        </p:nvSpPr>
        <p:spPr>
          <a:xfrm>
            <a:off x="982934" y="1167949"/>
            <a:ext cx="3984851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Subfigures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Set colors, line widths, line types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Tick labels, spacing, size, fonts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X,Y labels, location, size, fonts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Legends, titles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Annotations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Latex equations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Shading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Arrows, boxes, circles, cartoons,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File size, file type, file storage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Set panel size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66B614-5319-4687-AA49-1E96C11584BE}"/>
              </a:ext>
            </a:extLst>
          </p:cNvPr>
          <p:cNvSpPr txBox="1"/>
          <p:nvPr/>
        </p:nvSpPr>
        <p:spPr>
          <a:xfrm>
            <a:off x="5519472" y="1674842"/>
            <a:ext cx="121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Matlab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874F03-98B5-4B2E-9E53-884116349C9C}"/>
              </a:ext>
            </a:extLst>
          </p:cNvPr>
          <p:cNvSpPr txBox="1"/>
          <p:nvPr/>
        </p:nvSpPr>
        <p:spPr>
          <a:xfrm>
            <a:off x="5519472" y="4003110"/>
            <a:ext cx="1449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Inkscape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A772B1-294D-4A8C-8E25-23A39B83B21F}"/>
              </a:ext>
            </a:extLst>
          </p:cNvPr>
          <p:cNvSpPr txBox="1"/>
          <p:nvPr/>
        </p:nvSpPr>
        <p:spPr>
          <a:xfrm>
            <a:off x="5519472" y="5754138"/>
            <a:ext cx="1449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Latex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073DA61-1A10-413A-8680-4B32379E1DA2}"/>
              </a:ext>
            </a:extLst>
          </p:cNvPr>
          <p:cNvSpPr/>
          <p:nvPr/>
        </p:nvSpPr>
        <p:spPr>
          <a:xfrm>
            <a:off x="4984111" y="1293485"/>
            <a:ext cx="378934" cy="1273996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7E4A062-D234-48F0-8E9B-706A8247E849}"/>
              </a:ext>
            </a:extLst>
          </p:cNvPr>
          <p:cNvSpPr/>
          <p:nvPr/>
        </p:nvSpPr>
        <p:spPr>
          <a:xfrm>
            <a:off x="4984111" y="2737772"/>
            <a:ext cx="449744" cy="3045617"/>
          </a:xfrm>
          <a:prstGeom prst="righ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F44023A-44EC-40AF-A742-89425A27D97C}"/>
              </a:ext>
            </a:extLst>
          </p:cNvPr>
          <p:cNvSpPr/>
          <p:nvPr/>
        </p:nvSpPr>
        <p:spPr>
          <a:xfrm>
            <a:off x="5014933" y="5842296"/>
            <a:ext cx="378934" cy="427178"/>
          </a:xfrm>
          <a:prstGeom prst="rightBrac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DB80F50-8853-4E21-B02E-5006EA583BC2}"/>
              </a:ext>
            </a:extLst>
          </p:cNvPr>
          <p:cNvSpPr/>
          <p:nvPr/>
        </p:nvSpPr>
        <p:spPr>
          <a:xfrm>
            <a:off x="902642" y="1253447"/>
            <a:ext cx="3984851" cy="1304457"/>
          </a:xfrm>
          <a:prstGeom prst="roundRect">
            <a:avLst/>
          </a:prstGeom>
          <a:solidFill>
            <a:srgbClr val="FFC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32DF2C6-57DF-444D-A34F-E475B14E682B}"/>
              </a:ext>
            </a:extLst>
          </p:cNvPr>
          <p:cNvSpPr/>
          <p:nvPr/>
        </p:nvSpPr>
        <p:spPr>
          <a:xfrm>
            <a:off x="882697" y="2643402"/>
            <a:ext cx="3984850" cy="3139987"/>
          </a:xfrm>
          <a:prstGeom prst="roundRect">
            <a:avLst>
              <a:gd name="adj" fmla="val 10777"/>
            </a:avLst>
          </a:prstGeom>
          <a:solidFill>
            <a:schemeClr val="bg2">
              <a:lumMod val="5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7988E9-FB92-4DB3-8304-D28DE3F26444}"/>
              </a:ext>
            </a:extLst>
          </p:cNvPr>
          <p:cNvSpPr/>
          <p:nvPr/>
        </p:nvSpPr>
        <p:spPr>
          <a:xfrm>
            <a:off x="882696" y="5823550"/>
            <a:ext cx="4004797" cy="427178"/>
          </a:xfrm>
          <a:prstGeom prst="roundRect">
            <a:avLst/>
          </a:prstGeom>
          <a:solidFill>
            <a:srgbClr val="92D05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5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864976-A11F-4D45-8B43-222163A14EA5}"/>
              </a:ext>
            </a:extLst>
          </p:cNvPr>
          <p:cNvSpPr txBox="1"/>
          <p:nvPr/>
        </p:nvSpPr>
        <p:spPr>
          <a:xfrm>
            <a:off x="614548" y="464413"/>
            <a:ext cx="8176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Where you </a:t>
            </a:r>
            <a:r>
              <a:rPr lang="en-US" sz="2800" b="1" i="1" dirty="0">
                <a:solidFill>
                  <a:srgbClr val="F85528"/>
                </a:solidFill>
              </a:rPr>
              <a:t>can</a:t>
            </a:r>
            <a:r>
              <a:rPr lang="en-US" sz="2800" b="1" i="1" dirty="0"/>
              <a:t> </a:t>
            </a:r>
            <a:r>
              <a:rPr lang="en-US" sz="2800" b="1" dirty="0"/>
              <a:t>but </a:t>
            </a:r>
            <a:r>
              <a:rPr lang="en-US" sz="2800" b="1" i="1" dirty="0">
                <a:solidFill>
                  <a:srgbClr val="F85528"/>
                </a:solidFill>
              </a:rPr>
              <a:t>should not </a:t>
            </a:r>
            <a:r>
              <a:rPr lang="en-US" sz="2800" b="1" dirty="0"/>
              <a:t>make each component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450F79-1454-4D8A-A0AC-C5A682C53592}"/>
              </a:ext>
            </a:extLst>
          </p:cNvPr>
          <p:cNvSpPr txBox="1"/>
          <p:nvPr/>
        </p:nvSpPr>
        <p:spPr>
          <a:xfrm>
            <a:off x="620052" y="1149842"/>
            <a:ext cx="3984851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Subfigures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Set colors, line widths, line types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Tick labels, spacing, size, fonts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X,Y labels, location, size, fonts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Legends, titles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Annotations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Latex equations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Shading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Arrows, boxes, circles, cartoons,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File size, file type, file storage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Set panel size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A4EFC6-37F2-40FE-B5A0-038698258BFF}"/>
              </a:ext>
            </a:extLst>
          </p:cNvPr>
          <p:cNvSpPr txBox="1"/>
          <p:nvPr/>
        </p:nvSpPr>
        <p:spPr>
          <a:xfrm>
            <a:off x="4942741" y="3171738"/>
            <a:ext cx="121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Matlab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76D17-74E9-4156-A5A2-9CAD65EFE9E6}"/>
              </a:ext>
            </a:extLst>
          </p:cNvPr>
          <p:cNvSpPr txBox="1"/>
          <p:nvPr/>
        </p:nvSpPr>
        <p:spPr>
          <a:xfrm>
            <a:off x="4942741" y="5783022"/>
            <a:ext cx="105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Latex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2FA33B1-443C-4926-B0AD-6FAAF31F0982}"/>
              </a:ext>
            </a:extLst>
          </p:cNvPr>
          <p:cNvSpPr/>
          <p:nvPr/>
        </p:nvSpPr>
        <p:spPr>
          <a:xfrm>
            <a:off x="4508948" y="1250568"/>
            <a:ext cx="378934" cy="4371633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579BF90-8EF9-44F3-93FF-00841EB1770B}"/>
              </a:ext>
            </a:extLst>
          </p:cNvPr>
          <p:cNvSpPr/>
          <p:nvPr/>
        </p:nvSpPr>
        <p:spPr>
          <a:xfrm>
            <a:off x="4554137" y="5817509"/>
            <a:ext cx="296138" cy="427178"/>
          </a:xfrm>
          <a:prstGeom prst="rightBrac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2D0117-53D6-4BDF-A840-153A81F607F5}"/>
              </a:ext>
            </a:extLst>
          </p:cNvPr>
          <p:cNvSpPr/>
          <p:nvPr/>
        </p:nvSpPr>
        <p:spPr>
          <a:xfrm>
            <a:off x="506116" y="1165070"/>
            <a:ext cx="3929992" cy="4640373"/>
          </a:xfrm>
          <a:prstGeom prst="roundRect">
            <a:avLst>
              <a:gd name="adj" fmla="val 9870"/>
            </a:avLst>
          </a:prstGeom>
          <a:solidFill>
            <a:srgbClr val="FFC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B1E3169-C034-4631-8D0E-5DFA01B9CEAA}"/>
              </a:ext>
            </a:extLst>
          </p:cNvPr>
          <p:cNvSpPr/>
          <p:nvPr/>
        </p:nvSpPr>
        <p:spPr>
          <a:xfrm>
            <a:off x="519815" y="5805443"/>
            <a:ext cx="3916293" cy="427178"/>
          </a:xfrm>
          <a:prstGeom prst="roundRect">
            <a:avLst/>
          </a:prstGeom>
          <a:solidFill>
            <a:srgbClr val="92D05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89BCB2-CCDB-4689-9A84-68A9B5B1F230}"/>
              </a:ext>
            </a:extLst>
          </p:cNvPr>
          <p:cNvSpPr txBox="1"/>
          <p:nvPr/>
        </p:nvSpPr>
        <p:spPr>
          <a:xfrm>
            <a:off x="6196237" y="1165070"/>
            <a:ext cx="3984851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Subfigures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Set colors, line widths, line types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Tick labels, spacing, size, fonts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X,Y labels, location, size, fonts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Legends, titles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Annotations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Latex equations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Shading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Arrows, boxes, circles, cartoons,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File size, file type, file storage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Set panel size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3DFA9-13A9-492D-BC99-3C6E666C88D7}"/>
              </a:ext>
            </a:extLst>
          </p:cNvPr>
          <p:cNvSpPr txBox="1"/>
          <p:nvPr/>
        </p:nvSpPr>
        <p:spPr>
          <a:xfrm>
            <a:off x="10560022" y="1629770"/>
            <a:ext cx="121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Matlab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F146D7-63BE-47BD-941E-DF2DBA79B878}"/>
              </a:ext>
            </a:extLst>
          </p:cNvPr>
          <p:cNvSpPr txBox="1"/>
          <p:nvPr/>
        </p:nvSpPr>
        <p:spPr>
          <a:xfrm>
            <a:off x="10660258" y="4265327"/>
            <a:ext cx="14498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Latex</a:t>
            </a:r>
          </a:p>
          <a:p>
            <a:r>
              <a:rPr lang="en-US" sz="2000" b="1" dirty="0"/>
              <a:t>-</a:t>
            </a:r>
            <a:r>
              <a:rPr lang="en-US" sz="2000" b="1" dirty="0" err="1"/>
              <a:t>Tikz</a:t>
            </a:r>
            <a:endParaRPr lang="en-US" sz="2000" b="1" dirty="0"/>
          </a:p>
          <a:p>
            <a:r>
              <a:rPr lang="en-US" sz="2000" b="1" dirty="0"/>
              <a:t>-Overpic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B721975-243F-4FC5-A6B6-08E4C81E7B00}"/>
              </a:ext>
            </a:extLst>
          </p:cNvPr>
          <p:cNvSpPr/>
          <p:nvPr/>
        </p:nvSpPr>
        <p:spPr>
          <a:xfrm>
            <a:off x="10126229" y="1265796"/>
            <a:ext cx="378934" cy="1365883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6C9F40F9-28AE-44C6-9930-C977F1598F43}"/>
              </a:ext>
            </a:extLst>
          </p:cNvPr>
          <p:cNvSpPr/>
          <p:nvPr/>
        </p:nvSpPr>
        <p:spPr>
          <a:xfrm>
            <a:off x="10181088" y="2732405"/>
            <a:ext cx="378934" cy="3527510"/>
          </a:xfrm>
          <a:prstGeom prst="rightBrac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7148139-6178-49B2-86A8-1A3C376ED1D3}"/>
              </a:ext>
            </a:extLst>
          </p:cNvPr>
          <p:cNvSpPr/>
          <p:nvPr/>
        </p:nvSpPr>
        <p:spPr>
          <a:xfrm>
            <a:off x="6115945" y="1250568"/>
            <a:ext cx="3896348" cy="1365883"/>
          </a:xfrm>
          <a:prstGeom prst="roundRect">
            <a:avLst/>
          </a:prstGeom>
          <a:solidFill>
            <a:srgbClr val="FFC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4F88554-6A5B-4997-B546-B2E42D53483B}"/>
              </a:ext>
            </a:extLst>
          </p:cNvPr>
          <p:cNvSpPr/>
          <p:nvPr/>
        </p:nvSpPr>
        <p:spPr>
          <a:xfrm>
            <a:off x="6096000" y="2616451"/>
            <a:ext cx="3984852" cy="3631398"/>
          </a:xfrm>
          <a:prstGeom prst="roundRect">
            <a:avLst>
              <a:gd name="adj" fmla="val 9877"/>
            </a:avLst>
          </a:prstGeom>
          <a:solidFill>
            <a:srgbClr val="92D05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7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864976-A11F-4D45-8B43-222163A14EA5}"/>
              </a:ext>
            </a:extLst>
          </p:cNvPr>
          <p:cNvSpPr txBox="1"/>
          <p:nvPr/>
        </p:nvSpPr>
        <p:spPr>
          <a:xfrm>
            <a:off x="614548" y="464413"/>
            <a:ext cx="8176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Where you </a:t>
            </a:r>
            <a:r>
              <a:rPr lang="en-US" sz="2800" b="1" i="1" dirty="0">
                <a:solidFill>
                  <a:srgbClr val="F85528"/>
                </a:solidFill>
              </a:rPr>
              <a:t>can</a:t>
            </a:r>
            <a:r>
              <a:rPr lang="en-US" sz="2800" b="1" i="1" dirty="0"/>
              <a:t> </a:t>
            </a:r>
            <a:r>
              <a:rPr lang="en-US" sz="2800" b="1" dirty="0"/>
              <a:t>but </a:t>
            </a:r>
            <a:r>
              <a:rPr lang="en-US" sz="2800" b="1" i="1" dirty="0">
                <a:solidFill>
                  <a:srgbClr val="F85528"/>
                </a:solidFill>
              </a:rPr>
              <a:t>should not </a:t>
            </a:r>
            <a:r>
              <a:rPr lang="en-US" sz="2800" b="1" dirty="0"/>
              <a:t>make each component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450F79-1454-4D8A-A0AC-C5A682C53592}"/>
              </a:ext>
            </a:extLst>
          </p:cNvPr>
          <p:cNvSpPr txBox="1"/>
          <p:nvPr/>
        </p:nvSpPr>
        <p:spPr>
          <a:xfrm>
            <a:off x="808587" y="1149842"/>
            <a:ext cx="3984851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Subfigures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Set colors, line widths, line types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Tick labels, spacing, size, fonts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X,Y labels, location, size, fonts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Legends, titles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Annotations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Latex equations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Shading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Arrows, boxes, circles, cartoons,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File size, file type, file storage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Set panel size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A4EFC6-37F2-40FE-B5A0-038698258BFF}"/>
              </a:ext>
            </a:extLst>
          </p:cNvPr>
          <p:cNvSpPr txBox="1"/>
          <p:nvPr/>
        </p:nvSpPr>
        <p:spPr>
          <a:xfrm>
            <a:off x="5172372" y="3171738"/>
            <a:ext cx="121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Matlab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76D17-74E9-4156-A5A2-9CAD65EFE9E6}"/>
              </a:ext>
            </a:extLst>
          </p:cNvPr>
          <p:cNvSpPr txBox="1"/>
          <p:nvPr/>
        </p:nvSpPr>
        <p:spPr>
          <a:xfrm>
            <a:off x="5141550" y="5783022"/>
            <a:ext cx="1449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Latex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2FA33B1-443C-4926-B0AD-6FAAF31F0982}"/>
              </a:ext>
            </a:extLst>
          </p:cNvPr>
          <p:cNvSpPr/>
          <p:nvPr/>
        </p:nvSpPr>
        <p:spPr>
          <a:xfrm>
            <a:off x="4738579" y="1250568"/>
            <a:ext cx="378934" cy="4371633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579BF90-8EF9-44F3-93FF-00841EB1770B}"/>
              </a:ext>
            </a:extLst>
          </p:cNvPr>
          <p:cNvSpPr/>
          <p:nvPr/>
        </p:nvSpPr>
        <p:spPr>
          <a:xfrm>
            <a:off x="4770990" y="5817509"/>
            <a:ext cx="298642" cy="427178"/>
          </a:xfrm>
          <a:prstGeom prst="rightBrac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2D0117-53D6-4BDF-A840-153A81F607F5}"/>
              </a:ext>
            </a:extLst>
          </p:cNvPr>
          <p:cNvSpPr/>
          <p:nvPr/>
        </p:nvSpPr>
        <p:spPr>
          <a:xfrm>
            <a:off x="728295" y="1235340"/>
            <a:ext cx="3896348" cy="4570103"/>
          </a:xfrm>
          <a:prstGeom prst="roundRect">
            <a:avLst>
              <a:gd name="adj" fmla="val 9020"/>
            </a:avLst>
          </a:prstGeom>
          <a:solidFill>
            <a:srgbClr val="FFC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B1E3169-C034-4631-8D0E-5DFA01B9CEAA}"/>
              </a:ext>
            </a:extLst>
          </p:cNvPr>
          <p:cNvSpPr/>
          <p:nvPr/>
        </p:nvSpPr>
        <p:spPr>
          <a:xfrm>
            <a:off x="708350" y="5805443"/>
            <a:ext cx="3984852" cy="427178"/>
          </a:xfrm>
          <a:prstGeom prst="roundRect">
            <a:avLst/>
          </a:prstGeom>
          <a:solidFill>
            <a:srgbClr val="92D05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7698E2-5CCB-4C9D-A74E-4B8CA1CB2B4E}"/>
              </a:ext>
            </a:extLst>
          </p:cNvPr>
          <p:cNvSpPr txBox="1"/>
          <p:nvPr/>
        </p:nvSpPr>
        <p:spPr>
          <a:xfrm>
            <a:off x="6602240" y="1381385"/>
            <a:ext cx="43773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Cons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Lots of code for simple things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Limited mobility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Easily breaks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Difficult to align across multiple subfigures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Difficult to go back and make changes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Must re-run code for each change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Heavy constraints on subfigures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Can’t incorporate cartoons or other non-</a:t>
            </a:r>
            <a:r>
              <a:rPr lang="en-US" sz="2000" dirty="0" err="1"/>
              <a:t>Matlab</a:t>
            </a:r>
            <a:r>
              <a:rPr lang="en-US" sz="2000" dirty="0"/>
              <a:t> objects easily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8564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864976-A11F-4D45-8B43-222163A14EA5}"/>
              </a:ext>
            </a:extLst>
          </p:cNvPr>
          <p:cNvSpPr txBox="1"/>
          <p:nvPr/>
        </p:nvSpPr>
        <p:spPr>
          <a:xfrm>
            <a:off x="614548" y="464413"/>
            <a:ext cx="8176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Where you </a:t>
            </a:r>
            <a:r>
              <a:rPr lang="en-US" sz="2800" b="1" i="1" dirty="0">
                <a:solidFill>
                  <a:srgbClr val="F85528"/>
                </a:solidFill>
              </a:rPr>
              <a:t>can</a:t>
            </a:r>
            <a:r>
              <a:rPr lang="en-US" sz="2800" b="1" i="1" dirty="0"/>
              <a:t> </a:t>
            </a:r>
            <a:r>
              <a:rPr lang="en-US" sz="2800" b="1" dirty="0"/>
              <a:t>but </a:t>
            </a:r>
            <a:r>
              <a:rPr lang="en-US" sz="2800" b="1" i="1" dirty="0">
                <a:solidFill>
                  <a:srgbClr val="F85528"/>
                </a:solidFill>
              </a:rPr>
              <a:t>should not </a:t>
            </a:r>
            <a:r>
              <a:rPr lang="en-US" sz="2800" b="1" dirty="0"/>
              <a:t>make each component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89BCB2-CCDB-4689-9A84-68A9B5B1F230}"/>
              </a:ext>
            </a:extLst>
          </p:cNvPr>
          <p:cNvSpPr txBox="1"/>
          <p:nvPr/>
        </p:nvSpPr>
        <p:spPr>
          <a:xfrm>
            <a:off x="890898" y="1165070"/>
            <a:ext cx="3984851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Subfigures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Set colors, line widths, line types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Tick labels, spacing, size, fonts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X,Y labels, location, size, fonts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Legends, titles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Annotations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Latex equations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Shading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Arrows, boxes, circles, cartoons,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File size, file type, file storage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Set panel size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3DFA9-13A9-492D-BC99-3C6E666C88D7}"/>
              </a:ext>
            </a:extLst>
          </p:cNvPr>
          <p:cNvSpPr txBox="1"/>
          <p:nvPr/>
        </p:nvSpPr>
        <p:spPr>
          <a:xfrm>
            <a:off x="5254683" y="1660592"/>
            <a:ext cx="121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Matlab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F146D7-63BE-47BD-941E-DF2DBA79B878}"/>
              </a:ext>
            </a:extLst>
          </p:cNvPr>
          <p:cNvSpPr txBox="1"/>
          <p:nvPr/>
        </p:nvSpPr>
        <p:spPr>
          <a:xfrm>
            <a:off x="5354919" y="4265327"/>
            <a:ext cx="144986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Latex</a:t>
            </a:r>
          </a:p>
          <a:p>
            <a:r>
              <a:rPr lang="en-US" sz="2400" b="1" dirty="0"/>
              <a:t>- </a:t>
            </a:r>
            <a:r>
              <a:rPr lang="en-US" sz="2000" b="1" dirty="0"/>
              <a:t>TikZ</a:t>
            </a:r>
          </a:p>
          <a:p>
            <a:r>
              <a:rPr lang="en-US" sz="2000" b="1" dirty="0"/>
              <a:t>- Overpic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B721975-243F-4FC5-A6B6-08E4C81E7B00}"/>
              </a:ext>
            </a:extLst>
          </p:cNvPr>
          <p:cNvSpPr/>
          <p:nvPr/>
        </p:nvSpPr>
        <p:spPr>
          <a:xfrm>
            <a:off x="4820890" y="1265796"/>
            <a:ext cx="378934" cy="1365883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6C9F40F9-28AE-44C6-9930-C977F1598F43}"/>
              </a:ext>
            </a:extLst>
          </p:cNvPr>
          <p:cNvSpPr/>
          <p:nvPr/>
        </p:nvSpPr>
        <p:spPr>
          <a:xfrm>
            <a:off x="4875749" y="2732405"/>
            <a:ext cx="378934" cy="3527510"/>
          </a:xfrm>
          <a:prstGeom prst="rightBrac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7148139-6178-49B2-86A8-1A3C376ED1D3}"/>
              </a:ext>
            </a:extLst>
          </p:cNvPr>
          <p:cNvSpPr/>
          <p:nvPr/>
        </p:nvSpPr>
        <p:spPr>
          <a:xfrm>
            <a:off x="810606" y="1250568"/>
            <a:ext cx="3896348" cy="1365883"/>
          </a:xfrm>
          <a:prstGeom prst="roundRect">
            <a:avLst/>
          </a:prstGeom>
          <a:solidFill>
            <a:srgbClr val="FFC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4F88554-6A5B-4997-B546-B2E42D53483B}"/>
              </a:ext>
            </a:extLst>
          </p:cNvPr>
          <p:cNvSpPr/>
          <p:nvPr/>
        </p:nvSpPr>
        <p:spPr>
          <a:xfrm>
            <a:off x="790661" y="2616451"/>
            <a:ext cx="3984852" cy="3631398"/>
          </a:xfrm>
          <a:prstGeom prst="roundRect">
            <a:avLst>
              <a:gd name="adj" fmla="val 9311"/>
            </a:avLst>
          </a:prstGeom>
          <a:solidFill>
            <a:srgbClr val="92D05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173F9-3A59-450C-B099-3223A0E15408}"/>
              </a:ext>
            </a:extLst>
          </p:cNvPr>
          <p:cNvSpPr txBox="1"/>
          <p:nvPr/>
        </p:nvSpPr>
        <p:spPr>
          <a:xfrm>
            <a:off x="6923752" y="1659285"/>
            <a:ext cx="43773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Cons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Lots of code for simple things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Limited mobility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Easily breaks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Difficult to align across multiple subfigures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Difficult to go back and make changes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Heavy constraints on subfigures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Incompatible with certain latex packages and classes</a:t>
            </a:r>
          </a:p>
        </p:txBody>
      </p:sp>
    </p:spTree>
    <p:extLst>
      <p:ext uri="{BB962C8B-B14F-4D97-AF65-F5344CB8AC3E}">
        <p14:creationId xmlns:p14="http://schemas.microsoft.com/office/powerpoint/2010/main" val="2853240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B292F6-2658-4D81-B135-865F7481D37D}"/>
              </a:ext>
            </a:extLst>
          </p:cNvPr>
          <p:cNvSpPr txBox="1"/>
          <p:nvPr/>
        </p:nvSpPr>
        <p:spPr>
          <a:xfrm>
            <a:off x="671111" y="464413"/>
            <a:ext cx="492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</a:t>
            </a:r>
            <a:r>
              <a:rPr lang="en-US" sz="2800" b="1" dirty="0">
                <a:solidFill>
                  <a:srgbClr val="F85528"/>
                </a:solidFill>
              </a:rPr>
              <a:t>right</a:t>
            </a:r>
            <a:r>
              <a:rPr lang="en-US" sz="2800" b="1" dirty="0"/>
              <a:t> way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98115-9F08-41E1-A026-56FCBBF330A0}"/>
              </a:ext>
            </a:extLst>
          </p:cNvPr>
          <p:cNvSpPr txBox="1"/>
          <p:nvPr/>
        </p:nvSpPr>
        <p:spPr>
          <a:xfrm>
            <a:off x="794399" y="1167949"/>
            <a:ext cx="3984851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Subfigures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Set colors, line widths, line types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Tick labels, spacing, size, fonts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X,Y labels, location, size, fonts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Legends, titles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Annotations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Latex equations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Shading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Arrows, boxes, circles, cartoons,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File size, file type, file storage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Set panel size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8FE4E3-C2DF-4B5E-B1AF-35DC219DE91C}"/>
              </a:ext>
            </a:extLst>
          </p:cNvPr>
          <p:cNvSpPr txBox="1"/>
          <p:nvPr/>
        </p:nvSpPr>
        <p:spPr>
          <a:xfrm>
            <a:off x="5330937" y="1674842"/>
            <a:ext cx="121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Matlab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838009-E40F-4B0B-BD34-235E0AB44864}"/>
              </a:ext>
            </a:extLst>
          </p:cNvPr>
          <p:cNvSpPr txBox="1"/>
          <p:nvPr/>
        </p:nvSpPr>
        <p:spPr>
          <a:xfrm>
            <a:off x="5330937" y="4003110"/>
            <a:ext cx="1449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Inkscape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C822A-5885-4CAE-A373-A7B2D901590A}"/>
              </a:ext>
            </a:extLst>
          </p:cNvPr>
          <p:cNvSpPr txBox="1"/>
          <p:nvPr/>
        </p:nvSpPr>
        <p:spPr>
          <a:xfrm>
            <a:off x="5330937" y="5754138"/>
            <a:ext cx="1449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Latex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B77BFD4-8C93-41CA-9BAC-42F33DB53865}"/>
              </a:ext>
            </a:extLst>
          </p:cNvPr>
          <p:cNvSpPr/>
          <p:nvPr/>
        </p:nvSpPr>
        <p:spPr>
          <a:xfrm>
            <a:off x="4795576" y="1293485"/>
            <a:ext cx="378934" cy="1273996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E53B8757-57CE-41A8-972B-E1479656E82D}"/>
              </a:ext>
            </a:extLst>
          </p:cNvPr>
          <p:cNvSpPr/>
          <p:nvPr/>
        </p:nvSpPr>
        <p:spPr>
          <a:xfrm>
            <a:off x="4795576" y="2737772"/>
            <a:ext cx="449744" cy="3045617"/>
          </a:xfrm>
          <a:prstGeom prst="righ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7E9A529-8B3D-4D67-8C65-AC04A78011B6}"/>
              </a:ext>
            </a:extLst>
          </p:cNvPr>
          <p:cNvSpPr/>
          <p:nvPr/>
        </p:nvSpPr>
        <p:spPr>
          <a:xfrm>
            <a:off x="4826398" y="5842296"/>
            <a:ext cx="378934" cy="427178"/>
          </a:xfrm>
          <a:prstGeom prst="rightBrac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660171-8614-4E58-B7BC-C4EE0EAFA164}"/>
              </a:ext>
            </a:extLst>
          </p:cNvPr>
          <p:cNvSpPr/>
          <p:nvPr/>
        </p:nvSpPr>
        <p:spPr>
          <a:xfrm>
            <a:off x="714107" y="1253447"/>
            <a:ext cx="3984851" cy="1304457"/>
          </a:xfrm>
          <a:prstGeom prst="roundRect">
            <a:avLst/>
          </a:prstGeom>
          <a:solidFill>
            <a:srgbClr val="FFC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6D7369-F797-43E4-B3DE-4D05FDEFE62C}"/>
              </a:ext>
            </a:extLst>
          </p:cNvPr>
          <p:cNvSpPr/>
          <p:nvPr/>
        </p:nvSpPr>
        <p:spPr>
          <a:xfrm>
            <a:off x="694162" y="2643402"/>
            <a:ext cx="3984850" cy="3139987"/>
          </a:xfrm>
          <a:prstGeom prst="roundRect">
            <a:avLst>
              <a:gd name="adj" fmla="val 10123"/>
            </a:avLst>
          </a:prstGeom>
          <a:solidFill>
            <a:schemeClr val="bg2">
              <a:lumMod val="5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9E8258C-D69B-4ED7-B3F0-36F88BB6E713}"/>
              </a:ext>
            </a:extLst>
          </p:cNvPr>
          <p:cNvSpPr/>
          <p:nvPr/>
        </p:nvSpPr>
        <p:spPr>
          <a:xfrm>
            <a:off x="694161" y="5823550"/>
            <a:ext cx="4004797" cy="427178"/>
          </a:xfrm>
          <a:prstGeom prst="roundRect">
            <a:avLst/>
          </a:prstGeom>
          <a:solidFill>
            <a:srgbClr val="92D05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B747E7-FCDE-461D-9893-E9D74E38C681}"/>
              </a:ext>
            </a:extLst>
          </p:cNvPr>
          <p:cNvSpPr txBox="1"/>
          <p:nvPr/>
        </p:nvSpPr>
        <p:spPr>
          <a:xfrm>
            <a:off x="6923752" y="1659285"/>
            <a:ext cx="437735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Pros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Easy to make changes without messing up formatting or other work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Standardization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Very flexible for subfigures, annotations, cartoons, placement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Easy to place into a latex file</a:t>
            </a:r>
            <a:endParaRPr lang="en-US" sz="2400" dirty="0"/>
          </a:p>
          <a:p>
            <a:endParaRPr lang="en-US" sz="2400" u="sng" dirty="0"/>
          </a:p>
          <a:p>
            <a:r>
              <a:rPr lang="en-US" sz="2400" u="sng" dirty="0"/>
              <a:t>Cons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Inkscape has an overwhelming number of features…however, you only need a few of them</a:t>
            </a:r>
          </a:p>
        </p:txBody>
      </p:sp>
    </p:spTree>
    <p:extLst>
      <p:ext uri="{BB962C8B-B14F-4D97-AF65-F5344CB8AC3E}">
        <p14:creationId xmlns:p14="http://schemas.microsoft.com/office/powerpoint/2010/main" val="2987294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9603-C116-454D-BD4D-E2F9A8506526}"/>
              </a:ext>
            </a:extLst>
          </p:cNvPr>
          <p:cNvSpPr txBox="1">
            <a:spLocks/>
          </p:cNvSpPr>
          <p:nvPr/>
        </p:nvSpPr>
        <p:spPr>
          <a:xfrm>
            <a:off x="3624815" y="2223367"/>
            <a:ext cx="4942370" cy="6782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Tutorial 1 – basics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FE6960-92CA-4066-B937-F63947AC9CAD}"/>
              </a:ext>
            </a:extLst>
          </p:cNvPr>
          <p:cNvSpPr txBox="1">
            <a:spLocks/>
          </p:cNvSpPr>
          <p:nvPr/>
        </p:nvSpPr>
        <p:spPr>
          <a:xfrm>
            <a:off x="2498757" y="3391750"/>
            <a:ext cx="7194487" cy="6782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Create a figure panel</a:t>
            </a:r>
          </a:p>
        </p:txBody>
      </p:sp>
    </p:spTree>
    <p:extLst>
      <p:ext uri="{BB962C8B-B14F-4D97-AF65-F5344CB8AC3E}">
        <p14:creationId xmlns:p14="http://schemas.microsoft.com/office/powerpoint/2010/main" val="4164225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1187</Words>
  <Application>Microsoft Office PowerPoint</Application>
  <PresentationFormat>Widescreen</PresentationFormat>
  <Paragraphs>227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Consolas</vt:lpstr>
      <vt:lpstr>Courier New</vt:lpstr>
      <vt:lpstr>Wingdings</vt:lpstr>
      <vt:lpstr>Office Theme</vt:lpstr>
      <vt:lpstr>Figure Workflow:  Matlab to Latex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Morrison</dc:creator>
  <cp:lastModifiedBy>Megan Morrison</cp:lastModifiedBy>
  <cp:revision>116</cp:revision>
  <dcterms:created xsi:type="dcterms:W3CDTF">2021-01-14T01:22:06Z</dcterms:created>
  <dcterms:modified xsi:type="dcterms:W3CDTF">2021-02-13T04:04:46Z</dcterms:modified>
</cp:coreProperties>
</file>