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Medium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7E9123-3C15-4775-99C8-3F2B7767C868}">
  <a:tblStyle styleId="{D17E9123-3C15-4775-99C8-3F2B7767C8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8888ed87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8888ed87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888ed87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8888ed87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888ed87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888ed87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888ed8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888ed8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8888ed87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8888ed87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8888ed87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8888ed87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874cd86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874cd86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8888ed87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8888ed87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8888ed87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8888ed87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887ab3d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887ab3d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Accident Prediction </a:t>
            </a:r>
            <a:br>
              <a:rPr lang="en-US" dirty="0"/>
            </a:br>
            <a:r>
              <a:rPr lang="en-US" dirty="0"/>
              <a:t>Time Series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Mayank Mudgal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- Code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 via Email: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1_DH_Accident_Interrogation_Cleaning_Inferences.ipynb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2_DH_Accidents_EDA_Time_Series_Prep.ipynb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3_DH_Accidents_Regression_Modelling.ipynb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4_DH_Accidents_Results.ipynb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- Visualisation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Please visualize your prediction and provide an explanation;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8"/>
            <a:ext cx="9143998" cy="3562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development - ETL Process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968410" y="1536076"/>
            <a:ext cx="7300911" cy="731700"/>
            <a:chOff x="710674" y="1323164"/>
            <a:chExt cx="7300911" cy="7317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802017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Extract  </a:t>
              </a:r>
              <a:endParaRPr sz="4400">
                <a:solidFill>
                  <a:srgbClr val="802017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Extracting relevant data builds on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Defined Requirements and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typically includes Identification, Volume planning and Methodology of extract (Via Update, Incremental or Full).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56035" y="2420437"/>
            <a:ext cx="7851788" cy="731700"/>
            <a:chOff x="-201701" y="2207525"/>
            <a:chExt cx="7851788" cy="731700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-201701" y="2257725"/>
              <a:ext cx="2916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A72A1E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Transform</a:t>
              </a:r>
              <a:endParaRPr sz="4400">
                <a:solidFill>
                  <a:srgbClr val="A72A1E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Preparing the data for Analytics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. This typically  includes: Validation, Cleaning, De-duplication, Transformation, Filtering, Joining and Aggregation (as-required).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1012840" y="3301537"/>
            <a:ext cx="6532283" cy="731700"/>
            <a:chOff x="755105" y="3088625"/>
            <a:chExt cx="6532283" cy="731700"/>
          </a:xfrm>
        </p:grpSpPr>
        <p:sp>
          <p:nvSpPr>
            <p:cNvPr id="70" name="Google Shape;70;p14"/>
            <p:cNvSpPr txBox="1"/>
            <p:nvPr/>
          </p:nvSpPr>
          <p:spPr>
            <a:xfrm>
              <a:off x="755105" y="3138825"/>
              <a:ext cx="1959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B02C2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Load</a:t>
              </a:r>
              <a:endParaRPr sz="4400">
                <a:solidFill>
                  <a:srgbClr val="B02C2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Depending on use (BI, Real-Time Monitoring/ Alerting) the Load process differs. Considering a BI/ Analytics tool this can be via Live streaming or Batches.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development - Business Requirement</a:t>
            </a:r>
            <a:endParaRPr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190400" y="1139975"/>
          <a:ext cx="8763175" cy="3402875"/>
        </p:xfrm>
        <a:graphic>
          <a:graphicData uri="http://schemas.openxmlformats.org/drawingml/2006/table">
            <a:tbl>
              <a:tblPr>
                <a:noFill/>
                <a:tableStyleId>{D17E9123-3C15-4775-99C8-3F2B7767C868}</a:tableStyleId>
              </a:tblPr>
              <a:tblGrid>
                <a:gridCol w="41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No.</a:t>
                      </a:r>
                      <a:endParaRPr sz="1100"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Business Objective</a:t>
                      </a:r>
                      <a:endParaRPr sz="1100"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Importance</a:t>
                      </a:r>
                      <a:endParaRPr sz="1100"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Business Requirement (Data)</a:t>
                      </a:r>
                      <a:endParaRPr sz="1100"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Business Result (KPI)</a:t>
                      </a:r>
                      <a:endParaRPr sz="1100"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Generate insights on accident development and volatility over time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</a:t>
                      </a:r>
                      <a:endParaRPr sz="10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algn="just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	Number of Accidents</a:t>
                      </a:r>
                      <a:endParaRPr sz="1000"/>
                    </a:p>
                    <a:p>
                      <a:pPr marL="228600" lvl="0" indent="-228600" algn="just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	Period of Accident</a:t>
                      </a:r>
                      <a:endParaRPr sz="1000"/>
                    </a:p>
                    <a:p>
                      <a:pPr marL="228600" lvl="0" indent="-228600" algn="just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	Number of associated riders</a:t>
                      </a:r>
                      <a:endParaRPr sz="10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	Monthly Accidents</a:t>
                      </a:r>
                      <a:endParaRPr sz="1000"/>
                    </a:p>
                    <a:p>
                      <a:pPr marL="228600" lvl="0" indent="-22860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	Monthly unique riders</a:t>
                      </a:r>
                      <a:endParaRPr sz="10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Generate insights on how the type of transportation affects associated accidents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</a:t>
                      </a:r>
                      <a:endParaRPr sz="10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algn="just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	Number of Accidents</a:t>
                      </a:r>
                      <a:endParaRPr sz="1000"/>
                    </a:p>
                    <a:p>
                      <a:pPr marL="228600" lvl="0" indent="-228600" algn="just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	Type of Transportation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	Monthly accidents distributed by type of transportation</a:t>
                      </a:r>
                      <a:endParaRPr sz="10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Generate insights on how the type of employment affects associated accidents</a:t>
                      </a:r>
                      <a:endParaRPr sz="10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</a:t>
                      </a:r>
                      <a:endParaRPr sz="10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algn="just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	Number of Accidents</a:t>
                      </a:r>
                      <a:endParaRPr sz="1000"/>
                    </a:p>
                    <a:p>
                      <a:pPr marL="228600" lvl="0" indent="-228600" algn="just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	Type of Employment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	Monthly accidents distributed by type of employment</a:t>
                      </a:r>
                      <a:endParaRPr sz="1000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development - Accident Prediction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Conducted supervised time-series ML models to predict/ forecast number of accidents in future months. Rationale for Time-Series selection was: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Requirements related to forecasting/ prediction based on historical data are typically solved via these approaches.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Observation that only Type of Transport and Employment have an influence on Number of Accidents. Other modelling techniques have limited business application as we would need a reliable forecast of input variables.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Mismatch in the Number of rider and expected values on other fields. (!!)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Approach, Process and Code detailed further.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development - KPIs (1 of 2)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112025" y="1401075"/>
            <a:ext cx="2720400" cy="15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Monthly development of accidents shows limited volatility (Avg: 1,776; MIN: 1,565; MAX 2,022) with a slight upward trend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25" y="1085100"/>
            <a:ext cx="5443002" cy="36945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6112025" y="3046425"/>
            <a:ext cx="2720400" cy="15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Distinct riders involved shows limited volatility (Avg: 370; MIN: 327; MAX 411) with a slight downward trend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development - KPIs (2 of 2)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78500" y="1176100"/>
            <a:ext cx="1393500" cy="2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Scooters have more accidents by more than 7K vs. others.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!! Period from August 2019 thru December 2019 requires investigation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6100"/>
            <a:ext cx="2720400" cy="339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5425" y="3809750"/>
            <a:ext cx="1247100" cy="7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0400" y="3809750"/>
            <a:ext cx="1263300" cy="7596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7485425" y="1176100"/>
            <a:ext cx="1579200" cy="2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Own riders have more accidents by more than 5K vs. others.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!! Period from December 2019 thru March 2020 requires investigation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4400" y="1170125"/>
            <a:ext cx="2608626" cy="3254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- Data Sufficiency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found the data sufficient for Time Series Modelling.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exploration made me question integrity of data (Unique rider number assumption and mismatched data; Observations on Slide 6). In a live working environment would have led to upstream investigation and correction.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a broader viewpoint, I would recommend adding further data points: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Holiday periods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Weather indications (Rainfall, Snow, Smog, Fog)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- Process and Algorithm</a:t>
            </a:r>
            <a:endParaRPr/>
          </a:p>
        </p:txBody>
      </p:sp>
      <p:grpSp>
        <p:nvGrpSpPr>
          <p:cNvPr id="115" name="Google Shape;115;p20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116" name="Google Shape;116;p2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Development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and Run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20"/>
            <p:cNvSpPr txBox="1"/>
            <p:nvPr/>
          </p:nvSpPr>
          <p:spPr>
            <a:xfrm>
              <a:off x="6167078" y="2057125"/>
              <a:ext cx="2770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Steps include: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Train/ Test Split (85/15)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Create Prediction function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Create Scoring function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Creating Plotting function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Create Model run function for: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Linear Regression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XG Boost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LSTM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Store results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p20"/>
          <p:cNvGrpSpPr/>
          <p:nvPr/>
        </p:nvGrpSpPr>
        <p:grpSpPr>
          <a:xfrm>
            <a:off x="-3" y="1189989"/>
            <a:ext cx="3546903" cy="3482836"/>
            <a:chOff x="-3" y="1189989"/>
            <a:chExt cx="3546903" cy="3482836"/>
          </a:xfrm>
        </p:grpSpPr>
        <p:sp>
          <p:nvSpPr>
            <p:cNvPr id="119" name="Google Shape;119;p2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Initial Investigation and Cleaning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20"/>
            <p:cNvSpPr txBox="1"/>
            <p:nvPr/>
          </p:nvSpPr>
          <p:spPr>
            <a:xfrm>
              <a:off x="-3" y="2057125"/>
              <a:ext cx="28917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Initial investigation, especially for an unknown dataset is critical. This helps clarify the dataset, structure the problem statement and conceptualise way forward.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For the given dataset I followed the below steps: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Investigate data and clean for outliers, missing values. Transform into BINs.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Check correlations and variables that influence target variable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Proceed with supervised Time series models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20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122" name="Google Shape;122;p2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Preparation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20"/>
            <p:cNvSpPr txBox="1"/>
            <p:nvPr/>
          </p:nvSpPr>
          <p:spPr>
            <a:xfrm>
              <a:off x="3394200" y="2057125"/>
              <a:ext cx="23499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Setup data for time series modelling. This included: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Further Data Exploration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Checking Duration,  Stationarity and Lags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Create ‘model_df’ for supervised model with lags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- Process and Algorithm | Model Results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6504450" y="1151325"/>
            <a:ext cx="2334600" cy="33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Linear Regression model performs best with lowest error calculation (RMSE and MAE)</a:t>
            </a:r>
            <a:endParaRPr sz="1400"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1325"/>
            <a:ext cx="6192751" cy="3212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Microsoft Office PowerPoint</Application>
  <PresentationFormat>On-screen Show (16:9)</PresentationFormat>
  <Paragraphs>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 Medium</vt:lpstr>
      <vt:lpstr>Roboto</vt:lpstr>
      <vt:lpstr>Arial</vt:lpstr>
      <vt:lpstr>Simple Light</vt:lpstr>
      <vt:lpstr>Accident Prediction  Time Series</vt:lpstr>
      <vt:lpstr>Dashboard development - ETL Process</vt:lpstr>
      <vt:lpstr>Dashboard development - Business Requirement</vt:lpstr>
      <vt:lpstr>Dashboard development - Accident Prediction</vt:lpstr>
      <vt:lpstr>Dashboard development - KPIs (1 of 2)</vt:lpstr>
      <vt:lpstr>Dashboard development - KPIs (2 of 2)</vt:lpstr>
      <vt:lpstr>ML - Data Sufficiency</vt:lpstr>
      <vt:lpstr>ML - Process and Algorithm</vt:lpstr>
      <vt:lpstr>ML - Process and Algorithm | Model Results</vt:lpstr>
      <vt:lpstr>ML - Code</vt:lpstr>
      <vt:lpstr>ML - Visualisation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 Prediction  Time Series</dc:title>
  <cp:lastModifiedBy>Mayank Mudgal</cp:lastModifiedBy>
  <cp:revision>1</cp:revision>
  <dcterms:modified xsi:type="dcterms:W3CDTF">2021-06-27T15:00:20Z</dcterms:modified>
</cp:coreProperties>
</file>