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png" descr="stripe_bk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14099"/>
            <a:ext cx="13004801" cy="812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590" y="1868020"/>
            <a:ext cx="2957622" cy="126107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10145192" y="6725724"/>
            <a:ext cx="2175170" cy="234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r" defTabSz="457200">
              <a:spcBef>
                <a:spcPts val="400"/>
              </a:spcBef>
              <a:defRPr sz="1800"/>
            </a:pPr>
            <a:r>
              <a:rPr i="1" sz="340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aseline="30799" i="1" sz="300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  <a:endParaRPr sz="3600">
              <a:solidFill>
                <a:srgbClr val="459DD9"/>
              </a:solidFill>
              <a:latin typeface="Avenir Next"/>
              <a:ea typeface="Avenir Next"/>
              <a:cs typeface="Avenir Next"/>
              <a:sym typeface="Avenir Next"/>
            </a:endParaR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25973" y="6175022"/>
            <a:ext cx="9119747" cy="2582703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0" indent="0" defTabSz="457200">
              <a:spcBef>
                <a:spcPts val="300"/>
              </a:spcBef>
              <a:buSzTx/>
              <a:buNone/>
              <a:defRPr sz="2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2539" indent="-265339" defTabSz="457200">
              <a:spcBef>
                <a:spcPts val="300"/>
              </a:spcBef>
              <a:buSzPct val="100000"/>
              <a:buChar char="–"/>
              <a:defRPr sz="2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62050" indent="-247650" defTabSz="457200">
              <a:spcBef>
                <a:spcPts val="300"/>
              </a:spcBef>
              <a:buSzPct val="100000"/>
              <a:defRPr sz="2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68779" indent="-297179" defTabSz="457200">
              <a:spcBef>
                <a:spcPts val="300"/>
              </a:spcBef>
              <a:buSzPct val="100000"/>
              <a:buChar char="–"/>
              <a:defRPr sz="2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25979" indent="-297179" defTabSz="457200">
              <a:spcBef>
                <a:spcPts val="300"/>
              </a:spcBef>
              <a:buSzPct val="100000"/>
              <a:buChar char="»"/>
              <a:defRPr sz="26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Body Level One</a:t>
            </a:r>
            <a:endParaRPr sz="2600">
              <a:solidFill>
                <a:srgbClr val="8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Body Level Two</a:t>
            </a:r>
            <a:endParaRPr sz="2600">
              <a:solidFill>
                <a:srgbClr val="80000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Body Level Three</a:t>
            </a:r>
            <a:endParaRPr sz="2600">
              <a:solidFill>
                <a:srgbClr val="8000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Body Level Four</a:t>
            </a:r>
            <a:endParaRPr sz="2600">
              <a:solidFill>
                <a:srgbClr val="80000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1.png" descr="stripe_bk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14099"/>
            <a:ext cx="13004801" cy="81254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1226222" y="6776052"/>
            <a:ext cx="3901441" cy="1857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spcBef>
                <a:spcPts val="300"/>
              </a:spcBef>
              <a:defRPr sz="1800"/>
            </a:pPr>
            <a:r>
              <a:rPr sz="2200">
                <a:latin typeface="Corbel"/>
                <a:ea typeface="Corbel"/>
                <a:cs typeface="Corbel"/>
                <a:sym typeface="Corbel"/>
              </a:rPr>
              <a:t>www.nisum.com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lvl="0" algn="l" defTabSz="457200">
              <a:spcBef>
                <a:spcPts val="300"/>
              </a:spcBef>
              <a:defRPr sz="1800"/>
            </a:pPr>
            <a:r>
              <a:rPr sz="2200">
                <a:latin typeface="Corbel"/>
                <a:ea typeface="Corbel"/>
                <a:cs typeface="Corbel"/>
                <a:sym typeface="Corbel"/>
              </a:rPr>
              <a:t>500 S. Kraemer Blvd, Suite 301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lvl="0" algn="l" defTabSz="457200">
              <a:spcBef>
                <a:spcPts val="300"/>
              </a:spcBef>
              <a:defRPr sz="1800"/>
            </a:pPr>
            <a:r>
              <a:rPr sz="2200">
                <a:latin typeface="Corbel"/>
                <a:ea typeface="Corbel"/>
                <a:cs typeface="Corbel"/>
                <a:sym typeface="Corbel"/>
              </a:rPr>
              <a:t>Brea, CA 92821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lvl="0" algn="l" defTabSz="457200">
              <a:spcBef>
                <a:spcPts val="400"/>
              </a:spcBef>
              <a:defRPr sz="1800"/>
            </a:pPr>
            <a:endParaRPr sz="2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0145192" y="6725724"/>
            <a:ext cx="2175170" cy="165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r" defTabSz="457200">
              <a:spcBef>
                <a:spcPts val="400"/>
              </a:spcBef>
              <a:defRPr sz="1800"/>
            </a:pPr>
            <a:r>
              <a:rPr i="1" sz="340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aseline="30799" i="1" sz="300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25973" y="3972551"/>
            <a:ext cx="6484339" cy="2411308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0" indent="0" defTabSz="457200">
              <a:spcBef>
                <a:spcPts val="300"/>
              </a:spcBef>
              <a:buSzTx/>
              <a:buNone/>
              <a:defRPr sz="2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22539" indent="-265339" defTabSz="457200">
              <a:spcBef>
                <a:spcPts val="300"/>
              </a:spcBef>
              <a:buSzPct val="100000"/>
              <a:buChar char="–"/>
              <a:defRPr sz="2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62050" indent="-247650" defTabSz="457200">
              <a:spcBef>
                <a:spcPts val="300"/>
              </a:spcBef>
              <a:buSzPct val="100000"/>
              <a:defRPr sz="2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68779" indent="-297179" defTabSz="457200">
              <a:spcBef>
                <a:spcPts val="300"/>
              </a:spcBef>
              <a:buSzPct val="100000"/>
              <a:buChar char="–"/>
              <a:defRPr sz="2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25979" indent="-297179" defTabSz="457200">
              <a:spcBef>
                <a:spcPts val="300"/>
              </a:spcBef>
              <a:buSzPct val="100000"/>
              <a:buChar char="»"/>
              <a:defRPr sz="2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Body Level One</a:t>
            </a:r>
            <a:endParaRPr sz="2600">
              <a:solidFill>
                <a:srgbClr val="8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Body Level Two</a:t>
            </a:r>
            <a:endParaRPr sz="2600">
              <a:solidFill>
                <a:srgbClr val="80000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Body Level Three</a:t>
            </a:r>
            <a:endParaRPr sz="2600">
              <a:solidFill>
                <a:srgbClr val="8000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Body Level Four</a:t>
            </a:r>
            <a:endParaRPr sz="2600">
              <a:solidFill>
                <a:srgbClr val="80000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2078855" y="7771813"/>
            <a:ext cx="925946" cy="116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41742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b="1" sz="3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650239" y="2709333"/>
            <a:ext cx="11704322" cy="6231468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283369" indent="-283369" defTabSz="457200">
              <a:spcBef>
                <a:spcPts val="400"/>
              </a:spcBef>
              <a:buSzPct val="85000"/>
              <a:buFont typeface="Wingdings"/>
              <a:buChar char="▪"/>
              <a:defRPr sz="3400">
                <a:latin typeface="Corbel"/>
                <a:ea typeface="Corbel"/>
                <a:cs typeface="Corbel"/>
                <a:sym typeface="Corbel"/>
              </a:defRPr>
            </a:lvl1pPr>
            <a:lvl2pPr marL="781050" indent="-323850" defTabSz="457200">
              <a:spcBef>
                <a:spcPts val="400"/>
              </a:spcBef>
              <a:buFont typeface="Wingdings"/>
              <a:buChar char="➢"/>
              <a:defRPr sz="3400">
                <a:latin typeface="Corbel"/>
                <a:ea typeface="Corbel"/>
                <a:cs typeface="Corbel"/>
                <a:sym typeface="Corbel"/>
              </a:defRPr>
            </a:lvl2pPr>
            <a:lvl3pPr marL="1265237" indent="-350837" defTabSz="457200">
              <a:spcBef>
                <a:spcPts val="400"/>
              </a:spcBef>
              <a:buSzPct val="100000"/>
              <a:buFont typeface="Wingdings"/>
              <a:defRPr sz="3400">
                <a:latin typeface="Corbel"/>
                <a:ea typeface="Corbel"/>
                <a:cs typeface="Corbel"/>
                <a:sym typeface="Corbel"/>
              </a:defRPr>
            </a:lvl3pPr>
            <a:lvl4pPr marL="1787978" indent="-416378" defTabSz="457200">
              <a:spcBef>
                <a:spcPts val="400"/>
              </a:spcBef>
              <a:buSzPct val="100000"/>
              <a:buFont typeface="Wingdings"/>
              <a:buChar char="–"/>
              <a:defRPr sz="3400">
                <a:latin typeface="Corbel"/>
                <a:ea typeface="Corbel"/>
                <a:cs typeface="Corbel"/>
                <a:sym typeface="Corbel"/>
              </a:defRPr>
            </a:lvl4pPr>
            <a:lvl5pPr marL="2383971" indent="-555171" defTabSz="457200">
              <a:spcBef>
                <a:spcPts val="400"/>
              </a:spcBef>
              <a:buSzPct val="100000"/>
              <a:buFont typeface="Wingdings"/>
              <a:buChar char="»"/>
              <a:defRPr sz="34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  <p:sp>
        <p:nvSpPr>
          <p:cNvPr id="42" name="Shape 42"/>
          <p:cNvSpPr/>
          <p:nvPr/>
        </p:nvSpPr>
        <p:spPr>
          <a:xfrm>
            <a:off x="108373" y="8543358"/>
            <a:ext cx="3467946" cy="30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457200">
              <a:defRPr sz="1200">
                <a:solidFill>
                  <a:srgbClr val="A6A6A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UNITED STATES        CHILE        INDIA </a:t>
            </a:r>
          </a:p>
        </p:txBody>
      </p:sp>
      <p:sp>
        <p:nvSpPr>
          <p:cNvPr id="43" name="Shape 43"/>
          <p:cNvSpPr/>
          <p:nvPr/>
        </p:nvSpPr>
        <p:spPr>
          <a:xfrm>
            <a:off x="4768428" y="8543358"/>
            <a:ext cx="3467946" cy="48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defTabSz="914400">
              <a:defRPr sz="1800"/>
            </a:pPr>
            <a:r>
              <a:rPr sz="1200">
                <a:solidFill>
                  <a:srgbClr val="A6A6A6"/>
                </a:solidFill>
                <a:latin typeface="Trebuchet MS"/>
                <a:ea typeface="Trebuchet MS"/>
                <a:cs typeface="Trebuchet MS"/>
                <a:sym typeface="Trebuchet MS"/>
              </a:rPr>
              <a:t>NISUM.COM</a:t>
            </a:r>
            <a:endParaRPr sz="1200">
              <a:solidFill>
                <a:srgbClr val="A6A6A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defTabSz="457200">
              <a:defRPr sz="1800"/>
            </a:pPr>
            <a:r>
              <a:rPr sz="1200">
                <a:solidFill>
                  <a:srgbClr val="A6A6A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pic>
        <p:nvPicPr>
          <p:cNvPr id="44" name="image3.png" descr="title_graphic.png"/>
          <p:cNvPicPr/>
          <p:nvPr/>
        </p:nvPicPr>
        <p:blipFill>
          <a:blip r:embed="rId2">
            <a:extLst/>
          </a:blip>
          <a:srcRect l="0" t="0" r="0" b="9114"/>
          <a:stretch>
            <a:fillRect/>
          </a:stretch>
        </p:blipFill>
        <p:spPr>
          <a:xfrm>
            <a:off x="-17537" y="1382758"/>
            <a:ext cx="1703630" cy="627192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-17537" y="2007546"/>
            <a:ext cx="1703630" cy="51461"/>
          </a:xfrm>
          <a:prstGeom prst="rect">
            <a:avLst/>
          </a:prstGeom>
          <a:solidFill>
            <a:srgbClr val="3C9BC7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b="1" sz="3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pic>
        <p:nvPicPr>
          <p:cNvPr id="46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13029" y="1134603"/>
            <a:ext cx="1034358" cy="441032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-17538" y="1382758"/>
            <a:ext cx="333017" cy="624789"/>
          </a:xfrm>
          <a:prstGeom prst="rect">
            <a:avLst/>
          </a:prstGeom>
          <a:solidFill>
            <a:srgbClr val="741742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b="1" sz="3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grpSp>
        <p:nvGrpSpPr>
          <p:cNvPr id="51" name="Group 51"/>
          <p:cNvGrpSpPr/>
          <p:nvPr/>
        </p:nvGrpSpPr>
        <p:grpSpPr>
          <a:xfrm>
            <a:off x="1298517" y="8656297"/>
            <a:ext cx="103928" cy="103045"/>
            <a:chOff x="0" y="0"/>
            <a:chExt cx="103927" cy="103044"/>
          </a:xfrm>
        </p:grpSpPr>
        <p:sp>
          <p:nvSpPr>
            <p:cNvPr id="48" name="Shape 48"/>
            <p:cNvSpPr/>
            <p:nvPr/>
          </p:nvSpPr>
          <p:spPr>
            <a:xfrm>
              <a:off x="-1" y="81847"/>
              <a:ext cx="103929" cy="21198"/>
            </a:xfrm>
            <a:prstGeom prst="rect">
              <a:avLst/>
            </a:prstGeom>
            <a:solidFill>
              <a:srgbClr val="CCDB2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457200">
                <a:defRPr sz="20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-1"/>
              <a:ext cx="103929" cy="21198"/>
            </a:xfrm>
            <a:prstGeom prst="rect">
              <a:avLst/>
            </a:prstGeom>
            <a:solidFill>
              <a:srgbClr val="CCDB2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457200">
                <a:defRPr sz="20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-1" y="40923"/>
              <a:ext cx="103929" cy="21198"/>
            </a:xfrm>
            <a:prstGeom prst="rect">
              <a:avLst/>
            </a:prstGeom>
            <a:solidFill>
              <a:srgbClr val="CCDB2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457200">
                <a:defRPr sz="20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2033596" y="8656297"/>
            <a:ext cx="103046" cy="103928"/>
            <a:chOff x="0" y="0"/>
            <a:chExt cx="103044" cy="103927"/>
          </a:xfrm>
        </p:grpSpPr>
        <p:sp>
          <p:nvSpPr>
            <p:cNvPr id="52" name="Shape 52"/>
            <p:cNvSpPr/>
            <p:nvPr/>
          </p:nvSpPr>
          <p:spPr>
            <a:xfrm rot="16200000">
              <a:off x="40482" y="41365"/>
              <a:ext cx="103928" cy="21198"/>
            </a:xfrm>
            <a:prstGeom prst="rect">
              <a:avLst/>
            </a:prstGeom>
            <a:solidFill>
              <a:srgbClr val="CCDB2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457200">
                <a:defRPr sz="20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53" name="Shape 53"/>
            <p:cNvSpPr/>
            <p:nvPr/>
          </p:nvSpPr>
          <p:spPr>
            <a:xfrm rot="16200000">
              <a:off x="-41366" y="41365"/>
              <a:ext cx="103929" cy="21198"/>
            </a:xfrm>
            <a:prstGeom prst="rect">
              <a:avLst/>
            </a:prstGeom>
            <a:solidFill>
              <a:srgbClr val="CCDB2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457200">
                <a:defRPr sz="20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54" name="Shape 54"/>
            <p:cNvSpPr/>
            <p:nvPr/>
          </p:nvSpPr>
          <p:spPr>
            <a:xfrm rot="16200000">
              <a:off x="-442" y="41365"/>
              <a:ext cx="103928" cy="21198"/>
            </a:xfrm>
            <a:prstGeom prst="rect">
              <a:avLst/>
            </a:prstGeom>
            <a:solidFill>
              <a:srgbClr val="CCDB2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457200">
                <a:defRPr sz="20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</p:grp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1.png" descr="stripe_bk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30519"/>
            <a:ext cx="13004802" cy="81254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10145192" y="6725724"/>
            <a:ext cx="2175170" cy="165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r" defTabSz="457200">
              <a:spcBef>
                <a:spcPts val="400"/>
              </a:spcBef>
              <a:defRPr sz="1800"/>
            </a:pPr>
            <a:r>
              <a:rPr i="1" sz="340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aseline="30799" i="1" sz="300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1225973" y="3221085"/>
            <a:ext cx="9146904" cy="3511394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0" indent="0" defTabSz="457200">
              <a:spcBef>
                <a:spcPts val="600"/>
              </a:spcBef>
              <a:buSzTx/>
              <a:buNone/>
              <a:defRPr sz="4200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85825" indent="-428625" defTabSz="457200">
              <a:spcBef>
                <a:spcPts val="600"/>
              </a:spcBef>
              <a:buSzPct val="100000"/>
              <a:buChar char="–"/>
              <a:defRPr sz="4200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14450" indent="-400050" defTabSz="457200">
              <a:spcBef>
                <a:spcPts val="600"/>
              </a:spcBef>
              <a:buSzPct val="100000"/>
              <a:defRPr sz="4200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51660" indent="-480060" defTabSz="457200">
              <a:spcBef>
                <a:spcPts val="600"/>
              </a:spcBef>
              <a:buSzPct val="100000"/>
              <a:buChar char="–"/>
              <a:defRPr sz="4200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308860" indent="-480060" defTabSz="457200">
              <a:spcBef>
                <a:spcPts val="600"/>
              </a:spcBef>
              <a:buSzPct val="100000"/>
              <a:buChar char="»"/>
              <a:defRPr sz="4200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9ABD2"/>
                </a:solidFill>
              </a:rPr>
              <a:t>Body Level One</a:t>
            </a:r>
            <a:endParaRPr sz="4200">
              <a:solidFill>
                <a:srgbClr val="49ABD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9ABD2"/>
                </a:solidFill>
              </a:rPr>
              <a:t>Body Level Two</a:t>
            </a:r>
            <a:endParaRPr sz="4200">
              <a:solidFill>
                <a:srgbClr val="49ABD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9ABD2"/>
                </a:solidFill>
              </a:rPr>
              <a:t>Body Level Three</a:t>
            </a:r>
            <a:endParaRPr sz="4200">
              <a:solidFill>
                <a:srgbClr val="49ABD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9ABD2"/>
                </a:solidFill>
              </a:rPr>
              <a:t>Body Level Four</a:t>
            </a:r>
            <a:endParaRPr sz="4200">
              <a:solidFill>
                <a:srgbClr val="49ABD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9ABD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ithub.com/mmuduganti/contact-app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"/>
          </p:nvPr>
        </p:nvSpPr>
        <p:spPr>
          <a:xfrm>
            <a:off x="1244036" y="4495236"/>
            <a:ext cx="9119746" cy="25827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800000"/>
                </a:solidFill>
              </a:rPr>
              <a:t>Behavior Driven Development using Cucumber JVM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Scenario</a:t>
            </a:r>
            <a:endParaRPr sz="3400"/>
          </a:p>
          <a:p>
            <a:pPr lvl="1" marL="628650" indent="-171450">
              <a:defRPr sz="1800"/>
            </a:pPr>
            <a:r>
              <a:t>To actually express the behavior we want, each feature contains several scenarios.</a:t>
            </a:r>
          </a:p>
          <a:p>
            <a:pPr lvl="1" marL="628650" indent="-171450">
              <a:defRPr sz="1800"/>
            </a:pPr>
            <a:r>
              <a:t>Each scenario is a single concrete example of how the system should behave in a particular situation. If you add together the behavior defined by all of the scenarios, that’s the expected behavior of the feature itself.</a:t>
            </a:r>
          </a:p>
          <a:p>
            <a:pPr lvl="1" marL="628650" indent="-171450">
              <a:defRPr sz="1800"/>
            </a:pPr>
            <a:r>
              <a:t>Each scenario must make sense and be able to be executed independently of any other scenario.</a:t>
            </a:r>
          </a:p>
          <a:p>
            <a:pPr lvl="3" marL="0" indent="685800">
              <a:buSzTx/>
              <a:buFontTx/>
              <a:buNone/>
              <a:defRPr sz="1800"/>
            </a:pPr>
          </a:p>
          <a:p>
            <a:pPr lvl="3" marL="0" indent="685800">
              <a:spcBef>
                <a:spcPts val="0"/>
              </a:spcBef>
              <a:buSzTx/>
              <a:buFontTx/>
              <a:buNone/>
              <a:defRPr sz="1800"/>
            </a:pP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Given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I have the following details: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firstName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lastName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phoneNum  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maria  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testcase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510-123-1234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#Data Tables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#Sometimes steps in a scenario need to describe data that doesn’t easily fit on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#a single line of Given, When, or Then. Gherkin allows us to place these details in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#a table right underneath a step. Data tables give you a way to extend a Gherkin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#step beyond a single line to include a larger piece of data.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When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I create contact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Then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the contact is created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When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I lookup contact with first name "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maria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"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And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I see contact created with following values: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firstName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lastName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phoneNum  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maria  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testcase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510-123-1234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endParaRPr b="1" sz="1200">
              <a:solidFill>
                <a:srgbClr val="011993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Scenario Outline</a:t>
            </a:r>
            <a:endParaRPr sz="3400"/>
          </a:p>
          <a:p>
            <a:pPr lvl="1" marL="628650" indent="-171450">
              <a:defRPr sz="1800"/>
            </a:pPr>
            <a:r>
              <a:t>Sometimes you have several scenarios that follow exactly the same pattern of steps, just with different input values or expected outcomes.</a:t>
            </a:r>
          </a:p>
          <a:p>
            <a:pPr lvl="1" marL="628650" indent="-171450">
              <a:defRPr sz="1800"/>
            </a:pPr>
            <a:r>
              <a:t>It is followed by Examples or Scenarios element</a:t>
            </a:r>
          </a:p>
          <a:p>
            <a:pPr lvl="1" marL="628650" indent="-171450">
              <a:defRPr sz="1800"/>
            </a:pPr>
          </a:p>
          <a:p>
            <a:pPr lvl="2" marL="0" indent="457200">
              <a:spcBef>
                <a:spcPts val="0"/>
              </a:spcBef>
              <a:buSzTx/>
              <a:buFontTx/>
              <a:buNone/>
              <a:defRPr sz="1800"/>
            </a:pP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Scenario Outline: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Create multiple contacts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Given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I have the following details: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firstName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lastName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phoneNum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  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&lt;fname&gt;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&lt;lname&gt;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&lt;phoneNum&gt;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    </a:t>
            </a: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#Data Tables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#Sometimes steps in a scenario need to describe data that doesn’t easily fit on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#a single line of Given, When, or Then. Gherkin allows us to place these details in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#a table right underneath a step. Data tables give you a way to extend a Gherkin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#step beyond a single line to include a larger piece of data.</a:t>
            </a:r>
            <a:b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When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I create contact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Then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the contact is created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When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I lookup contact with first name "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&lt;fname&gt;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"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And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I see contact created with following values: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firstName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lastName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phoneNum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  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&lt;fname&gt;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&lt;lname&gt;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&lt;phoneNum&gt;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Examples: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| </a:t>
            </a:r>
            <a:r>
              <a:rPr i="1" sz="1200">
                <a:solidFill>
                  <a:srgbClr val="CF882C"/>
                </a:solidFill>
                <a:latin typeface="Menlo"/>
                <a:ea typeface="Menlo"/>
                <a:cs typeface="Menlo"/>
                <a:sym typeface="Menlo"/>
              </a:rPr>
              <a:t>fname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i="1" sz="1200">
                <a:solidFill>
                  <a:srgbClr val="CF882C"/>
                </a:solidFill>
                <a:latin typeface="Menlo"/>
                <a:ea typeface="Menlo"/>
                <a:cs typeface="Menlo"/>
                <a:sym typeface="Menlo"/>
              </a:rPr>
              <a:t>lname 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i="1" sz="1200">
                <a:solidFill>
                  <a:srgbClr val="CF882C"/>
                </a:solidFill>
                <a:latin typeface="Menlo"/>
                <a:ea typeface="Menlo"/>
                <a:cs typeface="Menlo"/>
                <a:sym typeface="Menlo"/>
              </a:rPr>
              <a:t>phoneNum  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janet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testcase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510-123-1233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Scenarios: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 | </a:t>
            </a:r>
            <a:r>
              <a:rPr i="1" sz="1200">
                <a:solidFill>
                  <a:srgbClr val="CF882C"/>
                </a:solidFill>
                <a:latin typeface="Menlo"/>
                <a:ea typeface="Menlo"/>
                <a:cs typeface="Menlo"/>
                <a:sym typeface="Menlo"/>
              </a:rPr>
              <a:t>fname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i="1" sz="1200">
                <a:solidFill>
                  <a:srgbClr val="CF882C"/>
                </a:solidFill>
                <a:latin typeface="Menlo"/>
                <a:ea typeface="Menlo"/>
                <a:cs typeface="Menlo"/>
                <a:sym typeface="Menlo"/>
              </a:rPr>
              <a:t>lname 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i="1" sz="1200">
                <a:solidFill>
                  <a:srgbClr val="CF882C"/>
                </a:solidFill>
                <a:latin typeface="Menlo"/>
                <a:ea typeface="Menlo"/>
                <a:cs typeface="Menlo"/>
                <a:sym typeface="Menlo"/>
              </a:rPr>
              <a:t>phoneNum    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b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 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james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testcase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 </a:t>
            </a:r>
            <a:r>
              <a:rPr b="1" sz="1200">
                <a:solidFill>
                  <a:srgbClr val="3291E5"/>
                </a:solidFill>
                <a:latin typeface="Menlo"/>
                <a:ea typeface="Menlo"/>
                <a:cs typeface="Menlo"/>
                <a:sym typeface="Menlo"/>
              </a:rPr>
              <a:t>510-123-1233 </a:t>
            </a: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|</a:t>
            </a:r>
            <a:endParaRPr b="1" sz="1200">
              <a:solidFill>
                <a:srgbClr val="011993"/>
              </a:solidFill>
              <a:latin typeface="Menlo"/>
              <a:ea typeface="Menlo"/>
              <a:cs typeface="Menlo"/>
              <a:sym typeface="Menlo"/>
            </a:endParaRPr>
          </a:p>
          <a:p>
            <a:pPr lvl="3" marL="0" indent="685800">
              <a:spcBef>
                <a:spcPts val="0"/>
              </a:spcBef>
              <a:buSzTx/>
              <a:buFontTx/>
              <a:buNone/>
              <a:defRPr sz="1800"/>
            </a:pPr>
            <a:endParaRPr b="1" sz="1200">
              <a:solidFill>
                <a:srgbClr val="011993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Data Tables</a:t>
            </a:r>
            <a:endParaRPr sz="3400"/>
          </a:p>
          <a:p>
            <a:pPr lvl="1" marL="628650" indent="-171450">
              <a:defRPr sz="1800"/>
            </a:pPr>
            <a:r>
              <a:t>Sometimes steps in a scenario need to describe data that doesn’t easily fit on a single line of Given, When, or Then.</a:t>
            </a:r>
          </a:p>
          <a:p>
            <a:pPr lvl="1" marL="628650" indent="-171450">
              <a:defRPr sz="1800"/>
            </a:pPr>
            <a:r>
              <a:t>Gherkin allows us to place these details in a table right underneath a step. Data tables give you a way to extend a Gherkin</a:t>
            </a:r>
            <a:br/>
            <a:r>
              <a:t>step beyond a single line to include a larger piece of data.</a:t>
            </a:r>
            <a:br/>
          </a:p>
          <a:p>
            <a:pPr lvl="1" marL="628650" indent="-171450">
              <a:defRPr sz="1800"/>
            </a:pPr>
            <a:endParaRPr b="1">
              <a:solidFill>
                <a:srgbClr val="011993"/>
              </a:solidFill>
            </a:endParaRPr>
          </a:p>
          <a:p>
            <a:pPr lvl="3" marL="0" indent="685800">
              <a:spcBef>
                <a:spcPts val="0"/>
              </a:spcBef>
              <a:buSzTx/>
              <a:buFontTx/>
              <a:buNone/>
              <a:defRPr sz="1800"/>
            </a:pPr>
            <a:endParaRPr b="1" sz="1200">
              <a:solidFill>
                <a:srgbClr val="011993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pic>
        <p:nvPicPr>
          <p:cNvPr id="89" name="datatab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300" y="4269248"/>
            <a:ext cx="5419869" cy="3671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1225973" y="3221085"/>
            <a:ext cx="9146904" cy="14793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15468">
              <a:spcBef>
                <a:spcPts val="400"/>
              </a:spcBef>
              <a:defRPr sz="289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98">
                <a:solidFill>
                  <a:srgbClr val="49ABD2"/>
                </a:solidFill>
              </a:rPr>
              <a:t>Sample project with Cucumber JVM setup covering various Gherkin keywords</a:t>
            </a:r>
            <a:endParaRPr sz="2898">
              <a:solidFill>
                <a:srgbClr val="49ABD2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Sample project with Cucumber JVM setup</a:t>
            </a:r>
            <a:endParaRPr sz="3400"/>
          </a:p>
          <a:p>
            <a:pPr lvl="1" marL="628650" indent="-171450">
              <a:defRPr sz="1800"/>
            </a:pPr>
            <a:r>
              <a:t>Sample project can be accessed at </a:t>
            </a:r>
            <a:r>
              <a:rPr u="sng">
                <a:hlinkClick r:id="rId2" invalidUrl="" action="" tgtFrame="" tooltip="" history="1" highlightClick="0" endSnd="0"/>
              </a:rPr>
              <a:t>https://github.com/mmuduganti/contact-app</a:t>
            </a:r>
          </a:p>
          <a:p>
            <a:pPr lvl="1" marL="628650" indent="-171450">
              <a:defRPr sz="1800"/>
            </a:pPr>
            <a:r>
              <a:t>It is gradle project and can be imported into either Eclipse or Intellij</a:t>
            </a:r>
          </a:p>
          <a:p>
            <a:pPr lvl="1" marL="628650" indent="-171450">
              <a:defRPr sz="1800"/>
            </a:pPr>
            <a:r>
              <a:t>Please follow the READEME instruction to execute the project locally.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Cucumber JVM dependencies</a:t>
            </a:r>
            <a:endParaRPr sz="3400"/>
          </a:p>
          <a:p>
            <a:pPr lvl="2" marL="0" indent="457200">
              <a:spcBef>
                <a:spcPts val="0"/>
              </a:spcBef>
              <a:buSzTx/>
              <a:buFontTx/>
              <a:buNone/>
              <a:defRPr sz="1800"/>
            </a:pPr>
            <a:endParaRPr b="1" sz="1200">
              <a:solidFill>
                <a:srgbClr val="008F00"/>
              </a:solidFill>
              <a:latin typeface="Menlo"/>
              <a:ea typeface="Menlo"/>
              <a:cs typeface="Menlo"/>
              <a:sym typeface="Menlo"/>
            </a:endParaRPr>
          </a:p>
          <a:p>
            <a:pPr lvl="2" marL="0" indent="45720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compile </a:t>
            </a:r>
            <a: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"info.cukes:cucumber-core: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${cucumberCoreVersion}</a:t>
            </a:r>
            <a: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b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compile </a:t>
            </a:r>
            <a: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"info.cukes:cucumber-java: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${cucumberJavaVersion}</a:t>
            </a:r>
            <a: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b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compile </a:t>
            </a:r>
            <a: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"info.cukes:cucumber-junit: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${cucumberJunitVersion}</a:t>
            </a:r>
            <a: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b="1" sz="1200">
              <a:solidFill>
                <a:srgbClr val="008F00"/>
              </a:solidFill>
              <a:latin typeface="Menlo"/>
              <a:ea typeface="Menlo"/>
              <a:cs typeface="Menlo"/>
              <a:sym typeface="Menlo"/>
            </a:endParaRPr>
          </a:p>
          <a:p>
            <a:pPr lvl="2" marL="0" indent="457200">
              <a:spcBef>
                <a:spcPts val="0"/>
              </a:spcBef>
              <a:buSzTx/>
              <a:buFontTx/>
              <a:buNone/>
              <a:defRPr sz="1800"/>
            </a:pPr>
            <a:endParaRPr b="1" sz="1200">
              <a:solidFill>
                <a:srgbClr val="011993"/>
              </a:solidFill>
              <a:latin typeface="Menlo"/>
              <a:ea typeface="Menlo"/>
              <a:cs typeface="Menlo"/>
              <a:sym typeface="Menlo"/>
            </a:endParaRPr>
          </a:p>
          <a:p>
            <a:pPr lvl="3" marL="0" indent="685800">
              <a:spcBef>
                <a:spcPts val="0"/>
              </a:spcBef>
              <a:buSzTx/>
              <a:buFontTx/>
              <a:buNone/>
              <a:defRPr sz="1800"/>
            </a:pPr>
            <a:endParaRPr b="1" sz="1200">
              <a:solidFill>
                <a:srgbClr val="011993"/>
              </a:solidFill>
              <a:latin typeface="Menlo"/>
              <a:ea typeface="Menlo"/>
              <a:cs typeface="Menlo"/>
              <a:sym typeface="Menlo"/>
            </a:endParaRPr>
          </a:p>
          <a:p>
            <a:pPr lvl="2" marL="0" indent="457200">
              <a:spcBef>
                <a:spcPts val="0"/>
              </a:spcBef>
              <a:buSzTx/>
              <a:buFontTx/>
              <a:buNone/>
              <a:defRPr sz="1800"/>
            </a:pP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cucumberCoreVersion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=</a:t>
            </a:r>
            <a: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1.2.0</a:t>
            </a:r>
            <a:b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cucumberJavaVersion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=</a:t>
            </a:r>
            <a: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1.2.0</a:t>
            </a:r>
            <a:b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cucumberJunitVersion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=</a:t>
            </a:r>
            <a:r>
              <a:rPr b="1" sz="1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1.2.0</a:t>
            </a:r>
            <a:endParaRPr b="1" sz="1200">
              <a:solidFill>
                <a:srgbClr val="008F0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Project Structure</a:t>
            </a:r>
            <a:endParaRPr sz="3400"/>
          </a:p>
        </p:txBody>
      </p:sp>
      <p:pic>
        <p:nvPicPr>
          <p:cNvPr id="98" name="project_structu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2558" y="3482551"/>
            <a:ext cx="4072832" cy="4685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"/>
          </p:nvPr>
        </p:nvSpPr>
        <p:spPr>
          <a:xfrm>
            <a:off x="1225973" y="3221085"/>
            <a:ext cx="9146904" cy="147939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9ABD2"/>
                </a:solidFill>
              </a:rPr>
              <a:t>Reference</a:t>
            </a:r>
            <a:endParaRPr sz="4200">
              <a:solidFill>
                <a:srgbClr val="49ABD2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712912" y="2853870"/>
            <a:ext cx="713708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spcBef>
                <a:spcPts val="600"/>
              </a:spcBef>
              <a:defRPr sz="2500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49ABD2"/>
                </a:solidFill>
              </a:rPr>
              <a:t>Thanks! Please reach out if you have questions.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2345306" y="2767604"/>
            <a:ext cx="3874856" cy="2949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lnSpc>
                <a:spcPts val="2700"/>
              </a:lnSpc>
              <a:spcBef>
                <a:spcPts val="2000"/>
              </a:spcBef>
              <a:defRPr sz="1800"/>
            </a:pPr>
            <a:r>
              <a:rPr sz="2200">
                <a:latin typeface="Corbel"/>
                <a:ea typeface="Corbel"/>
                <a:cs typeface="Corbel"/>
                <a:sym typeface="Corbel"/>
              </a:rPr>
              <a:t>Introduction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lvl="0" algn="l" defTabSz="457200">
              <a:lnSpc>
                <a:spcPts val="2700"/>
              </a:lnSpc>
              <a:spcBef>
                <a:spcPts val="2000"/>
              </a:spcBef>
              <a:defRPr sz="1800"/>
            </a:pPr>
            <a:r>
              <a:rPr sz="2200">
                <a:latin typeface="Corbel"/>
                <a:ea typeface="Corbel"/>
                <a:cs typeface="Corbel"/>
                <a:sym typeface="Corbel"/>
              </a:rPr>
              <a:t>Gherkin basics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lvl="0" algn="l" defTabSz="457200">
              <a:lnSpc>
                <a:spcPts val="2700"/>
              </a:lnSpc>
              <a:spcBef>
                <a:spcPts val="2000"/>
              </a:spcBef>
              <a:defRPr sz="1800"/>
            </a:pPr>
            <a:r>
              <a:rPr sz="2200">
                <a:latin typeface="Corbel"/>
                <a:ea typeface="Corbel"/>
                <a:cs typeface="Corbel"/>
                <a:sym typeface="Corbel"/>
              </a:rPr>
              <a:t>Sample project with Cucumber-JVM setup and covering various Gherkin keywords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lvl="0" algn="l" defTabSz="457200">
              <a:lnSpc>
                <a:spcPts val="2700"/>
              </a:lnSpc>
              <a:spcBef>
                <a:spcPts val="2000"/>
              </a:spcBef>
              <a:defRPr sz="1800"/>
            </a:pPr>
            <a:r>
              <a:rPr sz="2200">
                <a:latin typeface="Corbel"/>
                <a:ea typeface="Corbel"/>
                <a:cs typeface="Corbel"/>
                <a:sym typeface="Corbel"/>
              </a:rPr>
              <a:t>References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950719" y="1057551"/>
            <a:ext cx="9193673" cy="132666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spcBef>
                <a:spcPts val="600"/>
              </a:spcBef>
              <a:buSzTx/>
              <a:buNone/>
              <a:defRPr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9ABD2"/>
                </a:solidFill>
              </a:rPr>
              <a:t>table of contents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idx="1"/>
          </p:nvPr>
        </p:nvSpPr>
        <p:spPr>
          <a:xfrm>
            <a:off x="1225973" y="3221085"/>
            <a:ext cx="9146904" cy="147939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9ABD2"/>
                </a:solidFill>
              </a:rPr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What is BDD?</a:t>
            </a:r>
            <a:endParaRPr sz="3400"/>
          </a:p>
          <a:p>
            <a:pPr lvl="1" marL="628650" indent="-171450">
              <a:defRPr sz="1800"/>
            </a:pPr>
            <a:r>
              <a:t>BDD is a second-generation, outside-in, pull-based, multiple-stakeholder, multiple-scale, high-automation, agile methodology. It describes a cycle of interactions with well-defined outputs, resulting in the delivery of working, tested software that matters.</a:t>
            </a:r>
          </a:p>
          <a:p>
            <a:pPr lvl="1" marL="628650" indent="-171450">
              <a:defRPr sz="1800"/>
            </a:pPr>
            <a:r>
              <a:t>Inspires collaboration. TDD evolved</a:t>
            </a:r>
          </a:p>
          <a:p>
            <a:pPr lvl="1" marL="628650" indent="-171450">
              <a:defRPr sz="1800"/>
            </a:pPr>
            <a:r>
              <a:t>Behavior vs Implementation</a:t>
            </a:r>
          </a:p>
          <a:p>
            <a:pPr lvl="1" marL="628650" indent="-171450">
              <a:defRPr sz="1800"/>
            </a:pPr>
            <a:r>
              <a:t>Living Documentation</a:t>
            </a:r>
          </a:p>
          <a:p>
            <a:pPr lvl="1" marL="628650" indent="-171450">
              <a:defRPr sz="1800"/>
            </a:pPr>
            <a:r>
              <a:t>Ubiquitous language </a:t>
            </a:r>
          </a:p>
          <a:p>
            <a:pPr lvl="1" marL="628650" indent="-171450">
              <a:defRPr sz="1800"/>
            </a:pPr>
          </a:p>
          <a:p>
            <a:pPr lvl="0">
              <a:defRPr sz="1800"/>
            </a:pPr>
            <a:endParaRPr sz="3400"/>
          </a:p>
        </p:txBody>
      </p:sp>
      <p:pic>
        <p:nvPicPr>
          <p:cNvPr id="71" name="BDD_with_Cucumber-JVM_as_presented_at_JDD_2014_Krakow__Poland__20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8500" y="5357403"/>
            <a:ext cx="4954921" cy="3030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What is Cucumber?</a:t>
            </a:r>
            <a:endParaRPr sz="3400"/>
          </a:p>
          <a:p>
            <a:pPr lvl="1" marL="628650" indent="-171450">
              <a:defRPr sz="1800"/>
            </a:pPr>
            <a:r>
              <a:t>Software starts as an idea and needs to be communicated. Collaboration among team members requires high-quality communication and it is critical for success.</a:t>
            </a:r>
          </a:p>
          <a:p>
            <a:pPr lvl="1" marL="628650" indent="-171450">
              <a:defRPr sz="1800"/>
            </a:pPr>
            <a:r>
              <a:t>These tests are different from unit tests, which are aimed at developers and help them to drive out and check their software designs. It’s sometimes said that unit tests ensure </a:t>
            </a:r>
            <a:r>
              <a:rPr b="1"/>
              <a:t>you build the thing right</a:t>
            </a:r>
            <a:r>
              <a:t>, while acceptance tests ensure </a:t>
            </a:r>
            <a:r>
              <a:rPr b="1"/>
              <a:t>you build the right thing</a:t>
            </a:r>
            <a:r>
              <a:t>.</a:t>
            </a:r>
          </a:p>
          <a:p>
            <a:pPr lvl="1" marL="628650" indent="-171450">
              <a:defRPr sz="1800"/>
            </a:pPr>
            <a:r>
              <a:t>Cucumber helps facilitate the discovery and use of a ubiquitous language within the team, by giving the two sides of the linguistic divide a place where they can meet true value of acceptance tests: as a communication and collaboration tool.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225973" y="3221085"/>
            <a:ext cx="9146904" cy="147939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9ABD2"/>
                </a:solidFill>
              </a:rPr>
              <a:t>Gherkin Basics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What is Gherkin?</a:t>
            </a:r>
            <a:endParaRPr sz="3400"/>
          </a:p>
          <a:p>
            <a:pPr lvl="1" marL="628650" indent="-171450">
              <a:defRPr sz="1800"/>
            </a:pPr>
            <a:r>
              <a:t>Cucumber tests are expressed using a syntax called Gherkin. Gherkin files are plain text and have a .feature extension. </a:t>
            </a:r>
          </a:p>
          <a:p>
            <a:pPr lvl="1" marL="628650" indent="-171450">
              <a:defRPr sz="1800"/>
            </a:pPr>
            <a:r>
              <a:t>Keywords</a:t>
            </a:r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Feature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Background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Scenario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Given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When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Then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And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But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*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Scenario Outline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Examples</a:t>
            </a:r>
            <a:endParaRPr b="1" sz="1600"/>
          </a:p>
          <a:p>
            <a:pPr lvl="2" marL="1079500" indent="-165100">
              <a:spcBef>
                <a:spcPts val="300"/>
              </a:spcBef>
              <a:buFont typeface="Arial"/>
              <a:defRPr sz="1800"/>
            </a:pPr>
            <a:r>
              <a:rPr b="1" sz="1600"/>
              <a:t>Scenarios</a:t>
            </a:r>
            <a:endParaRPr b="1" sz="1600"/>
          </a:p>
          <a:p>
            <a:pPr lvl="1" marL="552450" indent="-95250">
              <a:spcBef>
                <a:spcPts val="0"/>
              </a:spcBef>
              <a:defRPr sz="1800"/>
            </a:pPr>
            <a:endParaRPr sz="100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feature_injection_templa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0" y="4711700"/>
            <a:ext cx="3467946" cy="837498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Feature</a:t>
            </a:r>
            <a:endParaRPr sz="3400"/>
          </a:p>
          <a:p>
            <a:pPr lvl="1" marL="628650" indent="-171450">
              <a:defRPr sz="1800"/>
            </a:pPr>
            <a:r>
              <a:t>This is the feature title</a:t>
            </a:r>
          </a:p>
          <a:p>
            <a:pPr lvl="1" marL="628650" indent="-171450">
              <a:defRPr sz="1800"/>
            </a:pPr>
            <a:r>
              <a:t>This is the description of the feature, which can span multiple lines. You can even include empty lines, like this one:</a:t>
            </a:r>
          </a:p>
          <a:p>
            <a:pPr lvl="3" marL="0" indent="685800">
              <a:buSzTx/>
              <a:buFontTx/>
              <a:buNone/>
              <a:defRPr sz="1800"/>
            </a:pPr>
            <a:r>
              <a:t>In fact, everything until the next Gherkin keyword is included in the description.</a:t>
            </a:r>
          </a:p>
          <a:p>
            <a:pPr lvl="3" marL="0" indent="685800">
              <a:buSzTx/>
              <a:buFontTx/>
              <a:buNone/>
              <a:defRPr sz="1800"/>
            </a:pPr>
            <a:r>
              <a:t>Feature Injection template:</a:t>
            </a:r>
          </a:p>
          <a:p>
            <a:pPr lvl="3" marL="0" indent="685800">
              <a:buSzTx/>
              <a:buFontTx/>
              <a:buNone/>
              <a:defRPr sz="1800"/>
            </a:pPr>
          </a:p>
          <a:p>
            <a:pPr lvl="3" marL="0" indent="685800">
              <a:buSzTx/>
              <a:buFontTx/>
              <a:buNone/>
              <a:defRPr sz="1800"/>
            </a:pPr>
          </a:p>
          <a:p>
            <a:pPr lvl="3" marL="0" indent="685800">
              <a:buSzTx/>
              <a:buFontTx/>
              <a:buNone/>
              <a:defRPr sz="1800"/>
            </a:pPr>
          </a:p>
          <a:p>
            <a:pPr lvl="3" marL="0" indent="685800">
              <a:buSzTx/>
              <a:buFontTx/>
              <a:buNone/>
              <a:defRPr sz="1800"/>
            </a:pPr>
          </a:p>
          <a:p>
            <a:pPr lvl="3" marL="0" indent="685800">
              <a:spcBef>
                <a:spcPts val="0"/>
              </a:spcBef>
              <a:buSzTx/>
              <a:buFontTx/>
              <a:buNone/>
              <a:defRPr sz="1800"/>
            </a:pPr>
            <a:r>
              <a:rPr b="1" sz="1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Feature: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Contact Management service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  In order to manage my contacts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  As a user</a:t>
            </a:r>
            <a:br>
              <a:rPr sz="1200"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latin typeface="Menlo"/>
                <a:ea typeface="Menlo"/>
                <a:cs typeface="Menlo"/>
                <a:sym typeface="Menlo"/>
              </a:rPr>
              <a:t>  I want to add/edit/view my contacts</a:t>
            </a:r>
            <a:endParaRPr sz="1200"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Background</a:t>
            </a:r>
            <a:endParaRPr sz="3400"/>
          </a:p>
          <a:p>
            <a:pPr lvl="1" marL="628650" indent="-171450">
              <a:defRPr sz="1800"/>
            </a:pPr>
            <a:r>
              <a:t>A background section in a feature file allows you to specify a set of steps that are common to every scenario in the file. Instead of having to repeat those steps over and over for each scenario, you move them up into a Background element.</a:t>
            </a:r>
          </a:p>
          <a:p>
            <a:pPr lvl="1" marL="628650" indent="-171450">
              <a:defRPr sz="1800"/>
            </a:pPr>
            <a:r>
              <a:t>There are a couple of advantages to doing this:</a:t>
            </a:r>
          </a:p>
          <a:p>
            <a:pPr lvl="2" marL="1111250" indent="-222250">
              <a:buSzPct val="75000"/>
              <a:buFontTx/>
              <a:defRPr sz="1800"/>
            </a:pPr>
            <a:r>
              <a:t>If you ever need to change those steps, you have to change them in only one place.</a:t>
            </a:r>
          </a:p>
          <a:p>
            <a:pPr lvl="2" marL="1111250" indent="-222250">
              <a:buSzPct val="75000"/>
              <a:buFontTx/>
              <a:defRPr sz="1800"/>
            </a:pPr>
            <a:r>
              <a:t> The importance of those steps fades into the background so that when you’re reading each individual scenario, you can focus on what is unique and important about that scenario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