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8072-01FB-4252-B405-38D0BEFDF674}" type="datetimeFigureOut">
              <a:rPr lang="en-US" smtClean="0"/>
              <a:pPr/>
              <a:t>8/20/2011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8C64-55F9-43F4-9BD1-4498629E9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</a:t>
            </a:r>
            <a:r>
              <a:rPr lang="en-US" baseline="0" dirty="0" smtClean="0"/>
              <a:t> Box with both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8C64-55F9-43F4-9BD1-4498629E9C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Boxes, Show Outputs, and compare</a:t>
            </a:r>
            <a:r>
              <a:rPr lang="en-US" baseline="0" dirty="0" smtClean="0"/>
              <a:t> </a:t>
            </a:r>
            <a:r>
              <a:rPr lang="en-US" baseline="0" smtClean="0"/>
              <a:t>the programs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8C64-55F9-43F4-9BD1-4498629E9C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</a:t>
            </a:r>
            <a:r>
              <a:rPr lang="en-US" baseline="0" dirty="0" smtClean="0"/>
              <a:t> I need 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?, First show vector pushing of sword armor shield, sword </a:t>
            </a:r>
            <a:r>
              <a:rPr lang="en-US" baseline="0" smtClean="0"/>
              <a:t>is displayed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8C64-55F9-43F4-9BD1-4498629E9C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B464-59E0-4992-9409-6437869E6844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5399-0B3F-4A62-9F86-A170EF1B01BB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1922-E1ED-4536-A88A-FC97E6D754EC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86B8-CD9B-4CBC-8F61-6109B63D18FD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F13-6E57-421B-82FA-4AD9A0F8D5B4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BF7-190F-459A-8410-510F09469696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6EA-7B89-4491-B9F2-77666D034F32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358-98F8-4462-8603-1EEA92D790A5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3C2E-0DE9-4118-AE0A-36F85F27C684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81F0-2654-44F7-A7A6-C9EBDA0C3C92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CCDF-D4BA-41B5-B01F-BAF402BE8725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D185-9F71-4AD3-82AF-7734E8B12F9E}" type="datetime1">
              <a:rPr lang="en-US" smtClean="0"/>
              <a:pPr/>
              <a:t>8/20/2011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F6A8-9DA8-4154-BA87-9DE9FD2BC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Function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Call by Reference (Alias) or</a:t>
            </a:r>
          </a:p>
          <a:p>
            <a:r>
              <a:rPr lang="en-US" b="1" dirty="0" smtClean="0"/>
              <a:t>Call by Value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Reference Variable is another name for a variable (like a nickname):  Variable name is William and nickname is Billy</a:t>
            </a:r>
          </a:p>
          <a:p>
            <a:r>
              <a:rPr lang="en-US" sz="1600" dirty="0" smtClean="0"/>
              <a:t>How to create a reference variable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myScore</a:t>
            </a:r>
            <a:r>
              <a:rPr lang="en-US" sz="1200" dirty="0" smtClean="0"/>
              <a:t> = 1000;	//first create a variable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&amp; 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=</a:t>
            </a:r>
            <a:r>
              <a:rPr lang="en-US" sz="1200" dirty="0" err="1" smtClean="0"/>
              <a:t>myScore</a:t>
            </a:r>
            <a:r>
              <a:rPr lang="en-US" sz="1200" dirty="0" smtClean="0"/>
              <a:t>;	// &amp; is the reference operator</a:t>
            </a:r>
          </a:p>
          <a:p>
            <a:pPr lvl="1"/>
            <a:r>
              <a:rPr lang="en-US" sz="1200" dirty="0" smtClean="0"/>
              <a:t>// </a:t>
            </a:r>
            <a:r>
              <a:rPr lang="en-US" sz="1200" dirty="0" err="1" smtClean="0"/>
              <a:t>myScore</a:t>
            </a:r>
            <a:r>
              <a:rPr lang="en-US" sz="1200" dirty="0" smtClean="0"/>
              <a:t> and 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 refer to the same </a:t>
            </a:r>
            <a:r>
              <a:rPr lang="en-US" sz="1200" dirty="0" err="1" smtClean="0"/>
              <a:t>int</a:t>
            </a:r>
            <a:r>
              <a:rPr lang="en-US" sz="1200" dirty="0" smtClean="0"/>
              <a:t> 1000</a:t>
            </a:r>
          </a:p>
          <a:p>
            <a:pPr lvl="1"/>
            <a:r>
              <a:rPr lang="en-US" sz="1200" dirty="0" smtClean="0"/>
              <a:t>// Reference Variables must be initialized when you declare it, </a:t>
            </a:r>
            <a:endParaRPr lang="en-US" sz="1200" b="1" dirty="0"/>
          </a:p>
          <a:p>
            <a:pPr lvl="1"/>
            <a:r>
              <a:rPr lang="en-US" sz="1200" b="1" dirty="0" smtClean="0"/>
              <a:t>//illegal statement 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&amp; </a:t>
            </a:r>
            <a:r>
              <a:rPr lang="en-US" sz="1200" b="1" dirty="0" err="1" smtClean="0"/>
              <a:t>refscore</a:t>
            </a:r>
            <a:r>
              <a:rPr lang="en-US" sz="1200" b="1" dirty="0" smtClean="0"/>
              <a:t>;</a:t>
            </a:r>
          </a:p>
          <a:p>
            <a:pPr lvl="1"/>
            <a:r>
              <a:rPr lang="en-US" sz="1200" dirty="0" smtClean="0"/>
              <a:t>//</a:t>
            </a:r>
            <a:r>
              <a:rPr lang="en-US" sz="1200" dirty="0" err="1" smtClean="0"/>
              <a:t>int</a:t>
            </a:r>
            <a:r>
              <a:rPr lang="en-US" sz="1200" dirty="0" smtClean="0"/>
              <a:t>  &amp;  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=</a:t>
            </a:r>
            <a:r>
              <a:rPr lang="en-US" sz="1200" dirty="0" err="1" smtClean="0"/>
              <a:t>myScore</a:t>
            </a:r>
            <a:r>
              <a:rPr lang="en-US" sz="1200" dirty="0" smtClean="0"/>
              <a:t>;	</a:t>
            </a:r>
            <a:r>
              <a:rPr lang="en-US" sz="1200" dirty="0" err="1" smtClean="0"/>
              <a:t>int</a:t>
            </a:r>
            <a:r>
              <a:rPr lang="en-US" sz="1200" dirty="0" smtClean="0"/>
              <a:t>&amp;  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=</a:t>
            </a:r>
            <a:r>
              <a:rPr lang="en-US" sz="1200" dirty="0" err="1" smtClean="0"/>
              <a:t>myScore</a:t>
            </a:r>
            <a:r>
              <a:rPr lang="en-US" sz="1200" dirty="0" smtClean="0"/>
              <a:t>;	</a:t>
            </a:r>
            <a:r>
              <a:rPr lang="en-US" sz="1200" dirty="0" err="1" smtClean="0"/>
              <a:t>int</a:t>
            </a:r>
            <a:r>
              <a:rPr lang="en-US" sz="1200" dirty="0" smtClean="0"/>
              <a:t>  &amp;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=</a:t>
            </a:r>
            <a:r>
              <a:rPr lang="en-US" sz="1200" dirty="0" err="1" smtClean="0"/>
              <a:t>myScore</a:t>
            </a:r>
            <a:r>
              <a:rPr lang="en-US" sz="1200" dirty="0" smtClean="0"/>
              <a:t>;   </a:t>
            </a:r>
            <a:r>
              <a:rPr lang="en-US" sz="1200" b="1" dirty="0" smtClean="0"/>
              <a:t>all the same</a:t>
            </a:r>
            <a:endParaRPr lang="en-US" sz="1200" dirty="0" smtClean="0"/>
          </a:p>
          <a:p>
            <a:pPr lvl="1"/>
            <a:r>
              <a:rPr lang="en-US" sz="1200" dirty="0" smtClean="0"/>
              <a:t>// Reference Variables cannot be reassigned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topScore</a:t>
            </a:r>
            <a:r>
              <a:rPr lang="en-US" sz="1200" dirty="0" smtClean="0"/>
              <a:t>=5000;</a:t>
            </a:r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myScore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	// ?</a:t>
            </a:r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	// ?	</a:t>
            </a:r>
          </a:p>
          <a:p>
            <a:pPr lvl="1"/>
            <a:r>
              <a:rPr lang="en-US" sz="1200" dirty="0" err="1" smtClean="0"/>
              <a:t>refScore</a:t>
            </a:r>
            <a:r>
              <a:rPr lang="en-US" sz="1200" dirty="0" smtClean="0"/>
              <a:t>+=100;</a:t>
            </a:r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refScore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	// ?</a:t>
            </a:r>
          </a:p>
          <a:p>
            <a:pPr lvl="1"/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myScore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	// ?</a:t>
            </a:r>
          </a:p>
          <a:p>
            <a:pPr lvl="1"/>
            <a:r>
              <a:rPr lang="en-US" sz="1200" dirty="0" err="1" smtClean="0"/>
              <a:t>refScore</a:t>
            </a:r>
            <a:r>
              <a:rPr lang="en-US" sz="1200" dirty="0" smtClean="0"/>
              <a:t>=</a:t>
            </a:r>
            <a:r>
              <a:rPr lang="en-US" sz="1200" dirty="0" err="1" smtClean="0"/>
              <a:t>topScore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dirty="0" err="1"/>
              <a:t>c</a:t>
            </a:r>
            <a:r>
              <a:rPr lang="en-US" sz="1200" dirty="0" err="1" smtClean="0"/>
              <a:t>out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myScore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	// ?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Why Use Reference Variables?</a:t>
            </a:r>
          </a:p>
          <a:p>
            <a:pPr lvl="1"/>
            <a:r>
              <a:rPr lang="en-US" sz="1800" dirty="0" smtClean="0"/>
              <a:t>When passing variables to functions, functions get a copy of the variable, </a:t>
            </a:r>
            <a:r>
              <a:rPr lang="en-US" sz="1800" b="1" dirty="0" smtClean="0"/>
              <a:t>Call By Value</a:t>
            </a:r>
            <a:endParaRPr lang="en-US" sz="1800" dirty="0" smtClean="0"/>
          </a:p>
          <a:p>
            <a:pPr lvl="1"/>
            <a:r>
              <a:rPr lang="en-US" sz="1800" dirty="0" smtClean="0"/>
              <a:t>With  Reference Variables, you don’t make a copy of the variable</a:t>
            </a:r>
          </a:p>
          <a:p>
            <a:pPr lvl="1"/>
            <a:r>
              <a:rPr lang="en-US" sz="1800" dirty="0" smtClean="0"/>
              <a:t>Thus, for large arrays and large objects, it is efficient to pass by reference</a:t>
            </a:r>
          </a:p>
          <a:p>
            <a:pPr lvl="1"/>
            <a:r>
              <a:rPr lang="en-US" sz="1800" dirty="0" smtClean="0"/>
              <a:t>Reference Variables are efficient by using less time and memory by not copying the variables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•	</a:t>
            </a:r>
            <a:r>
              <a:rPr lang="en-US" sz="2000" dirty="0" smtClean="0"/>
              <a:t>Why Use Call By Value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>
                <a:sym typeface="Wingdings" pitchFamily="2" charset="2"/>
              </a:rPr>
              <a:t>Don’t want a function to alter a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variable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For small variables such as </a:t>
            </a:r>
            <a:r>
              <a:rPr lang="en-US" sz="2000" dirty="0" err="1" smtClean="0">
                <a:sym typeface="Wingdings" pitchFamily="2" charset="2"/>
              </a:rPr>
              <a:t>int</a:t>
            </a:r>
            <a:r>
              <a:rPr lang="en-US" sz="2000" dirty="0" smtClean="0">
                <a:sym typeface="Wingdings" pitchFamily="2" charset="2"/>
              </a:rPr>
              <a:t>,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float,  double, etc. cost of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copying the variable is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negligible 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Pass by Reference and </a:t>
            </a:r>
            <a:br>
              <a:rPr lang="en-US" dirty="0" smtClean="0"/>
            </a:b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Pass By Value Example</a:t>
            </a:r>
          </a:p>
          <a:p>
            <a:pPr lvl="1"/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using namespace std;</a:t>
            </a:r>
          </a:p>
          <a:p>
            <a:pPr lvl="1"/>
            <a:r>
              <a:rPr lang="en-US" sz="1200" dirty="0" smtClean="0"/>
              <a:t>void swap(</a:t>
            </a:r>
            <a:r>
              <a:rPr lang="en-US" sz="1200" dirty="0" err="1" smtClean="0"/>
              <a:t>int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);   //</a:t>
            </a:r>
            <a:r>
              <a:rPr lang="en-US" sz="1200" b="1" dirty="0" smtClean="0"/>
              <a:t>function declaration</a:t>
            </a:r>
          </a:p>
          <a:p>
            <a:pPr lvl="1"/>
            <a:r>
              <a:rPr lang="en-US" sz="1200" dirty="0" smtClean="0"/>
              <a:t>void main()</a:t>
            </a:r>
            <a:endParaRPr lang="en-US" sz="12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{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   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val1=21;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val2=95;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	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&lt;&lt;val1&lt;&lt;“ “&lt;&lt;val2&lt;&lt;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       swap(val1,val2);      /</a:t>
            </a:r>
            <a:r>
              <a:rPr lang="en-US" sz="1200" b="1" dirty="0" smtClean="0">
                <a:latin typeface="Calibri" pitchFamily="34" charset="0"/>
              </a:rPr>
              <a:t>/function call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    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&lt;&lt;val1&lt;&lt;“ “&lt;&lt;val2&lt;&lt;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     }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//</a:t>
            </a:r>
            <a:r>
              <a:rPr lang="en-US" sz="1200" b="1" dirty="0" smtClean="0">
                <a:latin typeface="Calibri" pitchFamily="34" charset="0"/>
              </a:rPr>
              <a:t>function definition</a:t>
            </a:r>
            <a:endParaRPr lang="en-US" sz="1200" dirty="0">
              <a:latin typeface="Calibri" pitchFamily="34" charset="0"/>
            </a:endParaRP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void swap (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a,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b)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{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      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temp;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          temp=a;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smtClean="0">
                <a:latin typeface="Calibri" pitchFamily="34" charset="0"/>
              </a:rPr>
              <a:t>   a=b;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          b=temp;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       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&lt;&lt;“ b is “ 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>
                <a:latin typeface="Calibri" pitchFamily="34" charset="0"/>
              </a:rPr>
              <a:t>}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Pass By Value Reference Example</a:t>
            </a:r>
          </a:p>
          <a:p>
            <a:pPr lvl="1"/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using namespace std;</a:t>
            </a:r>
          </a:p>
          <a:p>
            <a:pPr lvl="1"/>
            <a:r>
              <a:rPr lang="en-US" sz="1200" dirty="0" smtClean="0"/>
              <a:t>void swap(</a:t>
            </a:r>
            <a:r>
              <a:rPr lang="en-US" sz="1200" dirty="0" err="1" smtClean="0"/>
              <a:t>int</a:t>
            </a:r>
            <a:r>
              <a:rPr lang="en-US" sz="1200" dirty="0" smtClean="0"/>
              <a:t>&amp;, </a:t>
            </a:r>
            <a:r>
              <a:rPr lang="en-US" sz="1200" dirty="0" err="1" smtClean="0"/>
              <a:t>int</a:t>
            </a:r>
            <a:r>
              <a:rPr lang="en-US" sz="1200" dirty="0" smtClean="0"/>
              <a:t>&amp;) ;   //</a:t>
            </a:r>
            <a:r>
              <a:rPr lang="en-US" sz="1200" b="1" dirty="0" smtClean="0"/>
              <a:t>function declaration</a:t>
            </a:r>
          </a:p>
          <a:p>
            <a:pPr lvl="1"/>
            <a:r>
              <a:rPr lang="en-US" sz="1200" dirty="0" smtClean="0"/>
              <a:t>void main()</a:t>
            </a:r>
            <a:endParaRPr lang="en-US" sz="12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{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   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val1=21;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val2=95;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	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&lt;&lt;val1&lt;&lt;“ “&lt;&lt;val2&lt;&lt;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       swap(val1,val2);      /</a:t>
            </a:r>
            <a:r>
              <a:rPr lang="en-US" sz="1200" b="1" dirty="0" smtClean="0">
                <a:latin typeface="Calibri" pitchFamily="34" charset="0"/>
              </a:rPr>
              <a:t>/function call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    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&lt;&lt;val1&lt;&lt;“ “&lt;&lt;val2&lt;&lt;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 }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//</a:t>
            </a:r>
            <a:r>
              <a:rPr lang="en-US" sz="1200" b="1" dirty="0" smtClean="0">
                <a:latin typeface="Calibri" pitchFamily="34" charset="0"/>
              </a:rPr>
              <a:t>function definition</a:t>
            </a:r>
            <a:endParaRPr lang="en-US" sz="1200" dirty="0" smtClean="0">
              <a:latin typeface="Calibri" pitchFamily="34" charset="0"/>
            </a:endParaRP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void swap (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&amp; a,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&amp; b)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{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      </a:t>
            </a:r>
            <a:r>
              <a:rPr lang="en-US" sz="1200" dirty="0" err="1" smtClean="0">
                <a:latin typeface="Calibri" pitchFamily="34" charset="0"/>
              </a:rPr>
              <a:t>int</a:t>
            </a:r>
            <a:r>
              <a:rPr lang="en-US" sz="1200" dirty="0" smtClean="0">
                <a:latin typeface="Calibri" pitchFamily="34" charset="0"/>
              </a:rPr>
              <a:t> temp;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      temp=a;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	   a=b;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      b=temp;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           </a:t>
            </a:r>
            <a:r>
              <a:rPr lang="en-US" sz="1200" dirty="0" err="1" smtClean="0">
                <a:latin typeface="Calibri" pitchFamily="34" charset="0"/>
              </a:rPr>
              <a:t>cout</a:t>
            </a:r>
            <a:r>
              <a:rPr lang="en-US" sz="1200" dirty="0" smtClean="0">
                <a:latin typeface="Calibri" pitchFamily="34" charset="0"/>
              </a:rPr>
              <a:t>&lt;&lt;“ b is “ &lt;&lt;</a:t>
            </a:r>
            <a:r>
              <a:rPr lang="en-US" sz="1200" dirty="0" err="1" smtClean="0">
                <a:latin typeface="Calibri" pitchFamily="34" charset="0"/>
              </a:rPr>
              <a:t>endl</a:t>
            </a:r>
            <a:r>
              <a:rPr lang="en-US" sz="1200" dirty="0" smtClean="0">
                <a:latin typeface="Calibri" pitchFamily="34" charset="0"/>
              </a:rPr>
              <a:t>;</a:t>
            </a:r>
          </a:p>
          <a:p>
            <a:pPr lvl="1">
              <a:buNone/>
            </a:pPr>
            <a:r>
              <a:rPr lang="en-US" sz="1200" dirty="0" smtClean="0">
                <a:latin typeface="Calibri" pitchFamily="34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 Program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 smtClean="0"/>
              <a:t>Returning a Reference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 done in function prototype or declaration</a:t>
            </a:r>
          </a:p>
          <a:p>
            <a:r>
              <a:rPr lang="en-US" sz="1600" dirty="0" smtClean="0">
                <a:sym typeface="Wingdings" pitchFamily="2" charset="2"/>
              </a:rPr>
              <a:t>string&amp; </a:t>
            </a:r>
            <a:r>
              <a:rPr lang="en-US" sz="1600" dirty="0" err="1" smtClean="0">
                <a:sym typeface="Wingdings" pitchFamily="2" charset="2"/>
              </a:rPr>
              <a:t>refToElement</a:t>
            </a:r>
            <a:r>
              <a:rPr lang="en-US" sz="1600" dirty="0" smtClean="0">
                <a:sym typeface="Wingdings" pitchFamily="2" charset="2"/>
              </a:rPr>
              <a:t>(vector&lt;string&gt;&amp; </a:t>
            </a:r>
            <a:r>
              <a:rPr lang="en-US" sz="1600" dirty="0" err="1" smtClean="0">
                <a:sym typeface="Wingdings" pitchFamily="2" charset="2"/>
              </a:rPr>
              <a:t>vec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int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>
              <a:buNone/>
            </a:pPr>
            <a:endParaRPr lang="en-US" sz="800" dirty="0" smtClean="0">
              <a:sym typeface="Wingdings" pitchFamily="2" charset="2"/>
            </a:endParaRPr>
          </a:p>
          <a:p>
            <a:r>
              <a:rPr lang="en-US" sz="1600" b="1" dirty="0" smtClean="0">
                <a:sym typeface="Wingdings" pitchFamily="2" charset="2"/>
              </a:rPr>
              <a:t>Displaying the Value of a Returned Reference </a:t>
            </a:r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err="1" smtClean="0">
                <a:sym typeface="Wingdings" pitchFamily="2" charset="2"/>
              </a:rPr>
              <a:t>cout</a:t>
            </a:r>
            <a:r>
              <a:rPr lang="en-US" sz="1600" dirty="0" smtClean="0">
                <a:sym typeface="Wingdings" pitchFamily="2" charset="2"/>
              </a:rPr>
              <a:t>&lt;&lt;</a:t>
            </a:r>
            <a:r>
              <a:rPr lang="en-US" sz="1600" dirty="0" err="1" smtClean="0">
                <a:sym typeface="Wingdings" pitchFamily="2" charset="2"/>
              </a:rPr>
              <a:t>refToElement</a:t>
            </a:r>
            <a:r>
              <a:rPr lang="en-US" sz="1600" dirty="0" smtClean="0">
                <a:sym typeface="Wingdings" pitchFamily="2" charset="2"/>
              </a:rPr>
              <a:t>(inventory, 0)&lt;&lt;“\n\n”;	What is displayed?</a:t>
            </a:r>
          </a:p>
          <a:p>
            <a:pPr>
              <a:buNone/>
            </a:pPr>
            <a:endParaRPr lang="en-US" sz="800" dirty="0" smtClean="0">
              <a:sym typeface="Wingdings" pitchFamily="2" charset="2"/>
            </a:endParaRPr>
          </a:p>
          <a:p>
            <a:r>
              <a:rPr lang="en-US" sz="1600" b="1" dirty="0" smtClean="0">
                <a:sym typeface="Wingdings" pitchFamily="2" charset="2"/>
              </a:rPr>
              <a:t>Assigning a Returned Reference to a Reference </a:t>
            </a:r>
            <a:r>
              <a:rPr lang="en-US" sz="1600" dirty="0" smtClean="0">
                <a:sym typeface="Wingdings" pitchFamily="2" charset="2"/>
              </a:rPr>
              <a:t> efficient there is no copying of an object</a:t>
            </a:r>
          </a:p>
          <a:p>
            <a:r>
              <a:rPr lang="en-US" sz="1600" dirty="0" smtClean="0">
                <a:sym typeface="Wingdings" pitchFamily="2" charset="2"/>
              </a:rPr>
              <a:t>string&amp; </a:t>
            </a:r>
            <a:r>
              <a:rPr lang="en-US" sz="1600" dirty="0" err="1" smtClean="0">
                <a:sym typeface="Wingdings" pitchFamily="2" charset="2"/>
              </a:rPr>
              <a:t>rStr</a:t>
            </a:r>
            <a:r>
              <a:rPr lang="en-US" sz="1600" dirty="0" smtClean="0">
                <a:sym typeface="Wingdings" pitchFamily="2" charset="2"/>
              </a:rPr>
              <a:t>=</a:t>
            </a:r>
            <a:r>
              <a:rPr lang="en-US" sz="1600" dirty="0" err="1" smtClean="0">
                <a:sym typeface="Wingdings" pitchFamily="2" charset="2"/>
              </a:rPr>
              <a:t>refToElement</a:t>
            </a:r>
            <a:r>
              <a:rPr lang="en-US" sz="1600" dirty="0" smtClean="0">
                <a:sym typeface="Wingdings" pitchFamily="2" charset="2"/>
              </a:rPr>
              <a:t>(inventory, 1);</a:t>
            </a:r>
          </a:p>
          <a:p>
            <a:r>
              <a:rPr lang="en-US" sz="1600" dirty="0" err="1" smtClean="0">
                <a:sym typeface="Wingdings" pitchFamily="2" charset="2"/>
              </a:rPr>
              <a:t>c</a:t>
            </a:r>
            <a:r>
              <a:rPr lang="en-US" sz="1600" dirty="0" err="1" smtClean="0">
                <a:sym typeface="Wingdings" pitchFamily="2" charset="2"/>
              </a:rPr>
              <a:t>out</a:t>
            </a:r>
            <a:r>
              <a:rPr lang="en-US" sz="1600" dirty="0" smtClean="0">
                <a:sym typeface="Wingdings" pitchFamily="2" charset="2"/>
              </a:rPr>
              <a:t>&lt;&lt;</a:t>
            </a:r>
            <a:r>
              <a:rPr lang="en-US" sz="1600" dirty="0" err="1" smtClean="0">
                <a:sym typeface="Wingdings" pitchFamily="2" charset="2"/>
              </a:rPr>
              <a:t>rStr</a:t>
            </a:r>
            <a:r>
              <a:rPr lang="en-US" sz="1600" dirty="0" smtClean="0">
                <a:sym typeface="Wingdings" pitchFamily="2" charset="2"/>
              </a:rPr>
              <a:t>&lt;&lt;“\n\n”;			What is displayed?</a:t>
            </a:r>
          </a:p>
          <a:p>
            <a:pPr>
              <a:buNone/>
            </a:pPr>
            <a:endParaRPr lang="en-US" sz="800" dirty="0" smtClean="0">
              <a:sym typeface="Wingdings" pitchFamily="2" charset="2"/>
            </a:endParaRPr>
          </a:p>
          <a:p>
            <a:r>
              <a:rPr lang="en-US" sz="1600" b="1" dirty="0" smtClean="0">
                <a:sym typeface="Wingdings" pitchFamily="2" charset="2"/>
              </a:rPr>
              <a:t>Assigning a Returned Reference to a Variable  </a:t>
            </a:r>
            <a:r>
              <a:rPr lang="en-US" sz="1600" dirty="0" smtClean="0">
                <a:sym typeface="Wingdings" pitchFamily="2" charset="2"/>
              </a:rPr>
              <a:t>wasteful, not </a:t>
            </a:r>
            <a:r>
              <a:rPr lang="en-US" sz="1600" dirty="0" err="1" smtClean="0">
                <a:sym typeface="Wingdings" pitchFamily="2" charset="2"/>
              </a:rPr>
              <a:t>efficent</a:t>
            </a:r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string </a:t>
            </a:r>
            <a:r>
              <a:rPr lang="en-US" sz="1600" dirty="0" err="1" smtClean="0">
                <a:sym typeface="Wingdings" pitchFamily="2" charset="2"/>
              </a:rPr>
              <a:t>str</a:t>
            </a:r>
            <a:r>
              <a:rPr lang="en-US" sz="1600" dirty="0" smtClean="0">
                <a:sym typeface="Wingdings" pitchFamily="2" charset="2"/>
              </a:rPr>
              <a:t>=</a:t>
            </a:r>
            <a:r>
              <a:rPr lang="en-US" sz="1600" dirty="0" err="1" smtClean="0">
                <a:sym typeface="Wingdings" pitchFamily="2" charset="2"/>
              </a:rPr>
              <a:t>refToElement</a:t>
            </a:r>
            <a:r>
              <a:rPr lang="en-US" sz="1600" dirty="0" smtClean="0">
                <a:sym typeface="Wingdings" pitchFamily="2" charset="2"/>
              </a:rPr>
              <a:t>(inventory,2);</a:t>
            </a:r>
          </a:p>
          <a:p>
            <a:r>
              <a:rPr lang="en-US" sz="1600" dirty="0" err="1" smtClean="0">
                <a:sym typeface="Wingdings" pitchFamily="2" charset="2"/>
              </a:rPr>
              <a:t>cout</a:t>
            </a:r>
            <a:r>
              <a:rPr lang="en-US" sz="1600" dirty="0" smtClean="0">
                <a:sym typeface="Wingdings" pitchFamily="2" charset="2"/>
              </a:rPr>
              <a:t>&lt;&lt;</a:t>
            </a:r>
            <a:r>
              <a:rPr lang="en-US" sz="1600" dirty="0" err="1" smtClean="0">
                <a:sym typeface="Wingdings" pitchFamily="2" charset="2"/>
              </a:rPr>
              <a:t>str</a:t>
            </a:r>
            <a:r>
              <a:rPr lang="en-US" sz="1600" dirty="0" smtClean="0">
                <a:sym typeface="Wingdings" pitchFamily="2" charset="2"/>
              </a:rPr>
              <a:t>&lt;&lt;</a:t>
            </a:r>
            <a:r>
              <a:rPr lang="en-US" sz="1600" dirty="0" err="1" smtClean="0">
                <a:sym typeface="Wingdings" pitchFamily="2" charset="2"/>
              </a:rPr>
              <a:t>endl</a:t>
            </a:r>
            <a:r>
              <a:rPr lang="en-US" sz="1600" dirty="0" smtClean="0">
                <a:sym typeface="Wingdings" pitchFamily="2" charset="2"/>
              </a:rPr>
              <a:t>;				What is displayed?</a:t>
            </a:r>
          </a:p>
          <a:p>
            <a:r>
              <a:rPr lang="en-US" sz="1600" dirty="0" smtClean="0">
                <a:sym typeface="Wingdings" pitchFamily="2" charset="2"/>
              </a:rPr>
              <a:t>Code does not assign a reference to str.  Instead it copies the string of inventory[1] and assigns it to str.  This can be expensive!</a:t>
            </a:r>
            <a:endParaRPr lang="en-US" sz="1600" smtClean="0">
              <a:sym typeface="Wingdings" pitchFamily="2" charset="2"/>
            </a:endParaRPr>
          </a:p>
          <a:p>
            <a:pPr>
              <a:buNone/>
            </a:pPr>
            <a:endParaRPr lang="en-US" sz="900" dirty="0" smtClean="0">
              <a:sym typeface="Wingdings" pitchFamily="2" charset="2"/>
            </a:endParaRPr>
          </a:p>
          <a:p>
            <a:r>
              <a:rPr lang="en-US" sz="1600" b="1" dirty="0" smtClean="0">
                <a:sym typeface="Wingdings" pitchFamily="2" charset="2"/>
              </a:rPr>
              <a:t>Altering an Object Through a Returned Reference </a:t>
            </a:r>
          </a:p>
          <a:p>
            <a:r>
              <a:rPr lang="en-US" sz="1600" dirty="0" err="1" smtClean="0">
                <a:sym typeface="Wingdings" pitchFamily="2" charset="2"/>
              </a:rPr>
              <a:t>rStr</a:t>
            </a:r>
            <a:r>
              <a:rPr lang="en-US" sz="1600" dirty="0" smtClean="0">
                <a:sym typeface="Wingdings" pitchFamily="2" charset="2"/>
              </a:rPr>
              <a:t>=“Healing Potion”;</a:t>
            </a:r>
          </a:p>
          <a:p>
            <a:r>
              <a:rPr lang="en-US" sz="1600" dirty="0" err="1" smtClean="0">
                <a:sym typeface="Wingdings" pitchFamily="2" charset="2"/>
              </a:rPr>
              <a:t>cout</a:t>
            </a:r>
            <a:r>
              <a:rPr lang="en-US" sz="1600" dirty="0" smtClean="0">
                <a:sym typeface="Wingdings" pitchFamily="2" charset="2"/>
              </a:rPr>
              <a:t>&lt;&lt;inventory[1]&lt;&lt;</a:t>
            </a:r>
            <a:r>
              <a:rPr lang="en-US" sz="1600" dirty="0" err="1" smtClean="0">
                <a:sym typeface="Wingdings" pitchFamily="2" charset="2"/>
              </a:rPr>
              <a:t>endl</a:t>
            </a:r>
            <a:r>
              <a:rPr lang="en-US" sz="1600" dirty="0" smtClean="0">
                <a:sym typeface="Wingdings" pitchFamily="2" charset="2"/>
              </a:rPr>
              <a:t>;			What is displayed?</a:t>
            </a:r>
          </a:p>
          <a:p>
            <a:endParaRPr lang="en-US" sz="16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F6A8-9DA8-4154-BA87-9DE9FD2BCD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253</Words>
  <Application>Microsoft Office PowerPoint</Application>
  <PresentationFormat>On-screen Show (4:3)</PresentationFormat>
  <Paragraphs>107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C++ Function Parameters</vt:lpstr>
      <vt:lpstr>Reference Variables</vt:lpstr>
      <vt:lpstr>Reference Variables</vt:lpstr>
      <vt:lpstr>Compare Pass by Reference and  Pass by Value</vt:lpstr>
      <vt:lpstr>Refer to Program Handout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 Parameters</dc:title>
  <dc:creator>Jackie Kuehn</dc:creator>
  <cp:lastModifiedBy>Jackie Kuehn</cp:lastModifiedBy>
  <cp:revision>109</cp:revision>
  <dcterms:created xsi:type="dcterms:W3CDTF">2011-08-16T04:55:50Z</dcterms:created>
  <dcterms:modified xsi:type="dcterms:W3CDTF">2011-08-20T18:01:43Z</dcterms:modified>
</cp:coreProperties>
</file>