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2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A4572-5725-42DE-9A27-727733968E59}" type="datetimeFigureOut">
              <a:rPr lang="en-US" smtClean="0"/>
              <a:t>9/2/2011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CB70-31DF-4529-8DDD-486C830BAF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 or User-Defined Data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CS140:  Jackie Kueh</a:t>
            </a:r>
            <a:r>
              <a:rPr lang="en-US" dirty="0"/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Classes are the foundation of object oriented programming.</a:t>
            </a:r>
          </a:p>
          <a:p>
            <a:r>
              <a:rPr lang="en-US" sz="1800" dirty="0" smtClean="0"/>
              <a:t>Classes are key building blocks in C++ programs.</a:t>
            </a:r>
          </a:p>
          <a:p>
            <a:r>
              <a:rPr lang="en-US" sz="1800" dirty="0" smtClean="0"/>
              <a:t>Classes are all data types except the built-in data types, </a:t>
            </a:r>
            <a:r>
              <a:rPr lang="en-US" sz="1800" dirty="0" err="1" smtClean="0"/>
              <a:t>int</a:t>
            </a:r>
            <a:r>
              <a:rPr lang="en-US" sz="1800" dirty="0" smtClean="0"/>
              <a:t>, float, char, double, etc.</a:t>
            </a:r>
          </a:p>
          <a:p>
            <a:r>
              <a:rPr lang="en-US" sz="1800" dirty="0" smtClean="0"/>
              <a:t>Classes are both :</a:t>
            </a:r>
          </a:p>
          <a:p>
            <a:r>
              <a:rPr lang="en-US" sz="1800" dirty="0" smtClean="0"/>
              <a:t>-Standard Library Types such as vector, string, </a:t>
            </a:r>
            <a:r>
              <a:rPr lang="en-US" sz="1800" dirty="0" err="1" smtClean="0"/>
              <a:t>ostream</a:t>
            </a:r>
            <a:r>
              <a:rPr lang="en-US" sz="1800" dirty="0" smtClean="0"/>
              <a:t>, </a:t>
            </a:r>
            <a:r>
              <a:rPr lang="en-US" sz="1800" dirty="0" err="1" smtClean="0"/>
              <a:t>deque</a:t>
            </a:r>
            <a:r>
              <a:rPr lang="en-US" sz="1800" dirty="0" smtClean="0"/>
              <a:t>, etc. and</a:t>
            </a:r>
          </a:p>
          <a:p>
            <a:r>
              <a:rPr lang="en-US" sz="1800" dirty="0" smtClean="0"/>
              <a:t>-User Built Types such Student, Money, etc.</a:t>
            </a:r>
          </a:p>
          <a:p>
            <a:r>
              <a:rPr lang="en-US" sz="1800" dirty="0" smtClean="0"/>
              <a:t>Why do we build classes?  Why?   Why?</a:t>
            </a:r>
          </a:p>
          <a:p>
            <a:r>
              <a:rPr lang="en-US" sz="1800" dirty="0" smtClean="0"/>
              <a:t>Classes are necessary for representing ideas in code.</a:t>
            </a:r>
          </a:p>
          <a:p>
            <a:r>
              <a:rPr lang="en-US" sz="1800" dirty="0" smtClean="0"/>
              <a:t>Classes are represented by </a:t>
            </a:r>
            <a:r>
              <a:rPr lang="en-US" sz="1800" b="1" dirty="0" smtClean="0"/>
              <a:t>data</a:t>
            </a:r>
            <a:r>
              <a:rPr lang="en-US" sz="1800" dirty="0" smtClean="0"/>
              <a:t>, often called  an objects </a:t>
            </a:r>
            <a:r>
              <a:rPr lang="en-US" sz="1800" i="1" dirty="0" smtClean="0"/>
              <a:t>state.</a:t>
            </a:r>
          </a:p>
          <a:p>
            <a:r>
              <a:rPr lang="en-US" sz="1800" dirty="0" smtClean="0"/>
              <a:t>Classes also include the objects behaviors or </a:t>
            </a:r>
            <a:r>
              <a:rPr lang="en-US" sz="1800" b="1" dirty="0" smtClean="0"/>
              <a:t>functions</a:t>
            </a:r>
            <a:r>
              <a:rPr lang="en-US" sz="1800" dirty="0" smtClean="0"/>
              <a:t>, this means the set of operations that can be applied to objects.</a:t>
            </a:r>
          </a:p>
          <a:p>
            <a:r>
              <a:rPr lang="en-US" sz="1800" dirty="0" smtClean="0"/>
              <a:t>Classes specify how objects are created, how they are represented, how they are used, and how they are destroyed.</a:t>
            </a:r>
          </a:p>
          <a:p>
            <a:r>
              <a:rPr lang="en-US" sz="1800" dirty="0" smtClean="0"/>
              <a:t>Classes are templates for objects. </a:t>
            </a:r>
          </a:p>
          <a:p>
            <a:r>
              <a:rPr lang="en-US" sz="1800" dirty="0" smtClean="0"/>
              <a:t>Classes may be used like any other data member.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To create a new data type, you define a class.</a:t>
            </a:r>
          </a:p>
          <a:p>
            <a:r>
              <a:rPr lang="en-US" sz="1400" dirty="0" smtClean="0"/>
              <a:t>A class groups both data members and functions together.  </a:t>
            </a:r>
            <a:endParaRPr lang="en-US" sz="1400" dirty="0"/>
          </a:p>
          <a:p>
            <a:r>
              <a:rPr lang="en-US" sz="1400" dirty="0" smtClean="0"/>
              <a:t>EXAMPLE creating a new data type Critter with class definition</a:t>
            </a:r>
          </a:p>
          <a:p>
            <a:r>
              <a:rPr lang="en-US" sz="1400" dirty="0" smtClean="0"/>
              <a:t>class  Critter			//keyword class followed by a Capitalized name</a:t>
            </a:r>
          </a:p>
          <a:p>
            <a:r>
              <a:rPr lang="en-US" sz="1400" dirty="0" smtClean="0"/>
              <a:t>{</a:t>
            </a:r>
            <a:endParaRPr lang="en-US" sz="1400" dirty="0"/>
          </a:p>
          <a:p>
            <a:r>
              <a:rPr lang="en-US" sz="1400" dirty="0" smtClean="0"/>
              <a:t>      public: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m_Hunger</a:t>
            </a:r>
            <a:r>
              <a:rPr lang="en-US" sz="1400" dirty="0" smtClean="0"/>
              <a:t>;		//data member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void greet();		//member function prototype</a:t>
            </a:r>
          </a:p>
          <a:p>
            <a:r>
              <a:rPr lang="en-US" sz="1400" dirty="0" smtClean="0"/>
              <a:t>};				//semicolon shows the end of the class</a:t>
            </a:r>
          </a:p>
          <a:p>
            <a:r>
              <a:rPr lang="en-US" sz="1400" dirty="0" smtClean="0"/>
              <a:t>void Critter::greet()</a:t>
            </a:r>
            <a:r>
              <a:rPr lang="en-US" sz="1400" dirty="0"/>
              <a:t>	</a:t>
            </a:r>
            <a:r>
              <a:rPr lang="en-US" sz="1400" dirty="0" smtClean="0"/>
              <a:t>//</a:t>
            </a:r>
            <a:r>
              <a:rPr lang="en-US" sz="1400" b="1" dirty="0" smtClean="0"/>
              <a:t>:: scope resolution operator, </a:t>
            </a:r>
            <a:r>
              <a:rPr lang="en-US" sz="1400" dirty="0" smtClean="0"/>
              <a:t>used for defining outside of class</a:t>
            </a:r>
          </a:p>
          <a:p>
            <a:r>
              <a:rPr lang="en-US" sz="1400" dirty="0" smtClean="0"/>
              <a:t>{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&lt;&lt;“Hi I am a critter.  My hunger level is   “&lt;&lt;</a:t>
            </a:r>
            <a:r>
              <a:rPr lang="en-US" sz="1400" dirty="0" err="1" smtClean="0"/>
              <a:t>m_Hunger</a:t>
            </a:r>
            <a:r>
              <a:rPr lang="en-US" sz="1400" dirty="0" smtClean="0"/>
              <a:t>&lt;&lt;</a:t>
            </a:r>
            <a:r>
              <a:rPr lang="en-US" sz="1400" dirty="0" err="1" smtClean="0"/>
              <a:t>endl</a:t>
            </a:r>
            <a:r>
              <a:rPr lang="en-US" sz="1400" dirty="0" smtClean="0"/>
              <a:t>;</a:t>
            </a:r>
            <a:r>
              <a:rPr lang="en-US" sz="1400" dirty="0"/>
              <a:t> </a:t>
            </a:r>
            <a:r>
              <a:rPr lang="en-US" sz="1400" dirty="0" smtClean="0"/>
              <a:t>}</a:t>
            </a:r>
          </a:p>
          <a:p>
            <a:r>
              <a:rPr lang="en-US" sz="1400" dirty="0" smtClean="0"/>
              <a:t>void main() </a:t>
            </a:r>
          </a:p>
          <a:p>
            <a:r>
              <a:rPr lang="en-US" sz="1400" dirty="0" smtClean="0"/>
              <a:t>{      Critter </a:t>
            </a:r>
            <a:r>
              <a:rPr lang="en-US" sz="1400" dirty="0" err="1" smtClean="0"/>
              <a:t>jackie</a:t>
            </a:r>
            <a:r>
              <a:rPr lang="en-US" sz="1400" dirty="0" smtClean="0"/>
              <a:t>;		// I have just </a:t>
            </a:r>
            <a:r>
              <a:rPr lang="en-US" sz="1400" b="1" dirty="0" smtClean="0"/>
              <a:t>instantiated an object called </a:t>
            </a:r>
            <a:r>
              <a:rPr lang="en-US" sz="1400" b="1" dirty="0" err="1" smtClean="0"/>
              <a:t>jackie</a:t>
            </a:r>
            <a:endParaRPr lang="en-US" sz="1400" dirty="0" smtClean="0"/>
          </a:p>
          <a:p>
            <a:r>
              <a:rPr lang="en-US" sz="1200" dirty="0" smtClean="0"/>
              <a:t>         </a:t>
            </a:r>
            <a:r>
              <a:rPr lang="en-US" sz="1200" dirty="0" err="1" smtClean="0"/>
              <a:t>jackie.mHunger</a:t>
            </a:r>
            <a:r>
              <a:rPr lang="en-US" sz="1200" dirty="0" smtClean="0"/>
              <a:t>=100;	//</a:t>
            </a:r>
            <a:r>
              <a:rPr lang="en-US" sz="1200" b="1" dirty="0" smtClean="0"/>
              <a:t>. </a:t>
            </a:r>
            <a:r>
              <a:rPr lang="en-US" sz="1200" b="1" dirty="0"/>
              <a:t> </a:t>
            </a:r>
            <a:r>
              <a:rPr lang="en-US" sz="1200" b="1" dirty="0" smtClean="0"/>
              <a:t>is the member access operator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</a:t>
            </a:r>
            <a:r>
              <a:rPr lang="en-US" sz="1200" dirty="0" err="1" smtClean="0"/>
              <a:t>jackie.greet</a:t>
            </a:r>
            <a:r>
              <a:rPr lang="en-US" sz="1200" dirty="0" smtClean="0"/>
              <a:t>();		// calls the member function greet()</a:t>
            </a:r>
          </a:p>
          <a:p>
            <a:r>
              <a:rPr lang="en-US" sz="1200" dirty="0" smtClean="0"/>
              <a:t>}			//greet displays, </a:t>
            </a:r>
            <a:r>
              <a:rPr lang="en-US" sz="1200" b="1" dirty="0" smtClean="0"/>
              <a:t>Hi I am a critter.  My hunger level is 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Classes, Interface 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Is the class declared before it is defined?</a:t>
            </a:r>
          </a:p>
          <a:p>
            <a:r>
              <a:rPr lang="en-US" sz="1600" dirty="0" smtClean="0"/>
              <a:t>Where is the class defined?</a:t>
            </a:r>
          </a:p>
          <a:p>
            <a:endParaRPr lang="en-US" sz="1600" dirty="0"/>
          </a:p>
          <a:p>
            <a:r>
              <a:rPr lang="en-US" sz="1600" dirty="0" smtClean="0"/>
              <a:t>Each class has an implementation and an interface.</a:t>
            </a:r>
          </a:p>
          <a:p>
            <a:r>
              <a:rPr lang="en-US" sz="1600" dirty="0" smtClean="0"/>
              <a:t>The public interface is defined by the label public:</a:t>
            </a:r>
          </a:p>
          <a:p>
            <a:r>
              <a:rPr lang="en-US" sz="1600" dirty="0" smtClean="0"/>
              <a:t>The implementation is defined by the label private:</a:t>
            </a:r>
          </a:p>
          <a:p>
            <a:r>
              <a:rPr lang="en-US" sz="1600" dirty="0" smtClean="0"/>
              <a:t>A class members are private by default, however I like to explicitly define private.</a:t>
            </a:r>
          </a:p>
          <a:p>
            <a:r>
              <a:rPr lang="en-US" sz="1600" dirty="0" smtClean="0"/>
              <a:t>The private data members, used only by members of the class.</a:t>
            </a:r>
          </a:p>
          <a:p>
            <a:r>
              <a:rPr lang="en-US" sz="1600" dirty="0" smtClean="0"/>
              <a:t>A user cannot refer to the private data.</a:t>
            </a:r>
          </a:p>
          <a:p>
            <a:r>
              <a:rPr lang="en-US" sz="1600" dirty="0" smtClean="0"/>
              <a:t>Instead a user, goes through the public interface to access the private data.</a:t>
            </a:r>
          </a:p>
          <a:p>
            <a:r>
              <a:rPr lang="en-US" sz="1600" dirty="0" smtClean="0"/>
              <a:t>The interface, the public part of the class is the user’s view of the class.</a:t>
            </a:r>
          </a:p>
          <a:p>
            <a:r>
              <a:rPr lang="en-US" sz="1600" b="1" dirty="0" smtClean="0"/>
              <a:t>Data Abstraction, Information Hiding, and Encapsulation:  </a:t>
            </a:r>
            <a:r>
              <a:rPr lang="en-US" sz="1600" dirty="0" smtClean="0"/>
              <a:t>All these terms are used to describe the class implementation details from the user.</a:t>
            </a:r>
          </a:p>
          <a:p>
            <a:r>
              <a:rPr lang="en-US" sz="1600" b="1" dirty="0" smtClean="0"/>
              <a:t>Class Design Steps:</a:t>
            </a:r>
          </a:p>
          <a:p>
            <a:r>
              <a:rPr lang="en-US" sz="1600" dirty="0" smtClean="0"/>
              <a:t>1. data or characteristics		2.  Operations or member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Program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using namespace std;</a:t>
            </a:r>
          </a:p>
          <a:p>
            <a:r>
              <a:rPr lang="en-US" sz="1600" dirty="0" smtClean="0"/>
              <a:t>class part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  private: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modelNr</a:t>
            </a:r>
            <a:r>
              <a:rPr lang="en-US" sz="1600" dirty="0" smtClean="0"/>
              <a:t>;       //id of widget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partNr</a:t>
            </a:r>
            <a:r>
              <a:rPr lang="en-US" sz="1600" dirty="0" smtClean="0"/>
              <a:t>;	    //id of widget part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float cost;	    //cost of part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public:</a:t>
            </a:r>
          </a:p>
          <a:p>
            <a:r>
              <a:rPr lang="en-US" sz="1600" dirty="0" smtClean="0"/>
              <a:t>// inline function to set the data values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void </a:t>
            </a:r>
            <a:r>
              <a:rPr lang="en-US" sz="1600" dirty="0" err="1" smtClean="0"/>
              <a:t>setPart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mn</a:t>
            </a:r>
            <a:r>
              <a:rPr lang="en-US" sz="1600" dirty="0" smtClean="0"/>
              <a:t>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pn</a:t>
            </a:r>
            <a:r>
              <a:rPr lang="en-US" sz="1600" dirty="0" smtClean="0"/>
              <a:t>, float c)</a:t>
            </a:r>
          </a:p>
          <a:p>
            <a:r>
              <a:rPr lang="en-US" sz="1600" dirty="0" smtClean="0"/>
              <a:t>{ </a:t>
            </a:r>
            <a:r>
              <a:rPr lang="en-US" sz="1600" dirty="0" err="1" smtClean="0"/>
              <a:t>modelNr</a:t>
            </a:r>
            <a:r>
              <a:rPr lang="en-US" sz="1600" dirty="0" smtClean="0"/>
              <a:t>=</a:t>
            </a:r>
            <a:r>
              <a:rPr lang="en-US" sz="1600" dirty="0" err="1" smtClean="0"/>
              <a:t>mn</a:t>
            </a:r>
            <a:r>
              <a:rPr lang="en-US" sz="1600" dirty="0" smtClean="0"/>
              <a:t>;   </a:t>
            </a:r>
            <a:r>
              <a:rPr lang="en-US" sz="1600" dirty="0" err="1" smtClean="0"/>
              <a:t>partNr</a:t>
            </a:r>
            <a:r>
              <a:rPr lang="en-US" sz="1600" dirty="0" smtClean="0"/>
              <a:t>=</a:t>
            </a:r>
            <a:r>
              <a:rPr lang="en-US" sz="1600" dirty="0" err="1" smtClean="0"/>
              <a:t>pn</a:t>
            </a:r>
            <a:r>
              <a:rPr lang="en-US" sz="1600" dirty="0" smtClean="0"/>
              <a:t>;   cost=c}</a:t>
            </a:r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showPart</a:t>
            </a:r>
            <a:r>
              <a:rPr lang="en-US" sz="1600" dirty="0" smtClean="0"/>
              <a:t>()	//display data</a:t>
            </a:r>
          </a:p>
          <a:p>
            <a:r>
              <a:rPr lang="en-US" sz="1600" dirty="0" smtClean="0"/>
              <a:t>{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&lt;&lt;“Model   “&lt;&lt;</a:t>
            </a:r>
            <a:r>
              <a:rPr lang="en-US" sz="1600" dirty="0" err="1" smtClean="0"/>
              <a:t>modelNr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&lt;&lt;“Part Number”&lt;&lt;</a:t>
            </a:r>
            <a:r>
              <a:rPr lang="en-US" sz="1600" dirty="0" err="1" smtClean="0"/>
              <a:t>partNr</a:t>
            </a:r>
            <a:r>
              <a:rPr lang="en-US" sz="1600" dirty="0" smtClean="0"/>
              <a:t>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&lt;&lt;“Cost is “&lt;&lt;cost&lt;&lt;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};		//end of class definition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400" dirty="0" smtClean="0"/>
          </a:p>
          <a:p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void main()</a:t>
            </a:r>
          </a:p>
          <a:p>
            <a:r>
              <a:rPr lang="en-US" sz="1800" dirty="0" smtClean="0"/>
              <a:t>{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part part1;	//declare object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part1.setPart(6244, 375, 715.23);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part1.showpart();</a:t>
            </a:r>
          </a:p>
          <a:p>
            <a:r>
              <a:rPr lang="en-US" sz="1800" dirty="0" smtClean="0"/>
              <a:t>}</a:t>
            </a:r>
          </a:p>
          <a:p>
            <a:r>
              <a:rPr lang="en-US" sz="1800" dirty="0" smtClean="0"/>
              <a:t> The client main() is small.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Most of the  work is done in the  classes.   </a:t>
            </a:r>
          </a:p>
          <a:p>
            <a:endParaRPr lang="en-US" sz="1800" dirty="0"/>
          </a:p>
          <a:p>
            <a:r>
              <a:rPr lang="en-US" sz="1800" dirty="0" smtClean="0"/>
              <a:t>What would happen </a:t>
            </a:r>
            <a:r>
              <a:rPr lang="en-US" sz="1800" smtClean="0"/>
              <a:t>in main() </a:t>
            </a:r>
            <a:r>
              <a:rPr lang="en-US" sz="1800" dirty="0" smtClean="0"/>
              <a:t>if I used following line of code?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part1.cost=715.23;            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Client is the program that uses the classes </a:t>
            </a:r>
            <a:r>
              <a:rPr lang="en-US" sz="2400" dirty="0" smtClean="0">
                <a:sym typeface="Wingdings" pitchFamily="2" charset="2"/>
              </a:rPr>
              <a:t> usually main()</a:t>
            </a:r>
          </a:p>
          <a:p>
            <a:r>
              <a:rPr lang="en-US" sz="2400" dirty="0" smtClean="0">
                <a:sym typeface="Wingdings" pitchFamily="2" charset="2"/>
              </a:rPr>
              <a:t>Server is the classes</a:t>
            </a:r>
          </a:p>
          <a:p>
            <a:r>
              <a:rPr lang="en-US" sz="2400" dirty="0" smtClean="0">
                <a:sym typeface="Wingdings" pitchFamily="2" charset="2"/>
              </a:rPr>
              <a:t>Client and Server can be updated independently</a:t>
            </a:r>
          </a:p>
          <a:p>
            <a:r>
              <a:rPr lang="en-US" sz="2400" dirty="0" smtClean="0">
                <a:sym typeface="Wingdings" pitchFamily="2" charset="2"/>
              </a:rPr>
              <a:t>Program Functionality must be in the classes</a:t>
            </a:r>
          </a:p>
          <a:p>
            <a:r>
              <a:rPr lang="en-US" sz="2400" dirty="0" smtClean="0">
                <a:sym typeface="Wingdings" pitchFamily="2" charset="2"/>
              </a:rPr>
              <a:t>Work should be done in the classes</a:t>
            </a:r>
          </a:p>
          <a:p>
            <a:r>
              <a:rPr lang="en-US" sz="2400" dirty="0" smtClean="0">
                <a:sym typeface="Wingdings" pitchFamily="2" charset="2"/>
              </a:rPr>
              <a:t>Server, main(), should be small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 smtClean="0">
                <a:sym typeface="Wingdings" pitchFamily="2" charset="2"/>
              </a:rPr>
              <a:t>Data hiding is a key feature of object-oriented programming.</a:t>
            </a:r>
          </a:p>
          <a:p>
            <a:r>
              <a:rPr lang="en-US" sz="2400" dirty="0" smtClean="0">
                <a:sym typeface="Wingdings" pitchFamily="2" charset="2"/>
              </a:rPr>
              <a:t>Data hiding means hiding data from parts of the program that don’t need to access the data.</a:t>
            </a:r>
          </a:p>
          <a:p>
            <a:r>
              <a:rPr lang="en-US" sz="2400" dirty="0" smtClean="0">
                <a:sym typeface="Wingdings" pitchFamily="2" charset="2"/>
              </a:rPr>
              <a:t>One’s class data is hidden from other classes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483</Words>
  <Application>Microsoft Office PowerPoint</Application>
  <PresentationFormat>On-screen Show (4:3)</PresentationFormat>
  <Paragraphs>91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Classes or User-Defined Data Types</vt:lpstr>
      <vt:lpstr>Classes</vt:lpstr>
      <vt:lpstr>Defining a Class</vt:lpstr>
      <vt:lpstr>Classes, Interface and Implementation</vt:lpstr>
      <vt:lpstr>Object Program Example</vt:lpstr>
      <vt:lpstr>Client Server Model</vt:lpstr>
    </vt:vector>
  </TitlesOfParts>
  <Company>Santa Barbara City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or User-Defined Data Types</dc:title>
  <dc:creator>Jackie Kuehn</dc:creator>
  <cp:lastModifiedBy>Jackie Kuehn</cp:lastModifiedBy>
  <cp:revision>71</cp:revision>
  <dcterms:created xsi:type="dcterms:W3CDTF">2011-09-02T17:02:35Z</dcterms:created>
  <dcterms:modified xsi:type="dcterms:W3CDTF">2011-09-03T04:25:15Z</dcterms:modified>
</cp:coreProperties>
</file>