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57" r:id="rId9"/>
    <p:sldId id="258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0FAF-2E19-4BF2-8EA5-140621CDCCB7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7AE33-B231-4137-80EF-683293733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8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Dummy</a:t>
            </a:r>
            <a:r>
              <a:rPr lang="en-US" baseline="0" dirty="0" smtClean="0"/>
              <a:t> is not used for anything, Output c2=2, c1=2, c2=3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7AE33-B231-4137-80EF-6832937331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007E-1D4F-4FAB-80F6-161C4B3ED46F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0B35-ACCD-4525-90B1-AACA899CD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007E-1D4F-4FAB-80F6-161C4B3ED46F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0B35-ACCD-4525-90B1-AACA899CD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007E-1D4F-4FAB-80F6-161C4B3ED46F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0B35-ACCD-4525-90B1-AACA899CD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007E-1D4F-4FAB-80F6-161C4B3ED46F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0B35-ACCD-4525-90B1-AACA899CD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007E-1D4F-4FAB-80F6-161C4B3ED46F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0B35-ACCD-4525-90B1-AACA899CD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007E-1D4F-4FAB-80F6-161C4B3ED46F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0B35-ACCD-4525-90B1-AACA899CD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007E-1D4F-4FAB-80F6-161C4B3ED46F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0B35-ACCD-4525-90B1-AACA899CD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007E-1D4F-4FAB-80F6-161C4B3ED46F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0B35-ACCD-4525-90B1-AACA899CD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007E-1D4F-4FAB-80F6-161C4B3ED46F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0B35-ACCD-4525-90B1-AACA899CD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007E-1D4F-4FAB-80F6-161C4B3ED46F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0B35-ACCD-4525-90B1-AACA899CD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007E-1D4F-4FAB-80F6-161C4B3ED46F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0B35-ACCD-4525-90B1-AACA899CD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007E-1D4F-4FAB-80F6-161C4B3ED46F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0B35-ACCD-4525-90B1-AACA899CD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Friends and Operator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Jackie Kuehn CS 140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Overloading &lt;&lt; the insertion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If you have a user defined class you would like to overload the &lt;&lt;extraction operator so that classes can be output just like ordinary data types.</a:t>
            </a:r>
          </a:p>
          <a:p>
            <a:r>
              <a:rPr lang="en-US" sz="2000" dirty="0" smtClean="0"/>
              <a:t>This is powerful, it allows you to output classes with built-in data types like </a:t>
            </a:r>
            <a:r>
              <a:rPr lang="en-US" sz="2000" dirty="0" err="1" smtClean="0"/>
              <a:t>int</a:t>
            </a:r>
            <a:r>
              <a:rPr lang="en-US" sz="2000" dirty="0" smtClean="0"/>
              <a:t> and float.</a:t>
            </a:r>
          </a:p>
          <a:p>
            <a:r>
              <a:rPr lang="en-US" sz="2000" dirty="0" smtClean="0"/>
              <a:t>Overload  both &lt;&lt; and &gt;&gt; as friends (so that it can access the private variables with the stream be passed in by references</a:t>
            </a:r>
          </a:p>
          <a:p>
            <a:r>
              <a:rPr lang="en-US" sz="2000" dirty="0" smtClean="0"/>
              <a:t>the operator should return a reference to the stream it receives (to allow chaining,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3 &lt;&lt; 4 &lt;&lt; “Howdy”&lt;&lt;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;)</a:t>
            </a:r>
          </a:p>
          <a:p>
            <a:r>
              <a:rPr lang="en-US" sz="2000" dirty="0" smtClean="0"/>
              <a:t>The friend operator prototype is declared in the class.  The class is granting friendship.</a:t>
            </a:r>
          </a:p>
          <a:p>
            <a:r>
              <a:rPr lang="en-US" sz="2000" dirty="0" smtClean="0"/>
              <a:t>The function definition is outside of the class.  </a:t>
            </a:r>
          </a:p>
          <a:p>
            <a:r>
              <a:rPr lang="en-US" sz="2000" dirty="0" smtClean="0"/>
              <a:t>Why?  </a:t>
            </a:r>
            <a:r>
              <a:rPr lang="en-US" sz="2000" b="1" dirty="0" smtClean="0"/>
              <a:t>A friend function is a non-class member function </a:t>
            </a:r>
            <a:r>
              <a:rPr lang="en-US" sz="2000" dirty="0" smtClean="0"/>
              <a:t>that has access to the classes private data.  It has to be defined outside the class.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for Overloading &lt;&lt; and &gt;&gt;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cout</a:t>
            </a:r>
            <a:r>
              <a:rPr lang="en-US" sz="2000" dirty="0" smtClean="0"/>
              <a:t>  and </a:t>
            </a:r>
            <a:r>
              <a:rPr lang="en-US" sz="2000" dirty="0" err="1" smtClean="0"/>
              <a:t>cin</a:t>
            </a:r>
            <a:r>
              <a:rPr lang="en-US" sz="2000" dirty="0" smtClean="0"/>
              <a:t> are predefined objects of type </a:t>
            </a:r>
            <a:r>
              <a:rPr lang="en-US" sz="2000" dirty="0" err="1" smtClean="0"/>
              <a:t>ostream</a:t>
            </a:r>
            <a:endParaRPr lang="en-US" sz="2000" dirty="0" smtClean="0"/>
          </a:p>
          <a:p>
            <a:r>
              <a:rPr lang="en-US" sz="2000" b="1" dirty="0" err="1" smtClean="0"/>
              <a:t>ostream</a:t>
            </a:r>
            <a:r>
              <a:rPr lang="en-US" sz="2000" b="1" dirty="0" smtClean="0"/>
              <a:t> &amp;</a:t>
            </a:r>
            <a:r>
              <a:rPr lang="en-US" sz="2000" dirty="0" smtClean="0"/>
              <a:t> operator&lt;&lt;(</a:t>
            </a:r>
            <a:r>
              <a:rPr lang="en-US" sz="2000" dirty="0" err="1" smtClean="0"/>
              <a:t>ostream</a:t>
            </a:r>
            <a:r>
              <a:rPr lang="en-US" sz="2000" dirty="0" smtClean="0"/>
              <a:t> &amp; out, </a:t>
            </a:r>
            <a:r>
              <a:rPr lang="en-US" sz="2000" b="1" dirty="0" smtClean="0"/>
              <a:t>const</a:t>
            </a:r>
            <a:r>
              <a:rPr lang="en-US" sz="2000" dirty="0" smtClean="0"/>
              <a:t> </a:t>
            </a:r>
            <a:r>
              <a:rPr lang="en-US" sz="2000" dirty="0" err="1" smtClean="0"/>
              <a:t>SomeClass</a:t>
            </a:r>
            <a:r>
              <a:rPr lang="en-US" sz="2000" dirty="0" smtClean="0"/>
              <a:t> &amp; </a:t>
            </a:r>
            <a:r>
              <a:rPr lang="en-US" sz="2000" dirty="0" err="1" smtClean="0"/>
              <a:t>someex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    statements</a:t>
            </a:r>
          </a:p>
          <a:p>
            <a:r>
              <a:rPr lang="en-US" sz="2000" dirty="0" smtClean="0"/>
              <a:t>        return out;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The extraction operator&gt;&gt;</a:t>
            </a:r>
          </a:p>
          <a:p>
            <a:r>
              <a:rPr lang="en-US" sz="2000" b="1" dirty="0" err="1" smtClean="0"/>
              <a:t>istream</a:t>
            </a:r>
            <a:r>
              <a:rPr lang="en-US" sz="2000" b="1" dirty="0" smtClean="0"/>
              <a:t> &amp;</a:t>
            </a:r>
            <a:r>
              <a:rPr lang="en-US" sz="2000" dirty="0" smtClean="0"/>
              <a:t> operator&gt;&gt;(</a:t>
            </a:r>
            <a:r>
              <a:rPr lang="en-US" sz="2000" dirty="0" err="1" smtClean="0"/>
              <a:t>istream</a:t>
            </a:r>
            <a:r>
              <a:rPr lang="en-US" sz="2000" dirty="0" smtClean="0"/>
              <a:t> &amp; in, </a:t>
            </a:r>
            <a:r>
              <a:rPr lang="en-US" sz="2000" dirty="0" err="1" smtClean="0"/>
              <a:t>SomeClass</a:t>
            </a:r>
            <a:r>
              <a:rPr lang="en-US" sz="2000" dirty="0" smtClean="0"/>
              <a:t> &amp; </a:t>
            </a:r>
            <a:r>
              <a:rPr lang="en-US" sz="2000" dirty="0" err="1" smtClean="0"/>
              <a:t>someex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    statements</a:t>
            </a:r>
          </a:p>
          <a:p>
            <a:r>
              <a:rPr lang="en-US" sz="2000" dirty="0" smtClean="0"/>
              <a:t>        return in;</a:t>
            </a:r>
          </a:p>
          <a:p>
            <a:r>
              <a:rPr lang="en-US" sz="20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Better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1600" dirty="0" smtClean="0"/>
              <a:t>class Student</a:t>
            </a:r>
          </a:p>
          <a:p>
            <a:r>
              <a:rPr lang="en-US" sz="1600" dirty="0" smtClean="0"/>
              <a:t>{private:</a:t>
            </a:r>
          </a:p>
          <a:p>
            <a:r>
              <a:rPr lang="en-US" sz="1600" dirty="0" smtClean="0"/>
              <a:t>    float </a:t>
            </a:r>
            <a:r>
              <a:rPr lang="en-US" sz="1600" dirty="0" err="1" smtClean="0"/>
              <a:t>gpa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numUnits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string name;</a:t>
            </a:r>
          </a:p>
          <a:p>
            <a:r>
              <a:rPr lang="en-US" sz="1600" dirty="0" smtClean="0"/>
              <a:t>  public:</a:t>
            </a:r>
          </a:p>
          <a:p>
            <a:r>
              <a:rPr lang="en-US" sz="1600" dirty="0" smtClean="0"/>
              <a:t>    Student(</a:t>
            </a:r>
            <a:r>
              <a:rPr lang="en-US" sz="1600" dirty="0" err="1" smtClean="0"/>
              <a:t>sname</a:t>
            </a:r>
            <a:r>
              <a:rPr lang="en-US" sz="1600" dirty="0" smtClean="0"/>
              <a:t>=“Funny”,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sgpa</a:t>
            </a:r>
            <a:r>
              <a:rPr lang="en-US" sz="1600" dirty="0" smtClean="0"/>
              <a:t>=0.0, </a:t>
            </a:r>
            <a:r>
              <a:rPr lang="en-US" sz="1600" dirty="0" err="1" smtClean="0"/>
              <a:t>snumUnits</a:t>
            </a:r>
            <a:r>
              <a:rPr lang="en-US" sz="1600" dirty="0" smtClean="0"/>
              <a:t>=1000;)</a:t>
            </a:r>
          </a:p>
          <a:p>
            <a:r>
              <a:rPr lang="en-US" sz="1600" dirty="0" smtClean="0"/>
              <a:t>{name=</a:t>
            </a:r>
            <a:r>
              <a:rPr lang="en-US" sz="1600" dirty="0" err="1" smtClean="0"/>
              <a:t>sname</a:t>
            </a:r>
            <a:r>
              <a:rPr lang="en-US" sz="1600" dirty="0" smtClean="0"/>
              <a:t>; </a:t>
            </a:r>
            <a:r>
              <a:rPr lang="en-US" sz="1600" dirty="0" err="1" smtClean="0"/>
              <a:t>gpa</a:t>
            </a:r>
            <a:r>
              <a:rPr lang="en-US" sz="1600" dirty="0" smtClean="0"/>
              <a:t>=</a:t>
            </a:r>
            <a:r>
              <a:rPr lang="en-US" sz="1600" dirty="0" err="1" smtClean="0"/>
              <a:t>sgpa</a:t>
            </a:r>
            <a:r>
              <a:rPr lang="en-US" sz="1600" dirty="0" smtClean="0"/>
              <a:t>; </a:t>
            </a:r>
          </a:p>
          <a:p>
            <a:r>
              <a:rPr lang="en-US" sz="1600" dirty="0" err="1" smtClean="0"/>
              <a:t>numUnits</a:t>
            </a:r>
            <a:r>
              <a:rPr lang="en-US" sz="1600" dirty="0" smtClean="0"/>
              <a:t>=</a:t>
            </a:r>
            <a:r>
              <a:rPr lang="en-US" sz="1600" dirty="0" err="1" smtClean="0"/>
              <a:t>snumUnits</a:t>
            </a:r>
            <a:r>
              <a:rPr lang="en-US" sz="1600" dirty="0" smtClean="0"/>
              <a:t>;}</a:t>
            </a:r>
          </a:p>
          <a:p>
            <a:r>
              <a:rPr lang="en-US" sz="1600" b="1" dirty="0" smtClean="0"/>
              <a:t>friend </a:t>
            </a:r>
            <a:r>
              <a:rPr lang="en-US" sz="1600" b="1" dirty="0" err="1" smtClean="0"/>
              <a:t>ostream</a:t>
            </a:r>
            <a:r>
              <a:rPr lang="en-US" sz="1600" b="1" dirty="0" smtClean="0"/>
              <a:t> &amp; operator&lt;&lt;(</a:t>
            </a:r>
            <a:r>
              <a:rPr lang="en-US" sz="1600" b="1" dirty="0" err="1" smtClean="0"/>
              <a:t>ostream</a:t>
            </a:r>
            <a:r>
              <a:rPr lang="en-US" sz="1600" b="1" dirty="0" smtClean="0"/>
              <a:t> &amp;, const Student &amp;);</a:t>
            </a:r>
          </a:p>
          <a:p>
            <a:r>
              <a:rPr lang="en-US" sz="1600" b="1" dirty="0" smtClean="0"/>
              <a:t>friend </a:t>
            </a:r>
            <a:r>
              <a:rPr lang="en-US" sz="1600" b="1" dirty="0" err="1" smtClean="0"/>
              <a:t>istream</a:t>
            </a:r>
            <a:r>
              <a:rPr lang="en-US" sz="1600" b="1" dirty="0" smtClean="0"/>
              <a:t> &amp; operator&lt;&lt;(</a:t>
            </a:r>
            <a:r>
              <a:rPr lang="en-US" sz="1600" b="1" dirty="0" err="1" smtClean="0"/>
              <a:t>istream</a:t>
            </a:r>
            <a:r>
              <a:rPr lang="en-US" sz="1600" b="1" dirty="0" smtClean="0"/>
              <a:t> &amp;,  Student &amp;);</a:t>
            </a:r>
          </a:p>
          <a:p>
            <a:endParaRPr lang="en-US" sz="1600" b="1" dirty="0" smtClean="0"/>
          </a:p>
          <a:p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1600" dirty="0" smtClean="0"/>
              <a:t>//Note Defined as a High Level Function</a:t>
            </a:r>
          </a:p>
          <a:p>
            <a:r>
              <a:rPr lang="en-US" sz="1600" dirty="0" err="1" smtClean="0"/>
              <a:t>ostream</a:t>
            </a:r>
            <a:r>
              <a:rPr lang="en-US" sz="1600" dirty="0" smtClean="0"/>
              <a:t>&amp; operator&lt;&lt;(</a:t>
            </a:r>
            <a:r>
              <a:rPr lang="en-US" sz="1600" dirty="0" err="1" smtClean="0"/>
              <a:t>ostream</a:t>
            </a:r>
            <a:r>
              <a:rPr lang="en-US" sz="1600" dirty="0" smtClean="0"/>
              <a:t>&amp; </a:t>
            </a:r>
            <a:r>
              <a:rPr lang="en-US" sz="1600" dirty="0" err="1" smtClean="0"/>
              <a:t>os</a:t>
            </a:r>
            <a:r>
              <a:rPr lang="en-US" sz="1600" dirty="0" smtClean="0"/>
              <a:t>, const Student&amp; s1)</a:t>
            </a:r>
          </a:p>
          <a:p>
            <a:r>
              <a:rPr lang="en-US" sz="1600" dirty="0" smtClean="0"/>
              <a:t>{  </a:t>
            </a:r>
            <a:r>
              <a:rPr lang="en-US" sz="1600" dirty="0" err="1" smtClean="0"/>
              <a:t>os</a:t>
            </a:r>
            <a:r>
              <a:rPr lang="en-US" sz="1600" dirty="0" smtClean="0"/>
              <a:t>&lt;&lt;s1.name&lt;&lt;“ </a:t>
            </a:r>
            <a:r>
              <a:rPr lang="en-US" sz="1600" dirty="0" err="1" smtClean="0"/>
              <a:t>gpa</a:t>
            </a:r>
            <a:r>
              <a:rPr lang="en-US" sz="1600" dirty="0" smtClean="0"/>
              <a:t>: “&lt;&lt;s1.gpa</a:t>
            </a:r>
          </a:p>
          <a:p>
            <a:r>
              <a:rPr lang="en-US" sz="1600" dirty="0" smtClean="0"/>
              <a:t>&lt;&lt;“total nr. units: “&lt;&lt;s1.numUnits;</a:t>
            </a:r>
          </a:p>
          <a:p>
            <a:r>
              <a:rPr lang="en-US" sz="1600" dirty="0" smtClean="0"/>
              <a:t> return </a:t>
            </a:r>
            <a:r>
              <a:rPr lang="en-US" sz="1600" dirty="0" err="1" smtClean="0"/>
              <a:t>os</a:t>
            </a:r>
            <a:r>
              <a:rPr lang="en-US" sz="1600" dirty="0" smtClean="0"/>
              <a:t>;}</a:t>
            </a:r>
          </a:p>
          <a:p>
            <a:r>
              <a:rPr lang="en-US" sz="1600" dirty="0" err="1" smtClean="0"/>
              <a:t>istream</a:t>
            </a:r>
            <a:r>
              <a:rPr lang="en-US" sz="1600" dirty="0" smtClean="0"/>
              <a:t> &amp; operator&gt;&gt;(</a:t>
            </a:r>
            <a:r>
              <a:rPr lang="en-US" sz="1600" dirty="0" err="1" smtClean="0"/>
              <a:t>istream</a:t>
            </a:r>
            <a:r>
              <a:rPr lang="en-US" sz="1600" dirty="0" smtClean="0"/>
              <a:t>&amp; in, Student s2)</a:t>
            </a:r>
          </a:p>
          <a:p>
            <a:r>
              <a:rPr lang="en-US" sz="1600" dirty="0" smtClean="0"/>
              <a:t>{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&lt;&lt;“Input name, </a:t>
            </a:r>
            <a:r>
              <a:rPr lang="en-US" sz="1600" dirty="0" err="1" smtClean="0"/>
              <a:t>gpa</a:t>
            </a:r>
            <a:r>
              <a:rPr lang="en-US" sz="1600" dirty="0" smtClean="0"/>
              <a:t>, &amp; units”&lt;&lt;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in&gt;&gt;s2.name&gt;&gt;s2.gpa&gt;&gt;s2.numUnits;</a:t>
            </a:r>
          </a:p>
          <a:p>
            <a:r>
              <a:rPr lang="en-US" sz="1600" dirty="0" smtClean="0"/>
              <a:t>return in;}</a:t>
            </a:r>
          </a:p>
          <a:p>
            <a:r>
              <a:rPr lang="en-US" sz="1600" dirty="0" smtClean="0"/>
              <a:t>void main()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Student best(</a:t>
            </a:r>
            <a:r>
              <a:rPr lang="en-US" sz="1600" dirty="0" err="1" smtClean="0"/>
              <a:t>kevin</a:t>
            </a:r>
            <a:r>
              <a:rPr lang="en-US" sz="1600" dirty="0" smtClean="0"/>
              <a:t>, 3.5, 100);</a:t>
            </a:r>
          </a:p>
          <a:p>
            <a:r>
              <a:rPr lang="en-US" sz="1600" dirty="0" err="1" smtClean="0"/>
              <a:t>cout</a:t>
            </a:r>
            <a:r>
              <a:rPr lang="en-US" sz="1600" dirty="0" smtClean="0"/>
              <a:t>&lt;&lt;“Who is the best”&lt;&lt;best&lt;&lt;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3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Operators +, -, ++, --, /, *, ==, &lt;&lt;, &gt;&gt;, can be made to apply to classes by operator overloading.</a:t>
            </a:r>
          </a:p>
          <a:p>
            <a:r>
              <a:rPr lang="en-US" sz="1800" dirty="0" smtClean="0"/>
              <a:t>Why?  Purpose is to transform  clunky looking code into natural intuitive code.  This code is easy to understand and maintain.  It is called” syntactic sugar”.</a:t>
            </a:r>
          </a:p>
          <a:p>
            <a:r>
              <a:rPr lang="en-US" sz="1800" dirty="0" smtClean="0"/>
              <a:t>Operator Overloading allows classes to look like regular data types.</a:t>
            </a:r>
          </a:p>
          <a:p>
            <a:r>
              <a:rPr lang="en-US" sz="1800" dirty="0" smtClean="0"/>
              <a:t>At least one of the operands must be a class.  </a:t>
            </a:r>
          </a:p>
          <a:p>
            <a:r>
              <a:rPr lang="en-US" sz="1800" dirty="0" smtClean="0"/>
              <a:t>We write x+10 and C++ calls the function +.  The + function uses the operands x and 10.  We would not write </a:t>
            </a:r>
            <a:r>
              <a:rPr lang="en-US" sz="1800" dirty="0" err="1" smtClean="0"/>
              <a:t>addit</a:t>
            </a:r>
            <a:r>
              <a:rPr lang="en-US" sz="1800" dirty="0" smtClean="0"/>
              <a:t>(x,10); or +(x,10);</a:t>
            </a:r>
          </a:p>
          <a:p>
            <a:endParaRPr lang="en-US" sz="1800" dirty="0" smtClean="0"/>
          </a:p>
          <a:p>
            <a:r>
              <a:rPr lang="en-US" sz="1800" dirty="0" smtClean="0"/>
              <a:t>What it accomplishes:</a:t>
            </a:r>
          </a:p>
          <a:p>
            <a:r>
              <a:rPr lang="en-US" sz="1800" dirty="0" smtClean="0"/>
              <a:t>d3.addobjects(d1,d2);		//</a:t>
            </a:r>
            <a:r>
              <a:rPr lang="en-US" sz="1800" b="1" dirty="0" smtClean="0"/>
              <a:t>Not this, </a:t>
            </a:r>
            <a:r>
              <a:rPr lang="en-US" sz="1800" dirty="0" smtClean="0"/>
              <a:t>Clunky</a:t>
            </a:r>
          </a:p>
          <a:p>
            <a:r>
              <a:rPr lang="en-US" sz="1800" dirty="0" smtClean="0"/>
              <a:t>d3=d1.addobjects(d2);		//</a:t>
            </a:r>
            <a:r>
              <a:rPr lang="en-US" sz="1800" b="1" dirty="0" smtClean="0"/>
              <a:t>Not this, </a:t>
            </a:r>
            <a:r>
              <a:rPr lang="en-US" sz="1800" dirty="0" smtClean="0"/>
              <a:t>Clunky</a:t>
            </a:r>
          </a:p>
          <a:p>
            <a:r>
              <a:rPr lang="en-US" sz="1800" dirty="0" smtClean="0"/>
              <a:t>d3=d1+d2;			//</a:t>
            </a:r>
            <a:r>
              <a:rPr lang="en-US" sz="1800" b="1" dirty="0" smtClean="0"/>
              <a:t>Operator Overloading, </a:t>
            </a:r>
            <a:r>
              <a:rPr lang="en-US" sz="1800" dirty="0" smtClean="0"/>
              <a:t> Beautiful </a:t>
            </a:r>
            <a:r>
              <a:rPr lang="en-US" sz="1800" dirty="0" smtClean="0">
                <a:sym typeface="Wingdings" pitchFamily="2" charset="2"/>
              </a:rPr>
              <a:t>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and Guidelines for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1.  You can overload all the operators except:  </a:t>
            </a:r>
          </a:p>
          <a:p>
            <a:r>
              <a:rPr lang="en-US" sz="2000" b="1" dirty="0" smtClean="0"/>
              <a:t>. </a:t>
            </a:r>
            <a:r>
              <a:rPr lang="en-US" sz="2000" dirty="0" smtClean="0"/>
              <a:t>  dot operator	</a:t>
            </a:r>
            <a:r>
              <a:rPr lang="en-US" sz="2000" b="1" dirty="0" smtClean="0"/>
              <a:t>.*</a:t>
            </a:r>
            <a:r>
              <a:rPr lang="en-US" sz="2000" dirty="0" smtClean="0"/>
              <a:t>  pointer to member</a:t>
            </a:r>
          </a:p>
          <a:p>
            <a:r>
              <a:rPr lang="en-US" sz="2000" b="1" dirty="0" smtClean="0"/>
              <a:t>::  </a:t>
            </a:r>
            <a:r>
              <a:rPr lang="en-US" sz="2000" dirty="0" smtClean="0"/>
              <a:t>scope resolution	</a:t>
            </a:r>
            <a:r>
              <a:rPr lang="en-US" sz="2000" b="1" dirty="0" smtClean="0"/>
              <a:t>?:  </a:t>
            </a:r>
            <a:r>
              <a:rPr lang="en-US" sz="2000" dirty="0" smtClean="0"/>
              <a:t>ternary</a:t>
            </a:r>
          </a:p>
          <a:p>
            <a:r>
              <a:rPr lang="en-US" sz="2000" dirty="0" smtClean="0"/>
              <a:t>2.  Cannot create new operator symbols</a:t>
            </a:r>
          </a:p>
          <a:p>
            <a:r>
              <a:rPr lang="en-US" sz="2000" dirty="0" smtClean="0"/>
              <a:t>3.  Operator precedence still applies.</a:t>
            </a:r>
          </a:p>
          <a:p>
            <a:r>
              <a:rPr lang="en-US" sz="2000" dirty="0" smtClean="0"/>
              <a:t>4.  At least one of the operands must be of a class type</a:t>
            </a:r>
          </a:p>
          <a:p>
            <a:r>
              <a:rPr lang="en-US" sz="2000" dirty="0" smtClean="0"/>
              <a:t>5.  Need to maintain operator syntax.  NO: x+++3,4, 5;  YES: time=t1 + t2;</a:t>
            </a:r>
          </a:p>
          <a:p>
            <a:pPr>
              <a:buNone/>
            </a:pPr>
            <a:r>
              <a:rPr lang="en-US" sz="2000" dirty="0" smtClean="0"/>
              <a:t>       **********************************************************</a:t>
            </a:r>
          </a:p>
          <a:p>
            <a:r>
              <a:rPr lang="en-US" sz="2000" dirty="0" smtClean="0"/>
              <a:t>Use the keyword </a:t>
            </a:r>
            <a:r>
              <a:rPr lang="en-US" sz="2000" b="1" dirty="0" smtClean="0"/>
              <a:t>operator</a:t>
            </a:r>
            <a:r>
              <a:rPr lang="en-US" sz="2000" dirty="0" smtClean="0"/>
              <a:t> followed by the operator (+, -, ++, etc) that you are overloading.</a:t>
            </a:r>
          </a:p>
          <a:p>
            <a:r>
              <a:rPr lang="en-US" sz="2000" dirty="0" smtClean="0"/>
              <a:t>Want to protect member variables by using the const keyword in your function prototype</a:t>
            </a:r>
          </a:p>
          <a:p>
            <a:endParaRPr lang="en-US" sz="1800" dirty="0" smtClean="0"/>
          </a:p>
          <a:p>
            <a:endParaRPr lang="en-US" sz="1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 Examples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Declared Outside of the Class as a Friend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class  Time{</a:t>
            </a:r>
          </a:p>
          <a:p>
            <a:r>
              <a:rPr lang="en-US" sz="1600" dirty="0" smtClean="0"/>
              <a:t>private: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hrs, </a:t>
            </a:r>
            <a:r>
              <a:rPr lang="en-US" sz="1600" dirty="0" err="1" smtClean="0"/>
              <a:t>mins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public:</a:t>
            </a:r>
          </a:p>
          <a:p>
            <a:r>
              <a:rPr lang="en-US" sz="1600" dirty="0" smtClean="0"/>
              <a:t>   Time(</a:t>
            </a:r>
            <a:r>
              <a:rPr lang="en-US" sz="1600" dirty="0" err="1" smtClean="0"/>
              <a:t>int</a:t>
            </a:r>
            <a:r>
              <a:rPr lang="en-US" sz="1600" dirty="0" smtClean="0"/>
              <a:t> h=0, </a:t>
            </a:r>
            <a:r>
              <a:rPr lang="en-US" sz="1600" dirty="0" err="1" smtClean="0"/>
              <a:t>int</a:t>
            </a:r>
            <a:r>
              <a:rPr lang="en-US" sz="1600" dirty="0" smtClean="0"/>
              <a:t> m=0)</a:t>
            </a:r>
          </a:p>
          <a:p>
            <a:r>
              <a:rPr lang="en-US" sz="1600" dirty="0" smtClean="0"/>
              <a:t>  { hrs=h;   </a:t>
            </a:r>
            <a:r>
              <a:rPr lang="en-US" sz="1600" dirty="0" err="1" smtClean="0"/>
              <a:t>mins</a:t>
            </a:r>
            <a:r>
              <a:rPr lang="en-US" sz="1600" dirty="0" smtClean="0"/>
              <a:t>=m;</a:t>
            </a:r>
          </a:p>
          <a:p>
            <a:r>
              <a:rPr lang="en-US" sz="1400" dirty="0" smtClean="0"/>
              <a:t>   </a:t>
            </a:r>
            <a:r>
              <a:rPr lang="en-US" sz="1400" b="1" dirty="0" smtClean="0"/>
              <a:t> friend </a:t>
            </a:r>
            <a:r>
              <a:rPr lang="en-US" sz="1400" b="1" dirty="0" err="1" smtClean="0"/>
              <a:t>const</a:t>
            </a:r>
            <a:r>
              <a:rPr lang="en-US" sz="1400" b="1" dirty="0" smtClean="0"/>
              <a:t> Time Operator +(</a:t>
            </a:r>
            <a:r>
              <a:rPr lang="en-US" sz="1400" b="1" dirty="0" err="1" smtClean="0"/>
              <a:t>const</a:t>
            </a:r>
            <a:r>
              <a:rPr lang="en-US" sz="1400" b="1" dirty="0" smtClean="0"/>
              <a:t> &amp;, </a:t>
            </a:r>
            <a:r>
              <a:rPr lang="en-US" sz="1400" b="1" dirty="0" err="1" smtClean="0"/>
              <a:t>const</a:t>
            </a:r>
            <a:r>
              <a:rPr lang="en-US" sz="1400" b="1" dirty="0" smtClean="0"/>
              <a:t> &amp;); </a:t>
            </a:r>
          </a:p>
          <a:p>
            <a:r>
              <a:rPr lang="en-US" sz="1600" dirty="0" smtClean="0"/>
              <a:t>  };</a:t>
            </a:r>
          </a:p>
          <a:p>
            <a:r>
              <a:rPr lang="en-US" sz="1600" dirty="0" smtClean="0"/>
              <a:t>const Time operator +(const Time&amp; t1, const Time&amp; t2)</a:t>
            </a:r>
          </a:p>
          <a:p>
            <a:r>
              <a:rPr lang="en-US" sz="1600" dirty="0" smtClean="0"/>
              <a:t>{      Time temp;</a:t>
            </a:r>
          </a:p>
          <a:p>
            <a:r>
              <a:rPr lang="en-US" sz="1600" dirty="0" smtClean="0"/>
              <a:t>        temp.min=(t1.min + t2.min)%60;</a:t>
            </a:r>
          </a:p>
          <a:p>
            <a:r>
              <a:rPr lang="en-US" sz="1600" dirty="0" smtClean="0"/>
              <a:t>        temp.hr=t1.hr + t2.hr+</a:t>
            </a:r>
          </a:p>
          <a:p>
            <a:r>
              <a:rPr lang="en-US" sz="1600" dirty="0" smtClean="0"/>
              <a:t>        ((t1.min +t2.min)/60);</a:t>
            </a:r>
          </a:p>
          <a:p>
            <a:r>
              <a:rPr lang="en-US" sz="1600" dirty="0" smtClean="0"/>
              <a:t>         return temp;</a:t>
            </a:r>
          </a:p>
          <a:p>
            <a:r>
              <a:rPr lang="en-US" sz="1600" dirty="0" smtClean="0"/>
              <a:t>}   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Overloading as a Member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1600" dirty="0" smtClean="0"/>
              <a:t>// First Object is Calling Object</a:t>
            </a:r>
          </a:p>
          <a:p>
            <a:r>
              <a:rPr lang="en-US" sz="1600" dirty="0" smtClean="0"/>
              <a:t>class  Time{</a:t>
            </a:r>
          </a:p>
          <a:p>
            <a:r>
              <a:rPr lang="en-US" sz="1600" dirty="0" smtClean="0"/>
              <a:t>private:  </a:t>
            </a:r>
            <a:r>
              <a:rPr lang="en-US" sz="1600" dirty="0" err="1" smtClean="0"/>
              <a:t>int</a:t>
            </a:r>
            <a:r>
              <a:rPr lang="en-US" sz="1600" dirty="0" smtClean="0"/>
              <a:t> hrs, </a:t>
            </a:r>
            <a:r>
              <a:rPr lang="en-US" sz="1600" dirty="0" err="1" smtClean="0"/>
              <a:t>mins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Time(</a:t>
            </a:r>
            <a:r>
              <a:rPr lang="en-US" sz="1600" dirty="0" err="1" smtClean="0"/>
              <a:t>int</a:t>
            </a:r>
            <a:r>
              <a:rPr lang="en-US" sz="1600" dirty="0" smtClean="0"/>
              <a:t> h=0, </a:t>
            </a:r>
            <a:r>
              <a:rPr lang="en-US" sz="1600" dirty="0" err="1" smtClean="0"/>
              <a:t>int</a:t>
            </a:r>
            <a:r>
              <a:rPr lang="en-US" sz="1600" dirty="0" smtClean="0"/>
              <a:t> m=0)</a:t>
            </a:r>
          </a:p>
          <a:p>
            <a:r>
              <a:rPr lang="en-US" sz="1600" dirty="0" smtClean="0"/>
              <a:t> {    hrs=h;   </a:t>
            </a:r>
            <a:r>
              <a:rPr lang="en-US" sz="1600" dirty="0" err="1" smtClean="0"/>
              <a:t>mins</a:t>
            </a:r>
            <a:r>
              <a:rPr lang="en-US" sz="1600" dirty="0" smtClean="0"/>
              <a:t>=m; </a:t>
            </a:r>
          </a:p>
          <a:p>
            <a:r>
              <a:rPr lang="en-US" sz="1600" dirty="0" smtClean="0"/>
              <a:t>    </a:t>
            </a:r>
            <a:r>
              <a:rPr lang="en-US" sz="1400" dirty="0" smtClean="0"/>
              <a:t>  </a:t>
            </a:r>
            <a:r>
              <a:rPr lang="en-US" sz="1400" dirty="0" err="1" smtClean="0"/>
              <a:t>const</a:t>
            </a:r>
            <a:r>
              <a:rPr lang="en-US" sz="1400" dirty="0" smtClean="0"/>
              <a:t> Time operator +(const Time &amp;t2);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//calling object is the first operand</a:t>
            </a:r>
          </a:p>
          <a:p>
            <a:r>
              <a:rPr lang="en-US" sz="1600" dirty="0" smtClean="0"/>
              <a:t>};</a:t>
            </a:r>
          </a:p>
          <a:p>
            <a:r>
              <a:rPr lang="en-US" sz="1400" dirty="0" smtClean="0"/>
              <a:t>const  Time Time::operator +(const Time&amp; t2)</a:t>
            </a:r>
          </a:p>
          <a:p>
            <a:r>
              <a:rPr lang="en-US" sz="1500" dirty="0" smtClean="0"/>
              <a:t>{      Time temp;</a:t>
            </a:r>
          </a:p>
          <a:p>
            <a:r>
              <a:rPr lang="en-US" sz="1500" dirty="0" smtClean="0"/>
              <a:t>        </a:t>
            </a:r>
            <a:r>
              <a:rPr lang="en-US" sz="1500" dirty="0" err="1" smtClean="0"/>
              <a:t>temp.mins</a:t>
            </a:r>
            <a:r>
              <a:rPr lang="en-US" sz="1500" dirty="0" smtClean="0"/>
              <a:t>=(min + </a:t>
            </a:r>
            <a:r>
              <a:rPr lang="en-US" sz="1500" dirty="0" err="1" smtClean="0"/>
              <a:t>tsec.min</a:t>
            </a:r>
            <a:r>
              <a:rPr lang="en-US" sz="1500" dirty="0" smtClean="0"/>
              <a:t>)%60;</a:t>
            </a:r>
          </a:p>
          <a:p>
            <a:r>
              <a:rPr lang="en-US" sz="1500" dirty="0" smtClean="0"/>
              <a:t>  </a:t>
            </a:r>
            <a:r>
              <a:rPr lang="en-US" sz="1400" dirty="0" smtClean="0"/>
              <a:t>      </a:t>
            </a:r>
            <a:r>
              <a:rPr lang="en-US" sz="1400" dirty="0" err="1" smtClean="0"/>
              <a:t>temp.hrs</a:t>
            </a:r>
            <a:r>
              <a:rPr lang="en-US" sz="1400" dirty="0" smtClean="0"/>
              <a:t>=hrs+t2.hrs+((</a:t>
            </a:r>
            <a:r>
              <a:rPr lang="en-US" sz="1400" dirty="0" err="1" smtClean="0"/>
              <a:t>mins</a:t>
            </a:r>
            <a:r>
              <a:rPr lang="en-US" sz="1400" dirty="0" smtClean="0"/>
              <a:t> +t2.mins)/60);</a:t>
            </a:r>
          </a:p>
          <a:p>
            <a:r>
              <a:rPr lang="en-US" sz="1500" dirty="0" smtClean="0"/>
              <a:t>        return temp;</a:t>
            </a:r>
          </a:p>
          <a:p>
            <a:r>
              <a:rPr lang="en-US" sz="1500" dirty="0" smtClean="0"/>
              <a:t>}   </a:t>
            </a: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main() for BOTH the previous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void 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Time t1(1, 69), t2(5, 21), total;</a:t>
            </a:r>
          </a:p>
          <a:p>
            <a:r>
              <a:rPr lang="en-US" dirty="0" smtClean="0"/>
              <a:t>      </a:t>
            </a:r>
            <a:r>
              <a:rPr lang="en-US" b="1" dirty="0" smtClean="0"/>
              <a:t>total=t1+t2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For the example of overloading as a member function t1 is the calling class.</a:t>
            </a:r>
          </a:p>
          <a:p>
            <a:r>
              <a:rPr lang="en-US" dirty="0" smtClean="0"/>
              <a:t>t2 is passed to the calling object.</a:t>
            </a:r>
          </a:p>
          <a:p>
            <a:r>
              <a:rPr lang="en-US" dirty="0" smtClean="0"/>
              <a:t>total is the return object.  </a:t>
            </a:r>
          </a:p>
          <a:p>
            <a:r>
              <a:rPr lang="en-US" dirty="0" smtClean="0"/>
              <a:t>*Operator Overloading is not easier for the developer of the code, it is easier for the user of the code.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Uniary</a:t>
            </a:r>
            <a:r>
              <a:rPr lang="en-US" dirty="0" smtClean="0"/>
              <a:t> Operator Overloading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Unary </a:t>
            </a:r>
            <a:r>
              <a:rPr lang="en-US" dirty="0" err="1" smtClean="0"/>
              <a:t>Operators</a:t>
            </a:r>
            <a:r>
              <a:rPr lang="en-US" dirty="0" err="1" smtClean="0">
                <a:sym typeface="Wingdings" pitchFamily="2" charset="2"/>
              </a:rPr>
              <a:t>one</a:t>
            </a:r>
            <a:r>
              <a:rPr lang="en-US" dirty="0" smtClean="0">
                <a:sym typeface="Wingdings" pitchFamily="2" charset="2"/>
              </a:rPr>
              <a:t> operand, no arguments, ex. ++,--, %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600" dirty="0" smtClean="0"/>
              <a:t>class Counter{</a:t>
            </a:r>
          </a:p>
          <a:p>
            <a:r>
              <a:rPr lang="en-US" sz="1600" dirty="0" smtClean="0"/>
              <a:t>   private:  unsigned </a:t>
            </a:r>
            <a:r>
              <a:rPr lang="en-US" sz="1600" dirty="0" err="1" smtClean="0"/>
              <a:t>int</a:t>
            </a:r>
            <a:r>
              <a:rPr lang="en-US" sz="1600" dirty="0" smtClean="0"/>
              <a:t> count;</a:t>
            </a:r>
          </a:p>
          <a:p>
            <a:r>
              <a:rPr lang="en-US" sz="1600" dirty="0" smtClean="0"/>
              <a:t>   public:</a:t>
            </a:r>
          </a:p>
          <a:p>
            <a:r>
              <a:rPr lang="en-US" sz="1600" dirty="0" smtClean="0"/>
              <a:t>      Counter(){count=0;}</a:t>
            </a:r>
          </a:p>
          <a:p>
            <a:r>
              <a:rPr lang="en-US" sz="1500" dirty="0" smtClean="0"/>
              <a:t>      unsigned </a:t>
            </a:r>
            <a:r>
              <a:rPr lang="en-US" sz="1500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 err="1" smtClean="0"/>
              <a:t>getCount</a:t>
            </a:r>
            <a:r>
              <a:rPr lang="en-US" sz="1500" dirty="0" smtClean="0"/>
              <a:t>(){return count;}</a:t>
            </a:r>
          </a:p>
          <a:p>
            <a:r>
              <a:rPr lang="en-US" sz="1500" dirty="0" smtClean="0"/>
              <a:t>      void operator ++(){++count;} //prefix ++c</a:t>
            </a:r>
          </a:p>
          <a:p>
            <a:r>
              <a:rPr lang="en-US" sz="1500" dirty="0" smtClean="0"/>
              <a:t>     void operator ++(</a:t>
            </a:r>
            <a:r>
              <a:rPr lang="en-US" sz="1500" dirty="0" err="1" smtClean="0"/>
              <a:t>int</a:t>
            </a:r>
            <a:r>
              <a:rPr lang="en-US" sz="1500" dirty="0" smtClean="0"/>
              <a:t> dummy);//postfix </a:t>
            </a:r>
            <a:r>
              <a:rPr lang="en-US" sz="1500" dirty="0" err="1" smtClean="0"/>
              <a:t>c++</a:t>
            </a:r>
            <a:endParaRPr lang="en-US" sz="1500" dirty="0" smtClean="0"/>
          </a:p>
          <a:p>
            <a:r>
              <a:rPr lang="en-US" sz="1500" dirty="0" smtClean="0"/>
              <a:t>};</a:t>
            </a:r>
          </a:p>
          <a:p>
            <a:r>
              <a:rPr lang="en-US" sz="1400" dirty="0" smtClean="0"/>
              <a:t>//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. distinguishes between pre and post</a:t>
            </a:r>
          </a:p>
          <a:p>
            <a:r>
              <a:rPr lang="en-US" sz="1400" dirty="0" smtClean="0"/>
              <a:t>Const Counter </a:t>
            </a:r>
            <a:r>
              <a:rPr lang="en-US" sz="1400" dirty="0" err="1" smtClean="0"/>
              <a:t>Counter</a:t>
            </a:r>
            <a:r>
              <a:rPr lang="en-US" sz="1400" dirty="0" smtClean="0"/>
              <a:t>::operator ++(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ignoreit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{           Counter temp;</a:t>
            </a:r>
          </a:p>
          <a:p>
            <a:r>
              <a:rPr lang="en-US" sz="1400" dirty="0" smtClean="0"/>
              <a:t>             </a:t>
            </a:r>
            <a:r>
              <a:rPr lang="en-US" sz="1400" dirty="0" err="1" smtClean="0"/>
              <a:t>temp.count</a:t>
            </a:r>
            <a:r>
              <a:rPr lang="en-US" sz="1400" dirty="0" smtClean="0"/>
              <a:t>=count++;</a:t>
            </a:r>
          </a:p>
          <a:p>
            <a:r>
              <a:rPr lang="en-US" sz="1400" dirty="0" smtClean="0"/>
              <a:t>             return temp;</a:t>
            </a:r>
          </a:p>
          <a:p>
            <a:r>
              <a:rPr lang="en-US" sz="1400" dirty="0" smtClean="0"/>
              <a:t>}</a:t>
            </a:r>
          </a:p>
          <a:p>
            <a:endParaRPr lang="en-US" sz="1500" dirty="0" smtClean="0"/>
          </a:p>
          <a:p>
            <a:endParaRPr lang="en-US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 main() to test the Counter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smtClean="0"/>
              <a:t>main()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Counter c1, c2;</a:t>
            </a:r>
          </a:p>
          <a:p>
            <a:r>
              <a:rPr lang="en-US" sz="1600" dirty="0" smtClean="0"/>
              <a:t>     ++c2;     ++c2;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&lt;&lt;“c2 = “&lt;&lt;c2.getCount()&lt;&lt;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c1=c2++;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&lt;&lt;“c1 = “&lt;&lt;c1.getcCount()&lt;&lt;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&lt;&lt;“c2 = “&lt;&lt;c2.getCount()&lt;&lt;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Friends and Operator Overloading???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Example:</a:t>
            </a:r>
          </a:p>
          <a:p>
            <a:r>
              <a:rPr lang="en-US" sz="1600" dirty="0" smtClean="0"/>
              <a:t>Class Distance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       private:  </a:t>
            </a:r>
            <a:r>
              <a:rPr lang="en-US" sz="1600" dirty="0" err="1" smtClean="0"/>
              <a:t>int</a:t>
            </a:r>
            <a:r>
              <a:rPr lang="en-US" sz="1600" dirty="0" smtClean="0"/>
              <a:t> feet;  float inches;</a:t>
            </a:r>
          </a:p>
          <a:p>
            <a:r>
              <a:rPr lang="en-US" sz="1600" dirty="0" smtClean="0"/>
              <a:t>       public:</a:t>
            </a:r>
          </a:p>
          <a:p>
            <a:r>
              <a:rPr lang="en-US" sz="1600" dirty="0" smtClean="0"/>
              <a:t>             Distance() {feet=0;   inches=0;}	//CTOR no arguments</a:t>
            </a:r>
          </a:p>
          <a:p>
            <a:r>
              <a:rPr lang="en-US" sz="1600" dirty="0" smtClean="0"/>
              <a:t>             Distance(float </a:t>
            </a:r>
            <a:r>
              <a:rPr lang="en-US" sz="1600" dirty="0" err="1" smtClean="0"/>
              <a:t>fltfeet</a:t>
            </a:r>
            <a:r>
              <a:rPr lang="en-US" sz="1600" dirty="0" smtClean="0"/>
              <a:t>)		// convert float to feet and inches</a:t>
            </a:r>
          </a:p>
          <a:p>
            <a:r>
              <a:rPr lang="en-US" sz="1600" dirty="0" smtClean="0"/>
              <a:t>             { feet = </a:t>
            </a:r>
            <a:r>
              <a:rPr lang="en-US" sz="1600" dirty="0" err="1" smtClean="0"/>
              <a:t>int</a:t>
            </a:r>
            <a:r>
              <a:rPr lang="en-US" sz="1600" dirty="0" smtClean="0"/>
              <a:t>(</a:t>
            </a:r>
            <a:r>
              <a:rPr lang="en-US" sz="1600" dirty="0" err="1" smtClean="0"/>
              <a:t>fltfeet</a:t>
            </a:r>
            <a:r>
              <a:rPr lang="en-US" sz="1600" dirty="0" smtClean="0"/>
              <a:t>);    inches=12*(</a:t>
            </a:r>
            <a:r>
              <a:rPr lang="en-US" sz="1600" dirty="0" err="1" smtClean="0"/>
              <a:t>fltfeet</a:t>
            </a:r>
            <a:r>
              <a:rPr lang="en-US" sz="1600" dirty="0" smtClean="0"/>
              <a:t>-feet);}</a:t>
            </a:r>
          </a:p>
          <a:p>
            <a:r>
              <a:rPr lang="en-US" sz="1600" dirty="0" smtClean="0"/>
              <a:t>              Distance( </a:t>
            </a:r>
            <a:r>
              <a:rPr lang="en-US" sz="1600" dirty="0" err="1" smtClean="0"/>
              <a:t>int</a:t>
            </a:r>
            <a:r>
              <a:rPr lang="en-US" sz="1600" dirty="0" smtClean="0"/>
              <a:t> ft, float in ){ feet=ft;  inches=in; }</a:t>
            </a:r>
          </a:p>
          <a:p>
            <a:r>
              <a:rPr lang="en-US" sz="1600" dirty="0" smtClean="0"/>
              <a:t>  };</a:t>
            </a:r>
          </a:p>
          <a:p>
            <a:pPr>
              <a:buNone/>
            </a:pPr>
            <a:r>
              <a:rPr lang="en-US" sz="1600" dirty="0" smtClean="0"/>
              <a:t>main()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   Distance d1=2.75, d2=7.23, d3;</a:t>
            </a:r>
          </a:p>
          <a:p>
            <a:pPr>
              <a:buNone/>
            </a:pPr>
            <a:r>
              <a:rPr lang="en-US" sz="1600" dirty="0" smtClean="0"/>
              <a:t>      d3=d1+d2;	//OK</a:t>
            </a:r>
          </a:p>
          <a:p>
            <a:pPr>
              <a:buNone/>
            </a:pPr>
            <a:r>
              <a:rPr lang="en-US" sz="1600" dirty="0" smtClean="0"/>
              <a:t>      d3=d1+10;	//OK</a:t>
            </a:r>
          </a:p>
          <a:p>
            <a:pPr>
              <a:buNone/>
            </a:pPr>
            <a:r>
              <a:rPr lang="en-US" sz="1600" dirty="0" smtClean="0"/>
              <a:t>       d3=10+d2;	//Not OK without making the overloaded operator + a friend</a:t>
            </a:r>
          </a:p>
          <a:p>
            <a:pPr>
              <a:buNone/>
            </a:pPr>
            <a:r>
              <a:rPr lang="en-US" sz="1600" dirty="0" smtClean="0"/>
              <a:t>}			//10 cannot be a calling object without making the + operator a friend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 and </a:t>
            </a:r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There always seems to be an exception ……….</a:t>
            </a:r>
          </a:p>
          <a:p>
            <a:r>
              <a:rPr lang="en-US" sz="2000" dirty="0" smtClean="0"/>
              <a:t>A friend function is a non-class function that has access to the private members of a function or class.</a:t>
            </a:r>
          </a:p>
          <a:p>
            <a:r>
              <a:rPr lang="en-US" sz="2000" dirty="0" smtClean="0"/>
              <a:t>Private class members can be accessed by class member functions and friends.</a:t>
            </a:r>
          </a:p>
          <a:p>
            <a:r>
              <a:rPr lang="en-US" sz="2000" dirty="0" smtClean="0"/>
              <a:t>Friend list is anywhere is the class declaration and it is preceded by the keyword </a:t>
            </a:r>
            <a:r>
              <a:rPr lang="en-US" sz="2000" b="1" dirty="0" smtClean="0"/>
              <a:t>friend.</a:t>
            </a:r>
          </a:p>
          <a:p>
            <a:endParaRPr lang="en-US" sz="1600" b="1" dirty="0" smtClean="0"/>
          </a:p>
          <a:p>
            <a:r>
              <a:rPr lang="en-US" sz="1600" dirty="0" err="1" smtClean="0"/>
              <a:t>cout</a:t>
            </a:r>
            <a:r>
              <a:rPr lang="en-US" sz="1600" dirty="0" smtClean="0"/>
              <a:t> is evaluated in the following manner: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dollar=15;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&lt;&lt;“In my wallet:  “&lt;&lt;dollar&lt;&lt;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    1.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&lt;&lt;“In my wallet: “ is evaluated and returns </a:t>
            </a:r>
            <a:r>
              <a:rPr lang="en-US" sz="1600" dirty="0" err="1" smtClean="0"/>
              <a:t>cout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2.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&lt;&lt;dollar is evaluated and returns </a:t>
            </a:r>
            <a:r>
              <a:rPr lang="en-US" sz="1600" dirty="0" err="1" smtClean="0"/>
              <a:t>cout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3.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 is evaluated and returns </a:t>
            </a:r>
            <a:r>
              <a:rPr lang="en-US" sz="1600" dirty="0" err="1" smtClean="0"/>
              <a:t>cout</a:t>
            </a:r>
            <a:endParaRPr lang="en-US" sz="1600" dirty="0" smtClean="0"/>
          </a:p>
          <a:p>
            <a:endParaRPr lang="en-US" sz="1600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1415</Words>
  <Application>Microsoft Macintosh PowerPoint</Application>
  <PresentationFormat>On-screen Show (4:3)</PresentationFormat>
  <Paragraphs>178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Friends and Operator Overloading</vt:lpstr>
      <vt:lpstr>PowerPoint Presentation</vt:lpstr>
      <vt:lpstr>What is Operator Overloading</vt:lpstr>
      <vt:lpstr>Rules and Guidelines for Operator Overloading</vt:lpstr>
      <vt:lpstr>Operator Overloading Examples </vt:lpstr>
      <vt:lpstr>main() for BOTH the previous examples</vt:lpstr>
      <vt:lpstr>Uniary Operator Overloading</vt:lpstr>
      <vt:lpstr>Why Friends and Operator Overloading???</vt:lpstr>
      <vt:lpstr>Friends and cout</vt:lpstr>
      <vt:lpstr>Overloading &lt;&lt; the insertion operator</vt:lpstr>
      <vt:lpstr>Syntax for Overloading &lt;&lt; and &gt;&gt;</vt:lpstr>
      <vt:lpstr>A Better Example</vt:lpstr>
    </vt:vector>
  </TitlesOfParts>
  <Company>Santa Barbara City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Friends and Operator Overloading</dc:title>
  <dc:creator>Jackie Kuehn</dc:creator>
  <cp:lastModifiedBy>Jackie Kuehn</cp:lastModifiedBy>
  <cp:revision>82</cp:revision>
  <cp:lastPrinted>2011-10-31T01:26:40Z</cp:lastPrinted>
  <dcterms:created xsi:type="dcterms:W3CDTF">2011-09-11T02:21:30Z</dcterms:created>
  <dcterms:modified xsi:type="dcterms:W3CDTF">2012-02-23T02:13:10Z</dcterms:modified>
</cp:coreProperties>
</file>