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6214F-3E20-457C-A2A8-266943BB9A3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1EF7-3FE3-4BEA-86C3-24B00242D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1EF7-3FE3-4BEA-86C3-24B00242D3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419D-A276-41C1-A27A-53E008E44CC4}" type="datetimeFigureOut">
              <a:rPr lang="en-US" smtClean="0"/>
              <a:pPr/>
              <a:t>10/26/2011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2F1E-1109-4F24-9B60-90FD3F3ABA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Jackie Kuehn</a:t>
            </a:r>
          </a:p>
          <a:p>
            <a:r>
              <a:rPr lang="en-US" dirty="0" smtClean="0"/>
              <a:t>CS 140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Less Work.  </a:t>
            </a:r>
            <a:r>
              <a:rPr lang="en-US" dirty="0" smtClean="0"/>
              <a:t>There is no need to redefine functionality you already have.</a:t>
            </a:r>
          </a:p>
          <a:p>
            <a:r>
              <a:rPr lang="en-US" b="1" dirty="0" smtClean="0"/>
              <a:t>Fewer Errors. </a:t>
            </a:r>
            <a:r>
              <a:rPr lang="en-US" dirty="0" smtClean="0"/>
              <a:t>Once you have a bug-free class, you can reuse it without errors cropping up.</a:t>
            </a:r>
          </a:p>
          <a:p>
            <a:r>
              <a:rPr lang="en-US" b="1" dirty="0" smtClean="0"/>
              <a:t>Cleaner Code. </a:t>
            </a:r>
            <a:r>
              <a:rPr lang="en-US" dirty="0" smtClean="0"/>
              <a:t>Because the functionality of base classes exist once in a program, you don’t have to wade through the same code repeatedly, which makes programs easier to understand and modify.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Key element of OOP is </a:t>
            </a:r>
            <a:r>
              <a:rPr lang="en-US" sz="1800" b="1" dirty="0" smtClean="0"/>
              <a:t>inheritance </a:t>
            </a:r>
            <a:r>
              <a:rPr lang="en-US" sz="1800" dirty="0" smtClean="0"/>
              <a:t>which allows you to </a:t>
            </a:r>
            <a:r>
              <a:rPr lang="en-US" sz="1800" b="1" dirty="0" smtClean="0"/>
              <a:t>derive </a:t>
            </a:r>
            <a:r>
              <a:rPr lang="en-US" sz="1800" dirty="0" smtClean="0"/>
              <a:t>a new class from an existing one.</a:t>
            </a:r>
          </a:p>
          <a:p>
            <a:r>
              <a:rPr lang="en-US" sz="1800" dirty="0" smtClean="0"/>
              <a:t>After classes, inheritance is the most powerful feature of OOP.</a:t>
            </a:r>
          </a:p>
          <a:p>
            <a:r>
              <a:rPr lang="en-US" sz="1800" dirty="0" smtClean="0"/>
              <a:t>New class automatically inherits (or gets) the data members and member functions of an existing class.</a:t>
            </a:r>
          </a:p>
          <a:p>
            <a:r>
              <a:rPr lang="en-US" sz="1800" dirty="0" smtClean="0"/>
              <a:t>Inheritance is the process of creating new classes, called </a:t>
            </a:r>
            <a:r>
              <a:rPr lang="en-US" sz="1800" b="1" dirty="0" smtClean="0"/>
              <a:t>derived classes, </a:t>
            </a:r>
            <a:r>
              <a:rPr lang="en-US" sz="1800" dirty="0" smtClean="0"/>
              <a:t>from existing or </a:t>
            </a:r>
            <a:r>
              <a:rPr lang="en-US" sz="1800" b="1" dirty="0" smtClean="0"/>
              <a:t>base classes.</a:t>
            </a:r>
          </a:p>
          <a:p>
            <a:r>
              <a:rPr lang="en-US" sz="1800" dirty="0" smtClean="0"/>
              <a:t>Derived class inherits all the capabilities of the base class but can add embellishments and refinements of its own.</a:t>
            </a:r>
          </a:p>
          <a:p>
            <a:r>
              <a:rPr lang="en-US" sz="1800" dirty="0" smtClean="0"/>
              <a:t>Its big payoff is that it permits </a:t>
            </a:r>
            <a:r>
              <a:rPr lang="en-US" sz="1800" i="1" dirty="0" smtClean="0"/>
              <a:t>code reusability.</a:t>
            </a:r>
          </a:p>
          <a:p>
            <a:r>
              <a:rPr lang="en-US" sz="1800" dirty="0" smtClean="0"/>
              <a:t>Advantage of reusing code is:  time, money, and it increases the programs reliability.</a:t>
            </a:r>
          </a:p>
          <a:p>
            <a:r>
              <a:rPr lang="en-US" sz="1800" dirty="0" smtClean="0"/>
              <a:t>Ease of distributing class libraries:  A programmer can use a class created by another person or company, and without changing the original class derive classes for particular situations.  Very COOL!!!!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the following diagram think of the arrow as a </a:t>
            </a:r>
            <a:r>
              <a:rPr lang="en-US" sz="2000" b="1" dirty="0" smtClean="0"/>
              <a:t>“derived from” </a:t>
            </a:r>
            <a:r>
              <a:rPr lang="en-US" sz="2000" dirty="0" smtClean="0"/>
              <a:t>arrow.</a:t>
            </a:r>
          </a:p>
          <a:p>
            <a:r>
              <a:rPr lang="en-US" sz="1600" dirty="0" smtClean="0"/>
              <a:t>Feature D is defined in derived class.</a:t>
            </a:r>
          </a:p>
          <a:p>
            <a:endParaRPr lang="en-US" sz="1800" dirty="0" smtClean="0"/>
          </a:p>
          <a:p>
            <a:pPr lvl="8">
              <a:buNone/>
            </a:pPr>
            <a:endParaRPr lang="en-US" sz="1800" dirty="0" smtClean="0"/>
          </a:p>
          <a:p>
            <a:pPr algn="ctr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38600" y="2133600"/>
            <a:ext cx="13716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Base Class</a:t>
            </a:r>
          </a:p>
          <a:p>
            <a:pPr algn="ctr"/>
            <a:r>
              <a:rPr lang="en-US" sz="1600" dirty="0" smtClean="0"/>
              <a:t>Feature A</a:t>
            </a:r>
          </a:p>
          <a:p>
            <a:pPr algn="ctr"/>
            <a:r>
              <a:rPr lang="en-US" sz="1600" dirty="0" smtClean="0"/>
              <a:t>Feature B</a:t>
            </a:r>
          </a:p>
          <a:p>
            <a:pPr algn="ctr"/>
            <a:r>
              <a:rPr lang="en-US" sz="1600" dirty="0" smtClean="0"/>
              <a:t>Feature C</a:t>
            </a:r>
            <a:endParaRPr lang="en-US" sz="1600" dirty="0"/>
          </a:p>
        </p:txBody>
      </p:sp>
      <p:sp>
        <p:nvSpPr>
          <p:cNvPr id="5" name="Up Arrow 4"/>
          <p:cNvSpPr/>
          <p:nvPr/>
        </p:nvSpPr>
        <p:spPr>
          <a:xfrm>
            <a:off x="4648200" y="3505200"/>
            <a:ext cx="3048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114800" y="4114800"/>
            <a:ext cx="1295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Class</a:t>
            </a:r>
          </a:p>
          <a:p>
            <a:pPr algn="ctr"/>
            <a:r>
              <a:rPr lang="en-US" dirty="0" smtClean="0"/>
              <a:t>Feature D</a:t>
            </a:r>
          </a:p>
          <a:p>
            <a:pPr algn="ctr"/>
            <a:r>
              <a:rPr lang="en-US" dirty="0" smtClean="0"/>
              <a:t>Feature A</a:t>
            </a:r>
          </a:p>
          <a:p>
            <a:pPr algn="ctr"/>
            <a:r>
              <a:rPr lang="en-US" dirty="0" smtClean="0"/>
              <a:t>Feature B</a:t>
            </a:r>
          </a:p>
          <a:p>
            <a:pPr algn="ctr"/>
            <a:r>
              <a:rPr lang="en-US" dirty="0" smtClean="0"/>
              <a:t>Feature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Example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Boss Inherits from Enemy (simple_boss.cpp)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Boss is the derived class.  Boss inherits Attack() and </a:t>
            </a:r>
            <a:r>
              <a:rPr lang="en-US" sz="2000" dirty="0" err="1" smtClean="0"/>
              <a:t>m_Damage</a:t>
            </a:r>
            <a:r>
              <a:rPr lang="en-US" sz="2000" dirty="0" smtClean="0"/>
              <a:t> from Enemy.  Boss defines </a:t>
            </a:r>
            <a:r>
              <a:rPr lang="en-US" sz="2000" dirty="0" err="1" smtClean="0"/>
              <a:t>SpecialAttack</a:t>
            </a:r>
            <a:r>
              <a:rPr lang="en-US" sz="2000" dirty="0" smtClean="0"/>
              <a:t>() and </a:t>
            </a:r>
            <a:r>
              <a:rPr lang="en-US" sz="2000" dirty="0" err="1" smtClean="0"/>
              <a:t>m_DamageMultiplier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</p:txBody>
      </p:sp>
      <p:pic>
        <p:nvPicPr>
          <p:cNvPr id="6" name="Picture 5" descr="jackie1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2209800"/>
            <a:ext cx="2832225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Deriving From a Base Class</a:t>
            </a:r>
            <a:br>
              <a:rPr lang="en-US" dirty="0" smtClean="0"/>
            </a:br>
            <a:r>
              <a:rPr lang="en-US" dirty="0" smtClean="0"/>
              <a:t>simple_boss.cpp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class Boss : </a:t>
            </a:r>
            <a:r>
              <a:rPr lang="en-US" sz="2000" b="1" dirty="0" smtClean="0"/>
              <a:t>public </a:t>
            </a:r>
            <a:r>
              <a:rPr lang="en-US" sz="2000" dirty="0" smtClean="0"/>
              <a:t>Enemy</a:t>
            </a:r>
          </a:p>
          <a:p>
            <a:r>
              <a:rPr lang="en-US" sz="2000" dirty="0" smtClean="0"/>
              <a:t>Enemy is the </a:t>
            </a:r>
            <a:r>
              <a:rPr lang="en-US" sz="2000" b="1" dirty="0" smtClean="0"/>
              <a:t>base </a:t>
            </a:r>
            <a:r>
              <a:rPr lang="en-US" sz="2000" dirty="0" smtClean="0"/>
              <a:t>class or </a:t>
            </a:r>
            <a:r>
              <a:rPr lang="en-US" sz="2000" dirty="0" err="1" smtClean="0"/>
              <a:t>superclass</a:t>
            </a:r>
            <a:endParaRPr lang="en-US" sz="2000" dirty="0" smtClean="0"/>
          </a:p>
          <a:p>
            <a:r>
              <a:rPr lang="en-US" sz="2000" dirty="0" smtClean="0"/>
              <a:t>Boss is the </a:t>
            </a:r>
            <a:r>
              <a:rPr lang="en-US" sz="2000" b="1" dirty="0" smtClean="0"/>
              <a:t>derived </a:t>
            </a:r>
            <a:r>
              <a:rPr lang="en-US" sz="2000" dirty="0" smtClean="0"/>
              <a:t> class or subclass</a:t>
            </a:r>
          </a:p>
          <a:p>
            <a:r>
              <a:rPr lang="en-US" sz="2000" b="1" dirty="0" smtClean="0"/>
              <a:t>public </a:t>
            </a:r>
            <a:r>
              <a:rPr lang="en-US" sz="2000" dirty="0" smtClean="0"/>
              <a:t>is the access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and it determines how the derived class inherits from the base class.</a:t>
            </a:r>
          </a:p>
          <a:p>
            <a:r>
              <a:rPr lang="en-US" sz="2000" dirty="0" smtClean="0"/>
              <a:t>Boss inherits and can directly access </a:t>
            </a:r>
            <a:r>
              <a:rPr lang="en-US" sz="2000" dirty="0" err="1" smtClean="0"/>
              <a:t>m_damage</a:t>
            </a:r>
            <a:r>
              <a:rPr lang="en-US" sz="2000" dirty="0" smtClean="0"/>
              <a:t> and Attack() in Boss.</a:t>
            </a:r>
          </a:p>
          <a:p>
            <a:r>
              <a:rPr lang="en-US" sz="2000" dirty="0" smtClean="0"/>
              <a:t>There are actually a few base class member functions that are not inherited by a derived class.  They are:</a:t>
            </a:r>
          </a:p>
          <a:p>
            <a:pPr>
              <a:buNone/>
            </a:pPr>
            <a:r>
              <a:rPr lang="en-US" sz="2000" dirty="0" smtClean="0"/>
              <a:t>		-Constructors</a:t>
            </a:r>
          </a:p>
          <a:p>
            <a:pPr>
              <a:buNone/>
            </a:pPr>
            <a:r>
              <a:rPr lang="en-US" sz="2000" dirty="0" smtClean="0"/>
              <a:t>		-Destructors</a:t>
            </a:r>
          </a:p>
          <a:p>
            <a:pPr>
              <a:buNone/>
            </a:pPr>
            <a:r>
              <a:rPr lang="en-US" sz="2000" dirty="0" smtClean="0"/>
              <a:t>		-Copy Constructors</a:t>
            </a:r>
          </a:p>
          <a:p>
            <a:pPr>
              <a:buNone/>
            </a:pPr>
            <a:r>
              <a:rPr lang="en-US" sz="2000" dirty="0" smtClean="0"/>
              <a:t>		-Overloaded Assignment Operators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Instantiating Objects</a:t>
            </a:r>
            <a:br>
              <a:rPr lang="en-US" dirty="0" smtClean="0"/>
            </a:br>
            <a:r>
              <a:rPr lang="en-US" dirty="0" smtClean="0"/>
              <a:t>simple_boss.cpp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Enemy enemy1;</a:t>
            </a:r>
          </a:p>
          <a:p>
            <a:r>
              <a:rPr lang="en-US" sz="2000" dirty="0" smtClean="0"/>
              <a:t>Output:     Attack inflicts 10 damage points.</a:t>
            </a:r>
          </a:p>
          <a:p>
            <a:r>
              <a:rPr lang="en-US" sz="2000" b="1" dirty="0" smtClean="0"/>
              <a:t>Boss boss1;</a:t>
            </a:r>
          </a:p>
          <a:p>
            <a:r>
              <a:rPr lang="en-US" sz="2000" dirty="0" smtClean="0"/>
              <a:t>After this line of code I have a boss object with the following:</a:t>
            </a:r>
          </a:p>
          <a:p>
            <a:r>
              <a:rPr lang="en-US" sz="2000" dirty="0" err="1" smtClean="0"/>
              <a:t>m_damage</a:t>
            </a:r>
            <a:r>
              <a:rPr lang="en-US" sz="2000" dirty="0" smtClean="0"/>
              <a:t>=10 and </a:t>
            </a:r>
            <a:r>
              <a:rPr lang="en-US" sz="2000" dirty="0" err="1" smtClean="0"/>
              <a:t>m_DamageMultiplier</a:t>
            </a:r>
            <a:r>
              <a:rPr lang="en-US" sz="2000" dirty="0" smtClean="0"/>
              <a:t>=3</a:t>
            </a:r>
          </a:p>
          <a:p>
            <a:r>
              <a:rPr lang="en-US" sz="2000" dirty="0" smtClean="0"/>
              <a:t>How did this happen?</a:t>
            </a:r>
          </a:p>
          <a:p>
            <a:r>
              <a:rPr lang="en-US" sz="2000" dirty="0" smtClean="0"/>
              <a:t>Constructors and destructors are not inherited from a base class?</a:t>
            </a:r>
          </a:p>
          <a:p>
            <a:r>
              <a:rPr lang="en-US" sz="2000" b="1" dirty="0" smtClean="0"/>
              <a:t>*!*A base class constructor is called before the derived class constructor.</a:t>
            </a:r>
          </a:p>
          <a:p>
            <a:r>
              <a:rPr lang="en-US" sz="2000" dirty="0" smtClean="0"/>
              <a:t>This is so the derived class gets its base values.</a:t>
            </a:r>
          </a:p>
          <a:p>
            <a:r>
              <a:rPr lang="en-US" sz="2000" dirty="0" err="1" smtClean="0"/>
              <a:t>Ouput</a:t>
            </a:r>
            <a:r>
              <a:rPr lang="en-US" sz="2000" dirty="0" smtClean="0"/>
              <a:t>:  boss1.Attack(); </a:t>
            </a:r>
          </a:p>
          <a:p>
            <a:r>
              <a:rPr lang="en-US" sz="2000" b="1" dirty="0" smtClean="0"/>
              <a:t>Attack inflicts 10 damage points.</a:t>
            </a:r>
          </a:p>
          <a:p>
            <a:r>
              <a:rPr lang="en-US" sz="2000" dirty="0" err="1" smtClean="0"/>
              <a:t>Ouput</a:t>
            </a:r>
            <a:r>
              <a:rPr lang="en-US" sz="2000" dirty="0" smtClean="0"/>
              <a:t>:  boss1.SpecialAttack;</a:t>
            </a:r>
          </a:p>
          <a:p>
            <a:r>
              <a:rPr lang="en-US" sz="2000" b="1" dirty="0" smtClean="0"/>
              <a:t>Special Attack inflicts 30 damage points.</a:t>
            </a:r>
          </a:p>
          <a:p>
            <a:r>
              <a:rPr lang="en-US" sz="2000" dirty="0" smtClean="0"/>
              <a:t>Destructors are called in the reverse order:  First Derived, then Base     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Access to Data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Public</a:t>
            </a:r>
            <a:r>
              <a:rPr lang="en-US" dirty="0" smtClean="0"/>
              <a:t> class members are accessible to all code in a program</a:t>
            </a:r>
          </a:p>
          <a:p>
            <a:r>
              <a:rPr lang="en-US" b="1" dirty="0" smtClean="0"/>
              <a:t>Private</a:t>
            </a:r>
            <a:r>
              <a:rPr lang="en-US" dirty="0" smtClean="0"/>
              <a:t> class members are only accessible in their own class, which means they are not accessible to any derived class.</a:t>
            </a:r>
          </a:p>
          <a:p>
            <a:r>
              <a:rPr lang="en-US" b="1" dirty="0" smtClean="0"/>
              <a:t>Protected</a:t>
            </a:r>
            <a:r>
              <a:rPr lang="en-US" dirty="0" smtClean="0"/>
              <a:t> class member are accessible only in their own class and certain derived classes.  Family Secrets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class D: </a:t>
            </a:r>
            <a:r>
              <a:rPr lang="en-US" sz="1800" b="1" dirty="0" smtClean="0"/>
              <a:t>access </a:t>
            </a:r>
            <a:r>
              <a:rPr lang="en-US" sz="1800" b="1" dirty="0" err="1" smtClean="0"/>
              <a:t>specifier</a:t>
            </a:r>
            <a:r>
              <a:rPr lang="en-US" sz="1800" b="1" dirty="0" smtClean="0"/>
              <a:t> </a:t>
            </a:r>
            <a:r>
              <a:rPr lang="en-US" sz="1800" dirty="0" smtClean="0"/>
              <a:t>class B</a:t>
            </a:r>
          </a:p>
          <a:p>
            <a:r>
              <a:rPr lang="en-US" sz="1800" dirty="0" smtClean="0"/>
              <a:t>The access </a:t>
            </a:r>
            <a:r>
              <a:rPr lang="en-US" sz="1800" dirty="0" err="1" smtClean="0"/>
              <a:t>specifier</a:t>
            </a:r>
            <a:r>
              <a:rPr lang="en-US" sz="1800" dirty="0" smtClean="0"/>
              <a:t> can be either public, protected, or private.</a:t>
            </a:r>
          </a:p>
          <a:p>
            <a:r>
              <a:rPr lang="en-US" sz="1800" dirty="0" smtClean="0"/>
              <a:t>Public is the most common.</a:t>
            </a:r>
          </a:p>
          <a:p>
            <a:r>
              <a:rPr lang="en-US" sz="1800" dirty="0" smtClean="0"/>
              <a:t>Example</a:t>
            </a:r>
          </a:p>
          <a:p>
            <a:r>
              <a:rPr lang="en-US" sz="1800" dirty="0" smtClean="0"/>
              <a:t>class B{ public: </a:t>
            </a:r>
            <a:r>
              <a:rPr lang="en-US" sz="1800" dirty="0" err="1" smtClean="0"/>
              <a:t>int</a:t>
            </a:r>
            <a:r>
              <a:rPr lang="en-US" sz="1800" dirty="0" smtClean="0"/>
              <a:t> x;</a:t>
            </a:r>
          </a:p>
          <a:p>
            <a:r>
              <a:rPr lang="en-US" sz="1800" dirty="0" smtClean="0"/>
              <a:t>              protected :  </a:t>
            </a:r>
            <a:r>
              <a:rPr lang="en-US" sz="1800" dirty="0" err="1" smtClean="0"/>
              <a:t>int</a:t>
            </a:r>
            <a:r>
              <a:rPr lang="en-US" sz="1800" dirty="0" smtClean="0"/>
              <a:t> y;</a:t>
            </a:r>
          </a:p>
          <a:p>
            <a:r>
              <a:rPr lang="en-US" sz="1800" dirty="0" smtClean="0"/>
              <a:t>              private:  </a:t>
            </a:r>
            <a:r>
              <a:rPr lang="en-US" sz="1800" dirty="0" err="1" smtClean="0"/>
              <a:t>int</a:t>
            </a:r>
            <a:r>
              <a:rPr lang="en-US" sz="1800" dirty="0" smtClean="0"/>
              <a:t> z;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Three cases</a:t>
            </a:r>
          </a:p>
          <a:p>
            <a:r>
              <a:rPr lang="en-US" sz="1800" dirty="0" smtClean="0"/>
              <a:t>1. public (most used case)</a:t>
            </a:r>
          </a:p>
          <a:p>
            <a:r>
              <a:rPr lang="en-US" sz="1800" dirty="0" smtClean="0"/>
              <a:t>class D: </a:t>
            </a:r>
            <a:r>
              <a:rPr lang="en-US" sz="1800" b="1" dirty="0" smtClean="0"/>
              <a:t>public</a:t>
            </a:r>
            <a:r>
              <a:rPr lang="en-US" sz="1800" dirty="0" smtClean="0"/>
              <a:t> B</a:t>
            </a:r>
          </a:p>
          <a:p>
            <a:r>
              <a:rPr lang="en-US" sz="1800" dirty="0" smtClean="0"/>
              <a:t>{ public: </a:t>
            </a:r>
            <a:r>
              <a:rPr lang="en-US" sz="1800" dirty="0" err="1" smtClean="0"/>
              <a:t>int</a:t>
            </a:r>
            <a:r>
              <a:rPr lang="en-US" sz="1800" dirty="0" smtClean="0"/>
              <a:t> r;};</a:t>
            </a:r>
          </a:p>
          <a:p>
            <a:r>
              <a:rPr lang="en-US" sz="1800" dirty="0" smtClean="0"/>
              <a:t>Data members of D:  </a:t>
            </a:r>
          </a:p>
          <a:p>
            <a:r>
              <a:rPr lang="en-US" sz="1800" dirty="0" smtClean="0"/>
              <a:t>  -&gt; public: r and x</a:t>
            </a:r>
          </a:p>
          <a:p>
            <a:r>
              <a:rPr lang="en-US" sz="1800" dirty="0" smtClean="0"/>
              <a:t>  -&gt; protected  y</a:t>
            </a:r>
          </a:p>
          <a:p>
            <a:r>
              <a:rPr lang="en-US" sz="1800" dirty="0" smtClean="0"/>
              <a:t>  -&gt; z is not accessible to 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/>
              <a:t>2. Protected</a:t>
            </a:r>
          </a:p>
          <a:p>
            <a:pPr>
              <a:buNone/>
            </a:pPr>
            <a:r>
              <a:rPr lang="en-US" sz="1800" dirty="0" smtClean="0"/>
              <a:t>    class D:  </a:t>
            </a:r>
            <a:r>
              <a:rPr lang="en-US" sz="1800" b="1" dirty="0" smtClean="0"/>
              <a:t>protected </a:t>
            </a:r>
            <a:r>
              <a:rPr lang="en-US" sz="1800" dirty="0" smtClean="0"/>
              <a:t>B</a:t>
            </a:r>
          </a:p>
          <a:p>
            <a:pPr>
              <a:buNone/>
            </a:pPr>
            <a:r>
              <a:rPr lang="en-US" sz="1800" dirty="0" smtClean="0"/>
              <a:t>    { public: </a:t>
            </a:r>
            <a:r>
              <a:rPr lang="en-US" sz="1800" dirty="0" err="1" smtClean="0"/>
              <a:t>int</a:t>
            </a:r>
            <a:r>
              <a:rPr lang="en-US" sz="1800" dirty="0" smtClean="0"/>
              <a:t> r:};</a:t>
            </a:r>
          </a:p>
          <a:p>
            <a:pPr>
              <a:buNone/>
            </a:pPr>
            <a:r>
              <a:rPr lang="en-US" sz="1800" dirty="0" smtClean="0"/>
              <a:t>     Data members of D:</a:t>
            </a:r>
          </a:p>
          <a:p>
            <a:pPr>
              <a:buNone/>
            </a:pPr>
            <a:r>
              <a:rPr lang="en-US" sz="1800" dirty="0" smtClean="0"/>
              <a:t>     -&gt;public:  r</a:t>
            </a:r>
          </a:p>
          <a:p>
            <a:pPr>
              <a:buNone/>
            </a:pPr>
            <a:r>
              <a:rPr lang="en-US" sz="1800" dirty="0" smtClean="0"/>
              <a:t>     -&gt;protected:  y and x</a:t>
            </a:r>
          </a:p>
          <a:p>
            <a:pPr>
              <a:buNone/>
            </a:pPr>
            <a:r>
              <a:rPr lang="en-US" sz="1800" dirty="0" smtClean="0"/>
              <a:t>     -&gt;z is not accessible to D</a:t>
            </a:r>
          </a:p>
          <a:p>
            <a:pPr>
              <a:buNone/>
            </a:pPr>
            <a:endParaRPr lang="en-US" sz="1800" dirty="0" smtClean="0"/>
          </a:p>
          <a:p>
            <a:pPr>
              <a:buAutoNum type="arabicPeriod" startAt="3"/>
            </a:pPr>
            <a:r>
              <a:rPr lang="en-US" sz="1800" dirty="0" smtClean="0"/>
              <a:t>Private</a:t>
            </a:r>
          </a:p>
          <a:p>
            <a:pPr>
              <a:buNone/>
            </a:pPr>
            <a:r>
              <a:rPr lang="en-US" sz="1800" dirty="0" smtClean="0"/>
              <a:t>        class D: </a:t>
            </a:r>
            <a:r>
              <a:rPr lang="en-US" sz="1800" b="1" dirty="0" smtClean="0"/>
              <a:t>private </a:t>
            </a:r>
            <a:r>
              <a:rPr lang="en-US" sz="1800" dirty="0" smtClean="0"/>
              <a:t>B</a:t>
            </a:r>
          </a:p>
          <a:p>
            <a:pPr>
              <a:buNone/>
            </a:pPr>
            <a:r>
              <a:rPr lang="en-US" sz="1800" dirty="0" smtClean="0"/>
              <a:t>        { public: </a:t>
            </a:r>
            <a:r>
              <a:rPr lang="en-US" sz="1800" dirty="0" err="1" smtClean="0"/>
              <a:t>int</a:t>
            </a:r>
            <a:r>
              <a:rPr lang="en-US" sz="1800" dirty="0" smtClean="0"/>
              <a:t> r:};</a:t>
            </a:r>
          </a:p>
          <a:p>
            <a:pPr>
              <a:buNone/>
            </a:pPr>
            <a:r>
              <a:rPr lang="en-US" sz="1800" dirty="0" smtClean="0"/>
              <a:t>        Data members of D</a:t>
            </a:r>
          </a:p>
          <a:p>
            <a:pPr>
              <a:buNone/>
            </a:pPr>
            <a:r>
              <a:rPr lang="en-US" sz="1800" dirty="0" smtClean="0"/>
              <a:t>        -&gt; public: r</a:t>
            </a:r>
          </a:p>
          <a:p>
            <a:pPr>
              <a:buNone/>
            </a:pPr>
            <a:r>
              <a:rPr lang="en-US" sz="1800" dirty="0" smtClean="0"/>
              <a:t>        -&gt; private: y and x</a:t>
            </a:r>
          </a:p>
          <a:p>
            <a:pPr>
              <a:buNone/>
            </a:pPr>
            <a:r>
              <a:rPr lang="en-US" sz="1800" dirty="0" smtClean="0"/>
              <a:t>        -&gt; z is not accessible to D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Derived Class Size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Regardless of the derived classes access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, the class has a full copy of its parent members.</a:t>
            </a:r>
          </a:p>
          <a:p>
            <a:r>
              <a:rPr lang="en-US" sz="2000" dirty="0" smtClean="0"/>
              <a:t>Assume an </a:t>
            </a:r>
            <a:r>
              <a:rPr lang="en-US" sz="2000" dirty="0" err="1" smtClean="0"/>
              <a:t>int</a:t>
            </a:r>
            <a:r>
              <a:rPr lang="en-US" sz="2000" dirty="0" smtClean="0"/>
              <a:t> takes 4 byes of storage.</a:t>
            </a:r>
          </a:p>
          <a:p>
            <a:endParaRPr lang="en-US" sz="2000" dirty="0" smtClean="0"/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smtClean="0"/>
              <a:t>class B{</a:t>
            </a:r>
          </a:p>
          <a:p>
            <a:r>
              <a:rPr lang="en-US" sz="2000" dirty="0" smtClean="0"/>
              <a:t>private: </a:t>
            </a:r>
            <a:r>
              <a:rPr lang="en-US" sz="2000" dirty="0" err="1" smtClean="0"/>
              <a:t>int</a:t>
            </a:r>
            <a:r>
              <a:rPr lang="en-US" sz="2000" dirty="0" smtClean="0"/>
              <a:t> z;</a:t>
            </a:r>
          </a:p>
          <a:p>
            <a:r>
              <a:rPr lang="en-US" sz="2000" dirty="0" smtClean="0"/>
              <a:t>protected: </a:t>
            </a:r>
            <a:r>
              <a:rPr lang="en-US" sz="2000" dirty="0" err="1" smtClean="0"/>
              <a:t>int</a:t>
            </a:r>
            <a:r>
              <a:rPr lang="en-US" sz="2000" dirty="0" smtClean="0"/>
              <a:t> y;</a:t>
            </a:r>
          </a:p>
          <a:p>
            <a:r>
              <a:rPr lang="en-US" sz="2000" dirty="0" smtClean="0"/>
              <a:t>public: </a:t>
            </a:r>
            <a:r>
              <a:rPr lang="en-US" sz="2000" dirty="0" err="1" smtClean="0"/>
              <a:t>int</a:t>
            </a:r>
            <a:r>
              <a:rPr lang="en-US" sz="2000" dirty="0" smtClean="0"/>
              <a:t> x</a:t>
            </a:r>
          </a:p>
          <a:p>
            <a:r>
              <a:rPr lang="en-US" sz="2000" dirty="0" smtClean="0"/>
              <a:t>};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class D: public B</a:t>
            </a:r>
          </a:p>
          <a:p>
            <a:r>
              <a:rPr lang="en-US" sz="1800" dirty="0" smtClean="0"/>
              <a:t>{ public: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smtClean="0"/>
              <a:t>r; </a:t>
            </a:r>
            <a:r>
              <a:rPr lang="en-US" sz="1800" dirty="0" smtClean="0"/>
              <a:t>};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 main()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   D dummy;</a:t>
            </a:r>
          </a:p>
          <a:p>
            <a:r>
              <a:rPr lang="en-US" sz="1800" dirty="0" smtClean="0"/>
              <a:t>     B best;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&lt;&lt;“Size of Base”  </a:t>
            </a:r>
          </a:p>
          <a:p>
            <a:r>
              <a:rPr lang="en-US" sz="1800" dirty="0" smtClean="0"/>
              <a:t>     &lt;&lt;</a:t>
            </a:r>
            <a:r>
              <a:rPr lang="en-US" sz="1800" dirty="0" err="1" smtClean="0"/>
              <a:t>sizeof</a:t>
            </a:r>
            <a:r>
              <a:rPr lang="en-US" sz="1800" dirty="0" smtClean="0"/>
              <a:t>(</a:t>
            </a:r>
            <a:r>
              <a:rPr lang="en-US" sz="1800" dirty="0" err="1" smtClean="0"/>
              <a:t>dummmy</a:t>
            </a:r>
            <a:r>
              <a:rPr lang="en-US" sz="1800" dirty="0" smtClean="0"/>
              <a:t>)&lt;&lt;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&lt;&lt;“Size of Derived”</a:t>
            </a:r>
          </a:p>
          <a:p>
            <a:r>
              <a:rPr lang="en-US" sz="1800" dirty="0" smtClean="0"/>
              <a:t>    &lt;&lt;</a:t>
            </a:r>
            <a:r>
              <a:rPr lang="en-US" sz="1800" dirty="0" err="1" smtClean="0"/>
              <a:t>sizeof</a:t>
            </a:r>
            <a:r>
              <a:rPr lang="en-US" sz="1800" dirty="0" smtClean="0"/>
              <a:t>(best)&lt;&lt;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return 0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smtClean="0"/>
              <a:t>What will be the output?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836</Words>
  <Application>Microsoft Office PowerPoint</Application>
  <PresentationFormat>On-screen Show (4:3)</PresentationFormat>
  <Paragraphs>124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Inheritance</vt:lpstr>
      <vt:lpstr>Inheritance</vt:lpstr>
      <vt:lpstr>Inheritance</vt:lpstr>
      <vt:lpstr>Inheritance Example Boss Inherits from Enemy (simple_boss.cpp)</vt:lpstr>
      <vt:lpstr>Deriving From a Base Class simple_boss.cpp</vt:lpstr>
      <vt:lpstr>Instantiating Objects simple_boss.cpp</vt:lpstr>
      <vt:lpstr>Controlling Access to Data Members</vt:lpstr>
      <vt:lpstr>Access Modifiers</vt:lpstr>
      <vt:lpstr>Derived Class Size</vt:lpstr>
      <vt:lpstr>Advantages of Inheritance</vt:lpstr>
    </vt:vector>
  </TitlesOfParts>
  <Company>Santa Barbara City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Jackie Kuehn</dc:creator>
  <cp:lastModifiedBy>Jackie Kuehn</cp:lastModifiedBy>
  <cp:revision>41</cp:revision>
  <dcterms:created xsi:type="dcterms:W3CDTF">2011-10-23T16:50:45Z</dcterms:created>
  <dcterms:modified xsi:type="dcterms:W3CDTF">2011-10-26T18:15:20Z</dcterms:modified>
</cp:coreProperties>
</file>