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C644C-ECDF-414E-B51B-C94DBF10254D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84586-BB87-3A4D-A08D-4F42E1058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18, 7, 64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84586-BB87-3A4D-A08D-4F42E1058E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4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4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372C-E571-2C47-AB01-AB8E8195616E}" type="datetimeFigureOut">
              <a:rPr lang="en-US" smtClean="0"/>
              <a:t>10/27/11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4B50-F056-FF48-8675-A1D6A29BA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Jackie Kuehn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8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Function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 smtClean="0"/>
              <a:t>stacken.cpp</a:t>
            </a:r>
            <a:endParaRPr lang="en-US" sz="2000" dirty="0" smtClean="0"/>
          </a:p>
          <a:p>
            <a:r>
              <a:rPr lang="en-US" sz="2000" dirty="0" smtClean="0"/>
              <a:t>The class </a:t>
            </a:r>
            <a:r>
              <a:rPr lang="en-US" sz="2000" b="1" dirty="0"/>
              <a:t>S</a:t>
            </a:r>
            <a:r>
              <a:rPr lang="en-US" sz="2000" b="1" dirty="0" smtClean="0"/>
              <a:t>tack</a:t>
            </a:r>
            <a:r>
              <a:rPr lang="en-US" sz="2000" dirty="0" smtClean="0"/>
              <a:t> allows you to push and pop integers on the stack. </a:t>
            </a:r>
          </a:p>
          <a:p>
            <a:r>
              <a:rPr lang="en-US" sz="2000" dirty="0" smtClean="0"/>
              <a:t>The class </a:t>
            </a:r>
            <a:r>
              <a:rPr lang="en-US" sz="2000" b="1" dirty="0" smtClean="0"/>
              <a:t>Stack2 inherits Stack and </a:t>
            </a:r>
            <a:r>
              <a:rPr lang="en-US" sz="2000" dirty="0" smtClean="0"/>
              <a:t>adds the two items:  </a:t>
            </a:r>
          </a:p>
          <a:p>
            <a:r>
              <a:rPr lang="en-US" sz="2000" dirty="0" smtClean="0"/>
              <a:t>1.  It checks if the stack is full.  This avoids a problem of trying to push too   many items on the stack.</a:t>
            </a:r>
          </a:p>
          <a:p>
            <a:r>
              <a:rPr lang="en-US" sz="2000" dirty="0" smtClean="0"/>
              <a:t>2.  It checks if you have popped off too many items which would give you meaningless data.</a:t>
            </a:r>
          </a:p>
          <a:p>
            <a:r>
              <a:rPr lang="en-US" sz="2000" dirty="0" smtClean="0"/>
              <a:t>Both classes Stack and Stack2 have functions for push and pop.  </a:t>
            </a:r>
            <a:endParaRPr lang="en-US" sz="2000" dirty="0"/>
          </a:p>
          <a:p>
            <a:r>
              <a:rPr lang="en-US" sz="2000" dirty="0" smtClean="0"/>
              <a:t>void push(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en-US" sz="2000" dirty="0" smtClean="0"/>
              <a:t>) and </a:t>
            </a:r>
            <a:r>
              <a:rPr lang="en-US" sz="2000" dirty="0" err="1" smtClean="0"/>
              <a:t>int</a:t>
            </a:r>
            <a:r>
              <a:rPr lang="en-US" sz="2000" dirty="0" smtClean="0"/>
              <a:t> pop() functions are in both classes</a:t>
            </a:r>
          </a:p>
          <a:p>
            <a:r>
              <a:rPr lang="en-US" sz="2000" b="1" dirty="0" smtClean="0"/>
              <a:t>Rule:  For objects of derived classes </a:t>
            </a:r>
            <a:r>
              <a:rPr lang="en-US" sz="2000" b="1" dirty="0" smtClean="0">
                <a:sym typeface="Wingdings"/>
              </a:rPr>
              <a:t></a:t>
            </a:r>
            <a:r>
              <a:rPr lang="en-US" sz="2000" dirty="0" smtClean="0"/>
              <a:t>When the same function exists in both the base class and the derived class, the function in the derived class will be executed.  The derived class function </a:t>
            </a:r>
            <a:r>
              <a:rPr lang="en-US" sz="2000" b="1" dirty="0" smtClean="0"/>
              <a:t>overrides </a:t>
            </a:r>
            <a:r>
              <a:rPr lang="en-US" sz="2000" dirty="0" smtClean="0"/>
              <a:t>the base </a:t>
            </a:r>
            <a:r>
              <a:rPr lang="en-US" sz="2000" smtClean="0"/>
              <a:t>class function. </a:t>
            </a:r>
            <a:endParaRPr lang="en-US" sz="2000" dirty="0"/>
          </a:p>
          <a:p>
            <a:r>
              <a:rPr lang="en-US" sz="2000" b="1" dirty="0" smtClean="0"/>
              <a:t>Rule:  For base classes </a:t>
            </a:r>
            <a:r>
              <a:rPr lang="en-US" sz="2000" b="1" dirty="0" smtClean="0">
                <a:sym typeface="Wingdings"/>
              </a:rPr>
              <a:t> </a:t>
            </a:r>
            <a:r>
              <a:rPr lang="en-US" sz="2000" dirty="0" smtClean="0">
                <a:sym typeface="Wingdings"/>
              </a:rPr>
              <a:t>They know nothing of derived classes, so they will always call the base class functions.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634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Will the derived class inherit the base class constructors?</a:t>
            </a:r>
          </a:p>
          <a:p>
            <a:r>
              <a:rPr lang="en-US" sz="2400" dirty="0" smtClean="0"/>
              <a:t>When you instantiate a derived class, what constructor is called first?</a:t>
            </a:r>
          </a:p>
          <a:p>
            <a:r>
              <a:rPr lang="en-US" sz="2400" dirty="0" smtClean="0"/>
              <a:t>During what circumstances can a derived class use a base class private data member?</a:t>
            </a:r>
          </a:p>
          <a:p>
            <a:r>
              <a:rPr lang="en-US" sz="2400" dirty="0" smtClean="0"/>
              <a:t>What are some of the advantages of inheritance?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82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and Overriding Base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You are not stuck with every base class member function “as is”.</a:t>
            </a:r>
          </a:p>
          <a:p>
            <a:r>
              <a:rPr lang="en-US" sz="2800" dirty="0" smtClean="0"/>
              <a:t>You have options.</a:t>
            </a:r>
          </a:p>
          <a:p>
            <a:r>
              <a:rPr lang="en-US" sz="2800" dirty="0" smtClean="0"/>
              <a:t>1.  You can override the base class functions by giving them new definitions in your derived class.</a:t>
            </a:r>
          </a:p>
          <a:p>
            <a:r>
              <a:rPr lang="en-US" sz="2800" dirty="0" smtClean="0"/>
              <a:t>2. You can explicitly call base class member functions in a derived class.</a:t>
            </a:r>
          </a:p>
          <a:p>
            <a:r>
              <a:rPr lang="en-US" sz="2800" dirty="0" smtClean="0"/>
              <a:t>The Overriding boss program demonstrates calling and overriding base class members in a derived class.</a:t>
            </a:r>
          </a:p>
          <a:p>
            <a:r>
              <a:rPr lang="en-US" sz="2800" dirty="0" smtClean="0"/>
              <a:t>As you know, the Constructor for a base class is called automatically when an object of a derived class is called.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686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Base 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Why would you want to do this?</a:t>
            </a:r>
          </a:p>
          <a:p>
            <a:r>
              <a:rPr lang="en-US" sz="2000" dirty="0" smtClean="0"/>
              <a:t>You can pass the base class constructor values rather than using the default values.</a:t>
            </a:r>
          </a:p>
          <a:p>
            <a:r>
              <a:rPr lang="en-US" sz="2000" dirty="0" smtClean="0"/>
              <a:t>Rather than using the default damage value, the base constructor is explicitly called with the following line of code.</a:t>
            </a:r>
          </a:p>
          <a:p>
            <a:r>
              <a:rPr lang="en-US" sz="2000" dirty="0" smtClean="0"/>
              <a:t>Boss(</a:t>
            </a:r>
            <a:r>
              <a:rPr lang="en-US" sz="2000" dirty="0" err="1" smtClean="0"/>
              <a:t>int</a:t>
            </a:r>
            <a:r>
              <a:rPr lang="en-US" sz="2000" dirty="0" smtClean="0"/>
              <a:t> damage=30):</a:t>
            </a:r>
            <a:r>
              <a:rPr lang="en-US" sz="2000" b="1" dirty="0" smtClean="0"/>
              <a:t> Enemy(damage){}</a:t>
            </a:r>
            <a:endParaRPr lang="en-US" sz="2000" dirty="0" smtClean="0"/>
          </a:p>
          <a:p>
            <a:r>
              <a:rPr lang="en-US" sz="2000" dirty="0" smtClean="0"/>
              <a:t>Now when I first instantiate boss1 in main(), the Enemy constructor is called and passed the value 30, which is then assigned to the value </a:t>
            </a:r>
            <a:r>
              <a:rPr lang="en-US" sz="2000" dirty="0" err="1" smtClean="0"/>
              <a:t>m_damage</a:t>
            </a:r>
            <a:r>
              <a:rPr lang="en-US" sz="2000" dirty="0" smtClean="0"/>
              <a:t>.  </a:t>
            </a:r>
          </a:p>
          <a:p>
            <a:r>
              <a:rPr lang="en-US" sz="2000" dirty="0" smtClean="0"/>
              <a:t>Then the Boss constructor is called.</a:t>
            </a:r>
          </a:p>
          <a:p>
            <a:r>
              <a:rPr lang="en-US" sz="2000" dirty="0" smtClean="0"/>
              <a:t>Again, the base constructor is called before the derived constructor.  However, this example it was dome explicitly from the derived class.</a:t>
            </a:r>
          </a:p>
          <a:p>
            <a:r>
              <a:rPr lang="en-US" sz="2000" b="1" dirty="0" smtClean="0"/>
              <a:t>Being able to call a base class constructor is useful when you want to pass specific values to the base class.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896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Overriding Base Class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You can override a base class member function in a derived class and give it a new definition in the derived class.</a:t>
            </a:r>
          </a:p>
          <a:p>
            <a:r>
              <a:rPr lang="en-US" sz="2000" dirty="0" smtClean="0"/>
              <a:t>This is done in the overriding example with the derived member function Taunt().</a:t>
            </a:r>
          </a:p>
          <a:p>
            <a:r>
              <a:rPr lang="en-US" sz="2000" b="1" dirty="0" smtClean="0"/>
              <a:t>TRAP:  </a:t>
            </a:r>
            <a:r>
              <a:rPr lang="en-US" sz="2000" dirty="0" smtClean="0"/>
              <a:t> Don’t confuse override with overload.  When you override a member function, you provide a new definition of it in a derived class.  When you overload a function, you create multiple versions of it with different signatures.</a:t>
            </a:r>
          </a:p>
          <a:p>
            <a:r>
              <a:rPr lang="en-US" sz="2000" dirty="0" smtClean="0"/>
              <a:t>The new definition will be executed when I call the member function through the Boss object.  It replaces the definition Taunt() inherited from Enemy for all boss objects.</a:t>
            </a:r>
          </a:p>
          <a:p>
            <a:r>
              <a:rPr lang="en-US" sz="2000" dirty="0" smtClean="0"/>
              <a:t>void Taunt() </a:t>
            </a:r>
            <a:r>
              <a:rPr lang="en-US" sz="2000" dirty="0" err="1" smtClean="0"/>
              <a:t>const</a:t>
            </a:r>
            <a:endParaRPr lang="en-US" sz="2000" dirty="0" smtClean="0"/>
          </a:p>
          <a:p>
            <a:r>
              <a:rPr lang="en-US" sz="2000" dirty="0" smtClean="0"/>
              <a:t>{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&lt;&lt;“The boss will end your pitiful existence”&lt;&lt;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;}</a:t>
            </a:r>
          </a:p>
          <a:p>
            <a:r>
              <a:rPr lang="en-US" sz="2000" b="1" dirty="0" smtClean="0"/>
              <a:t>Overriding member functions is useful when you want to change or extend the behavior of base class member functions in derived classes.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357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Overriding Base Class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TRAP:  </a:t>
            </a:r>
            <a:r>
              <a:rPr lang="en-US" sz="2800" dirty="0" smtClean="0"/>
              <a:t>When you overload a base class member function , you hide all the overloaded versions of the base class function. This is complicated.</a:t>
            </a:r>
            <a:endParaRPr lang="en-US" sz="2800" b="1" dirty="0" smtClean="0"/>
          </a:p>
          <a:p>
            <a:r>
              <a:rPr lang="en-US" sz="2800" dirty="0" smtClean="0"/>
              <a:t>The only way to access the other versions of the member function is to explicitly call the base class member function.</a:t>
            </a:r>
          </a:p>
          <a:p>
            <a:r>
              <a:rPr lang="en-US" sz="2800" b="1" dirty="0" smtClean="0"/>
              <a:t>So, if you override and overloaded member function, it’s a good idea to override every version of the member function.</a:t>
            </a:r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8315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Base Class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You can directly call a base class member function from any function in a derived class.  All you need to do is prefix the class name to the member function name with the scope resolution operator.</a:t>
            </a:r>
          </a:p>
          <a:p>
            <a:r>
              <a:rPr lang="en-US" sz="2000" dirty="0" smtClean="0"/>
              <a:t>Example:</a:t>
            </a:r>
          </a:p>
          <a:p>
            <a:r>
              <a:rPr lang="en-US" sz="2000" dirty="0" smtClean="0"/>
              <a:t>void Attack() </a:t>
            </a:r>
            <a:r>
              <a:rPr lang="en-US" sz="2000" dirty="0" err="1" smtClean="0"/>
              <a:t>const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b="1" dirty="0" smtClean="0"/>
              <a:t>Enemy::Attack();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2000" dirty="0" smtClean="0"/>
              <a:t>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 and laughs heartily at you”&lt;&lt;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Enemy::Attack() was needed to be called explicitly because Attack() was overridden(Is this a word?) in the base class.</a:t>
            </a:r>
          </a:p>
          <a:p>
            <a:r>
              <a:rPr lang="en-US" sz="2000" dirty="0" smtClean="0"/>
              <a:t>boss1.Attack(); in the program first calls Enemy::Attack and then output’s its own message.</a:t>
            </a:r>
          </a:p>
          <a:p>
            <a:r>
              <a:rPr lang="en-US" sz="2000" b="1" dirty="0" smtClean="0"/>
              <a:t>TRICK or TIP:   </a:t>
            </a:r>
            <a:r>
              <a:rPr lang="en-US" sz="2000" dirty="0" smtClean="0"/>
              <a:t>You can extend a member function of a base class in a derived class by overriding the base class method and then explicitly calling the base member function in the derived class and then add some functionality.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959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Interesting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lass B</a:t>
            </a:r>
          </a:p>
          <a:p>
            <a:r>
              <a:rPr lang="en-US" sz="2000" dirty="0" smtClean="0"/>
              <a:t>{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public: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x;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B(){x=7;}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B(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){ x = 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;}</a:t>
            </a:r>
          </a:p>
          <a:p>
            <a:r>
              <a:rPr lang="en-US" sz="2000" dirty="0" smtClean="0"/>
              <a:t>};</a:t>
            </a:r>
          </a:p>
          <a:p>
            <a:r>
              <a:rPr lang="en-US" sz="2000" dirty="0" smtClean="0"/>
              <a:t>class D: public B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public: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D(){x=x+11;}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D(char c){}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D(char c, char d):B(c-d){}</a:t>
            </a:r>
          </a:p>
          <a:p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Note:  char c and char d are represented by ASCII characters.</a:t>
            </a:r>
          </a:p>
          <a:p>
            <a:r>
              <a:rPr lang="en-US" sz="2000" dirty="0" smtClean="0"/>
              <a:t>For example ‘a’=97, ‘f’=102, ‘A’=65 and ‘D’=68</a:t>
            </a:r>
          </a:p>
          <a:p>
            <a:r>
              <a:rPr lang="en-US" sz="2000" dirty="0" smtClean="0"/>
              <a:t>void main(){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D d1;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&lt;&lt;d1.x&lt;&lt;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D d2(‘c’);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&lt;&lt;d2.x&lt;&lt;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D d3(‘</a:t>
            </a:r>
            <a:r>
              <a:rPr lang="en-US" sz="2000" dirty="0" err="1" smtClean="0"/>
              <a:t>f’,’a</a:t>
            </a:r>
            <a:r>
              <a:rPr lang="en-US" sz="2000" dirty="0" smtClean="0"/>
              <a:t>’);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&lt;&lt;d3.x&lt;&lt;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What are the three outputs?</a:t>
            </a:r>
          </a:p>
          <a:p>
            <a:r>
              <a:rPr lang="en-US" sz="2000" dirty="0" smtClean="0"/>
              <a:t>First, Second, and Third</a:t>
            </a:r>
          </a:p>
        </p:txBody>
      </p:sp>
    </p:spTree>
    <p:extLst>
      <p:ext uri="{BB962C8B-B14F-4D97-AF65-F5344CB8AC3E}">
        <p14:creationId xmlns:p14="http://schemas.microsoft.com/office/powerpoint/2010/main" val="24051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Overloading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class Big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private: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public: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void </a:t>
            </a:r>
            <a:r>
              <a:rPr lang="en-US" sz="1800" dirty="0" err="1" smtClean="0"/>
              <a:t>getVal</a:t>
            </a:r>
            <a:r>
              <a:rPr lang="en-US" sz="1800" dirty="0" smtClean="0"/>
              <a:t>()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{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&lt;&lt;“Input Big Nr.”&lt;&lt;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cin</a:t>
            </a:r>
            <a:r>
              <a:rPr lang="en-US" sz="1800" dirty="0" smtClean="0"/>
              <a:t>&gt;&gt;</a:t>
            </a:r>
            <a:r>
              <a:rPr lang="en-US" sz="1800" dirty="0" err="1" smtClean="0"/>
              <a:t>val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};</a:t>
            </a:r>
          </a:p>
          <a:p>
            <a:r>
              <a:rPr lang="en-US" sz="1800" dirty="0" smtClean="0"/>
              <a:t>class Gigantic: public Big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private: long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gval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public: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void </a:t>
            </a:r>
            <a:r>
              <a:rPr lang="en-US" sz="1800" dirty="0" err="1" smtClean="0"/>
              <a:t>getVal</a:t>
            </a:r>
            <a:r>
              <a:rPr lang="en-US" sz="1800" dirty="0" smtClean="0"/>
              <a:t>(){Big::</a:t>
            </a:r>
            <a:r>
              <a:rPr lang="en-US" sz="1800" dirty="0" err="1" smtClean="0"/>
              <a:t>getVal</a:t>
            </a:r>
            <a:r>
              <a:rPr lang="en-US" sz="1800" dirty="0" smtClean="0"/>
              <a:t>();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&lt;&lt;“Input Bigger nr”&lt;&lt;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cin</a:t>
            </a:r>
            <a:r>
              <a:rPr lang="en-US" sz="1800" dirty="0" smtClean="0"/>
              <a:t>&gt;&gt;</a:t>
            </a:r>
            <a:r>
              <a:rPr lang="en-US" sz="1800" dirty="0" err="1" smtClean="0"/>
              <a:t>gval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};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Big bum;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bum.getVal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Gigantic thigh;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smtClean="0"/>
              <a:t> thigh</a:t>
            </a:r>
            <a:r>
              <a:rPr lang="en-US" sz="2400" dirty="0" err="1" smtClean="0"/>
              <a:t>.getVal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What is the first output?</a:t>
            </a:r>
          </a:p>
          <a:p>
            <a:r>
              <a:rPr lang="en-US" sz="2400" dirty="0" smtClean="0"/>
              <a:t>What is the second output?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694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1221</Words>
  <Application>Microsoft Macintosh PowerPoint</Application>
  <PresentationFormat>On-screen Show (4:3)</PresentationFormat>
  <Paragraphs>111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Inheritance</vt:lpstr>
      <vt:lpstr>Inheritance Review</vt:lpstr>
      <vt:lpstr>Calling and Overriding Base Class Functions</vt:lpstr>
      <vt:lpstr>Calling Base Class Constructors</vt:lpstr>
      <vt:lpstr>Overriding Base Class Member Functions</vt:lpstr>
      <vt:lpstr>Overriding Base Class Member Functions</vt:lpstr>
      <vt:lpstr>Calling Base Class Member Functions</vt:lpstr>
      <vt:lpstr>An Interesting Example</vt:lpstr>
      <vt:lpstr>Example on Overloading Functions</vt:lpstr>
      <vt:lpstr>Overriding Function Example</vt:lpstr>
    </vt:vector>
  </TitlesOfParts>
  <Company>SBCC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Jackie Kuehn</dc:creator>
  <cp:lastModifiedBy>Jackie Kuehn</cp:lastModifiedBy>
  <cp:revision>16</cp:revision>
  <dcterms:created xsi:type="dcterms:W3CDTF">2011-10-27T16:14:44Z</dcterms:created>
  <dcterms:modified xsi:type="dcterms:W3CDTF">2011-10-28T01:13:38Z</dcterms:modified>
</cp:coreProperties>
</file>