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96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4" Type="http://schemas.openxmlformats.org/officeDocument/2006/relationships/tableStyles" Target="tableStyles.xml"/><Relationship Id="rId4" Type="http://schemas.openxmlformats.org/officeDocument/2006/relationships/slide" Target="slides/slide3.xml"/><Relationship Id="rId7" Type="http://schemas.openxmlformats.org/officeDocument/2006/relationships/slide" Target="slides/slide6.xml"/><Relationship Id="rId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8" Type="http://schemas.openxmlformats.org/officeDocument/2006/relationships/slide" Target="slides/slide7.xml"/><Relationship Id="rId13" Type="http://schemas.openxmlformats.org/officeDocument/2006/relationships/theme" Target="theme/theme1.xml"/><Relationship Id="rId10" Type="http://schemas.openxmlformats.org/officeDocument/2006/relationships/printerSettings" Target="printerSettings/printerSettings1.bin"/><Relationship Id="rId5"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853F5A-0BCD-4E49-8749-832D84B914A1}" type="datetimeFigureOut">
              <a:rPr lang="en-US" smtClean="0"/>
              <a:t>11/1/11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6827-054A-CC41-A1F4-BB8884F46828}" type="slidenum">
              <a:rPr lang="en-US" smtClean="0"/>
              <a:t>‹#›</a:t>
            </a:fld>
            <a:endParaRPr lang="en-US"/>
          </a:p>
        </p:txBody>
      </p:sp>
    </p:spTree>
    <p:extLst>
      <p:ext uri="{BB962C8B-B14F-4D97-AF65-F5344CB8AC3E}">
        <p14:creationId xmlns:p14="http://schemas.microsoft.com/office/powerpoint/2010/main" val="364102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53F5A-0BCD-4E49-8749-832D84B914A1}" type="datetimeFigureOut">
              <a:rPr lang="en-US" smtClean="0"/>
              <a:t>11/1/11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6827-054A-CC41-A1F4-BB8884F46828}" type="slidenum">
              <a:rPr lang="en-US" smtClean="0"/>
              <a:t>‹#›</a:t>
            </a:fld>
            <a:endParaRPr lang="en-US"/>
          </a:p>
        </p:txBody>
      </p:sp>
    </p:spTree>
    <p:extLst>
      <p:ext uri="{BB962C8B-B14F-4D97-AF65-F5344CB8AC3E}">
        <p14:creationId xmlns:p14="http://schemas.microsoft.com/office/powerpoint/2010/main" val="3753861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53F5A-0BCD-4E49-8749-832D84B914A1}" type="datetimeFigureOut">
              <a:rPr lang="en-US" smtClean="0"/>
              <a:t>11/1/11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6827-054A-CC41-A1F4-BB8884F46828}" type="slidenum">
              <a:rPr lang="en-US" smtClean="0"/>
              <a:t>‹#›</a:t>
            </a:fld>
            <a:endParaRPr lang="en-US"/>
          </a:p>
        </p:txBody>
      </p:sp>
    </p:spTree>
    <p:extLst>
      <p:ext uri="{BB962C8B-B14F-4D97-AF65-F5344CB8AC3E}">
        <p14:creationId xmlns:p14="http://schemas.microsoft.com/office/powerpoint/2010/main" val="313870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53F5A-0BCD-4E49-8749-832D84B914A1}" type="datetimeFigureOut">
              <a:rPr lang="en-US" smtClean="0"/>
              <a:t>11/1/11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6827-054A-CC41-A1F4-BB8884F46828}" type="slidenum">
              <a:rPr lang="en-US" smtClean="0"/>
              <a:t>‹#›</a:t>
            </a:fld>
            <a:endParaRPr lang="en-US"/>
          </a:p>
        </p:txBody>
      </p:sp>
    </p:spTree>
    <p:extLst>
      <p:ext uri="{BB962C8B-B14F-4D97-AF65-F5344CB8AC3E}">
        <p14:creationId xmlns:p14="http://schemas.microsoft.com/office/powerpoint/2010/main" val="202393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853F5A-0BCD-4E49-8749-832D84B914A1}" type="datetimeFigureOut">
              <a:rPr lang="en-US" smtClean="0"/>
              <a:t>11/1/11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6827-054A-CC41-A1F4-BB8884F46828}" type="slidenum">
              <a:rPr lang="en-US" smtClean="0"/>
              <a:t>‹#›</a:t>
            </a:fld>
            <a:endParaRPr lang="en-US"/>
          </a:p>
        </p:txBody>
      </p:sp>
    </p:spTree>
    <p:extLst>
      <p:ext uri="{BB962C8B-B14F-4D97-AF65-F5344CB8AC3E}">
        <p14:creationId xmlns:p14="http://schemas.microsoft.com/office/powerpoint/2010/main" val="166775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853F5A-0BCD-4E49-8749-832D84B914A1}" type="datetimeFigureOut">
              <a:rPr lang="en-US" smtClean="0"/>
              <a:t>11/1/11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36827-054A-CC41-A1F4-BB8884F46828}" type="slidenum">
              <a:rPr lang="en-US" smtClean="0"/>
              <a:t>‹#›</a:t>
            </a:fld>
            <a:endParaRPr lang="en-US"/>
          </a:p>
        </p:txBody>
      </p:sp>
    </p:spTree>
    <p:extLst>
      <p:ext uri="{BB962C8B-B14F-4D97-AF65-F5344CB8AC3E}">
        <p14:creationId xmlns:p14="http://schemas.microsoft.com/office/powerpoint/2010/main" val="3289222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853F5A-0BCD-4E49-8749-832D84B914A1}" type="datetimeFigureOut">
              <a:rPr lang="en-US" smtClean="0"/>
              <a:t>11/1/11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36827-054A-CC41-A1F4-BB8884F46828}" type="slidenum">
              <a:rPr lang="en-US" smtClean="0"/>
              <a:t>‹#›</a:t>
            </a:fld>
            <a:endParaRPr lang="en-US"/>
          </a:p>
        </p:txBody>
      </p:sp>
    </p:spTree>
    <p:extLst>
      <p:ext uri="{BB962C8B-B14F-4D97-AF65-F5344CB8AC3E}">
        <p14:creationId xmlns:p14="http://schemas.microsoft.com/office/powerpoint/2010/main" val="105943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853F5A-0BCD-4E49-8749-832D84B914A1}" type="datetimeFigureOut">
              <a:rPr lang="en-US" smtClean="0"/>
              <a:t>11/1/11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36827-054A-CC41-A1F4-BB8884F46828}" type="slidenum">
              <a:rPr lang="en-US" smtClean="0"/>
              <a:t>‹#›</a:t>
            </a:fld>
            <a:endParaRPr lang="en-US"/>
          </a:p>
        </p:txBody>
      </p:sp>
    </p:spTree>
    <p:extLst>
      <p:ext uri="{BB962C8B-B14F-4D97-AF65-F5344CB8AC3E}">
        <p14:creationId xmlns:p14="http://schemas.microsoft.com/office/powerpoint/2010/main" val="192565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53F5A-0BCD-4E49-8749-832D84B914A1}" type="datetimeFigureOut">
              <a:rPr lang="en-US" smtClean="0"/>
              <a:t>11/1/11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36827-054A-CC41-A1F4-BB8884F46828}" type="slidenum">
              <a:rPr lang="en-US" smtClean="0"/>
              <a:t>‹#›</a:t>
            </a:fld>
            <a:endParaRPr lang="en-US"/>
          </a:p>
        </p:txBody>
      </p:sp>
    </p:spTree>
    <p:extLst>
      <p:ext uri="{BB962C8B-B14F-4D97-AF65-F5344CB8AC3E}">
        <p14:creationId xmlns:p14="http://schemas.microsoft.com/office/powerpoint/2010/main" val="257456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853F5A-0BCD-4E49-8749-832D84B914A1}" type="datetimeFigureOut">
              <a:rPr lang="en-US" smtClean="0"/>
              <a:t>11/1/11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36827-054A-CC41-A1F4-BB8884F46828}" type="slidenum">
              <a:rPr lang="en-US" smtClean="0"/>
              <a:t>‹#›</a:t>
            </a:fld>
            <a:endParaRPr lang="en-US"/>
          </a:p>
        </p:txBody>
      </p:sp>
    </p:spTree>
    <p:extLst>
      <p:ext uri="{BB962C8B-B14F-4D97-AF65-F5344CB8AC3E}">
        <p14:creationId xmlns:p14="http://schemas.microsoft.com/office/powerpoint/2010/main" val="313094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853F5A-0BCD-4E49-8749-832D84B914A1}" type="datetimeFigureOut">
              <a:rPr lang="en-US" smtClean="0"/>
              <a:t>11/1/11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36827-054A-CC41-A1F4-BB8884F46828}" type="slidenum">
              <a:rPr lang="en-US" smtClean="0"/>
              <a:t>‹#›</a:t>
            </a:fld>
            <a:endParaRPr lang="en-US"/>
          </a:p>
        </p:txBody>
      </p:sp>
    </p:spTree>
    <p:extLst>
      <p:ext uri="{BB962C8B-B14F-4D97-AF65-F5344CB8AC3E}">
        <p14:creationId xmlns:p14="http://schemas.microsoft.com/office/powerpoint/2010/main" val="248730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53F5A-0BCD-4E49-8749-832D84B914A1}" type="datetimeFigureOut">
              <a:rPr lang="en-US" smtClean="0"/>
              <a:t>11/1/11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36827-054A-CC41-A1F4-BB8884F46828}" type="slidenum">
              <a:rPr lang="en-US" smtClean="0"/>
              <a:t>‹#›</a:t>
            </a:fld>
            <a:endParaRPr lang="en-US"/>
          </a:p>
        </p:txBody>
      </p:sp>
    </p:spTree>
    <p:extLst>
      <p:ext uri="{BB962C8B-B14F-4D97-AF65-F5344CB8AC3E}">
        <p14:creationId xmlns:p14="http://schemas.microsoft.com/office/powerpoint/2010/main" val="2836093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Inheritance and Polymorphism</a:t>
            </a:r>
            <a:endParaRPr lang="en-US" dirty="0"/>
          </a:p>
        </p:txBody>
      </p:sp>
      <p:sp>
        <p:nvSpPr>
          <p:cNvPr id="3" name="Subtitle 2"/>
          <p:cNvSpPr>
            <a:spLocks noGrp="1"/>
          </p:cNvSpPr>
          <p:nvPr>
            <p:ph type="subTitle" idx="1"/>
          </p:nvPr>
        </p:nvSpPr>
        <p:spPr/>
        <p:txBody>
          <a:bodyPr/>
          <a:lstStyle/>
          <a:p>
            <a:r>
              <a:rPr lang="en-US" dirty="0" smtClean="0"/>
              <a:t>Jackie Kuehn CS 140</a:t>
            </a:r>
            <a:endParaRPr lang="en-US" dirty="0"/>
          </a:p>
        </p:txBody>
      </p:sp>
    </p:spTree>
    <p:extLst>
      <p:ext uri="{BB962C8B-B14F-4D97-AF65-F5344CB8AC3E}">
        <p14:creationId xmlns:p14="http://schemas.microsoft.com/office/powerpoint/2010/main" val="36993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Polymorphism is one of the pillars of object oriented programming.</a:t>
            </a:r>
          </a:p>
          <a:p>
            <a:r>
              <a:rPr lang="en-US" dirty="0" smtClean="0"/>
              <a:t>Polymorphism refers to the ability to associate multiple meanings to one function by means of late binds.</a:t>
            </a:r>
          </a:p>
          <a:p>
            <a:r>
              <a:rPr lang="en-US" dirty="0" smtClean="0"/>
              <a:t>Thus polymorphism, late binding, and virtual functions are really the same thing. </a:t>
            </a:r>
          </a:p>
          <a:p>
            <a:r>
              <a:rPr lang="en-US" dirty="0" smtClean="0"/>
              <a:t>Polymorphism means that a member function will produce different results depending on the type of object for which it is being called. </a:t>
            </a:r>
          </a:p>
          <a:p>
            <a:r>
              <a:rPr lang="en-US" b="1" dirty="0" smtClean="0"/>
              <a:t>Virtual </a:t>
            </a:r>
            <a:r>
              <a:rPr lang="en-US" dirty="0" smtClean="0"/>
              <a:t>is the keyword that enables polymorphism.</a:t>
            </a:r>
            <a:endParaRPr lang="en-US" b="1" dirty="0"/>
          </a:p>
        </p:txBody>
      </p:sp>
    </p:spTree>
    <p:extLst>
      <p:ext uri="{BB962C8B-B14F-4D97-AF65-F5344CB8AC3E}">
        <p14:creationId xmlns:p14="http://schemas.microsoft.com/office/powerpoint/2010/main" val="2389335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Static Binding versus Dynamic Binding</a:t>
            </a:r>
            <a:endParaRPr lang="en-US" dirty="0"/>
          </a:p>
        </p:txBody>
      </p:sp>
      <p:sp>
        <p:nvSpPr>
          <p:cNvPr id="3" name="Content Placeholder 2"/>
          <p:cNvSpPr>
            <a:spLocks noGrp="1"/>
          </p:cNvSpPr>
          <p:nvPr>
            <p:ph idx="1"/>
          </p:nvPr>
        </p:nvSpPr>
        <p:spPr/>
        <p:txBody>
          <a:bodyPr/>
          <a:lstStyle/>
          <a:p>
            <a:r>
              <a:rPr lang="en-US" dirty="0"/>
              <a:t>S</a:t>
            </a:r>
            <a:r>
              <a:rPr lang="en-US" dirty="0" smtClean="0"/>
              <a:t>tatic binding means that the code for the function is attached at compile time.  An example of this is overloaded functions.</a:t>
            </a:r>
          </a:p>
          <a:p>
            <a:r>
              <a:rPr lang="en-US" dirty="0" smtClean="0"/>
              <a:t>Dynamic Binding is the code for a function is attached at runtime.  This happens with virtual functions.</a:t>
            </a:r>
          </a:p>
          <a:p>
            <a:endParaRPr lang="en-US" dirty="0"/>
          </a:p>
        </p:txBody>
      </p:sp>
    </p:spTree>
    <p:extLst>
      <p:ext uri="{BB962C8B-B14F-4D97-AF65-F5344CB8AC3E}">
        <p14:creationId xmlns:p14="http://schemas.microsoft.com/office/powerpoint/2010/main" val="4184937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Polymorphism Example with Bosses and Enemies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Suppose that you are playing a game and you are facing a group of bad guys.   The group of bad guys is objects of different types that are related through inheritance:  enemies and bosses.</a:t>
            </a:r>
          </a:p>
          <a:p>
            <a:r>
              <a:rPr lang="en-US" sz="2400" dirty="0" smtClean="0"/>
              <a:t>Through the magic of polymorphism, </a:t>
            </a:r>
            <a:r>
              <a:rPr lang="en-US" sz="2400" dirty="0"/>
              <a:t> </a:t>
            </a:r>
            <a:r>
              <a:rPr lang="en-US" sz="2400" dirty="0" smtClean="0"/>
              <a:t>you could call the same member function for each bad guy in the group, say to attack the player, and the type of each object would determine the exact effects.</a:t>
            </a:r>
          </a:p>
          <a:p>
            <a:r>
              <a:rPr lang="en-US" sz="2400" dirty="0" smtClean="0"/>
              <a:t>The call for the enemy objects would produce one result, such as weak attack, while the call for bosses would produce a different result such as a strong attack.  </a:t>
            </a:r>
          </a:p>
          <a:p>
            <a:r>
              <a:rPr lang="en-US" sz="2400" dirty="0" smtClean="0"/>
              <a:t>This is different than function overriding.  The effect of the function call is </a:t>
            </a:r>
            <a:r>
              <a:rPr lang="en-US" sz="2400" b="1" dirty="0" smtClean="0"/>
              <a:t>dynamic </a:t>
            </a:r>
            <a:r>
              <a:rPr lang="en-US" sz="2400" dirty="0" smtClean="0"/>
              <a:t>and is determined at run time, depending on the object type.</a:t>
            </a:r>
          </a:p>
          <a:p>
            <a:endParaRPr lang="en-US" sz="2400" dirty="0" smtClean="0"/>
          </a:p>
          <a:p>
            <a:endParaRPr lang="en-US" sz="2400" dirty="0" smtClean="0"/>
          </a:p>
          <a:p>
            <a:endParaRPr lang="en-US" sz="2000" dirty="0"/>
          </a:p>
        </p:txBody>
      </p:sp>
    </p:spTree>
    <p:extLst>
      <p:ext uri="{BB962C8B-B14F-4D97-AF65-F5344CB8AC3E}">
        <p14:creationId xmlns:p14="http://schemas.microsoft.com/office/powerpoint/2010/main" val="1619089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Virtual Member Functions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An object of a derived class is also a member of the base class.  For example, in our program,  a Boss object is an Enemy object, too.</a:t>
            </a:r>
          </a:p>
          <a:p>
            <a:r>
              <a:rPr lang="en-US" sz="2000" dirty="0" smtClean="0"/>
              <a:t>Because a derived class is also a member of a base class you can use a pointer to a base class to point to an object of a derived class.</a:t>
            </a:r>
          </a:p>
          <a:p>
            <a:r>
              <a:rPr lang="en-US" sz="2000" dirty="0" smtClean="0"/>
              <a:t>Example:  </a:t>
            </a:r>
            <a:r>
              <a:rPr lang="en-US" sz="2000" b="1" dirty="0" smtClean="0"/>
              <a:t>Enemy * </a:t>
            </a:r>
            <a:r>
              <a:rPr lang="en-US" sz="2000" b="1" dirty="0" err="1" smtClean="0"/>
              <a:t>pBadGuy</a:t>
            </a:r>
            <a:r>
              <a:rPr lang="en-US" sz="2000" b="1" dirty="0" smtClean="0"/>
              <a:t> = new Boss();</a:t>
            </a:r>
          </a:p>
          <a:p>
            <a:r>
              <a:rPr lang="en-US" sz="2000" dirty="0" smtClean="0"/>
              <a:t>Why would you want to do this?  It is useful because it allows you to deal with objects without knowing their exact type.  For example, you could have function that accepts a pointer to Enemy that would work with either an Enemy or Boss object.</a:t>
            </a:r>
          </a:p>
          <a:p>
            <a:r>
              <a:rPr lang="en-US" sz="2000" b="1" dirty="0" err="1" smtClean="0"/>
              <a:t>pBadGuy</a:t>
            </a:r>
            <a:r>
              <a:rPr lang="en-US" sz="2000" b="1" dirty="0" smtClean="0"/>
              <a:t>-&gt;Taunt();  The output is : </a:t>
            </a:r>
            <a:r>
              <a:rPr lang="en-US" sz="2000" dirty="0" smtClean="0"/>
              <a:t>The enemy says that he will fight you.</a:t>
            </a:r>
          </a:p>
          <a:p>
            <a:r>
              <a:rPr lang="en-US" sz="2000" dirty="0" smtClean="0"/>
              <a:t>YIKES!!!  I got the Enemy’s Taunt() function even though I overrode Taunt() in Boss.  The problem was caused by early binding, for which the exact member function was based on the pointer type.</a:t>
            </a:r>
          </a:p>
          <a:p>
            <a:r>
              <a:rPr lang="en-US" sz="2000" dirty="0" smtClean="0"/>
              <a:t>How do I fix this????</a:t>
            </a:r>
            <a:endParaRPr lang="en-US" sz="2000" dirty="0"/>
          </a:p>
        </p:txBody>
      </p:sp>
    </p:spTree>
    <p:extLst>
      <p:ext uri="{BB962C8B-B14F-4D97-AF65-F5344CB8AC3E}">
        <p14:creationId xmlns:p14="http://schemas.microsoft.com/office/powerpoint/2010/main" val="3809177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Virtual Functions </a:t>
            </a:r>
            <a:endParaRPr lang="en-US" dirty="0"/>
          </a:p>
        </p:txBody>
      </p:sp>
      <p:sp>
        <p:nvSpPr>
          <p:cNvPr id="3" name="Content Placeholder 2"/>
          <p:cNvSpPr>
            <a:spLocks noGrp="1"/>
          </p:cNvSpPr>
          <p:nvPr>
            <p:ph idx="1"/>
          </p:nvPr>
        </p:nvSpPr>
        <p:spPr/>
        <p:txBody>
          <a:bodyPr>
            <a:normAutofit/>
          </a:bodyPr>
          <a:lstStyle/>
          <a:p>
            <a:r>
              <a:rPr lang="en-US" sz="2000" dirty="0" smtClean="0"/>
              <a:t>What is needed is to have a member function called based upon the type of object pointed to and not fixed by the pointer type.  This is accomplished by late binding, through </a:t>
            </a:r>
            <a:r>
              <a:rPr lang="en-US" sz="2000" b="1" dirty="0" smtClean="0"/>
              <a:t>virtual </a:t>
            </a:r>
            <a:r>
              <a:rPr lang="en-US" sz="2000" dirty="0" smtClean="0"/>
              <a:t>functions.</a:t>
            </a:r>
          </a:p>
          <a:p>
            <a:r>
              <a:rPr lang="en-US" sz="2000" dirty="0" smtClean="0"/>
              <a:t>To create a virtual function use the keyword virtual before the name of the function when you declare it.</a:t>
            </a:r>
          </a:p>
          <a:p>
            <a:r>
              <a:rPr lang="en-US" sz="2000" b="1" dirty="0" smtClean="0"/>
              <a:t>void virtual </a:t>
            </a:r>
            <a:r>
              <a:rPr lang="en-US" sz="2000" b="1" dirty="0" err="1" smtClean="0"/>
              <a:t>Vtaunt</a:t>
            </a:r>
            <a:r>
              <a:rPr lang="en-US" sz="2000" b="1" dirty="0" smtClean="0"/>
              <a:t>() </a:t>
            </a:r>
            <a:r>
              <a:rPr lang="en-US" sz="2000" b="1" dirty="0" err="1" smtClean="0"/>
              <a:t>const</a:t>
            </a:r>
            <a:r>
              <a:rPr lang="en-US" sz="2000" b="1" dirty="0" smtClean="0"/>
              <a:t> </a:t>
            </a:r>
          </a:p>
          <a:p>
            <a:r>
              <a:rPr lang="en-US" sz="2000" dirty="0" smtClean="0"/>
              <a:t>{</a:t>
            </a:r>
            <a:r>
              <a:rPr lang="en-US" sz="2000" dirty="0" err="1" smtClean="0"/>
              <a:t>cout</a:t>
            </a:r>
            <a:r>
              <a:rPr lang="en-US" sz="2000" dirty="0" smtClean="0"/>
              <a:t>&lt;&lt;“The enemy says he will fight you. “&lt;&lt;</a:t>
            </a:r>
            <a:r>
              <a:rPr lang="en-US" sz="2000" dirty="0" err="1" smtClean="0"/>
              <a:t>endl</a:t>
            </a:r>
            <a:r>
              <a:rPr lang="en-US" sz="2000" dirty="0" smtClean="0"/>
              <a:t>;}</a:t>
            </a:r>
          </a:p>
          <a:p>
            <a:r>
              <a:rPr lang="en-US" sz="2000" dirty="0" smtClean="0"/>
              <a:t>This means that </a:t>
            </a:r>
            <a:r>
              <a:rPr lang="en-US" sz="2000" b="1" dirty="0" err="1" smtClean="0"/>
              <a:t>Vtaunt</a:t>
            </a:r>
            <a:r>
              <a:rPr lang="en-US" sz="2000" b="1" dirty="0" smtClean="0"/>
              <a:t>() </a:t>
            </a:r>
            <a:r>
              <a:rPr lang="en-US" sz="2000" dirty="0" smtClean="0"/>
              <a:t>is a virtual function in Enemy and it’s inherited as a virtual function in the derived class Boss.</a:t>
            </a:r>
          </a:p>
          <a:p>
            <a:r>
              <a:rPr lang="en-US" sz="2000" dirty="0" smtClean="0"/>
              <a:t>When I override </a:t>
            </a:r>
            <a:r>
              <a:rPr lang="en-US" sz="2000" dirty="0" err="1" smtClean="0"/>
              <a:t>Vtaunt</a:t>
            </a:r>
            <a:r>
              <a:rPr lang="en-US" sz="2000" dirty="0" smtClean="0"/>
              <a:t>() in Boss, the correct version will be called based on the type of object, not the type of the pointer.</a:t>
            </a:r>
          </a:p>
          <a:p>
            <a:r>
              <a:rPr lang="en-US" sz="2000" b="1" dirty="0" smtClean="0"/>
              <a:t>void virtual </a:t>
            </a:r>
            <a:r>
              <a:rPr lang="en-US" sz="2000" b="1" dirty="0" err="1" smtClean="0"/>
              <a:t>Vtaunt</a:t>
            </a:r>
            <a:r>
              <a:rPr lang="en-US" sz="2000" b="1" dirty="0" smtClean="0"/>
              <a:t>() </a:t>
            </a:r>
            <a:r>
              <a:rPr lang="en-US" sz="2000" b="1" dirty="0" err="1" smtClean="0"/>
              <a:t>const</a:t>
            </a:r>
            <a:endParaRPr lang="en-US" sz="2000" b="1" dirty="0" smtClean="0"/>
          </a:p>
          <a:p>
            <a:r>
              <a:rPr lang="en-US" sz="2000" dirty="0" smtClean="0"/>
              <a:t>{</a:t>
            </a:r>
            <a:r>
              <a:rPr lang="en-US" sz="2000" dirty="0" err="1" smtClean="0"/>
              <a:t>cout</a:t>
            </a:r>
            <a:r>
              <a:rPr lang="en-US" sz="2000" dirty="0" smtClean="0"/>
              <a:t>&lt;&lt;“The boss will end your pitiful existence”&lt;&lt;</a:t>
            </a:r>
            <a:r>
              <a:rPr lang="en-US" sz="2000" dirty="0" err="1" smtClean="0"/>
              <a:t>endl</a:t>
            </a:r>
            <a:r>
              <a:rPr lang="en-US" sz="2000" dirty="0" smtClean="0"/>
              <a:t>;}</a:t>
            </a:r>
          </a:p>
          <a:p>
            <a:endParaRPr lang="en-US" sz="2000" dirty="0" smtClean="0"/>
          </a:p>
        </p:txBody>
      </p:sp>
    </p:spTree>
    <p:extLst>
      <p:ext uri="{BB962C8B-B14F-4D97-AF65-F5344CB8AC3E}">
        <p14:creationId xmlns:p14="http://schemas.microsoft.com/office/powerpoint/2010/main" val="137420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Virtual Functions</a:t>
            </a:r>
            <a:endParaRPr lang="en-US" dirty="0"/>
          </a:p>
        </p:txBody>
      </p:sp>
      <p:sp>
        <p:nvSpPr>
          <p:cNvPr id="3" name="Content Placeholder 2"/>
          <p:cNvSpPr>
            <a:spLocks noGrp="1"/>
          </p:cNvSpPr>
          <p:nvPr>
            <p:ph idx="1"/>
          </p:nvPr>
        </p:nvSpPr>
        <p:spPr/>
        <p:txBody>
          <a:bodyPr>
            <a:normAutofit/>
          </a:bodyPr>
          <a:lstStyle/>
          <a:p>
            <a:r>
              <a:rPr lang="en-US" sz="2000" dirty="0" smtClean="0"/>
              <a:t>Hint:  Once a member function is defined as virtual.  It’s virtual in any derived class.  This means that you don’t have to use the keyword virtual when you override a member function in a derived class, but you should use it anyway because it will remind you that the function is indeed virtual.</a:t>
            </a:r>
          </a:p>
          <a:p>
            <a:r>
              <a:rPr lang="en-US" sz="2000" b="1" dirty="0" err="1" smtClean="0"/>
              <a:t>pBadGuy</a:t>
            </a:r>
            <a:r>
              <a:rPr lang="en-US" sz="2000" b="1" dirty="0" smtClean="0"/>
              <a:t>-&gt;</a:t>
            </a:r>
            <a:r>
              <a:rPr lang="en-US" sz="2000" b="1" dirty="0" err="1" smtClean="0"/>
              <a:t>Vtaunt</a:t>
            </a:r>
            <a:r>
              <a:rPr lang="en-US" sz="2000" b="1" dirty="0" smtClean="0"/>
              <a:t>();  </a:t>
            </a:r>
            <a:r>
              <a:rPr lang="en-US" sz="2000" dirty="0" smtClean="0"/>
              <a:t>Results in the following output line:</a:t>
            </a:r>
            <a:endParaRPr lang="en-US" sz="2000" b="1" dirty="0"/>
          </a:p>
          <a:p>
            <a:r>
              <a:rPr lang="en-US" sz="2000" dirty="0" smtClean="0"/>
              <a:t>The boss will end your pitiful existence.</a:t>
            </a:r>
          </a:p>
          <a:p>
            <a:r>
              <a:rPr lang="en-US" sz="2000" b="1" dirty="0" smtClean="0"/>
              <a:t>TRAP:  </a:t>
            </a:r>
            <a:r>
              <a:rPr lang="en-US" sz="2000" dirty="0" smtClean="0"/>
              <a:t>The cost of virtual functions isn’t free.  There is a performance cost associated with using virtual functions.</a:t>
            </a:r>
            <a:r>
              <a:rPr lang="en-US" sz="2000" b="1" dirty="0"/>
              <a:t> </a:t>
            </a:r>
            <a:r>
              <a:rPr lang="en-US" sz="2000" b="1" dirty="0" smtClean="0"/>
              <a:t> </a:t>
            </a:r>
            <a:r>
              <a:rPr lang="en-US" sz="2000" dirty="0" smtClean="0"/>
              <a:t>However, once you define a virtual function in a class, defining another one doesn’t cost much.</a:t>
            </a:r>
          </a:p>
        </p:txBody>
      </p:sp>
    </p:spTree>
    <p:extLst>
      <p:ext uri="{BB962C8B-B14F-4D97-AF65-F5344CB8AC3E}">
        <p14:creationId xmlns:p14="http://schemas.microsoft.com/office/powerpoint/2010/main" val="375638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Virtual Destructors</a:t>
            </a:r>
            <a:endParaRPr lang="en-US" dirty="0"/>
          </a:p>
        </p:txBody>
      </p:sp>
      <p:sp>
        <p:nvSpPr>
          <p:cNvPr id="3" name="Content Placeholder 2"/>
          <p:cNvSpPr>
            <a:spLocks noGrp="1"/>
          </p:cNvSpPr>
          <p:nvPr>
            <p:ph idx="1"/>
          </p:nvPr>
        </p:nvSpPr>
        <p:spPr/>
        <p:txBody>
          <a:bodyPr>
            <a:normAutofit/>
          </a:bodyPr>
          <a:lstStyle/>
          <a:p>
            <a:r>
              <a:rPr lang="en-US" sz="2000" dirty="0" smtClean="0"/>
              <a:t>When you use a pointer to a base class to point to an object of a derived class, you have a potential problem.  </a:t>
            </a:r>
          </a:p>
          <a:p>
            <a:r>
              <a:rPr lang="en-US" sz="2000" dirty="0" smtClean="0"/>
              <a:t>When you delete the pointer the base class destructor will be called for the object.</a:t>
            </a:r>
          </a:p>
          <a:p>
            <a:r>
              <a:rPr lang="en-US" sz="2000" dirty="0" smtClean="0"/>
              <a:t>Problem </a:t>
            </a:r>
            <a:r>
              <a:rPr lang="en-US" sz="2000" dirty="0" smtClean="0">
                <a:sym typeface="Wingdings"/>
              </a:rPr>
              <a:t> The derived class will need to free up its memory.</a:t>
            </a:r>
          </a:p>
          <a:p>
            <a:r>
              <a:rPr lang="en-US" sz="2000" dirty="0" smtClean="0">
                <a:sym typeface="Wingdings"/>
              </a:rPr>
              <a:t>Solution  Make the destructors virtual.  That way the derived classes destructor will be called.</a:t>
            </a:r>
          </a:p>
          <a:p>
            <a:r>
              <a:rPr lang="en-US" sz="2000" dirty="0" smtClean="0">
                <a:sym typeface="Wingdings"/>
              </a:rPr>
              <a:t>Example:  </a:t>
            </a:r>
            <a:r>
              <a:rPr lang="en-US" sz="2000" b="1" dirty="0" smtClean="0">
                <a:sym typeface="Wingdings"/>
              </a:rPr>
              <a:t>virtual ~Enemy()</a:t>
            </a:r>
          </a:p>
          <a:p>
            <a:r>
              <a:rPr lang="en-US" sz="2000" b="1" dirty="0" smtClean="0">
                <a:sym typeface="Wingdings"/>
              </a:rPr>
              <a:t>Trick:  </a:t>
            </a:r>
            <a:r>
              <a:rPr lang="en-US" sz="2000" dirty="0" smtClean="0">
                <a:sym typeface="Wingdings"/>
              </a:rPr>
              <a:t>A good rule of thumb is that if you have any virtual member functions in a class, you should make the destructor virtual.</a:t>
            </a:r>
          </a:p>
          <a:p>
            <a:endParaRPr lang="en-US" sz="2000" b="1" dirty="0"/>
          </a:p>
        </p:txBody>
      </p:sp>
    </p:spTree>
    <p:extLst>
      <p:ext uri="{BB962C8B-B14F-4D97-AF65-F5344CB8AC3E}">
        <p14:creationId xmlns:p14="http://schemas.microsoft.com/office/powerpoint/2010/main" val="2344231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460</TotalTime>
  <Words>865</Words>
  <Application>Microsoft Macintosh PowerPoint</Application>
  <PresentationFormat>On-screen Show (4:3)</PresentationFormat>
  <Paragraphs>46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Inheritance and Polymorphism</vt:lpstr>
      <vt:lpstr>Polymorphism</vt:lpstr>
      <vt:lpstr>Static Binding versus Dynamic Binding</vt:lpstr>
      <vt:lpstr>Polymorphism Example with Bosses and Enemies</vt:lpstr>
      <vt:lpstr>Defining Virtual Member Functions</vt:lpstr>
      <vt:lpstr>Defining Virtual Functions </vt:lpstr>
      <vt:lpstr>Defining Virtual Functions</vt:lpstr>
      <vt:lpstr>Defining Virtual Destructors</vt:lpstr>
    </vt:vector>
  </TitlesOfParts>
  <Company>SBCC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and Polymorphism</dc:title>
  <dc:creator>Jackie Kuehn</dc:creator>
  <cp:lastModifiedBy>Jackie Kuehn</cp:lastModifiedBy>
  <cp:revision>14</cp:revision>
  <dcterms:created xsi:type="dcterms:W3CDTF">2011-11-01T18:22:35Z</dcterms:created>
  <dcterms:modified xsi:type="dcterms:W3CDTF">2011-11-02T02:03:25Z</dcterms:modified>
</cp:coreProperties>
</file>