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9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tableStyles" Target="tableStyles.xml"/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10" Type="http://schemas.openxmlformats.org/officeDocument/2006/relationships/printerSettings" Target="printerSettings/printerSettings1.bin"/><Relationship Id="rId5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069F-0FFA-2243-B6A0-095545BEB3F0}" type="datetimeFigureOut">
              <a:rPr lang="en-US" smtClean="0"/>
              <a:t>11/15/11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9F8-D0A2-7C44-8F89-8DDB7952F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5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069F-0FFA-2243-B6A0-095545BEB3F0}" type="datetimeFigureOut">
              <a:rPr lang="en-US" smtClean="0"/>
              <a:t>11/15/11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9F8-D0A2-7C44-8F89-8DDB7952F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65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069F-0FFA-2243-B6A0-095545BEB3F0}" type="datetimeFigureOut">
              <a:rPr lang="en-US" smtClean="0"/>
              <a:t>11/15/11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9F8-D0A2-7C44-8F89-8DDB7952F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38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069F-0FFA-2243-B6A0-095545BEB3F0}" type="datetimeFigureOut">
              <a:rPr lang="en-US" smtClean="0"/>
              <a:t>11/15/11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9F8-D0A2-7C44-8F89-8DDB7952F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16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069F-0FFA-2243-B6A0-095545BEB3F0}" type="datetimeFigureOut">
              <a:rPr lang="en-US" smtClean="0"/>
              <a:t>11/15/11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9F8-D0A2-7C44-8F89-8DDB7952F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74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069F-0FFA-2243-B6A0-095545BEB3F0}" type="datetimeFigureOut">
              <a:rPr lang="en-US" smtClean="0"/>
              <a:t>11/15/11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9F8-D0A2-7C44-8F89-8DDB7952F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86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069F-0FFA-2243-B6A0-095545BEB3F0}" type="datetimeFigureOut">
              <a:rPr lang="en-US" smtClean="0"/>
              <a:t>11/15/11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9F8-D0A2-7C44-8F89-8DDB7952F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05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069F-0FFA-2243-B6A0-095545BEB3F0}" type="datetimeFigureOut">
              <a:rPr lang="en-US" smtClean="0"/>
              <a:t>11/15/11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9F8-D0A2-7C44-8F89-8DDB7952F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835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069F-0FFA-2243-B6A0-095545BEB3F0}" type="datetimeFigureOut">
              <a:rPr lang="en-US" smtClean="0"/>
              <a:t>11/15/11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9F8-D0A2-7C44-8F89-8DDB7952F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01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069F-0FFA-2243-B6A0-095545BEB3F0}" type="datetimeFigureOut">
              <a:rPr lang="en-US" smtClean="0"/>
              <a:t>11/15/11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9F8-D0A2-7C44-8F89-8DDB7952F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58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069F-0FFA-2243-B6A0-095545BEB3F0}" type="datetimeFigureOut">
              <a:rPr lang="en-US" smtClean="0"/>
              <a:t>11/15/11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9F8-D0A2-7C44-8F89-8DDB7952F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72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0069F-0FFA-2243-B6A0-095545BEB3F0}" type="datetimeFigureOut">
              <a:rPr lang="en-US" smtClean="0"/>
              <a:t>11/15/11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A99F8-D0A2-7C44-8F89-8DDB7952F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3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Pointer and Copy Constructors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Jackie Kuehn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30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this </a:t>
            </a:r>
            <a:r>
              <a:rPr lang="en-US" dirty="0" smtClean="0"/>
              <a:t>pointer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dirty="0" smtClean="0"/>
              <a:t>Member functions have access to a </a:t>
            </a:r>
            <a:r>
              <a:rPr lang="en-US" sz="1600" i="1" dirty="0" smtClean="0"/>
              <a:t>magic </a:t>
            </a:r>
            <a:r>
              <a:rPr lang="en-US" sz="1600" dirty="0" smtClean="0"/>
              <a:t>pointer named </a:t>
            </a:r>
            <a:r>
              <a:rPr lang="en-US" sz="1600" b="1" dirty="0" smtClean="0"/>
              <a:t>this, </a:t>
            </a:r>
            <a:r>
              <a:rPr lang="en-US" sz="1600" dirty="0" smtClean="0"/>
              <a:t>which points to itself.</a:t>
            </a:r>
          </a:p>
          <a:p>
            <a:r>
              <a:rPr lang="en-US" sz="1600" dirty="0" smtClean="0"/>
              <a:t>In every member function, the identifier </a:t>
            </a:r>
            <a:r>
              <a:rPr lang="en-US" sz="1600" b="1" dirty="0" smtClean="0"/>
              <a:t>this </a:t>
            </a:r>
            <a:r>
              <a:rPr lang="en-US" sz="1600" dirty="0" smtClean="0"/>
              <a:t>is a pointer that points to the object for which the member function was called.</a:t>
            </a:r>
          </a:p>
          <a:p>
            <a:r>
              <a:rPr lang="en-US" sz="1600" dirty="0" smtClean="0"/>
              <a:t>Example:</a:t>
            </a:r>
          </a:p>
          <a:p>
            <a:r>
              <a:rPr lang="en-US" sz="1600" dirty="0" smtClean="0"/>
              <a:t>class where{ </a:t>
            </a:r>
          </a:p>
          <a:p>
            <a:r>
              <a:rPr lang="en-US" sz="1600" dirty="0" smtClean="0"/>
              <a:t>private:  char </a:t>
            </a:r>
            <a:r>
              <a:rPr lang="en-US" sz="1600" dirty="0" err="1" smtClean="0"/>
              <a:t>charray</a:t>
            </a:r>
            <a:r>
              <a:rPr lang="en-US" sz="1600" dirty="0" smtClean="0"/>
              <a:t>[10];		//occupies 10 bytes</a:t>
            </a:r>
          </a:p>
          <a:p>
            <a:r>
              <a:rPr lang="en-US" sz="1600" dirty="0"/>
              <a:t>p</a:t>
            </a:r>
            <a:r>
              <a:rPr lang="en-US" sz="1600" dirty="0" smtClean="0"/>
              <a:t>ublic:  void reveal(){</a:t>
            </a:r>
            <a:r>
              <a:rPr lang="en-US" sz="1600" dirty="0" err="1" smtClean="0"/>
              <a:t>cout</a:t>
            </a:r>
            <a:r>
              <a:rPr lang="en-US" sz="1600" dirty="0" smtClean="0"/>
              <a:t>&lt;&lt;“My objects address is “&lt;&lt;this&lt;&lt;</a:t>
            </a:r>
            <a:r>
              <a:rPr lang="en-US" sz="1600" dirty="0" err="1" smtClean="0"/>
              <a:t>endl</a:t>
            </a:r>
            <a:r>
              <a:rPr lang="en-US" sz="1600" dirty="0" smtClean="0"/>
              <a:t>;}</a:t>
            </a:r>
          </a:p>
          <a:p>
            <a:r>
              <a:rPr lang="en-US" sz="1600" dirty="0" smtClean="0"/>
              <a:t>};</a:t>
            </a:r>
          </a:p>
          <a:p>
            <a:r>
              <a:rPr lang="en-US" sz="1600" dirty="0" smtClean="0"/>
              <a:t>void main()</a:t>
            </a:r>
          </a:p>
          <a:p>
            <a:r>
              <a:rPr lang="en-US" sz="1600" dirty="0" smtClean="0"/>
              <a:t>{    where w1, w2, w3;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w1.reveal();	  w2.reveal();  w3.reveal();</a:t>
            </a:r>
          </a:p>
          <a:p>
            <a:r>
              <a:rPr lang="en-US" sz="1600" dirty="0" smtClean="0"/>
              <a:t>}				//</a:t>
            </a:r>
            <a:r>
              <a:rPr lang="en-US" sz="1600" b="1" dirty="0" smtClean="0"/>
              <a:t>Output follows:</a:t>
            </a:r>
          </a:p>
          <a:p>
            <a:r>
              <a:rPr lang="en-US" sz="1600" dirty="0" smtClean="0"/>
              <a:t>My objects address is 0x8f4effec</a:t>
            </a:r>
          </a:p>
          <a:p>
            <a:r>
              <a:rPr lang="en-US" sz="1600" dirty="0" smtClean="0"/>
              <a:t>My objects address is 0x8f4effe2</a:t>
            </a:r>
          </a:p>
          <a:p>
            <a:r>
              <a:rPr lang="en-US" sz="1600" dirty="0" smtClean="0"/>
              <a:t>My objects address is 0x8f4effd8</a:t>
            </a:r>
          </a:p>
          <a:p>
            <a:r>
              <a:rPr lang="en-US" sz="1600" dirty="0" smtClean="0"/>
              <a:t>Note:  Each objects address differs by 10 bytes which is the amount storage for the class.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674809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Member Data with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class what </a:t>
            </a:r>
          </a:p>
          <a:p>
            <a:r>
              <a:rPr lang="en-US" sz="1800" dirty="0" smtClean="0"/>
              <a:t>{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private:  </a:t>
            </a:r>
            <a:r>
              <a:rPr lang="en-US" sz="1800" dirty="0" err="1" smtClean="0"/>
              <a:t>int</a:t>
            </a:r>
            <a:r>
              <a:rPr lang="en-US" sz="1800" dirty="0" smtClean="0"/>
              <a:t> alpha;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public: 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void tester(){  this-&gt; alpha = 11;	// same as alpha = 11;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                        </a:t>
            </a:r>
            <a:r>
              <a:rPr lang="en-US" sz="1800" dirty="0" err="1" smtClean="0"/>
              <a:t>cout</a:t>
            </a:r>
            <a:r>
              <a:rPr lang="en-US" sz="1800" dirty="0" smtClean="0"/>
              <a:t>&lt;&lt;this-&gt; alpha;}	// same as </a:t>
            </a:r>
            <a:r>
              <a:rPr lang="en-US" sz="1800" dirty="0" err="1" smtClean="0"/>
              <a:t>cout</a:t>
            </a:r>
            <a:r>
              <a:rPr lang="en-US" sz="1800" dirty="0" smtClean="0"/>
              <a:t>&lt;&lt;alpha;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};</a:t>
            </a:r>
          </a:p>
          <a:p>
            <a:r>
              <a:rPr lang="en-US" sz="1800" dirty="0" smtClean="0"/>
              <a:t>void main ()</a:t>
            </a:r>
          </a:p>
          <a:p>
            <a:r>
              <a:rPr lang="en-US" sz="1800" dirty="0" smtClean="0"/>
              <a:t>{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what ever;		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</a:t>
            </a:r>
            <a:r>
              <a:rPr lang="en-US" sz="1800" dirty="0" err="1" smtClean="0"/>
              <a:t>ever.tester</a:t>
            </a:r>
            <a:r>
              <a:rPr lang="en-US" sz="1800" dirty="0" smtClean="0"/>
              <a:t>();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</a:t>
            </a:r>
            <a:r>
              <a:rPr lang="en-US" sz="1800" dirty="0" err="1" smtClean="0"/>
              <a:t>cout</a:t>
            </a:r>
            <a:r>
              <a:rPr lang="en-US" sz="1800" dirty="0" smtClean="0"/>
              <a:t>&lt;&lt;</a:t>
            </a:r>
            <a:r>
              <a:rPr lang="en-US" sz="1800" dirty="0" err="1" smtClean="0"/>
              <a:t>endl</a:t>
            </a:r>
            <a:r>
              <a:rPr lang="en-US" sz="1800" dirty="0" smtClean="0"/>
              <a:t>;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87208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this for Returning Values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Refer to the program </a:t>
            </a:r>
            <a:r>
              <a:rPr lang="en-US" sz="2400" dirty="0" err="1" smtClean="0"/>
              <a:t>this.cpp</a:t>
            </a:r>
            <a:endParaRPr lang="en-US" sz="2400" dirty="0" smtClean="0"/>
          </a:p>
          <a:p>
            <a:r>
              <a:rPr lang="en-US" sz="2400" dirty="0" smtClean="0"/>
              <a:t>The declaration </a:t>
            </a:r>
            <a:r>
              <a:rPr lang="en-US" sz="2400" b="1" dirty="0" smtClean="0"/>
              <a:t>exam&amp; operator = (exam &amp; e) </a:t>
            </a:r>
            <a:r>
              <a:rPr lang="en-US" sz="2400" dirty="0" smtClean="0"/>
              <a:t>returns by value.</a:t>
            </a:r>
          </a:p>
          <a:p>
            <a:r>
              <a:rPr lang="en-US" sz="2400" dirty="0" smtClean="0"/>
              <a:t>The last statement in the function is </a:t>
            </a:r>
          </a:p>
          <a:p>
            <a:r>
              <a:rPr lang="en-US" sz="2400" b="1" dirty="0" smtClean="0"/>
              <a:t>return *this;</a:t>
            </a:r>
          </a:p>
          <a:p>
            <a:r>
              <a:rPr lang="en-US" sz="2400" dirty="0" smtClean="0"/>
              <a:t>Since this is a pointer to the object of which the function is a member *this is that object and it is returned by reference.</a:t>
            </a:r>
          </a:p>
          <a:p>
            <a:r>
              <a:rPr lang="en-US" sz="2400" dirty="0" smtClean="0"/>
              <a:t>Each time the = sign is encountered the overloaded operator =() function is called.  </a:t>
            </a:r>
          </a:p>
          <a:p>
            <a:r>
              <a:rPr lang="en-US" sz="2400" dirty="0" smtClean="0"/>
              <a:t>The three objects end up with the same value, 22.</a:t>
            </a:r>
          </a:p>
          <a:p>
            <a:endParaRPr lang="en-US" sz="24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06272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this  </a:t>
            </a:r>
            <a:r>
              <a:rPr lang="en-US" dirty="0" smtClean="0"/>
              <a:t>Pointer Summary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this pointer cannot have its value changed it always points to the calling object.</a:t>
            </a:r>
          </a:p>
          <a:p>
            <a:r>
              <a:rPr lang="en-US" dirty="0" smtClean="0"/>
              <a:t>Note, </a:t>
            </a:r>
            <a:r>
              <a:rPr lang="en-US" b="1" dirty="0" smtClean="0"/>
              <a:t>this </a:t>
            </a:r>
            <a:r>
              <a:rPr lang="en-US" dirty="0" smtClean="0"/>
              <a:t>is not the name of the calling object, but is the name of a pointer that points to the calling object.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this </a:t>
            </a:r>
            <a:r>
              <a:rPr lang="en-US" dirty="0" smtClean="0"/>
              <a:t>operator is required when overloading the assignment operator.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984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 2:  Copy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Why do you need to write a copy constructor?</a:t>
            </a:r>
          </a:p>
          <a:p>
            <a:r>
              <a:rPr lang="en-US" sz="2400" dirty="0" smtClean="0"/>
              <a:t>Example:  I have a class Student:</a:t>
            </a:r>
          </a:p>
          <a:p>
            <a:r>
              <a:rPr lang="en-US" sz="2400" dirty="0" smtClean="0"/>
              <a:t>Person best(3.9, 138, “Robert Munoz);</a:t>
            </a:r>
          </a:p>
          <a:p>
            <a:r>
              <a:rPr lang="en-US" sz="2400" dirty="0" smtClean="0"/>
              <a:t>Person clone(</a:t>
            </a:r>
            <a:r>
              <a:rPr lang="en-US" sz="2400" dirty="0" err="1" smtClean="0"/>
              <a:t>const</a:t>
            </a:r>
            <a:r>
              <a:rPr lang="en-US" sz="2400" dirty="0" smtClean="0"/>
              <a:t> &amp; best);</a:t>
            </a:r>
          </a:p>
          <a:p>
            <a:r>
              <a:rPr lang="en-US" sz="2400" dirty="0" smtClean="0"/>
              <a:t>The object clone should be an</a:t>
            </a:r>
            <a:r>
              <a:rPr lang="en-US" sz="2400" b="1" dirty="0" smtClean="0"/>
              <a:t> exact </a:t>
            </a:r>
            <a:r>
              <a:rPr lang="en-US" sz="2400" dirty="0" smtClean="0"/>
              <a:t>copy of best.</a:t>
            </a:r>
          </a:p>
          <a:p>
            <a:r>
              <a:rPr lang="en-US" sz="2400" dirty="0" smtClean="0"/>
              <a:t>Compiler provides a copy constructor that performs a “shallow copy”.</a:t>
            </a:r>
          </a:p>
          <a:p>
            <a:r>
              <a:rPr lang="en-US" sz="2400" dirty="0" smtClean="0"/>
              <a:t>Shallow copy means that each data member is cloned for the new copy.</a:t>
            </a:r>
          </a:p>
          <a:p>
            <a:r>
              <a:rPr lang="en-US" sz="2400" dirty="0" smtClean="0"/>
              <a:t>Copy Constructor is needed </a:t>
            </a:r>
            <a:r>
              <a:rPr lang="en-US" sz="2400" b="1" dirty="0" smtClean="0"/>
              <a:t>only </a:t>
            </a:r>
            <a:r>
              <a:rPr lang="en-US" sz="2400" dirty="0" smtClean="0"/>
              <a:t>for situations where we dynamically allocate memory or we use pointers.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b="1" dirty="0" smtClean="0"/>
          </a:p>
          <a:p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200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Constructors, Why?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600" dirty="0" smtClean="0"/>
              <a:t>#include &lt;</a:t>
            </a:r>
            <a:r>
              <a:rPr lang="en-US" sz="1600" dirty="0" err="1" smtClean="0"/>
              <a:t>iostream</a:t>
            </a:r>
            <a:r>
              <a:rPr lang="en-US" sz="1600" dirty="0" smtClean="0"/>
              <a:t>&gt;</a:t>
            </a:r>
          </a:p>
          <a:p>
            <a:r>
              <a:rPr lang="en-US" sz="1600" dirty="0" smtClean="0"/>
              <a:t>#include &lt;string&gt;</a:t>
            </a:r>
          </a:p>
          <a:p>
            <a:r>
              <a:rPr lang="en-US" sz="1600" dirty="0" smtClean="0"/>
              <a:t>using namespace </a:t>
            </a:r>
            <a:r>
              <a:rPr lang="en-US" sz="1600" dirty="0" err="1" smtClean="0"/>
              <a:t>std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Class Stringy{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private:  char * </a:t>
            </a:r>
            <a:r>
              <a:rPr lang="en-US" sz="1600" dirty="0" err="1" smtClean="0"/>
              <a:t>ptr</a:t>
            </a:r>
            <a:r>
              <a:rPr lang="en-US" sz="1600" dirty="0" smtClean="0"/>
              <a:t>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public: 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Stringy(){</a:t>
            </a:r>
            <a:r>
              <a:rPr lang="en-US" sz="1600" dirty="0" err="1" smtClean="0"/>
              <a:t>ptr</a:t>
            </a:r>
            <a:r>
              <a:rPr lang="en-US" sz="1600" dirty="0" smtClean="0"/>
              <a:t>=new char[1];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</a:t>
            </a:r>
            <a:r>
              <a:rPr lang="en-US" sz="1600" dirty="0" err="1" smtClean="0"/>
              <a:t>ptr</a:t>
            </a:r>
            <a:r>
              <a:rPr lang="en-US" sz="1600" dirty="0" smtClean="0"/>
              <a:t>[0]=‘\0’;}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Stringy(char * s) {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</a:t>
            </a:r>
            <a:r>
              <a:rPr lang="en-US" sz="1600" dirty="0" err="1" smtClean="0"/>
              <a:t>int</a:t>
            </a:r>
            <a:r>
              <a:rPr lang="en-US" sz="1600" dirty="0" smtClean="0"/>
              <a:t> n= </a:t>
            </a:r>
            <a:r>
              <a:rPr lang="en-US" sz="1600" dirty="0" err="1" smtClean="0"/>
              <a:t>strlen</a:t>
            </a:r>
            <a:r>
              <a:rPr lang="en-US" sz="1600" dirty="0" smtClean="0"/>
              <a:t>(s);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</a:t>
            </a:r>
            <a:r>
              <a:rPr lang="en-US" sz="1600" dirty="0" err="1" smtClean="0"/>
              <a:t>ptr</a:t>
            </a:r>
            <a:r>
              <a:rPr lang="en-US" sz="1600" dirty="0" smtClean="0"/>
              <a:t>=new char[n+1];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</a:t>
            </a:r>
            <a:r>
              <a:rPr lang="en-US" sz="1600" dirty="0" err="1" smtClean="0"/>
              <a:t>strcpy</a:t>
            </a:r>
            <a:r>
              <a:rPr lang="en-US" sz="1600" dirty="0" smtClean="0"/>
              <a:t>(</a:t>
            </a:r>
            <a:r>
              <a:rPr lang="en-US" sz="1600" dirty="0" err="1" smtClean="0"/>
              <a:t>ptr</a:t>
            </a:r>
            <a:r>
              <a:rPr lang="en-US" sz="1600" dirty="0" smtClean="0"/>
              <a:t>, s);}</a:t>
            </a:r>
          </a:p>
          <a:p>
            <a:r>
              <a:rPr lang="en-US" sz="1600" dirty="0" smtClean="0"/>
              <a:t>         ~Stringy(){delete[] </a:t>
            </a:r>
            <a:r>
              <a:rPr lang="en-US" sz="1600" dirty="0" err="1" smtClean="0"/>
              <a:t>ptr</a:t>
            </a:r>
            <a:r>
              <a:rPr lang="en-US" sz="1600" dirty="0" smtClean="0"/>
              <a:t>; </a:t>
            </a:r>
            <a:r>
              <a:rPr lang="en-US" sz="1600" dirty="0" err="1" smtClean="0"/>
              <a:t>ptr</a:t>
            </a:r>
            <a:r>
              <a:rPr lang="en-US" sz="1600" dirty="0" smtClean="0"/>
              <a:t>=NULL;}</a:t>
            </a:r>
          </a:p>
          <a:p>
            <a:r>
              <a:rPr lang="en-US" sz="1600" dirty="0" smtClean="0"/>
              <a:t>};</a:t>
            </a:r>
          </a:p>
          <a:p>
            <a:r>
              <a:rPr lang="en-US" sz="1600" dirty="0" smtClean="0"/>
              <a:t>Note:  It is important that every time string data is assigned to a Stringy object string data must be allocated for it and </a:t>
            </a:r>
            <a:r>
              <a:rPr lang="en-US" sz="1600" dirty="0" err="1" smtClean="0"/>
              <a:t>ptr</a:t>
            </a:r>
            <a:r>
              <a:rPr lang="en-US" sz="1600" dirty="0" smtClean="0"/>
              <a:t> must be assigned the address of the data.            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void main()</a:t>
            </a:r>
          </a:p>
          <a:p>
            <a:r>
              <a:rPr lang="en-US" sz="2000" dirty="0" smtClean="0"/>
              <a:t>{   Stringy str1(“Whatever”);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str1=“Dude”;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cout</a:t>
            </a:r>
            <a:r>
              <a:rPr lang="en-US" sz="2000" dirty="0" smtClean="0"/>
              <a:t>&lt;&lt;str1&lt;&lt;</a:t>
            </a:r>
            <a:r>
              <a:rPr lang="en-US" sz="2000" dirty="0" err="1" smtClean="0"/>
              <a:t>endl</a:t>
            </a:r>
            <a:r>
              <a:rPr lang="en-US" sz="2000" dirty="0" smtClean="0"/>
              <a:t>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//This will output garbage</a:t>
            </a:r>
          </a:p>
          <a:p>
            <a:r>
              <a:rPr lang="en-US" sz="2000" dirty="0" smtClean="0"/>
              <a:t>   Stringy str1(“Cold”);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str1=Stringy(“Hot”);</a:t>
            </a:r>
          </a:p>
          <a:p>
            <a:r>
              <a:rPr lang="en-US" sz="2000" dirty="0" smtClean="0"/>
              <a:t>//This will also output garbage</a:t>
            </a:r>
          </a:p>
          <a:p>
            <a:r>
              <a:rPr lang="en-US" sz="2000" dirty="0" smtClean="0"/>
              <a:t>}</a:t>
            </a:r>
          </a:p>
          <a:p>
            <a:r>
              <a:rPr lang="en-US" sz="2000" dirty="0" smtClean="0"/>
              <a:t>WHY? Need a “</a:t>
            </a:r>
            <a:r>
              <a:rPr lang="en-US" sz="2000" dirty="0" err="1" smtClean="0"/>
              <a:t>deep”copy</a:t>
            </a:r>
            <a:r>
              <a:rPr lang="en-US" sz="2000" dirty="0" smtClean="0"/>
              <a:t> CTOR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Stringy::Stringy(</a:t>
            </a:r>
            <a:r>
              <a:rPr lang="en-US" sz="2000" dirty="0" err="1" smtClean="0">
                <a:solidFill>
                  <a:srgbClr val="FF0000"/>
                </a:solidFill>
              </a:rPr>
              <a:t>const</a:t>
            </a:r>
            <a:r>
              <a:rPr lang="en-US" sz="2000" dirty="0" smtClean="0">
                <a:solidFill>
                  <a:srgbClr val="FF0000"/>
                </a:solidFill>
              </a:rPr>
              <a:t> String &amp;</a:t>
            </a:r>
            <a:r>
              <a:rPr lang="en-US" sz="2000" dirty="0" err="1" smtClean="0">
                <a:solidFill>
                  <a:srgbClr val="FF0000"/>
                </a:solidFill>
              </a:rPr>
              <a:t>src</a:t>
            </a:r>
            <a:r>
              <a:rPr lang="en-US" sz="2000" dirty="0" smtClean="0">
                <a:solidFill>
                  <a:srgbClr val="FF0000"/>
                </a:solidFill>
              </a:rPr>
              <a:t>){</a:t>
            </a:r>
          </a:p>
          <a:p>
            <a:r>
              <a:rPr lang="en-US" sz="2000" dirty="0" err="1">
                <a:solidFill>
                  <a:srgbClr val="FF0000"/>
                </a:solidFill>
              </a:rPr>
              <a:t>i</a:t>
            </a:r>
            <a:r>
              <a:rPr lang="en-US" sz="2000" dirty="0" err="1" smtClean="0">
                <a:solidFill>
                  <a:srgbClr val="FF0000"/>
                </a:solidFill>
              </a:rPr>
              <a:t>nt</a:t>
            </a:r>
            <a:r>
              <a:rPr lang="en-US" sz="2000" dirty="0" smtClean="0">
                <a:solidFill>
                  <a:srgbClr val="FF0000"/>
                </a:solidFill>
              </a:rPr>
              <a:t> n=</a:t>
            </a:r>
            <a:r>
              <a:rPr lang="en-US" sz="2000" dirty="0" err="1" smtClean="0">
                <a:solidFill>
                  <a:srgbClr val="FF0000"/>
                </a:solidFill>
              </a:rPr>
              <a:t>strlen</a:t>
            </a:r>
            <a:r>
              <a:rPr lang="en-US" sz="2000" dirty="0" smtClean="0">
                <a:solidFill>
                  <a:srgbClr val="FF0000"/>
                </a:solidFill>
              </a:rPr>
              <a:t>(</a:t>
            </a:r>
            <a:r>
              <a:rPr lang="en-US" sz="2000" dirty="0" err="1" smtClean="0">
                <a:solidFill>
                  <a:srgbClr val="FF0000"/>
                </a:solidFill>
              </a:rPr>
              <a:t>src.ptr</a:t>
            </a:r>
            <a:r>
              <a:rPr lang="en-US" sz="2000" dirty="0" smtClean="0">
                <a:solidFill>
                  <a:srgbClr val="FF0000"/>
                </a:solidFill>
              </a:rPr>
              <a:t>);</a:t>
            </a:r>
          </a:p>
          <a:p>
            <a:r>
              <a:rPr lang="en-US" sz="2000" dirty="0" err="1">
                <a:solidFill>
                  <a:srgbClr val="FF0000"/>
                </a:solidFill>
              </a:rPr>
              <a:t>p</a:t>
            </a:r>
            <a:r>
              <a:rPr lang="en-US" sz="2000" dirty="0" err="1" smtClean="0">
                <a:solidFill>
                  <a:srgbClr val="FF0000"/>
                </a:solidFill>
              </a:rPr>
              <a:t>tr</a:t>
            </a:r>
            <a:r>
              <a:rPr lang="en-US" sz="2000" dirty="0" smtClean="0">
                <a:solidFill>
                  <a:srgbClr val="FF0000"/>
                </a:solidFill>
              </a:rPr>
              <a:t>=new char[n+1];</a:t>
            </a:r>
          </a:p>
          <a:p>
            <a:r>
              <a:rPr lang="en-US" sz="2000" dirty="0" err="1">
                <a:solidFill>
                  <a:srgbClr val="FF0000"/>
                </a:solidFill>
              </a:rPr>
              <a:t>s</a:t>
            </a:r>
            <a:r>
              <a:rPr lang="en-US" sz="2000" dirty="0" err="1" smtClean="0">
                <a:solidFill>
                  <a:srgbClr val="FF0000"/>
                </a:solidFill>
              </a:rPr>
              <a:t>trcpy</a:t>
            </a:r>
            <a:r>
              <a:rPr lang="en-US" sz="2000" dirty="0" smtClean="0">
                <a:solidFill>
                  <a:srgbClr val="FF0000"/>
                </a:solidFill>
              </a:rPr>
              <a:t>(</a:t>
            </a:r>
            <a:r>
              <a:rPr lang="en-US" sz="2000" dirty="0" err="1" smtClean="0">
                <a:solidFill>
                  <a:srgbClr val="FF0000"/>
                </a:solidFill>
              </a:rPr>
              <a:t>ptr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</a:rPr>
              <a:t>src.ptr</a:t>
            </a:r>
            <a:r>
              <a:rPr lang="en-US" sz="2000" dirty="0" smtClean="0">
                <a:solidFill>
                  <a:srgbClr val="FF0000"/>
                </a:solidFill>
              </a:rPr>
              <a:t>);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}</a:t>
            </a:r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33288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happened with the shallow copy CTOR.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sz="1800" dirty="0" smtClean="0"/>
              <a:t>The compiler generated copy constructor generated a simple member by member copy.</a:t>
            </a:r>
          </a:p>
          <a:p>
            <a:r>
              <a:rPr lang="en-US" sz="1800" dirty="0" smtClean="0"/>
              <a:t>Thus, the new </a:t>
            </a:r>
            <a:r>
              <a:rPr lang="en-US" sz="1800" dirty="0" err="1" smtClean="0"/>
              <a:t>ptr</a:t>
            </a:r>
            <a:r>
              <a:rPr lang="en-US" sz="1800" dirty="0" smtClean="0"/>
              <a:t> is assigned to the same place in memory.  But the temporary Stringy object is thrown away as soon as the statement finishes.</a:t>
            </a:r>
          </a:p>
          <a:p>
            <a:r>
              <a:rPr lang="en-US" sz="1800" dirty="0" smtClean="0"/>
              <a:t>With the copy constructor a complete copy is made.  Both strings are independent of </a:t>
            </a:r>
            <a:r>
              <a:rPr lang="en-US" sz="1800" smtClean="0"/>
              <a:t>each other.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55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668</Words>
  <Application>Microsoft Macintosh PowerPoint</Application>
  <PresentationFormat>On-screen Show (4:3)</PresentationFormat>
  <Paragraphs>93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This Pointer and Copy Constructors</vt:lpstr>
      <vt:lpstr>The this pointer</vt:lpstr>
      <vt:lpstr>Accessing Member Data with this</vt:lpstr>
      <vt:lpstr>Using this for Returning Values</vt:lpstr>
      <vt:lpstr>this  Pointer Summary</vt:lpstr>
      <vt:lpstr>Part 2:  Copy Constructor</vt:lpstr>
      <vt:lpstr>Copy Constructors, Why?</vt:lpstr>
      <vt:lpstr>What happened with the shallow copy CTOR.</vt:lpstr>
    </vt:vector>
  </TitlesOfParts>
  <Company>SBCC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Pointer and Copy Constructors</dc:title>
  <dc:creator>Jackie Kuehn</dc:creator>
  <cp:lastModifiedBy>Jackie Kuehn</cp:lastModifiedBy>
  <cp:revision>14</cp:revision>
  <dcterms:created xsi:type="dcterms:W3CDTF">2011-11-15T21:14:45Z</dcterms:created>
  <dcterms:modified xsi:type="dcterms:W3CDTF">2011-11-16T01:46:40Z</dcterms:modified>
</cp:coreProperties>
</file>