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2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8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3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FAD4-4BF9-8143-BD3E-12FE3A240E09}" type="datetimeFigureOut">
              <a:rPr lang="en-US" smtClean="0"/>
              <a:t>11/19/11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9DA7-CE9C-9942-94F7-439B08C8F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Separate Compilation and Using Namespaces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namespace is a section of code that is given a name.  </a:t>
            </a:r>
          </a:p>
          <a:p>
            <a:r>
              <a:rPr lang="en-US" sz="1800" dirty="0" smtClean="0"/>
              <a:t>The following example defines a namespace </a:t>
            </a:r>
            <a:r>
              <a:rPr lang="en-US" sz="1800" b="1" dirty="0" smtClean="0"/>
              <a:t>geo </a:t>
            </a:r>
          </a:p>
          <a:p>
            <a:r>
              <a:rPr lang="en-US" sz="1800" dirty="0" smtClean="0"/>
              <a:t>namespace geo</a:t>
            </a:r>
          </a:p>
          <a:p>
            <a:r>
              <a:rPr lang="en-US" sz="1800" dirty="0" smtClean="0"/>
              <a:t>{  </a:t>
            </a:r>
            <a:r>
              <a:rPr lang="en-US" sz="1800" dirty="0" err="1" smtClean="0"/>
              <a:t>const</a:t>
            </a:r>
            <a:r>
              <a:rPr lang="en-US" sz="1800" dirty="0" smtClean="0"/>
              <a:t> double PI = 3.14159;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double </a:t>
            </a:r>
            <a:r>
              <a:rPr lang="en-US" sz="1800" dirty="0" err="1" smtClean="0"/>
              <a:t>circumf</a:t>
            </a:r>
            <a:r>
              <a:rPr lang="en-US" sz="1800" dirty="0" smtClean="0"/>
              <a:t>(double radius){ return 2 * PI * radius;}</a:t>
            </a:r>
          </a:p>
          <a:p>
            <a:r>
              <a:rPr lang="en-US" sz="1800" dirty="0" smtClean="0"/>
              <a:t>}		// end namespace geo, braces delimit the namespace</a:t>
            </a:r>
          </a:p>
          <a:p>
            <a:r>
              <a:rPr lang="en-US" sz="1800" b="1" dirty="0" smtClean="0"/>
              <a:t>Accessing Namespace Members:</a:t>
            </a:r>
          </a:p>
          <a:p>
            <a:r>
              <a:rPr lang="en-US" sz="1800" dirty="0" smtClean="0"/>
              <a:t>To make the elements visible outside the namespace, you must use the full name or you can use the directive using namespace.</a:t>
            </a:r>
          </a:p>
          <a:p>
            <a:r>
              <a:rPr lang="en-US" sz="1800" b="1" dirty="0" smtClean="0"/>
              <a:t>double c=geo::</a:t>
            </a:r>
            <a:r>
              <a:rPr lang="en-US" sz="1800" b="1" dirty="0" err="1" smtClean="0"/>
              <a:t>circumf</a:t>
            </a:r>
            <a:r>
              <a:rPr lang="en-US" sz="1800" b="1" dirty="0" smtClean="0"/>
              <a:t>(10);  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OR</a:t>
            </a:r>
          </a:p>
          <a:p>
            <a:r>
              <a:rPr lang="en-US" sz="1800" b="1" dirty="0" smtClean="0"/>
              <a:t>using namespace geo;</a:t>
            </a:r>
          </a:p>
          <a:p>
            <a:r>
              <a:rPr lang="en-US" sz="1800" b="1" dirty="0"/>
              <a:t>d</a:t>
            </a:r>
            <a:r>
              <a:rPr lang="en-US" sz="1800" b="1" smtClean="0"/>
              <a:t>ouble </a:t>
            </a:r>
            <a:r>
              <a:rPr lang="en-US" sz="1800" b="1" dirty="0" smtClean="0"/>
              <a:t>c=</a:t>
            </a:r>
            <a:r>
              <a:rPr lang="en-US" sz="1800" b="1" dirty="0" err="1" smtClean="0"/>
              <a:t>circumf</a:t>
            </a:r>
            <a:r>
              <a:rPr lang="en-US" sz="1800" b="1" dirty="0" smtClean="0"/>
              <a:t>(10);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2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Several Reasons for </a:t>
            </a:r>
            <a:r>
              <a:rPr lang="en-US" sz="2400" dirty="0" err="1" smtClean="0"/>
              <a:t>Multifile</a:t>
            </a:r>
            <a:r>
              <a:rPr lang="en-US" sz="2400" dirty="0" smtClean="0"/>
              <a:t> Programs:</a:t>
            </a:r>
          </a:p>
          <a:p>
            <a:r>
              <a:rPr lang="en-US" sz="2800" dirty="0" smtClean="0"/>
              <a:t>Use of class libraries</a:t>
            </a:r>
          </a:p>
          <a:p>
            <a:r>
              <a:rPr lang="en-US" sz="2800" dirty="0" smtClean="0"/>
              <a:t>Separate the class implementation from the class interface</a:t>
            </a:r>
          </a:p>
          <a:p>
            <a:r>
              <a:rPr lang="en-US" sz="2800" dirty="0" smtClean="0"/>
              <a:t>Update the class implementation and interface independently</a:t>
            </a:r>
          </a:p>
          <a:p>
            <a:r>
              <a:rPr lang="en-US" sz="2800" dirty="0" smtClean="0"/>
              <a:t>Organization of Programmers working on a Project</a:t>
            </a:r>
          </a:p>
          <a:p>
            <a:r>
              <a:rPr lang="en-US" sz="2800" dirty="0" smtClean="0"/>
              <a:t>Divide program into separate files due to functionality.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26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Encapsulation and Object Oriented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Person who writes the class library is the </a:t>
            </a:r>
            <a:r>
              <a:rPr lang="en-US" sz="2000" i="1" dirty="0" smtClean="0"/>
              <a:t>class developer or server </a:t>
            </a:r>
            <a:r>
              <a:rPr lang="en-US" sz="2000" dirty="0" smtClean="0"/>
              <a:t>and the person who uses the class library is called the </a:t>
            </a:r>
            <a:r>
              <a:rPr lang="en-US" sz="2000" i="1" dirty="0" smtClean="0"/>
              <a:t>programmer or client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Separate how the class is used by the programmer, from the details of how the class is implemented.  This is done, so each can be updated independently.</a:t>
            </a:r>
          </a:p>
          <a:p>
            <a:r>
              <a:rPr lang="en-US" sz="2000" b="1" dirty="0" smtClean="0"/>
              <a:t>To Ensure Encapsulation follow these three rules:</a:t>
            </a:r>
          </a:p>
          <a:p>
            <a:r>
              <a:rPr lang="en-US" sz="2000" dirty="0" smtClean="0"/>
              <a:t>1.  Make all the member variables private.</a:t>
            </a:r>
          </a:p>
          <a:p>
            <a:r>
              <a:rPr lang="en-US" sz="2000" dirty="0" smtClean="0"/>
              <a:t>2. </a:t>
            </a:r>
            <a:r>
              <a:rPr lang="en-US" sz="2000" b="1" dirty="0"/>
              <a:t> </a:t>
            </a:r>
            <a:r>
              <a:rPr lang="en-US" sz="2000" b="1" dirty="0" smtClean="0"/>
              <a:t> Interface:  </a:t>
            </a:r>
            <a:r>
              <a:rPr lang="en-US" sz="2000" dirty="0" smtClean="0"/>
              <a:t>The basic operations of a function are public.  They would include class member functions, functions, and overloaded operators.  All of these prototypes (declarations) would be included in a .h file.</a:t>
            </a:r>
          </a:p>
          <a:p>
            <a:r>
              <a:rPr lang="en-US" sz="2000" dirty="0" smtClean="0"/>
              <a:t>This </a:t>
            </a:r>
            <a:r>
              <a:rPr lang="en-US" sz="2000" b="1" dirty="0" smtClean="0"/>
              <a:t>interface </a:t>
            </a:r>
            <a:r>
              <a:rPr lang="en-US" sz="2000" dirty="0" smtClean="0"/>
              <a:t>is what the programmer sees and interacts with.  Client does not need to see implementation details.</a:t>
            </a:r>
          </a:p>
          <a:p>
            <a:r>
              <a:rPr lang="en-US" sz="2000" dirty="0" smtClean="0"/>
              <a:t>3. </a:t>
            </a:r>
            <a:r>
              <a:rPr lang="en-US" sz="2000" b="1" dirty="0" smtClean="0"/>
              <a:t>Implementation:  </a:t>
            </a:r>
            <a:r>
              <a:rPr lang="en-US" sz="2000" dirty="0" smtClean="0"/>
              <a:t>This is the files that include the function definitions.  It will be a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 and will be compiled separately.  The programmer has no need to see the inner workings of member functions.  </a:t>
            </a:r>
          </a:p>
          <a:p>
            <a:r>
              <a:rPr lang="en-US" sz="2000" b="1" dirty="0" smtClean="0"/>
              <a:t>NOTE:  The class developer, don’t want to release source code if they can help it because it may be illegally modified or pirated.  Member functions are often distributed in .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form.</a:t>
            </a:r>
          </a:p>
          <a:p>
            <a:endParaRPr lang="en-US" sz="2000" b="1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5239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Procedural languages software vendors furnished libraries of functions</a:t>
            </a:r>
          </a:p>
          <a:p>
            <a:r>
              <a:rPr lang="en-US" sz="2000" dirty="0" smtClean="0"/>
              <a:t>C++ is organized around classes instead of functions so libraries for C++ are class libraries.</a:t>
            </a:r>
          </a:p>
          <a:p>
            <a:r>
              <a:rPr lang="en-US" sz="2000" dirty="0" smtClean="0"/>
              <a:t>Class libraries are better than old-fashioned function libraries for the following reasons.</a:t>
            </a:r>
          </a:p>
          <a:p>
            <a:r>
              <a:rPr lang="en-US" sz="2000" dirty="0" smtClean="0"/>
              <a:t>1.  They encapsulate both data and functions, and they model objects in real life, the interface between a class library and the application that makes use of it is much cleaner.</a:t>
            </a:r>
          </a:p>
          <a:p>
            <a:r>
              <a:rPr lang="en-US" sz="2000" dirty="0" smtClean="0"/>
              <a:t>2.  Class libraries can take over a greater portion of the programming burden.  An applications programmer, may find a minimal amount of programming necessary to create a final product.  (We saw that with the dictionary program.)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390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files are placed in a header file that has a .h, </a:t>
            </a:r>
            <a:r>
              <a:rPr lang="en-US" dirty="0" err="1" smtClean="0"/>
              <a:t>exam.h</a:t>
            </a:r>
            <a:endParaRPr lang="en-US" dirty="0" smtClean="0"/>
          </a:p>
          <a:p>
            <a:r>
              <a:rPr lang="en-US" dirty="0" smtClean="0"/>
              <a:t>The header file is easily incorporated into the source file using: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exam.h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Quotes rather than angle brackets tell the compiler to look for the file in the current directory, rather than the default include directory.</a:t>
            </a:r>
          </a:p>
          <a:p>
            <a:r>
              <a:rPr lang="en-US" dirty="0" smtClean="0"/>
              <a:t>What is included in the header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2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definitions of the member functions and the overloaded operators are in this file.</a:t>
            </a:r>
          </a:p>
          <a:p>
            <a:r>
              <a:rPr lang="en-US" dirty="0" smtClean="0"/>
              <a:t>It is a common standard that the header file and the implementation file both have the same name.  The implementation file will end in .</a:t>
            </a:r>
            <a:r>
              <a:rPr lang="en-US" dirty="0" err="1" smtClean="0"/>
              <a:t>cpp</a:t>
            </a:r>
            <a:endParaRPr lang="en-US" dirty="0" smtClean="0"/>
          </a:p>
          <a:p>
            <a:r>
              <a:rPr lang="en-US" dirty="0" smtClean="0"/>
              <a:t>The implementation file will be compiled separately.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7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File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application file or the driver file is the file that contains the main function.   This is a source file and will need to be compiled.(*.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main function should be small, most of the functionality will be in the class files.</a:t>
            </a:r>
          </a:p>
          <a:p>
            <a:r>
              <a:rPr lang="en-US" dirty="0" smtClean="0"/>
              <a:t>Once the application file and the implementation file are compiled you need to connect the files by linking the files.  </a:t>
            </a:r>
          </a:p>
          <a:p>
            <a:r>
              <a:rPr lang="en-US" dirty="0" smtClean="0"/>
              <a:t>The application must also include all the header files. Example: #include “</a:t>
            </a:r>
            <a:r>
              <a:rPr lang="en-US" dirty="0" err="1" smtClean="0"/>
              <a:t>exam.h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On most Integrated Development Environments, IDE’s (</a:t>
            </a:r>
            <a:r>
              <a:rPr lang="en-US" dirty="0" err="1" smtClean="0"/>
              <a:t>Dev</a:t>
            </a:r>
            <a:r>
              <a:rPr lang="en-US" dirty="0" smtClean="0"/>
              <a:t> C++ and Microsoft Visual C++) the various files are combined into something called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necessary to compile a class implementation file once.</a:t>
            </a:r>
          </a:p>
          <a:p>
            <a:r>
              <a:rPr lang="en-US" dirty="0" smtClean="0"/>
              <a:t>A class implementation file can be used in many different programs.</a:t>
            </a:r>
          </a:p>
          <a:p>
            <a:r>
              <a:rPr lang="en-US" dirty="0" smtClean="0"/>
              <a:t>The interface and the implementation files can be updated independently.</a:t>
            </a:r>
          </a:p>
          <a:p>
            <a:r>
              <a:rPr lang="en-US" dirty="0" smtClean="0"/>
              <a:t>Biggest advantage is code reuse.  Using a class multiple times saves time, reduces errors, and is easier to maintain.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3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namespace is a part of the program in which certain names are recognized; outside of the namespace they are unknown.</a:t>
            </a:r>
          </a:p>
          <a:p>
            <a:r>
              <a:rPr lang="en-US" dirty="0" smtClean="0"/>
              <a:t>Without </a:t>
            </a:r>
            <a:r>
              <a:rPr lang="en-US" b="1" dirty="0" smtClean="0"/>
              <a:t>using namespace </a:t>
            </a:r>
            <a:r>
              <a:rPr lang="en-US" b="1" dirty="0" err="1" smtClean="0"/>
              <a:t>std</a:t>
            </a:r>
            <a:r>
              <a:rPr lang="en-US" b="1" dirty="0" smtClean="0"/>
              <a:t>;  </a:t>
            </a:r>
            <a:endParaRPr lang="en-US" dirty="0"/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&lt;&lt;“Say Hello”&lt;&lt;</a:t>
            </a:r>
            <a:r>
              <a:rPr lang="en-US" dirty="0" err="1" smtClean="0"/>
              <a:t>endl</a:t>
            </a:r>
            <a:r>
              <a:rPr lang="en-US" dirty="0" smtClean="0"/>
              <a:t>; or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r>
              <a:rPr lang="en-US" dirty="0" smtClean="0"/>
              <a:t>&gt;&gt;weight;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28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810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Separate Compilation and Using Namespaces</vt:lpstr>
      <vt:lpstr>Separate Compilation</vt:lpstr>
      <vt:lpstr>Encapsulation and Object Oriented Design Principles</vt:lpstr>
      <vt:lpstr>Class Libraries</vt:lpstr>
      <vt:lpstr>Header Files</vt:lpstr>
      <vt:lpstr>Implementation File</vt:lpstr>
      <vt:lpstr>Application File and Linking</vt:lpstr>
      <vt:lpstr>Advantages of Separate Compilation</vt:lpstr>
      <vt:lpstr>Creating a Namespace</vt:lpstr>
      <vt:lpstr>Defining a Namespace</vt:lpstr>
    </vt:vector>
  </TitlesOfParts>
  <Company>SBCC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Separate Compilation and Using Namespaces</dc:title>
  <dc:creator>Jackie Kuehn</dc:creator>
  <cp:lastModifiedBy>Jackie Kuehn</cp:lastModifiedBy>
  <cp:revision>13</cp:revision>
  <dcterms:created xsi:type="dcterms:W3CDTF">2011-11-19T18:37:35Z</dcterms:created>
  <dcterms:modified xsi:type="dcterms:W3CDTF">2011-11-20T04:52:50Z</dcterms:modified>
</cp:coreProperties>
</file>