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  <p:embeddedFont>
      <p:font typeface="Merriweather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2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0" t="0" r="0" b="0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0" t="0" r="0" b="0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Cognitive Decline Trajectories in MCI/Dementia Patients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Kayla Bell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Summary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295400"/>
            <a:ext cx="8520600" cy="374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</a:pPr>
            <a:r>
              <a:rPr lang="en" sz="1200" b="1" dirty="0">
                <a:solidFill>
                  <a:srgbClr val="2D3B45"/>
                </a:solidFill>
                <a:highlight>
                  <a:srgbClr val="FFFFFF"/>
                </a:highlight>
              </a:rPr>
              <a:t>Research questions: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</a:pPr>
            <a:r>
              <a:rPr lang="en" sz="1200" i="1" dirty="0">
                <a:solidFill>
                  <a:srgbClr val="2D3B45"/>
                </a:solidFill>
                <a:highlight>
                  <a:srgbClr val="FFFFFF"/>
                </a:highlight>
              </a:rPr>
              <a:t>What is the rate of memory decline in healthy vs. early onset MCI/dementia patients?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</a:pPr>
            <a:r>
              <a:rPr lang="en" sz="1200" i="1" dirty="0">
                <a:solidFill>
                  <a:srgbClr val="2D3B45"/>
                </a:solidFill>
                <a:highlight>
                  <a:srgbClr val="FFFFFF"/>
                </a:highlight>
              </a:rPr>
              <a:t>Does memory decline happen prior to year four of MCI/dementia diagnosis?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</a:pPr>
            <a:r>
              <a:rPr lang="en" sz="1200" b="1" dirty="0">
                <a:solidFill>
                  <a:srgbClr val="2D3B45"/>
                </a:solidFill>
                <a:highlight>
                  <a:srgbClr val="FFFFFF"/>
                </a:highlight>
              </a:rPr>
              <a:t>Dataset: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</a:pPr>
            <a:r>
              <a:rPr lang="en" sz="1200" dirty="0">
                <a:solidFill>
                  <a:srgbClr val="2D3B45"/>
                </a:solidFill>
                <a:highlight>
                  <a:srgbClr val="FFFFFF"/>
                </a:highlight>
              </a:rPr>
              <a:t>11 variables total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</a:pPr>
            <a:r>
              <a:rPr lang="en" sz="1200" dirty="0">
                <a:solidFill>
                  <a:srgbClr val="2D3B45"/>
                </a:solidFill>
                <a:highlight>
                  <a:srgbClr val="FFFFFF"/>
                </a:highlight>
              </a:rPr>
              <a:t>216 patients with varying numbers of longitudinal data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</a:pPr>
            <a:r>
              <a:rPr lang="en" sz="1200" i="1" dirty="0">
                <a:solidFill>
                  <a:srgbClr val="2D3B45"/>
                </a:solidFill>
                <a:highlight>
                  <a:srgbClr val="FFFFFF"/>
                </a:highlight>
              </a:rPr>
              <a:t>145 (67.1%) patients without MCI/dementia diagnosis vs. 71 (32.9%) with MCI/dementia diagnosis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</a:pPr>
            <a:r>
              <a:rPr lang="en" sz="1200" b="1" dirty="0">
                <a:solidFill>
                  <a:srgbClr val="2D3B45"/>
                </a:solidFill>
                <a:highlight>
                  <a:srgbClr val="FFFFFF"/>
                </a:highlight>
              </a:rPr>
              <a:t>Outcome of Interest: </a:t>
            </a:r>
            <a:r>
              <a:rPr lang="en-US" sz="1200" dirty="0">
                <a:solidFill>
                  <a:srgbClr val="2D3B45"/>
                </a:solidFill>
                <a:highlight>
                  <a:srgbClr val="FFFFFF"/>
                </a:highlight>
              </a:rPr>
              <a:t>c</a:t>
            </a:r>
            <a:r>
              <a:rPr lang="en" sz="1200" dirty="0">
                <a:solidFill>
                  <a:srgbClr val="2D3B45"/>
                </a:solidFill>
                <a:highlight>
                  <a:srgbClr val="FFFFFF"/>
                </a:highlight>
              </a:rPr>
              <a:t>ategory fluency for animals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</a:pPr>
            <a:r>
              <a:rPr lang="en" sz="1200" b="1" dirty="0">
                <a:solidFill>
                  <a:srgbClr val="2D3B45"/>
                </a:solidFill>
                <a:highlight>
                  <a:srgbClr val="FFFFFF"/>
                </a:highlight>
              </a:rPr>
              <a:t>Primary explanatory variables: </a:t>
            </a:r>
            <a:r>
              <a:rPr lang="en" sz="1200" dirty="0">
                <a:solidFill>
                  <a:srgbClr val="2D3B45"/>
                </a:solidFill>
                <a:highlight>
                  <a:srgbClr val="FFFFFF"/>
                </a:highlight>
              </a:rPr>
              <a:t>age and MCI-deme</a:t>
            </a:r>
            <a:r>
              <a:rPr lang="en-US" sz="1200" dirty="0" err="1">
                <a:solidFill>
                  <a:srgbClr val="2D3B45"/>
                </a:solidFill>
                <a:highlight>
                  <a:srgbClr val="FFFFFF"/>
                </a:highlight>
              </a:rPr>
              <a:t>ntia</a:t>
            </a:r>
            <a:r>
              <a:rPr lang="en-US" sz="1200" dirty="0">
                <a:solidFill>
                  <a:srgbClr val="2D3B45"/>
                </a:solidFill>
                <a:highlight>
                  <a:srgbClr val="FFFFFF"/>
                </a:highlight>
              </a:rPr>
              <a:t> classification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</a:pPr>
            <a:r>
              <a:rPr lang="en-US" sz="1200" b="1" dirty="0">
                <a:solidFill>
                  <a:srgbClr val="2D3B45"/>
                </a:solidFill>
                <a:highlight>
                  <a:srgbClr val="FFFFFF"/>
                </a:highlight>
              </a:rPr>
              <a:t>Covariates: </a:t>
            </a:r>
            <a:r>
              <a:rPr lang="en-US" sz="1200" dirty="0">
                <a:solidFill>
                  <a:srgbClr val="2D3B45"/>
                </a:solidFill>
                <a:highlight>
                  <a:srgbClr val="FFFFFF"/>
                </a:highlight>
              </a:rPr>
              <a:t>socioeconomic status, sex, change point (four years prior to MCI-dementia onset)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</a:pPr>
            <a:r>
              <a:rPr lang="en-US" sz="1200" b="1" dirty="0">
                <a:solidFill>
                  <a:srgbClr val="2D3B45"/>
                </a:solidFill>
                <a:highlight>
                  <a:srgbClr val="FFFFFF"/>
                </a:highlight>
              </a:rPr>
              <a:t>Missing data: </a:t>
            </a:r>
            <a:r>
              <a:rPr lang="en-US" sz="1200" dirty="0">
                <a:solidFill>
                  <a:srgbClr val="2D3B45"/>
                </a:solidFill>
                <a:highlight>
                  <a:srgbClr val="FFFFFF"/>
                </a:highlight>
              </a:rPr>
              <a:t>MNAR (due to clinician timeliness, patient inability to complete study procedures due to fatigue or health condition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</a:pPr>
            <a:r>
              <a:rPr lang="en-US" sz="1200" b="1" dirty="0">
                <a:solidFill>
                  <a:srgbClr val="2D3B45"/>
                </a:solidFill>
                <a:highlight>
                  <a:srgbClr val="FFFFFF"/>
                </a:highlight>
              </a:rPr>
              <a:t>Exclusion: </a:t>
            </a:r>
            <a:r>
              <a:rPr lang="en-US" sz="1200" dirty="0">
                <a:solidFill>
                  <a:srgbClr val="2D3B45"/>
                </a:solidFill>
                <a:highlight>
                  <a:srgbClr val="FFFFFF"/>
                </a:highlight>
              </a:rPr>
              <a:t>Patients with fewer than three ANIMALS measures longitudinally</a:t>
            </a:r>
            <a:endParaRPr sz="1200" b="1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Data Summary &amp; </a:t>
            </a:r>
            <a:r>
              <a:rPr lang="en-US" dirty="0"/>
              <a:t>Analysis</a:t>
            </a:r>
            <a:endParaRPr lang="en" dirty="0"/>
          </a:p>
        </p:txBody>
      </p:sp>
      <p:sp>
        <p:nvSpPr>
          <p:cNvPr id="5" name="Shape 84">
            <a:extLst>
              <a:ext uri="{FF2B5EF4-FFF2-40B4-BE49-F238E27FC236}">
                <a16:creationId xmlns:a16="http://schemas.microsoft.com/office/drawing/2014/main" id="{FD578B0A-5502-4D1D-991A-34F7B5D8DE83}"/>
              </a:ext>
            </a:extLst>
          </p:cNvPr>
          <p:cNvSpPr txBox="1">
            <a:spLocks/>
          </p:cNvSpPr>
          <p:nvPr/>
        </p:nvSpPr>
        <p:spPr>
          <a:xfrm>
            <a:off x="311725" y="1505700"/>
            <a:ext cx="8129915" cy="350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lvl="0" indent="-304800">
              <a:lnSpc>
                <a:spcPct val="150000"/>
              </a:lnSpc>
              <a:spcAft>
                <a:spcPts val="0"/>
              </a:spcAft>
              <a:buClr>
                <a:srgbClr val="2D3B45"/>
              </a:buClr>
            </a:pPr>
            <a:r>
              <a:rPr lang="en" b="1" dirty="0">
                <a:solidFill>
                  <a:schemeClr val="bg2"/>
                </a:solidFill>
              </a:rPr>
              <a:t>Missing or limited data (&lt;3 OBS):</a:t>
            </a:r>
          </a:p>
          <a:p>
            <a:pPr marL="914400" lvl="1" indent="-304800">
              <a:lnSpc>
                <a:spcPct val="150000"/>
              </a:lnSpc>
              <a:spcAft>
                <a:spcPts val="0"/>
              </a:spcAft>
              <a:buClr>
                <a:srgbClr val="2D3B45"/>
              </a:buClr>
            </a:pPr>
            <a:r>
              <a:rPr lang="en" sz="1300" dirty="0">
                <a:solidFill>
                  <a:schemeClr val="bg2"/>
                </a:solidFill>
              </a:rPr>
              <a:t>Wechsler Memory Scale Logical Memory I Story A (24 subjects)</a:t>
            </a:r>
          </a:p>
          <a:p>
            <a:pPr marL="914400" lvl="1" indent="-304800">
              <a:lnSpc>
                <a:spcPct val="150000"/>
              </a:lnSpc>
              <a:spcAft>
                <a:spcPts val="0"/>
              </a:spcAft>
              <a:buClr>
                <a:srgbClr val="2D3B45"/>
              </a:buClr>
            </a:pPr>
            <a:r>
              <a:rPr lang="en" sz="1300" dirty="0">
                <a:solidFill>
                  <a:schemeClr val="bg2"/>
                </a:solidFill>
              </a:rPr>
              <a:t>Wechsler Memory Scale Logical Memory II Story A (24 subjects)</a:t>
            </a:r>
          </a:p>
          <a:p>
            <a:pPr marL="914400" lvl="1" indent="-304800">
              <a:lnSpc>
                <a:spcPct val="150000"/>
              </a:lnSpc>
              <a:spcAft>
                <a:spcPts val="0"/>
              </a:spcAft>
              <a:buClr>
                <a:srgbClr val="2D3B45"/>
              </a:buClr>
            </a:pPr>
            <a:r>
              <a:rPr lang="en" sz="1300" b="1" i="1" dirty="0">
                <a:solidFill>
                  <a:schemeClr val="bg2"/>
                </a:solidFill>
              </a:rPr>
              <a:t>Category fluency for animals (29 subjects)*</a:t>
            </a:r>
          </a:p>
          <a:p>
            <a:pPr marL="914400" lvl="1" indent="-304800">
              <a:lnSpc>
                <a:spcPct val="150000"/>
              </a:lnSpc>
              <a:spcAft>
                <a:spcPts val="500"/>
              </a:spcAft>
              <a:buClr>
                <a:srgbClr val="2D3B45"/>
              </a:buClr>
            </a:pPr>
            <a:r>
              <a:rPr lang="en" sz="1300" dirty="0">
                <a:solidFill>
                  <a:schemeClr val="bg2"/>
                </a:solidFill>
              </a:rPr>
              <a:t>Wechsler Adult Intelligence Scale-Revised Block Design (24 subjects)</a:t>
            </a:r>
          </a:p>
          <a:p>
            <a:pPr marL="457200" indent="-311150">
              <a:lnSpc>
                <a:spcPct val="150000"/>
              </a:lnSpc>
              <a:spcAft>
                <a:spcPts val="0"/>
              </a:spcAft>
            </a:pPr>
            <a:r>
              <a:rPr lang="en-US" b="1" dirty="0"/>
              <a:t>Univariate tests, frequency and mean procedures</a:t>
            </a:r>
            <a:endParaRPr lang="en" b="1" dirty="0"/>
          </a:p>
          <a:p>
            <a:pPr marL="457200" indent="-311150">
              <a:lnSpc>
                <a:spcPct val="150000"/>
              </a:lnSpc>
              <a:spcAft>
                <a:spcPts val="0"/>
              </a:spcAft>
            </a:pPr>
            <a:r>
              <a:rPr lang="en" b="1" dirty="0"/>
              <a:t>Mixed model </a:t>
            </a:r>
            <a:r>
              <a:rPr lang="en-US" b="1" dirty="0"/>
              <a:t>linear </a:t>
            </a:r>
            <a:r>
              <a:rPr lang="en" b="1" dirty="0"/>
              <a:t>regression analysis</a:t>
            </a:r>
          </a:p>
          <a:p>
            <a:pPr marL="914400" lvl="1" indent="-298450">
              <a:lnSpc>
                <a:spcPct val="150000"/>
              </a:lnSpc>
              <a:spcAft>
                <a:spcPts val="0"/>
              </a:spcAft>
            </a:pPr>
            <a:r>
              <a:rPr lang="en" dirty="0"/>
              <a:t>Estimates of average rates of decline for each of the four outcomes</a:t>
            </a:r>
          </a:p>
          <a:p>
            <a:pPr marL="914400" lvl="1" indent="-298450">
              <a:lnSpc>
                <a:spcPct val="150000"/>
              </a:lnSpc>
              <a:spcAft>
                <a:spcPts val="0"/>
              </a:spcAft>
            </a:pPr>
            <a:r>
              <a:rPr lang="en" dirty="0"/>
              <a:t>Model includes appropriate covariates (i.e. age, </a:t>
            </a:r>
            <a:r>
              <a:rPr lang="en-US" dirty="0"/>
              <a:t>sex</a:t>
            </a:r>
            <a:r>
              <a:rPr lang="en" dirty="0"/>
              <a:t>, socioeconomic status, and </a:t>
            </a:r>
            <a:r>
              <a:rPr lang="en-US" dirty="0"/>
              <a:t>MCI-dementia classification</a:t>
            </a:r>
            <a:r>
              <a:rPr lang="en" dirty="0"/>
              <a:t>)</a:t>
            </a:r>
          </a:p>
          <a:p>
            <a:pPr marL="914400" lvl="1" indent="-298450">
              <a:lnSpc>
                <a:spcPct val="150000"/>
              </a:lnSpc>
              <a:spcAft>
                <a:spcPts val="0"/>
              </a:spcAft>
            </a:pPr>
            <a:r>
              <a:rPr lang="en" dirty="0"/>
              <a:t>Accounting for subject-to-subject variation and between subject variation in the model</a:t>
            </a:r>
          </a:p>
          <a:p>
            <a:pPr marL="457200" indent="-311150">
              <a:lnSpc>
                <a:spcPct val="150000"/>
              </a:lnSpc>
            </a:pPr>
            <a:r>
              <a:rPr lang="en-US" b="1" dirty="0"/>
              <a:t>Spaghetti plot to show rates of decline (subject-to-subject and between subjects)</a:t>
            </a:r>
            <a:endParaRPr lang="e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Results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111240" y="1483440"/>
            <a:ext cx="2607480" cy="309846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MCI-Dementia patients tend to be older, female, have a slightly lower SES, and score significantly lower in cognitive tests than healthy controls</a:t>
            </a:r>
          </a:p>
          <a:p>
            <a:pPr marL="457200" lvl="0" indent="-3111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Differences between baseline and year-7 between groups are not notable</a:t>
            </a:r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71AFB-29B6-4677-9D44-D39203050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7" y="1683930"/>
            <a:ext cx="5819490" cy="2697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B8AF-05BC-481E-92DA-808BE418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Shape 71">
            <a:extLst>
              <a:ext uri="{FF2B5EF4-FFF2-40B4-BE49-F238E27FC236}">
                <a16:creationId xmlns:a16="http://schemas.microsoft.com/office/drawing/2014/main" id="{17D2D4F9-72C2-472A-B2DA-64A19513C4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30602"/>
            <a:ext cx="4976580" cy="336237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</a:pPr>
            <a:r>
              <a:rPr lang="en-US" b="1" dirty="0">
                <a:solidFill>
                  <a:srgbClr val="2D3B45"/>
                </a:solidFill>
                <a:highlight>
                  <a:srgbClr val="FFFFFF"/>
                </a:highlight>
              </a:rPr>
              <a:t>Final model with random intercept</a:t>
            </a:r>
            <a:r>
              <a:rPr lang="en" b="1" dirty="0">
                <a:solidFill>
                  <a:srgbClr val="2D3B45"/>
                </a:solidFill>
                <a:highlight>
                  <a:srgbClr val="FFFFFF"/>
                </a:highlight>
              </a:rPr>
              <a:t>: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</a:pPr>
            <a:r>
              <a:rPr lang="en-US" sz="1300" i="1" dirty="0">
                <a:solidFill>
                  <a:srgbClr val="2D3B45"/>
                </a:solidFill>
                <a:highlight>
                  <a:srgbClr val="FFFFFF"/>
                </a:highlight>
              </a:rPr>
              <a:t>Variance between subjects (19.76)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</a:pPr>
            <a:r>
              <a:rPr lang="en-US" sz="1300" i="1" dirty="0">
                <a:solidFill>
                  <a:srgbClr val="2D3B45"/>
                </a:solidFill>
                <a:highlight>
                  <a:srgbClr val="FFFFFF"/>
                </a:highlight>
              </a:rPr>
              <a:t>Variance within subject (9.54)</a:t>
            </a:r>
            <a:endParaRPr lang="en" sz="1300" i="1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04800">
              <a:lnSpc>
                <a:spcPct val="150000"/>
              </a:lnSpc>
              <a:spcAft>
                <a:spcPts val="0"/>
              </a:spcAft>
              <a:buClr>
                <a:srgbClr val="2D3B45"/>
              </a:buClr>
            </a:pPr>
            <a:r>
              <a:rPr lang="en-US" b="1" dirty="0">
                <a:solidFill>
                  <a:srgbClr val="2D3B45"/>
                </a:solidFill>
                <a:highlight>
                  <a:srgbClr val="FFFFFF"/>
                </a:highlight>
              </a:rPr>
              <a:t>Estimated ANIMALS score for those with MCI-dementia (17.34 </a:t>
            </a:r>
            <a:r>
              <a:rPr lang="en-US" dirty="0">
                <a:highlight>
                  <a:srgbClr val="FFFFFF"/>
                </a:highlight>
              </a:rPr>
              <a:t>± </a:t>
            </a:r>
            <a:r>
              <a:rPr lang="en-US" b="1" dirty="0">
                <a:solidFill>
                  <a:srgbClr val="2D3B45"/>
                </a:solidFill>
                <a:highlight>
                  <a:srgbClr val="FFFFFF"/>
                </a:highlight>
              </a:rPr>
              <a:t>1.88) / p &lt; 0.0001</a:t>
            </a:r>
          </a:p>
          <a:p>
            <a:pPr marL="457200" lvl="0" indent="-304800">
              <a:lnSpc>
                <a:spcPct val="150000"/>
              </a:lnSpc>
              <a:spcAft>
                <a:spcPts val="0"/>
              </a:spcAft>
              <a:buClr>
                <a:srgbClr val="2D3B45"/>
              </a:buClr>
            </a:pPr>
            <a:r>
              <a:rPr lang="en-US" b="1" dirty="0">
                <a:solidFill>
                  <a:srgbClr val="2D3B45"/>
                </a:solidFill>
                <a:highlight>
                  <a:srgbClr val="FFFFFF"/>
                </a:highlight>
              </a:rPr>
              <a:t>Estimated difference in ANIMALS score between healthy control and MCI-dementia patients (1.17 </a:t>
            </a:r>
            <a:r>
              <a:rPr lang="en-US" dirty="0">
                <a:solidFill>
                  <a:srgbClr val="666666"/>
                </a:solidFill>
                <a:highlight>
                  <a:srgbClr val="FFFFFF"/>
                </a:highlight>
              </a:rPr>
              <a:t>± </a:t>
            </a:r>
            <a:r>
              <a:rPr lang="en-US" b="1" dirty="0">
                <a:solidFill>
                  <a:srgbClr val="2D3B45"/>
                </a:solidFill>
                <a:highlight>
                  <a:srgbClr val="FFFFFF"/>
                </a:highlight>
              </a:rPr>
              <a:t>1.56) </a:t>
            </a:r>
          </a:p>
          <a:p>
            <a:pPr marL="457200" lvl="0" indent="-304800">
              <a:lnSpc>
                <a:spcPct val="150000"/>
              </a:lnSpc>
              <a:spcAft>
                <a:spcPts val="0"/>
              </a:spcAft>
              <a:buClr>
                <a:srgbClr val="2D3B45"/>
              </a:buClr>
            </a:pPr>
            <a:r>
              <a:rPr lang="en-US" b="1" dirty="0">
                <a:solidFill>
                  <a:srgbClr val="2D3B45"/>
                </a:solidFill>
                <a:highlight>
                  <a:srgbClr val="FFFFFF"/>
                </a:highlight>
              </a:rPr>
              <a:t>Change point is significantly associated with the ANIMALS measure (p &lt; 0.0001)</a:t>
            </a:r>
            <a:endParaRPr lang="en" dirty="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BE2F0EA-A388-4E8C-B0A1-C65288672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980" y="1430602"/>
            <a:ext cx="2941745" cy="1779589"/>
          </a:xfrm>
          <a:prstGeom prst="rect">
            <a:avLst/>
          </a:prstGeom>
        </p:spPr>
      </p:pic>
      <p:pic>
        <p:nvPicPr>
          <p:cNvPr id="9" name="Picture 8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2DF87DE9-6698-4CAB-A552-08182F1D5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980" y="3210191"/>
            <a:ext cx="2941745" cy="177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9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B8C01A-E8D2-41A0-88B8-79EC79B6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4966E-9F03-4B0B-BCD8-410039D5D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5875" y="330472"/>
            <a:ext cx="4166400" cy="4482555"/>
          </a:xfrm>
        </p:spPr>
        <p:txBody>
          <a:bodyPr/>
          <a:lstStyle/>
          <a:p>
            <a:r>
              <a:rPr lang="en-US" dirty="0"/>
              <a:t>Overall decline in cognitive measures (BLOCKR and MEM1) over time for both groups (i.e. healthy controls v. MCI-dementia patients) </a:t>
            </a:r>
          </a:p>
          <a:p>
            <a:r>
              <a:rPr lang="en-US" dirty="0"/>
              <a:t>Overall similar score in cognitive measure MEM2 over time for both groups</a:t>
            </a:r>
          </a:p>
          <a:p>
            <a:r>
              <a:rPr lang="en-US" dirty="0"/>
              <a:t>Cognitive measure ANIMALS score decreases in both groups over time, but drops significantly for those with MCI-dementia diagnosis four years prior to diagnosis</a:t>
            </a:r>
          </a:p>
          <a:p>
            <a:r>
              <a:rPr lang="en-US" dirty="0"/>
              <a:t>Analyze all four outcomes for a more generalizable rate of cognitive decline in the MCI-dementia population</a:t>
            </a:r>
          </a:p>
          <a:p>
            <a:r>
              <a:rPr lang="en-US" dirty="0"/>
              <a:t>Limitations: loss to follow-up, population differences, missing data</a:t>
            </a:r>
          </a:p>
        </p:txBody>
      </p:sp>
    </p:spTree>
    <p:extLst>
      <p:ext uri="{BB962C8B-B14F-4D97-AF65-F5344CB8AC3E}">
        <p14:creationId xmlns:p14="http://schemas.microsoft.com/office/powerpoint/2010/main" val="3162601850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462</Words>
  <Application>Microsoft Office PowerPoint</Application>
  <PresentationFormat>On-screen Show (16:9)</PresentationFormat>
  <Paragraphs>43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</vt:lpstr>
      <vt:lpstr>Arial</vt:lpstr>
      <vt:lpstr>Merriweather</vt:lpstr>
      <vt:lpstr>Paradigm</vt:lpstr>
      <vt:lpstr>Cognitive Decline Trajectories in MCI/Dementia Patients</vt:lpstr>
      <vt:lpstr>Data Summary</vt:lpstr>
      <vt:lpstr>Data Summary &amp; Analysis</vt:lpstr>
      <vt:lpstr>Results</vt:lpstr>
      <vt:lpstr>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Decline Trajectories in MCI/Dementia Patients</dc:title>
  <cp:lastModifiedBy>Kayla Bell</cp:lastModifiedBy>
  <cp:revision>18</cp:revision>
  <dcterms:modified xsi:type="dcterms:W3CDTF">2017-11-27T14:56:55Z</dcterms:modified>
</cp:coreProperties>
</file>