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597" autoAdjust="0"/>
    <p:restoredTop sz="94660"/>
  </p:normalViewPr>
  <p:slideViewPr>
    <p:cSldViewPr snapToGrid="0">
      <p:cViewPr varScale="1">
        <p:scale>
          <a:sx n="58" d="100"/>
          <a:sy n="58" d="100"/>
        </p:scale>
        <p:origin x="48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40C352-1BC2-434F-BD4D-0A8B9E1DEB51}" type="doc">
      <dgm:prSet loTypeId="urn:microsoft.com/office/officeart/2005/8/layout/hierarchy4" loCatId="hierarchy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EB31820E-A56F-4A98-B2AE-88288D305069}">
      <dgm:prSet phldrT="[Text]"/>
      <dgm:spPr/>
      <dgm:t>
        <a:bodyPr/>
        <a:lstStyle/>
        <a:p>
          <a:r>
            <a:rPr lang="en-US" dirty="0"/>
            <a:t>HAART Dataset (n=3935)</a:t>
          </a:r>
        </a:p>
      </dgm:t>
    </dgm:pt>
    <dgm:pt modelId="{1E7DB1B5-DA91-4AF2-9AE4-DAEBA731540C}" type="parTrans" cxnId="{D806ECBA-2A78-4FA3-831A-7E03D2A42AF4}">
      <dgm:prSet/>
      <dgm:spPr/>
      <dgm:t>
        <a:bodyPr/>
        <a:lstStyle/>
        <a:p>
          <a:endParaRPr lang="en-US"/>
        </a:p>
      </dgm:t>
    </dgm:pt>
    <dgm:pt modelId="{59CBC6E0-E5B3-4D89-98CF-74DB258E6B42}" type="sibTrans" cxnId="{D806ECBA-2A78-4FA3-831A-7E03D2A42AF4}">
      <dgm:prSet/>
      <dgm:spPr/>
      <dgm:t>
        <a:bodyPr/>
        <a:lstStyle/>
        <a:p>
          <a:endParaRPr lang="en-US"/>
        </a:p>
      </dgm:t>
    </dgm:pt>
    <dgm:pt modelId="{AA216085-67DA-4F57-A90E-D2F4C1F8A7BA}">
      <dgm:prSet phldrT="[Text]"/>
      <dgm:spPr/>
      <dgm:t>
        <a:bodyPr/>
        <a:lstStyle/>
        <a:p>
          <a:r>
            <a:rPr lang="en-US" dirty="0"/>
            <a:t>HAART Dataset up to Year 2 observations (n=1746)</a:t>
          </a:r>
        </a:p>
      </dgm:t>
    </dgm:pt>
    <dgm:pt modelId="{00D4D2EA-FAF1-42D8-AA71-450406E4D025}" type="parTrans" cxnId="{2243A2E2-7AB1-4ACB-BCA9-98B6BBE358B0}">
      <dgm:prSet/>
      <dgm:spPr/>
      <dgm:t>
        <a:bodyPr/>
        <a:lstStyle/>
        <a:p>
          <a:endParaRPr lang="en-US"/>
        </a:p>
      </dgm:t>
    </dgm:pt>
    <dgm:pt modelId="{6F265FD1-7CB4-410A-9712-18EBFED53636}" type="sibTrans" cxnId="{2243A2E2-7AB1-4ACB-BCA9-98B6BBE358B0}">
      <dgm:prSet/>
      <dgm:spPr/>
      <dgm:t>
        <a:bodyPr/>
        <a:lstStyle/>
        <a:p>
          <a:endParaRPr lang="en-US"/>
        </a:p>
      </dgm:t>
    </dgm:pt>
    <dgm:pt modelId="{7010E1FF-D228-4420-B20F-15A1849762D9}">
      <dgm:prSet/>
      <dgm:spPr/>
      <dgm:t>
        <a:bodyPr/>
        <a:lstStyle/>
        <a:p>
          <a:r>
            <a:rPr lang="en-US" dirty="0"/>
            <a:t>HAART Baseline (Year 0) Dataset (n=715)</a:t>
          </a:r>
        </a:p>
      </dgm:t>
    </dgm:pt>
    <dgm:pt modelId="{1E2EDF6C-C4CF-40BC-ACC9-24B59C1D781A}" type="parTrans" cxnId="{994969AD-3515-42C1-9E7A-A10B7DD52BA4}">
      <dgm:prSet/>
      <dgm:spPr/>
      <dgm:t>
        <a:bodyPr/>
        <a:lstStyle/>
        <a:p>
          <a:endParaRPr lang="en-US"/>
        </a:p>
      </dgm:t>
    </dgm:pt>
    <dgm:pt modelId="{68E5595B-16D3-4E4E-99DF-D1F859FCAA89}" type="sibTrans" cxnId="{994969AD-3515-42C1-9E7A-A10B7DD52BA4}">
      <dgm:prSet/>
      <dgm:spPr/>
      <dgm:t>
        <a:bodyPr/>
        <a:lstStyle/>
        <a:p>
          <a:endParaRPr lang="en-US"/>
        </a:p>
      </dgm:t>
    </dgm:pt>
    <dgm:pt modelId="{BB028EE0-3AD0-44B9-826F-BE37F8D18FA3}">
      <dgm:prSet/>
      <dgm:spPr/>
      <dgm:t>
        <a:bodyPr/>
        <a:lstStyle/>
        <a:p>
          <a:r>
            <a:rPr lang="en-US" dirty="0"/>
            <a:t>HAART Final (Year 2) Dataset (n=506)</a:t>
          </a:r>
        </a:p>
      </dgm:t>
    </dgm:pt>
    <dgm:pt modelId="{DDF97494-5E20-4742-9CE3-A86137108B5A}" type="parTrans" cxnId="{83F6ED96-B527-4794-A53C-A79925C09AE0}">
      <dgm:prSet/>
      <dgm:spPr/>
      <dgm:t>
        <a:bodyPr/>
        <a:lstStyle/>
        <a:p>
          <a:endParaRPr lang="en-US"/>
        </a:p>
      </dgm:t>
    </dgm:pt>
    <dgm:pt modelId="{440CB28B-E94F-4502-B634-D4C91CC11472}" type="sibTrans" cxnId="{83F6ED96-B527-4794-A53C-A79925C09AE0}">
      <dgm:prSet/>
      <dgm:spPr/>
      <dgm:t>
        <a:bodyPr/>
        <a:lstStyle/>
        <a:p>
          <a:endParaRPr lang="en-US"/>
        </a:p>
      </dgm:t>
    </dgm:pt>
    <dgm:pt modelId="{6DC5AAE4-920D-42A8-8B4C-565AFC447954}">
      <dgm:prSet/>
      <dgm:spPr/>
      <dgm:t>
        <a:bodyPr/>
        <a:lstStyle/>
        <a:p>
          <a:r>
            <a:rPr lang="en-US" b="1" dirty="0"/>
            <a:t>HAART Clean Dataset (merged) with missing outcome observations removed (n=397)</a:t>
          </a:r>
        </a:p>
      </dgm:t>
    </dgm:pt>
    <dgm:pt modelId="{1CB90985-F5E3-44F3-B877-8B23522613A9}" type="parTrans" cxnId="{8260A434-E70B-4C87-A358-DCDA622C96F8}">
      <dgm:prSet/>
      <dgm:spPr/>
      <dgm:t>
        <a:bodyPr/>
        <a:lstStyle/>
        <a:p>
          <a:endParaRPr lang="en-US"/>
        </a:p>
      </dgm:t>
    </dgm:pt>
    <dgm:pt modelId="{B7FDB355-842A-4558-81E4-628F9C15AC6A}" type="sibTrans" cxnId="{8260A434-E70B-4C87-A358-DCDA622C96F8}">
      <dgm:prSet/>
      <dgm:spPr/>
      <dgm:t>
        <a:bodyPr/>
        <a:lstStyle/>
        <a:p>
          <a:endParaRPr lang="en-US"/>
        </a:p>
      </dgm:t>
    </dgm:pt>
    <dgm:pt modelId="{347515BD-2B33-4A2C-929B-59F185F45561}" type="pres">
      <dgm:prSet presAssocID="{6840C352-1BC2-434F-BD4D-0A8B9E1DEB5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B5CE97-1708-417B-83B1-A9E5BC97FADF}" type="pres">
      <dgm:prSet presAssocID="{EB31820E-A56F-4A98-B2AE-88288D305069}" presName="vertOne" presStyleCnt="0"/>
      <dgm:spPr/>
    </dgm:pt>
    <dgm:pt modelId="{B3DF98E5-634D-4F6B-9329-8F9466A06219}" type="pres">
      <dgm:prSet presAssocID="{EB31820E-A56F-4A98-B2AE-88288D305069}" presName="txOne" presStyleLbl="node0" presStyleIdx="0" presStyleCnt="1">
        <dgm:presLayoutVars>
          <dgm:chPref val="3"/>
        </dgm:presLayoutVars>
      </dgm:prSet>
      <dgm:spPr/>
    </dgm:pt>
    <dgm:pt modelId="{123A2255-679D-41C4-907E-8B7A385B9FE7}" type="pres">
      <dgm:prSet presAssocID="{EB31820E-A56F-4A98-B2AE-88288D305069}" presName="parTransOne" presStyleCnt="0"/>
      <dgm:spPr/>
    </dgm:pt>
    <dgm:pt modelId="{6ACB3AA9-D5AE-48B4-A09D-6D51304A44C1}" type="pres">
      <dgm:prSet presAssocID="{EB31820E-A56F-4A98-B2AE-88288D305069}" presName="horzOne" presStyleCnt="0"/>
      <dgm:spPr/>
    </dgm:pt>
    <dgm:pt modelId="{E4CB05CF-2348-4F83-838E-BE0F54A32315}" type="pres">
      <dgm:prSet presAssocID="{AA216085-67DA-4F57-A90E-D2F4C1F8A7BA}" presName="vertTwo" presStyleCnt="0"/>
      <dgm:spPr/>
    </dgm:pt>
    <dgm:pt modelId="{A1FD8955-FB2A-4793-B59B-D6F371B9687D}" type="pres">
      <dgm:prSet presAssocID="{AA216085-67DA-4F57-A90E-D2F4C1F8A7BA}" presName="txTwo" presStyleLbl="node2" presStyleIdx="0" presStyleCnt="1">
        <dgm:presLayoutVars>
          <dgm:chPref val="3"/>
        </dgm:presLayoutVars>
      </dgm:prSet>
      <dgm:spPr/>
    </dgm:pt>
    <dgm:pt modelId="{B458656E-14D3-4746-90FB-698A619DF242}" type="pres">
      <dgm:prSet presAssocID="{AA216085-67DA-4F57-A90E-D2F4C1F8A7BA}" presName="parTransTwo" presStyleCnt="0"/>
      <dgm:spPr/>
    </dgm:pt>
    <dgm:pt modelId="{F8D24674-EACE-4C4F-9267-C582C4D02FC7}" type="pres">
      <dgm:prSet presAssocID="{AA216085-67DA-4F57-A90E-D2F4C1F8A7BA}" presName="horzTwo" presStyleCnt="0"/>
      <dgm:spPr/>
    </dgm:pt>
    <dgm:pt modelId="{9B75969C-0F30-4AAC-8AC9-0364A65F423C}" type="pres">
      <dgm:prSet presAssocID="{7010E1FF-D228-4420-B20F-15A1849762D9}" presName="vertThree" presStyleCnt="0"/>
      <dgm:spPr/>
    </dgm:pt>
    <dgm:pt modelId="{E82D1270-ABD5-4728-956B-951003A99845}" type="pres">
      <dgm:prSet presAssocID="{7010E1FF-D228-4420-B20F-15A1849762D9}" presName="txThree" presStyleLbl="node3" presStyleIdx="0" presStyleCnt="2">
        <dgm:presLayoutVars>
          <dgm:chPref val="3"/>
        </dgm:presLayoutVars>
      </dgm:prSet>
      <dgm:spPr/>
    </dgm:pt>
    <dgm:pt modelId="{563FC13B-BF38-4E37-857C-096DFD0ACC14}" type="pres">
      <dgm:prSet presAssocID="{7010E1FF-D228-4420-B20F-15A1849762D9}" presName="parTransThree" presStyleCnt="0"/>
      <dgm:spPr/>
    </dgm:pt>
    <dgm:pt modelId="{B0A1E6A0-5ED2-4A76-A8A2-C31F5D6F0267}" type="pres">
      <dgm:prSet presAssocID="{7010E1FF-D228-4420-B20F-15A1849762D9}" presName="horzThree" presStyleCnt="0"/>
      <dgm:spPr/>
    </dgm:pt>
    <dgm:pt modelId="{E8DA257B-59F2-4D29-AD2A-C705DC688268}" type="pres">
      <dgm:prSet presAssocID="{6DC5AAE4-920D-42A8-8B4C-565AFC447954}" presName="vertFour" presStyleCnt="0">
        <dgm:presLayoutVars>
          <dgm:chPref val="3"/>
        </dgm:presLayoutVars>
      </dgm:prSet>
      <dgm:spPr/>
    </dgm:pt>
    <dgm:pt modelId="{BBAABCAA-765A-44D6-8BC3-E7BBCE88EFD4}" type="pres">
      <dgm:prSet presAssocID="{6DC5AAE4-920D-42A8-8B4C-565AFC447954}" presName="txFour" presStyleLbl="node4" presStyleIdx="0" presStyleCnt="1">
        <dgm:presLayoutVars>
          <dgm:chPref val="3"/>
        </dgm:presLayoutVars>
      </dgm:prSet>
      <dgm:spPr/>
    </dgm:pt>
    <dgm:pt modelId="{2CEDBC62-2077-4698-A823-CF4745C4DE00}" type="pres">
      <dgm:prSet presAssocID="{6DC5AAE4-920D-42A8-8B4C-565AFC447954}" presName="horzFour" presStyleCnt="0"/>
      <dgm:spPr/>
    </dgm:pt>
    <dgm:pt modelId="{A32D6BB3-ECED-466B-967F-AEAA9812148C}" type="pres">
      <dgm:prSet presAssocID="{68E5595B-16D3-4E4E-99DF-D1F859FCAA89}" presName="sibSpaceThree" presStyleCnt="0"/>
      <dgm:spPr/>
    </dgm:pt>
    <dgm:pt modelId="{1948C6C4-0AB8-4928-A691-F6A346BBD418}" type="pres">
      <dgm:prSet presAssocID="{BB028EE0-3AD0-44B9-826F-BE37F8D18FA3}" presName="vertThree" presStyleCnt="0"/>
      <dgm:spPr/>
    </dgm:pt>
    <dgm:pt modelId="{215E4753-9D97-4EE1-99EB-2321FD347922}" type="pres">
      <dgm:prSet presAssocID="{BB028EE0-3AD0-44B9-826F-BE37F8D18FA3}" presName="txThree" presStyleLbl="node3" presStyleIdx="1" presStyleCnt="2">
        <dgm:presLayoutVars>
          <dgm:chPref val="3"/>
        </dgm:presLayoutVars>
      </dgm:prSet>
      <dgm:spPr/>
    </dgm:pt>
    <dgm:pt modelId="{FBA832EE-228C-497C-A88B-1819936E6AC1}" type="pres">
      <dgm:prSet presAssocID="{BB028EE0-3AD0-44B9-826F-BE37F8D18FA3}" presName="horzThree" presStyleCnt="0"/>
      <dgm:spPr/>
    </dgm:pt>
  </dgm:ptLst>
  <dgm:cxnLst>
    <dgm:cxn modelId="{8260A434-E70B-4C87-A358-DCDA622C96F8}" srcId="{7010E1FF-D228-4420-B20F-15A1849762D9}" destId="{6DC5AAE4-920D-42A8-8B4C-565AFC447954}" srcOrd="0" destOrd="0" parTransId="{1CB90985-F5E3-44F3-B877-8B23522613A9}" sibTransId="{B7FDB355-842A-4558-81E4-628F9C15AC6A}"/>
    <dgm:cxn modelId="{801BE73A-C6EF-4654-B08A-2254509C4E69}" type="presOf" srcId="{EB31820E-A56F-4A98-B2AE-88288D305069}" destId="{B3DF98E5-634D-4F6B-9329-8F9466A06219}" srcOrd="0" destOrd="0" presId="urn:microsoft.com/office/officeart/2005/8/layout/hierarchy4"/>
    <dgm:cxn modelId="{1C58F963-36BB-4082-A97F-5E0AFDE86248}" type="presOf" srcId="{BB028EE0-3AD0-44B9-826F-BE37F8D18FA3}" destId="{215E4753-9D97-4EE1-99EB-2321FD347922}" srcOrd="0" destOrd="0" presId="urn:microsoft.com/office/officeart/2005/8/layout/hierarchy4"/>
    <dgm:cxn modelId="{3D70F36E-B3FF-4DA0-8EE7-59DEDB7AABAB}" type="presOf" srcId="{6840C352-1BC2-434F-BD4D-0A8B9E1DEB51}" destId="{347515BD-2B33-4A2C-929B-59F185F45561}" srcOrd="0" destOrd="0" presId="urn:microsoft.com/office/officeart/2005/8/layout/hierarchy4"/>
    <dgm:cxn modelId="{83F6ED96-B527-4794-A53C-A79925C09AE0}" srcId="{AA216085-67DA-4F57-A90E-D2F4C1F8A7BA}" destId="{BB028EE0-3AD0-44B9-826F-BE37F8D18FA3}" srcOrd="1" destOrd="0" parTransId="{DDF97494-5E20-4742-9CE3-A86137108B5A}" sibTransId="{440CB28B-E94F-4502-B634-D4C91CC11472}"/>
    <dgm:cxn modelId="{7CB20FAD-C1FD-4FC6-B5C4-BF4F66F159F7}" type="presOf" srcId="{6DC5AAE4-920D-42A8-8B4C-565AFC447954}" destId="{BBAABCAA-765A-44D6-8BC3-E7BBCE88EFD4}" srcOrd="0" destOrd="0" presId="urn:microsoft.com/office/officeart/2005/8/layout/hierarchy4"/>
    <dgm:cxn modelId="{994969AD-3515-42C1-9E7A-A10B7DD52BA4}" srcId="{AA216085-67DA-4F57-A90E-D2F4C1F8A7BA}" destId="{7010E1FF-D228-4420-B20F-15A1849762D9}" srcOrd="0" destOrd="0" parTransId="{1E2EDF6C-C4CF-40BC-ACC9-24B59C1D781A}" sibTransId="{68E5595B-16D3-4E4E-99DF-D1F859FCAA89}"/>
    <dgm:cxn modelId="{D806ECBA-2A78-4FA3-831A-7E03D2A42AF4}" srcId="{6840C352-1BC2-434F-BD4D-0A8B9E1DEB51}" destId="{EB31820E-A56F-4A98-B2AE-88288D305069}" srcOrd="0" destOrd="0" parTransId="{1E7DB1B5-DA91-4AF2-9AE4-DAEBA731540C}" sibTransId="{59CBC6E0-E5B3-4D89-98CF-74DB258E6B42}"/>
    <dgm:cxn modelId="{94B123C4-E598-403D-805D-4799CA9933A9}" type="presOf" srcId="{7010E1FF-D228-4420-B20F-15A1849762D9}" destId="{E82D1270-ABD5-4728-956B-951003A99845}" srcOrd="0" destOrd="0" presId="urn:microsoft.com/office/officeart/2005/8/layout/hierarchy4"/>
    <dgm:cxn modelId="{2243A2E2-7AB1-4ACB-BCA9-98B6BBE358B0}" srcId="{EB31820E-A56F-4A98-B2AE-88288D305069}" destId="{AA216085-67DA-4F57-A90E-D2F4C1F8A7BA}" srcOrd="0" destOrd="0" parTransId="{00D4D2EA-FAF1-42D8-AA71-450406E4D025}" sibTransId="{6F265FD1-7CB4-410A-9712-18EBFED53636}"/>
    <dgm:cxn modelId="{B64140E9-5E92-4490-BCCB-8FB74A034661}" type="presOf" srcId="{AA216085-67DA-4F57-A90E-D2F4C1F8A7BA}" destId="{A1FD8955-FB2A-4793-B59B-D6F371B9687D}" srcOrd="0" destOrd="0" presId="urn:microsoft.com/office/officeart/2005/8/layout/hierarchy4"/>
    <dgm:cxn modelId="{FD288B39-9B9D-4AB9-A2FF-4DB45171CCBC}" type="presParOf" srcId="{347515BD-2B33-4A2C-929B-59F185F45561}" destId="{7DB5CE97-1708-417B-83B1-A9E5BC97FADF}" srcOrd="0" destOrd="0" presId="urn:microsoft.com/office/officeart/2005/8/layout/hierarchy4"/>
    <dgm:cxn modelId="{6078F76F-7A90-4AEF-A3EE-BB5D0582D4A8}" type="presParOf" srcId="{7DB5CE97-1708-417B-83B1-A9E5BC97FADF}" destId="{B3DF98E5-634D-4F6B-9329-8F9466A06219}" srcOrd="0" destOrd="0" presId="urn:microsoft.com/office/officeart/2005/8/layout/hierarchy4"/>
    <dgm:cxn modelId="{6A7445D2-0C1E-425F-88A4-BEAA1AA7C4C9}" type="presParOf" srcId="{7DB5CE97-1708-417B-83B1-A9E5BC97FADF}" destId="{123A2255-679D-41C4-907E-8B7A385B9FE7}" srcOrd="1" destOrd="0" presId="urn:microsoft.com/office/officeart/2005/8/layout/hierarchy4"/>
    <dgm:cxn modelId="{AC1A6646-3849-4EAE-9A6B-0CE271D598B3}" type="presParOf" srcId="{7DB5CE97-1708-417B-83B1-A9E5BC97FADF}" destId="{6ACB3AA9-D5AE-48B4-A09D-6D51304A44C1}" srcOrd="2" destOrd="0" presId="urn:microsoft.com/office/officeart/2005/8/layout/hierarchy4"/>
    <dgm:cxn modelId="{CA018DFF-2EF9-4AB6-B914-4DA26D7BD5D4}" type="presParOf" srcId="{6ACB3AA9-D5AE-48B4-A09D-6D51304A44C1}" destId="{E4CB05CF-2348-4F83-838E-BE0F54A32315}" srcOrd="0" destOrd="0" presId="urn:microsoft.com/office/officeart/2005/8/layout/hierarchy4"/>
    <dgm:cxn modelId="{83043775-71C9-45AA-AA5D-AAD4FE4CCC42}" type="presParOf" srcId="{E4CB05CF-2348-4F83-838E-BE0F54A32315}" destId="{A1FD8955-FB2A-4793-B59B-D6F371B9687D}" srcOrd="0" destOrd="0" presId="urn:microsoft.com/office/officeart/2005/8/layout/hierarchy4"/>
    <dgm:cxn modelId="{EAF60195-BCCA-4678-9F2D-7AE832D0661B}" type="presParOf" srcId="{E4CB05CF-2348-4F83-838E-BE0F54A32315}" destId="{B458656E-14D3-4746-90FB-698A619DF242}" srcOrd="1" destOrd="0" presId="urn:microsoft.com/office/officeart/2005/8/layout/hierarchy4"/>
    <dgm:cxn modelId="{CF8EC88B-5872-40F1-A77B-1AD74AD50791}" type="presParOf" srcId="{E4CB05CF-2348-4F83-838E-BE0F54A32315}" destId="{F8D24674-EACE-4C4F-9267-C582C4D02FC7}" srcOrd="2" destOrd="0" presId="urn:microsoft.com/office/officeart/2005/8/layout/hierarchy4"/>
    <dgm:cxn modelId="{F30D56D3-EAD7-407A-83DB-41CF850BBD14}" type="presParOf" srcId="{F8D24674-EACE-4C4F-9267-C582C4D02FC7}" destId="{9B75969C-0F30-4AAC-8AC9-0364A65F423C}" srcOrd="0" destOrd="0" presId="urn:microsoft.com/office/officeart/2005/8/layout/hierarchy4"/>
    <dgm:cxn modelId="{28293F94-119A-4D55-8F7A-D9C072F7BFBD}" type="presParOf" srcId="{9B75969C-0F30-4AAC-8AC9-0364A65F423C}" destId="{E82D1270-ABD5-4728-956B-951003A99845}" srcOrd="0" destOrd="0" presId="urn:microsoft.com/office/officeart/2005/8/layout/hierarchy4"/>
    <dgm:cxn modelId="{ED94675A-DFD5-4FB2-93B9-E328453A803F}" type="presParOf" srcId="{9B75969C-0F30-4AAC-8AC9-0364A65F423C}" destId="{563FC13B-BF38-4E37-857C-096DFD0ACC14}" srcOrd="1" destOrd="0" presId="urn:microsoft.com/office/officeart/2005/8/layout/hierarchy4"/>
    <dgm:cxn modelId="{7E1F58FB-0D98-42F0-9BB5-9824B8E6251B}" type="presParOf" srcId="{9B75969C-0F30-4AAC-8AC9-0364A65F423C}" destId="{B0A1E6A0-5ED2-4A76-A8A2-C31F5D6F0267}" srcOrd="2" destOrd="0" presId="urn:microsoft.com/office/officeart/2005/8/layout/hierarchy4"/>
    <dgm:cxn modelId="{69227379-2A66-4081-9CC7-B4F9CB32691F}" type="presParOf" srcId="{B0A1E6A0-5ED2-4A76-A8A2-C31F5D6F0267}" destId="{E8DA257B-59F2-4D29-AD2A-C705DC688268}" srcOrd="0" destOrd="0" presId="urn:microsoft.com/office/officeart/2005/8/layout/hierarchy4"/>
    <dgm:cxn modelId="{8A4A938D-E47F-4B60-A22F-50564AD91A43}" type="presParOf" srcId="{E8DA257B-59F2-4D29-AD2A-C705DC688268}" destId="{BBAABCAA-765A-44D6-8BC3-E7BBCE88EFD4}" srcOrd="0" destOrd="0" presId="urn:microsoft.com/office/officeart/2005/8/layout/hierarchy4"/>
    <dgm:cxn modelId="{76B8401E-81C1-4418-93B0-AA5DE9EB0214}" type="presParOf" srcId="{E8DA257B-59F2-4D29-AD2A-C705DC688268}" destId="{2CEDBC62-2077-4698-A823-CF4745C4DE00}" srcOrd="1" destOrd="0" presId="urn:microsoft.com/office/officeart/2005/8/layout/hierarchy4"/>
    <dgm:cxn modelId="{8EF7BBD1-A3B2-4859-9D2F-B8F627AD858E}" type="presParOf" srcId="{F8D24674-EACE-4C4F-9267-C582C4D02FC7}" destId="{A32D6BB3-ECED-466B-967F-AEAA9812148C}" srcOrd="1" destOrd="0" presId="urn:microsoft.com/office/officeart/2005/8/layout/hierarchy4"/>
    <dgm:cxn modelId="{4F898F41-E22C-49A8-B4E5-450C6935F42B}" type="presParOf" srcId="{F8D24674-EACE-4C4F-9267-C582C4D02FC7}" destId="{1948C6C4-0AB8-4928-A691-F6A346BBD418}" srcOrd="2" destOrd="0" presId="urn:microsoft.com/office/officeart/2005/8/layout/hierarchy4"/>
    <dgm:cxn modelId="{0314AA6F-A79A-408B-A0DF-BFC9DE67092F}" type="presParOf" srcId="{1948C6C4-0AB8-4928-A691-F6A346BBD418}" destId="{215E4753-9D97-4EE1-99EB-2321FD347922}" srcOrd="0" destOrd="0" presId="urn:microsoft.com/office/officeart/2005/8/layout/hierarchy4"/>
    <dgm:cxn modelId="{6CB33487-AF5A-4558-835F-FFDF40046C37}" type="presParOf" srcId="{1948C6C4-0AB8-4928-A691-F6A346BBD418}" destId="{FBA832EE-228C-497C-A88B-1819936E6AC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D38E4B-BBF5-4298-8E5B-41BDE2251EA7}" type="doc">
      <dgm:prSet loTypeId="urn:microsoft.com/office/officeart/2005/8/layout/hierarchy1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EB9AB1B7-3CE4-4131-B318-9E905D22DC0D}">
      <dgm:prSet/>
      <dgm:spPr/>
      <dgm:t>
        <a:bodyPr/>
        <a:lstStyle/>
        <a:p>
          <a:r>
            <a:rPr lang="en-US"/>
            <a:t>Significant unequal distribution between hard-drug users and non hard-drug users</a:t>
          </a:r>
        </a:p>
      </dgm:t>
    </dgm:pt>
    <dgm:pt modelId="{EB7DC980-FBFD-4B9D-86E9-F03A8B71EE95}" type="parTrans" cxnId="{8EB8CDC6-059F-4A5B-89CF-B2B8DF9A1FAE}">
      <dgm:prSet/>
      <dgm:spPr/>
      <dgm:t>
        <a:bodyPr/>
        <a:lstStyle/>
        <a:p>
          <a:endParaRPr lang="en-US"/>
        </a:p>
      </dgm:t>
    </dgm:pt>
    <dgm:pt modelId="{8876FCB8-CFDC-40D5-A456-CE9C64586461}" type="sibTrans" cxnId="{8EB8CDC6-059F-4A5B-89CF-B2B8DF9A1FAE}">
      <dgm:prSet/>
      <dgm:spPr/>
      <dgm:t>
        <a:bodyPr/>
        <a:lstStyle/>
        <a:p>
          <a:endParaRPr lang="en-US"/>
        </a:p>
      </dgm:t>
    </dgm:pt>
    <dgm:pt modelId="{01E9CB32-1166-4044-82F4-F8A9B74DEF15}">
      <dgm:prSet/>
      <dgm:spPr/>
      <dgm:t>
        <a:bodyPr/>
        <a:lstStyle/>
        <a:p>
          <a:r>
            <a:rPr lang="en-US"/>
            <a:t>Loss to follow-up</a:t>
          </a:r>
        </a:p>
      </dgm:t>
    </dgm:pt>
    <dgm:pt modelId="{BFBA126B-BB5F-4F0E-A981-544B1DE477E5}" type="parTrans" cxnId="{38AB92BA-AE02-4A2C-A401-3DCD3481B414}">
      <dgm:prSet/>
      <dgm:spPr/>
      <dgm:t>
        <a:bodyPr/>
        <a:lstStyle/>
        <a:p>
          <a:endParaRPr lang="en-US"/>
        </a:p>
      </dgm:t>
    </dgm:pt>
    <dgm:pt modelId="{3ECFC744-4D93-4F4D-B5BA-5CA388D7CEE7}" type="sibTrans" cxnId="{38AB92BA-AE02-4A2C-A401-3DCD3481B414}">
      <dgm:prSet/>
      <dgm:spPr/>
      <dgm:t>
        <a:bodyPr/>
        <a:lstStyle/>
        <a:p>
          <a:endParaRPr lang="en-US"/>
        </a:p>
      </dgm:t>
    </dgm:pt>
    <dgm:pt modelId="{C6DD354B-C0F6-469A-AEF3-20581A648BFF}">
      <dgm:prSet/>
      <dgm:spPr/>
      <dgm:t>
        <a:bodyPr/>
        <a:lstStyle/>
        <a:p>
          <a:r>
            <a:rPr lang="en-US"/>
            <a:t>ART adherence</a:t>
          </a:r>
        </a:p>
      </dgm:t>
    </dgm:pt>
    <dgm:pt modelId="{AEEA379F-DB3E-4BA2-940B-54687304E742}" type="parTrans" cxnId="{867995F5-8CA7-4030-B7E7-A6D625CC5C13}">
      <dgm:prSet/>
      <dgm:spPr/>
      <dgm:t>
        <a:bodyPr/>
        <a:lstStyle/>
        <a:p>
          <a:endParaRPr lang="en-US"/>
        </a:p>
      </dgm:t>
    </dgm:pt>
    <dgm:pt modelId="{0A7BDEBF-1C52-4751-B3C8-3C54D413D4EB}" type="sibTrans" cxnId="{867995F5-8CA7-4030-B7E7-A6D625CC5C13}">
      <dgm:prSet/>
      <dgm:spPr/>
      <dgm:t>
        <a:bodyPr/>
        <a:lstStyle/>
        <a:p>
          <a:endParaRPr lang="en-US"/>
        </a:p>
      </dgm:t>
    </dgm:pt>
    <dgm:pt modelId="{A33B2BD5-0929-4C1D-BEA1-D9D5DC634659}" type="pres">
      <dgm:prSet presAssocID="{C2D38E4B-BBF5-4298-8E5B-41BDE2251EA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FC36BFA-1FCC-472A-BC2D-1B4F7D796807}" type="pres">
      <dgm:prSet presAssocID="{EB9AB1B7-3CE4-4131-B318-9E905D22DC0D}" presName="hierRoot1" presStyleCnt="0"/>
      <dgm:spPr/>
    </dgm:pt>
    <dgm:pt modelId="{41569770-0C52-4C13-91ED-8D609503ACD0}" type="pres">
      <dgm:prSet presAssocID="{EB9AB1B7-3CE4-4131-B318-9E905D22DC0D}" presName="composite" presStyleCnt="0"/>
      <dgm:spPr/>
    </dgm:pt>
    <dgm:pt modelId="{C579788A-B1AE-43F4-8B2B-81C593ED667B}" type="pres">
      <dgm:prSet presAssocID="{EB9AB1B7-3CE4-4131-B318-9E905D22DC0D}" presName="background" presStyleLbl="node0" presStyleIdx="0" presStyleCnt="3"/>
      <dgm:spPr/>
    </dgm:pt>
    <dgm:pt modelId="{76726D04-8ACE-43F4-8258-E3DC8F68A7DD}" type="pres">
      <dgm:prSet presAssocID="{EB9AB1B7-3CE4-4131-B318-9E905D22DC0D}" presName="text" presStyleLbl="fgAcc0" presStyleIdx="0" presStyleCnt="3">
        <dgm:presLayoutVars>
          <dgm:chPref val="3"/>
        </dgm:presLayoutVars>
      </dgm:prSet>
      <dgm:spPr/>
    </dgm:pt>
    <dgm:pt modelId="{2E523FC5-2588-4D65-9842-228ECF90447D}" type="pres">
      <dgm:prSet presAssocID="{EB9AB1B7-3CE4-4131-B318-9E905D22DC0D}" presName="hierChild2" presStyleCnt="0"/>
      <dgm:spPr/>
    </dgm:pt>
    <dgm:pt modelId="{F07D705E-1608-4CD9-BC68-500C46017C5A}" type="pres">
      <dgm:prSet presAssocID="{01E9CB32-1166-4044-82F4-F8A9B74DEF15}" presName="hierRoot1" presStyleCnt="0"/>
      <dgm:spPr/>
    </dgm:pt>
    <dgm:pt modelId="{A3BCB272-2479-4585-AA21-7CCCC49005D5}" type="pres">
      <dgm:prSet presAssocID="{01E9CB32-1166-4044-82F4-F8A9B74DEF15}" presName="composite" presStyleCnt="0"/>
      <dgm:spPr/>
    </dgm:pt>
    <dgm:pt modelId="{34BC0321-8677-4F48-9C47-F70CF9835447}" type="pres">
      <dgm:prSet presAssocID="{01E9CB32-1166-4044-82F4-F8A9B74DEF15}" presName="background" presStyleLbl="node0" presStyleIdx="1" presStyleCnt="3"/>
      <dgm:spPr/>
    </dgm:pt>
    <dgm:pt modelId="{E78BC630-D39E-4A9F-891E-FA6E159CF0A5}" type="pres">
      <dgm:prSet presAssocID="{01E9CB32-1166-4044-82F4-F8A9B74DEF15}" presName="text" presStyleLbl="fgAcc0" presStyleIdx="1" presStyleCnt="3">
        <dgm:presLayoutVars>
          <dgm:chPref val="3"/>
        </dgm:presLayoutVars>
      </dgm:prSet>
      <dgm:spPr/>
    </dgm:pt>
    <dgm:pt modelId="{563CABA3-9135-4BB0-AD23-EB7D972506AB}" type="pres">
      <dgm:prSet presAssocID="{01E9CB32-1166-4044-82F4-F8A9B74DEF15}" presName="hierChild2" presStyleCnt="0"/>
      <dgm:spPr/>
    </dgm:pt>
    <dgm:pt modelId="{7781FE2D-D6BB-4959-8461-C869EF51592F}" type="pres">
      <dgm:prSet presAssocID="{C6DD354B-C0F6-469A-AEF3-20581A648BFF}" presName="hierRoot1" presStyleCnt="0"/>
      <dgm:spPr/>
    </dgm:pt>
    <dgm:pt modelId="{BA6440DC-F9BB-4478-83CE-565DD3DF9120}" type="pres">
      <dgm:prSet presAssocID="{C6DD354B-C0F6-469A-AEF3-20581A648BFF}" presName="composite" presStyleCnt="0"/>
      <dgm:spPr/>
    </dgm:pt>
    <dgm:pt modelId="{98E015F9-D3AB-424E-8511-F0B1B021A385}" type="pres">
      <dgm:prSet presAssocID="{C6DD354B-C0F6-469A-AEF3-20581A648BFF}" presName="background" presStyleLbl="node0" presStyleIdx="2" presStyleCnt="3"/>
      <dgm:spPr/>
    </dgm:pt>
    <dgm:pt modelId="{F9FA7171-73A0-4B28-9F26-50C74B21C002}" type="pres">
      <dgm:prSet presAssocID="{C6DD354B-C0F6-469A-AEF3-20581A648BFF}" presName="text" presStyleLbl="fgAcc0" presStyleIdx="2" presStyleCnt="3">
        <dgm:presLayoutVars>
          <dgm:chPref val="3"/>
        </dgm:presLayoutVars>
      </dgm:prSet>
      <dgm:spPr/>
    </dgm:pt>
    <dgm:pt modelId="{00C5C53F-B681-4068-A6C1-9613A4BD1272}" type="pres">
      <dgm:prSet presAssocID="{C6DD354B-C0F6-469A-AEF3-20581A648BFF}" presName="hierChild2" presStyleCnt="0"/>
      <dgm:spPr/>
    </dgm:pt>
  </dgm:ptLst>
  <dgm:cxnLst>
    <dgm:cxn modelId="{F2861D77-E710-458B-B600-9EA32ED24B56}" type="presOf" srcId="{EB9AB1B7-3CE4-4131-B318-9E905D22DC0D}" destId="{76726D04-8ACE-43F4-8258-E3DC8F68A7DD}" srcOrd="0" destOrd="0" presId="urn:microsoft.com/office/officeart/2005/8/layout/hierarchy1"/>
    <dgm:cxn modelId="{AF8D9158-D15C-4531-B0C1-85D89EAC0DA9}" type="presOf" srcId="{C6DD354B-C0F6-469A-AEF3-20581A648BFF}" destId="{F9FA7171-73A0-4B28-9F26-50C74B21C002}" srcOrd="0" destOrd="0" presId="urn:microsoft.com/office/officeart/2005/8/layout/hierarchy1"/>
    <dgm:cxn modelId="{CC4646A5-3601-48CD-B5A8-CA9FFA088971}" type="presOf" srcId="{01E9CB32-1166-4044-82F4-F8A9B74DEF15}" destId="{E78BC630-D39E-4A9F-891E-FA6E159CF0A5}" srcOrd="0" destOrd="0" presId="urn:microsoft.com/office/officeart/2005/8/layout/hierarchy1"/>
    <dgm:cxn modelId="{38AB92BA-AE02-4A2C-A401-3DCD3481B414}" srcId="{C2D38E4B-BBF5-4298-8E5B-41BDE2251EA7}" destId="{01E9CB32-1166-4044-82F4-F8A9B74DEF15}" srcOrd="1" destOrd="0" parTransId="{BFBA126B-BB5F-4F0E-A981-544B1DE477E5}" sibTransId="{3ECFC744-4D93-4F4D-B5BA-5CA388D7CEE7}"/>
    <dgm:cxn modelId="{8EB8CDC6-059F-4A5B-89CF-B2B8DF9A1FAE}" srcId="{C2D38E4B-BBF5-4298-8E5B-41BDE2251EA7}" destId="{EB9AB1B7-3CE4-4131-B318-9E905D22DC0D}" srcOrd="0" destOrd="0" parTransId="{EB7DC980-FBFD-4B9D-86E9-F03A8B71EE95}" sibTransId="{8876FCB8-CFDC-40D5-A456-CE9C64586461}"/>
    <dgm:cxn modelId="{EB0E36F1-B2A3-4E89-95BD-D60173697180}" type="presOf" srcId="{C2D38E4B-BBF5-4298-8E5B-41BDE2251EA7}" destId="{A33B2BD5-0929-4C1D-BEA1-D9D5DC634659}" srcOrd="0" destOrd="0" presId="urn:microsoft.com/office/officeart/2005/8/layout/hierarchy1"/>
    <dgm:cxn modelId="{867995F5-8CA7-4030-B7E7-A6D625CC5C13}" srcId="{C2D38E4B-BBF5-4298-8E5B-41BDE2251EA7}" destId="{C6DD354B-C0F6-469A-AEF3-20581A648BFF}" srcOrd="2" destOrd="0" parTransId="{AEEA379F-DB3E-4BA2-940B-54687304E742}" sibTransId="{0A7BDEBF-1C52-4751-B3C8-3C54D413D4EB}"/>
    <dgm:cxn modelId="{6A81A17B-3759-410F-9BCD-0B1E15D88E2C}" type="presParOf" srcId="{A33B2BD5-0929-4C1D-BEA1-D9D5DC634659}" destId="{4FC36BFA-1FCC-472A-BC2D-1B4F7D796807}" srcOrd="0" destOrd="0" presId="urn:microsoft.com/office/officeart/2005/8/layout/hierarchy1"/>
    <dgm:cxn modelId="{B45B1368-6C19-4661-AEA6-CCDECB65BCAC}" type="presParOf" srcId="{4FC36BFA-1FCC-472A-BC2D-1B4F7D796807}" destId="{41569770-0C52-4C13-91ED-8D609503ACD0}" srcOrd="0" destOrd="0" presId="urn:microsoft.com/office/officeart/2005/8/layout/hierarchy1"/>
    <dgm:cxn modelId="{7FAD2E0C-902D-4FAE-8BAA-4151C5163F42}" type="presParOf" srcId="{41569770-0C52-4C13-91ED-8D609503ACD0}" destId="{C579788A-B1AE-43F4-8B2B-81C593ED667B}" srcOrd="0" destOrd="0" presId="urn:microsoft.com/office/officeart/2005/8/layout/hierarchy1"/>
    <dgm:cxn modelId="{E7165001-5515-4C55-AE19-EC5F12B6D713}" type="presParOf" srcId="{41569770-0C52-4C13-91ED-8D609503ACD0}" destId="{76726D04-8ACE-43F4-8258-E3DC8F68A7DD}" srcOrd="1" destOrd="0" presId="urn:microsoft.com/office/officeart/2005/8/layout/hierarchy1"/>
    <dgm:cxn modelId="{09128EC0-0274-4563-ABA3-437E2189D193}" type="presParOf" srcId="{4FC36BFA-1FCC-472A-BC2D-1B4F7D796807}" destId="{2E523FC5-2588-4D65-9842-228ECF90447D}" srcOrd="1" destOrd="0" presId="urn:microsoft.com/office/officeart/2005/8/layout/hierarchy1"/>
    <dgm:cxn modelId="{545B0416-D58B-4499-93E8-DA619F226405}" type="presParOf" srcId="{A33B2BD5-0929-4C1D-BEA1-D9D5DC634659}" destId="{F07D705E-1608-4CD9-BC68-500C46017C5A}" srcOrd="1" destOrd="0" presId="urn:microsoft.com/office/officeart/2005/8/layout/hierarchy1"/>
    <dgm:cxn modelId="{45509E36-B95A-4D1F-9466-7A058A246A71}" type="presParOf" srcId="{F07D705E-1608-4CD9-BC68-500C46017C5A}" destId="{A3BCB272-2479-4585-AA21-7CCCC49005D5}" srcOrd="0" destOrd="0" presId="urn:microsoft.com/office/officeart/2005/8/layout/hierarchy1"/>
    <dgm:cxn modelId="{E5C9A4B4-BB6C-4734-BAE6-53EE12CDE64B}" type="presParOf" srcId="{A3BCB272-2479-4585-AA21-7CCCC49005D5}" destId="{34BC0321-8677-4F48-9C47-F70CF9835447}" srcOrd="0" destOrd="0" presId="urn:microsoft.com/office/officeart/2005/8/layout/hierarchy1"/>
    <dgm:cxn modelId="{67A439A7-223D-4F4F-AB2B-F6CC82B5C314}" type="presParOf" srcId="{A3BCB272-2479-4585-AA21-7CCCC49005D5}" destId="{E78BC630-D39E-4A9F-891E-FA6E159CF0A5}" srcOrd="1" destOrd="0" presId="urn:microsoft.com/office/officeart/2005/8/layout/hierarchy1"/>
    <dgm:cxn modelId="{DCDF2550-37C4-49E0-B091-37AD473F5A70}" type="presParOf" srcId="{F07D705E-1608-4CD9-BC68-500C46017C5A}" destId="{563CABA3-9135-4BB0-AD23-EB7D972506AB}" srcOrd="1" destOrd="0" presId="urn:microsoft.com/office/officeart/2005/8/layout/hierarchy1"/>
    <dgm:cxn modelId="{4B46EA62-3E43-4932-B24B-6CE867FE3BA8}" type="presParOf" srcId="{A33B2BD5-0929-4C1D-BEA1-D9D5DC634659}" destId="{7781FE2D-D6BB-4959-8461-C869EF51592F}" srcOrd="2" destOrd="0" presId="urn:microsoft.com/office/officeart/2005/8/layout/hierarchy1"/>
    <dgm:cxn modelId="{7E026BF2-1540-48AA-919E-4F81D851D267}" type="presParOf" srcId="{7781FE2D-D6BB-4959-8461-C869EF51592F}" destId="{BA6440DC-F9BB-4478-83CE-565DD3DF9120}" srcOrd="0" destOrd="0" presId="urn:microsoft.com/office/officeart/2005/8/layout/hierarchy1"/>
    <dgm:cxn modelId="{4587FC70-7495-46E7-8B5B-02AC3B26ADE2}" type="presParOf" srcId="{BA6440DC-F9BB-4478-83CE-565DD3DF9120}" destId="{98E015F9-D3AB-424E-8511-F0B1B021A385}" srcOrd="0" destOrd="0" presId="urn:microsoft.com/office/officeart/2005/8/layout/hierarchy1"/>
    <dgm:cxn modelId="{1E07D89D-849F-42F0-B22E-81207F70A279}" type="presParOf" srcId="{BA6440DC-F9BB-4478-83CE-565DD3DF9120}" destId="{F9FA7171-73A0-4B28-9F26-50C74B21C002}" srcOrd="1" destOrd="0" presId="urn:microsoft.com/office/officeart/2005/8/layout/hierarchy1"/>
    <dgm:cxn modelId="{EC1A3CE9-5482-45A0-BDAA-04E543032C45}" type="presParOf" srcId="{7781FE2D-D6BB-4959-8461-C869EF51592F}" destId="{00C5C53F-B681-4068-A6C1-9613A4BD127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DF98E5-634D-4F6B-9329-8F9466A06219}">
      <dsp:nvSpPr>
        <dsp:cNvPr id="0" name=""/>
        <dsp:cNvSpPr/>
      </dsp:nvSpPr>
      <dsp:spPr>
        <a:xfrm>
          <a:off x="1666" y="942"/>
          <a:ext cx="3559017" cy="9743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HAART Dataset (n=3935)</a:t>
          </a:r>
        </a:p>
      </dsp:txBody>
      <dsp:txXfrm>
        <a:off x="30203" y="29479"/>
        <a:ext cx="3501943" cy="917241"/>
      </dsp:txXfrm>
    </dsp:sp>
    <dsp:sp modelId="{A1FD8955-FB2A-4793-B59B-D6F371B9687D}">
      <dsp:nvSpPr>
        <dsp:cNvPr id="0" name=""/>
        <dsp:cNvSpPr/>
      </dsp:nvSpPr>
      <dsp:spPr>
        <a:xfrm>
          <a:off x="1666" y="1023329"/>
          <a:ext cx="3559017" cy="9743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HAART Dataset up to Year 2 observations (n=1746)</a:t>
          </a:r>
        </a:p>
      </dsp:txBody>
      <dsp:txXfrm>
        <a:off x="30203" y="1051866"/>
        <a:ext cx="3501943" cy="917241"/>
      </dsp:txXfrm>
    </dsp:sp>
    <dsp:sp modelId="{E82D1270-ABD5-4728-956B-951003A99845}">
      <dsp:nvSpPr>
        <dsp:cNvPr id="0" name=""/>
        <dsp:cNvSpPr/>
      </dsp:nvSpPr>
      <dsp:spPr>
        <a:xfrm>
          <a:off x="1666" y="2045716"/>
          <a:ext cx="1742907" cy="9743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HAART Baseline (Year 0) Dataset (n=715)</a:t>
          </a:r>
        </a:p>
      </dsp:txBody>
      <dsp:txXfrm>
        <a:off x="30203" y="2074253"/>
        <a:ext cx="1685833" cy="917241"/>
      </dsp:txXfrm>
    </dsp:sp>
    <dsp:sp modelId="{BBAABCAA-765A-44D6-8BC3-E7BBCE88EFD4}">
      <dsp:nvSpPr>
        <dsp:cNvPr id="0" name=""/>
        <dsp:cNvSpPr/>
      </dsp:nvSpPr>
      <dsp:spPr>
        <a:xfrm>
          <a:off x="1666" y="3068103"/>
          <a:ext cx="1742907" cy="9743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HAART Clean Dataset (merged) with missing outcome observations removed (n=397)</a:t>
          </a:r>
        </a:p>
      </dsp:txBody>
      <dsp:txXfrm>
        <a:off x="30203" y="3096640"/>
        <a:ext cx="1685833" cy="917241"/>
      </dsp:txXfrm>
    </dsp:sp>
    <dsp:sp modelId="{215E4753-9D97-4EE1-99EB-2321FD347922}">
      <dsp:nvSpPr>
        <dsp:cNvPr id="0" name=""/>
        <dsp:cNvSpPr/>
      </dsp:nvSpPr>
      <dsp:spPr>
        <a:xfrm>
          <a:off x="1817776" y="2045716"/>
          <a:ext cx="1742907" cy="9743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HAART Final (Year 2) Dataset (n=506)</a:t>
          </a:r>
        </a:p>
      </dsp:txBody>
      <dsp:txXfrm>
        <a:off x="1846313" y="2074253"/>
        <a:ext cx="1685833" cy="9172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9788A-B1AE-43F4-8B2B-81C593ED667B}">
      <dsp:nvSpPr>
        <dsp:cNvPr id="0" name=""/>
        <dsp:cNvSpPr/>
      </dsp:nvSpPr>
      <dsp:spPr>
        <a:xfrm>
          <a:off x="0" y="761434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26D04-8ACE-43F4-8258-E3DC8F68A7DD}">
      <dsp:nvSpPr>
        <dsp:cNvPr id="0" name=""/>
        <dsp:cNvSpPr/>
      </dsp:nvSpPr>
      <dsp:spPr>
        <a:xfrm>
          <a:off x="314325" y="1060043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Significant unequal distribution between hard-drug users and non hard-drug users</a:t>
          </a:r>
        </a:p>
      </dsp:txBody>
      <dsp:txXfrm>
        <a:off x="366939" y="1112657"/>
        <a:ext cx="2723696" cy="1691139"/>
      </dsp:txXfrm>
    </dsp:sp>
    <dsp:sp modelId="{34BC0321-8677-4F48-9C47-F70CF9835447}">
      <dsp:nvSpPr>
        <dsp:cNvPr id="0" name=""/>
        <dsp:cNvSpPr/>
      </dsp:nvSpPr>
      <dsp:spPr>
        <a:xfrm>
          <a:off x="3457574" y="761434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BC630-D39E-4A9F-891E-FA6E159CF0A5}">
      <dsp:nvSpPr>
        <dsp:cNvPr id="0" name=""/>
        <dsp:cNvSpPr/>
      </dsp:nvSpPr>
      <dsp:spPr>
        <a:xfrm>
          <a:off x="3771899" y="1060043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Loss to follow-up</a:t>
          </a:r>
        </a:p>
      </dsp:txBody>
      <dsp:txXfrm>
        <a:off x="3824513" y="1112657"/>
        <a:ext cx="2723696" cy="1691139"/>
      </dsp:txXfrm>
    </dsp:sp>
    <dsp:sp modelId="{98E015F9-D3AB-424E-8511-F0B1B021A385}">
      <dsp:nvSpPr>
        <dsp:cNvPr id="0" name=""/>
        <dsp:cNvSpPr/>
      </dsp:nvSpPr>
      <dsp:spPr>
        <a:xfrm>
          <a:off x="6915149" y="761434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A7171-73A0-4B28-9F26-50C74B21C002}">
      <dsp:nvSpPr>
        <dsp:cNvPr id="0" name=""/>
        <dsp:cNvSpPr/>
      </dsp:nvSpPr>
      <dsp:spPr>
        <a:xfrm>
          <a:off x="7229475" y="1060043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ART adherence</a:t>
          </a:r>
        </a:p>
      </dsp:txBody>
      <dsp:txXfrm>
        <a:off x="7282089" y="1112657"/>
        <a:ext cx="2723696" cy="169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t>10/9/2017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diagramLayout" Target="../diagrams/layout1.xml"/><Relationship Id="rId7" Type="http://schemas.openxmlformats.org/officeDocument/2006/relationships/image" Target="../media/image5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6AC1-5AD2-495F-9759-56EA352F31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HAART Effectiveness in Drug/Non-Drug Users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ACBBA-CE3B-40F0-8139-1832E929BC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Kayla Bell</a:t>
            </a:r>
          </a:p>
        </p:txBody>
      </p:sp>
    </p:spTree>
    <p:extLst>
      <p:ext uri="{BB962C8B-B14F-4D97-AF65-F5344CB8AC3E}">
        <p14:creationId xmlns:p14="http://schemas.microsoft.com/office/powerpoint/2010/main" val="273367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F3E2-CF9B-4434-AB60-9813DE0D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55FE6-2236-4215-9816-57F1D4039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How does treatment response two years after initiating HAART differ between subjects who use hard drugs at baseline and those that do not?</a:t>
            </a:r>
          </a:p>
          <a:p>
            <a:pPr>
              <a:lnSpc>
                <a:spcPct val="150000"/>
              </a:lnSpc>
            </a:pPr>
            <a:r>
              <a:rPr lang="en-US" dirty="0"/>
              <a:t>Hypotheses:</a:t>
            </a:r>
          </a:p>
          <a:p>
            <a:pPr marL="100584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Treatment response differs between baseline drugs users and baseline non-drugs users two years post-initiation of HAART </a:t>
            </a:r>
          </a:p>
          <a:p>
            <a:pPr marL="100584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Treatment response </a:t>
            </a:r>
            <a:r>
              <a:rPr lang="en-US" b="1" dirty="0"/>
              <a:t>does not </a:t>
            </a:r>
            <a:r>
              <a:rPr lang="en-US" dirty="0"/>
              <a:t>differ between baseline drugs users and baseline non-drugs users two years post-initiation of HAART </a:t>
            </a:r>
          </a:p>
          <a:p>
            <a:pPr marL="1005840" lvl="2" indent="-45720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86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E325C-B7F7-4D0D-84F3-D3B3EACF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 and Analysis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777ACC0E-7994-4AE7-97CB-E8084F5681F6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685559512"/>
              </p:ext>
            </p:extLst>
          </p:nvPr>
        </p:nvGraphicFramePr>
        <p:xfrm>
          <a:off x="8511932" y="2423160"/>
          <a:ext cx="3562350" cy="4043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Content Placeholder 9">
            <a:extLst>
              <a:ext uri="{FF2B5EF4-FFF2-40B4-BE49-F238E27FC236}">
                <a16:creationId xmlns:a16="http://schemas.microsoft.com/office/drawing/2014/main" id="{D1FE7879-6E35-4077-9954-0B4D5ABB13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7"/>
          <a:stretch>
            <a:fillRect/>
          </a:stretch>
        </p:blipFill>
        <p:spPr>
          <a:xfrm>
            <a:off x="1239520" y="3025990"/>
            <a:ext cx="5252720" cy="3689770"/>
          </a:xfrm>
          <a:prstGeom prst="rect">
            <a:avLst/>
          </a:prstGeom>
        </p:spPr>
      </p:pic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A99927E8-AFDB-4A34-A3AB-B594279DD8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1382" y="283982"/>
            <a:ext cx="5388995" cy="254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5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7B5AA89-49F2-4206-874B-79D9A15C2CA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520AA04-DF46-4B26-BCED-FF252E5DC0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B38C741-14D9-486C-91AD-03C9C2B3E1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0AB898E-E3B5-4E93-BD94-143AF8D7EA6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E061BD7-F57B-4436-B6D1-0B5A5C2CF98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7" name="Oval 37">
              <a:extLst>
                <a:ext uri="{FF2B5EF4-FFF2-40B4-BE49-F238E27FC236}">
                  <a16:creationId xmlns:a16="http://schemas.microsoft.com/office/drawing/2014/main" id="{0BBE7C7A-98E6-4F13-9110-74F52F5D685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459C7CC8-9F8B-4141-9C7C-AF081EA0AE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5774268" cy="5780684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789C6C0-A829-490B-8F36-29BF3A7C8D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8245" y="321733"/>
            <a:ext cx="2639614" cy="2809908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3B3F98-D010-429E-A9CE-1EA899B29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1336" y="484632"/>
            <a:ext cx="2313432" cy="2471927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817E9CA-87DC-4E1E-B504-8AA748D054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103" y="321733"/>
            <a:ext cx="2639614" cy="2809908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CB1AA9-4E13-4B99-A3B6-222A9E826E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3194" y="484633"/>
            <a:ext cx="2313432" cy="2471926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F47D4C0-3CEE-499E-9953-E6DA08D12B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8245" y="3293323"/>
            <a:ext cx="2639614" cy="2809908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34C491-882C-4145-B8C1-6D0609AD0E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1336" y="3453374"/>
            <a:ext cx="2313432" cy="242766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9E7DD43-917C-4542-9602-53D2EE87B8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103" y="3293323"/>
            <a:ext cx="2639614" cy="2809908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BF5F69-BB07-43AD-B411-6A67476D8D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63194" y="3453374"/>
            <a:ext cx="2313432" cy="24276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A54FA1-D7E9-4833-AA6C-0E5F6E2D9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93" y="484632"/>
            <a:ext cx="5168168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Data Summary and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D69B85-67C8-4910-BC93-3E429E083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893" y="2121408"/>
            <a:ext cx="5168168" cy="37596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Variables were recoded per investigator specifications</a:t>
            </a:r>
          </a:p>
          <a:p>
            <a:r>
              <a:rPr lang="en-US" sz="1800"/>
              <a:t>Two missing data patterns (all present vs. salary missing n=16)</a:t>
            </a:r>
          </a:p>
          <a:p>
            <a:r>
              <a:rPr lang="en-US" sz="1800"/>
              <a:t>Four final models (multivariable regression) using the difference between baseline and year 2 values</a:t>
            </a:r>
          </a:p>
        </p:txBody>
      </p:sp>
    </p:spTree>
    <p:extLst>
      <p:ext uri="{BB962C8B-B14F-4D97-AF65-F5344CB8AC3E}">
        <p14:creationId xmlns:p14="http://schemas.microsoft.com/office/powerpoint/2010/main" val="1462691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F298-34A8-44D0-BAD3-C61310ABF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0EB8DF-E98A-4825-AD36-5891FBDB3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469" y="685800"/>
            <a:ext cx="6059730" cy="565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FAFB3F-DE4E-478C-9ECA-E9FAAE5A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35348-7BF2-49AC-90AB-C9D36E847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Implications and Limitations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6252593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78610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1034</TotalTime>
  <Words>194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Bookman Old Style</vt:lpstr>
      <vt:lpstr>Calibri</vt:lpstr>
      <vt:lpstr>Century Gothic</vt:lpstr>
      <vt:lpstr>Rockwell Extra Bold</vt:lpstr>
      <vt:lpstr>Wingdings</vt:lpstr>
      <vt:lpstr>Wood Type</vt:lpstr>
      <vt:lpstr>HAART Effectiveness in Drug/Non-Drug Users</vt:lpstr>
      <vt:lpstr>Research Question</vt:lpstr>
      <vt:lpstr>Data Summary and Analysis</vt:lpstr>
      <vt:lpstr>Data Summary and Analysis</vt:lpstr>
      <vt:lpstr>Results</vt:lpstr>
      <vt:lpstr>Implications and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HAART Effectiveness in Drug/Non-Drug Users</dc:title>
  <dc:creator>Kayla Bell</dc:creator>
  <cp:lastModifiedBy>Kayla Bell</cp:lastModifiedBy>
  <cp:revision>15</cp:revision>
  <dcterms:created xsi:type="dcterms:W3CDTF">2017-10-05T14:03:51Z</dcterms:created>
  <dcterms:modified xsi:type="dcterms:W3CDTF">2017-10-09T15:51:16Z</dcterms:modified>
</cp:coreProperties>
</file>