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1" r:id="rId7"/>
    <p:sldId id="318" r:id="rId8"/>
    <p:sldId id="314" r:id="rId9"/>
    <p:sldId id="316" r:id="rId10"/>
    <p:sldId id="317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/>
              <a:t>Competition-Based Pizza Parlor Location Recommendation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37E2-1CDE-4ADE-BB51-ED78FFA2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D157-C601-4C5C-9F73-130C15C1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location of a business venture is one of the most important factors its success. Location encompasses: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Composition of the neighborhood/locale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 accessibility from major roads, bus stops, and highways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Competition in the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recommend the best places in Staten Island, NY for a prospective pizza place owner to open a shop.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scope of this project will include analyzing the concentration of other pizza parlors, Italian restaurants, and general restaurants in the neighborhood to better understand the local 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factors will be out of scope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3308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89D4-6E7F-44D2-B249-1447D540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EF92-E235-46BC-8E3B-29436C87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Neighborhood data will be obtained from the NY neighborhood dataset provided on the Coursera Skills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Attributes of relevance are borough, neighborhood, latitude, and longitude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Foursquare data obtained via API calls will be used to identify all venues located in Staten Island, 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Attributes of relevance include venue name, venue category, and geographical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Foursquare and neighborhood data will be concatenated to assign venues to their neighborhoods as pictured: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D80E-1E7C-4BB5-A075-84D30604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Obtained from </a:t>
            </a:r>
            <a:r>
              <a:rPr lang="en-US" dirty="0" err="1"/>
              <a:t>FourSquare</a:t>
            </a:r>
            <a:r>
              <a:rPr lang="en-US" dirty="0"/>
              <a:t> and Coursera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E7F01-8D58-45E3-8C81-774A8373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79" y="4930740"/>
            <a:ext cx="6982954" cy="13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13906F-58BF-4B07-9240-98D5A3EB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Venue Frequency By Neighborhood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3085DC-9384-415F-94C2-5500CCA087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745445" y="640081"/>
            <a:ext cx="6689324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5A131-1450-458B-9DB9-A0BC03EE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D8B59-7AC1-476D-AD8D-FB585FCA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Clustered Neighborhoods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AC38-094D-4618-B2BB-88EADC0B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Cluster 0: Red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1: Purple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2: Teal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 3: Light Green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E943B1-DFF3-4662-AE47-0A2773BE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18" r="35008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29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0D46-CFB0-460E-8545-0165C3FD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97E9D1-3093-48B1-8F8A-F924784D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41" y="2108201"/>
            <a:ext cx="7051040" cy="39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1422-329A-4962-AEEB-39081C53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5268-C378-46A2-BBBB-F129FCF6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21"/>
            <a:ext cx="10058400" cy="3760891"/>
          </a:xfrm>
        </p:spPr>
        <p:txBody>
          <a:bodyPr>
            <a:noAutofit/>
          </a:bodyPr>
          <a:lstStyle/>
          <a:p>
            <a:r>
              <a:rPr lang="en-US" sz="1500" dirty="0"/>
              <a:t>Cluster 0: </a:t>
            </a:r>
          </a:p>
          <a:p>
            <a:pPr lvl="1"/>
            <a:r>
              <a:rPr lang="en-US" sz="1500" dirty="0"/>
              <a:t>Lowest amount of competition due to low concentrations of restaurants in general</a:t>
            </a:r>
          </a:p>
          <a:p>
            <a:pPr lvl="1"/>
            <a:r>
              <a:rPr lang="en-US" sz="1500" dirty="0"/>
              <a:t>On island outskirts/suburbs</a:t>
            </a:r>
          </a:p>
          <a:p>
            <a:r>
              <a:rPr lang="en-US" sz="1500" dirty="0"/>
              <a:t>Cluster 1:</a:t>
            </a:r>
          </a:p>
          <a:p>
            <a:pPr lvl="1"/>
            <a:r>
              <a:rPr lang="en-US" sz="1500" dirty="0"/>
              <a:t>Moderate competition due to many Italian restaurants</a:t>
            </a:r>
          </a:p>
          <a:p>
            <a:pPr lvl="1"/>
            <a:r>
              <a:rPr lang="en-US" sz="1500" dirty="0"/>
              <a:t>Primarily on north-east of island</a:t>
            </a:r>
          </a:p>
          <a:p>
            <a:r>
              <a:rPr lang="en-US" sz="1500" dirty="0"/>
              <a:t>Cluster 2:</a:t>
            </a:r>
          </a:p>
          <a:p>
            <a:pPr lvl="1"/>
            <a:r>
              <a:rPr lang="en-US" sz="1500" dirty="0"/>
              <a:t>Highest competition due to high concentration of pizza parlors</a:t>
            </a:r>
          </a:p>
          <a:p>
            <a:pPr lvl="1"/>
            <a:r>
              <a:rPr lang="en-US" sz="1500" dirty="0"/>
              <a:t>In island center</a:t>
            </a:r>
          </a:p>
          <a:p>
            <a:r>
              <a:rPr lang="en-US" sz="1500" dirty="0"/>
              <a:t>Cluster 3:</a:t>
            </a:r>
          </a:p>
          <a:p>
            <a:pPr lvl="1"/>
            <a:r>
              <a:rPr lang="en-US" sz="1500" dirty="0"/>
              <a:t>Moderate competition due to many Italian restaurants</a:t>
            </a:r>
          </a:p>
          <a:p>
            <a:pPr lvl="1"/>
            <a:r>
              <a:rPr lang="en-US" sz="1500" dirty="0"/>
              <a:t>Further towards island center and south</a:t>
            </a:r>
          </a:p>
          <a:p>
            <a:pPr lvl="1"/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4019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3E51-6B0D-475F-A39B-284C2809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1" y="812799"/>
            <a:ext cx="3880909" cy="2093975"/>
          </a:xfrm>
        </p:spPr>
        <p:txBody>
          <a:bodyPr>
            <a:normAutofit/>
          </a:bodyPr>
          <a:lstStyle/>
          <a:p>
            <a:r>
              <a:rPr lang="en-US" sz="340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C61F-1CAD-466A-9CF9-7896EDB8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the assumption that competition is the driving factor in determining location: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Build a customer base a further away from the island center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Avoid high levels of competition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Avoid saturated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prospective pizza parlor should be opened in the suburbs of Staten Island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6B7FA-DAD2-4DC3-9BAD-95251EB0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590" y="3043051"/>
            <a:ext cx="3517567" cy="3064505"/>
          </a:xfrm>
        </p:spPr>
        <p:txBody>
          <a:bodyPr/>
          <a:lstStyle/>
          <a:p>
            <a:r>
              <a:rPr lang="en-US" dirty="0"/>
              <a:t>Open a pizza parlor in Cluster 0 on the northern outskirts of Staten Island</a:t>
            </a:r>
          </a:p>
        </p:txBody>
      </p:sp>
    </p:spTree>
    <p:extLst>
      <p:ext uri="{BB962C8B-B14F-4D97-AF65-F5344CB8AC3E}">
        <p14:creationId xmlns:p14="http://schemas.microsoft.com/office/powerpoint/2010/main" val="34063880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{9E8FE279-1D5A-4885-9299-ABCA36DC8A29}tf33845126_win32</Template>
  <TotalTime>315</TotalTime>
  <Words>347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Competition-Based Pizza Parlor Location Recommendation</vt:lpstr>
      <vt:lpstr>Business Problem</vt:lpstr>
      <vt:lpstr>Data</vt:lpstr>
      <vt:lpstr>Venue Frequency By Neighborhood</vt:lpstr>
      <vt:lpstr>Clustered Neighborhoods</vt:lpstr>
      <vt:lpstr>Results</vt:lpstr>
      <vt:lpstr>Conclusions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Competition-Based Pizza Parlor Location Recommendation</dc:title>
  <dc:creator>Mungekar, Mina (GE Healthcare)</dc:creator>
  <cp:lastModifiedBy>Mungekar, Mina (GE Healthcare)</cp:lastModifiedBy>
  <cp:revision>6</cp:revision>
  <dcterms:created xsi:type="dcterms:W3CDTF">2021-07-15T18:26:47Z</dcterms:created>
  <dcterms:modified xsi:type="dcterms:W3CDTF">2021-07-15T23:42:30Z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