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8" r:id="rId18"/>
    <p:sldId id="264" r:id="rId19"/>
    <p:sldId id="265" r:id="rId20"/>
    <p:sldId id="266" r:id="rId21"/>
    <p:sldId id="267" r:id="rId22"/>
    <p:sldId id="268" r:id="rId23"/>
    <p:sldId id="272" r:id="rId24"/>
    <p:sldId id="273" r:id="rId25"/>
    <p:sldId id="274" r:id="rId26"/>
    <p:sldId id="275" r:id="rId27"/>
    <p:sldId id="276" r:id="rId28"/>
    <p:sldId id="277" r:id="rId29"/>
    <p:sldId id="289" r:id="rId30"/>
    <p:sldId id="278" r:id="rId31"/>
    <p:sldId id="279" r:id="rId32"/>
    <p:sldId id="280" r:id="rId33"/>
    <p:sldId id="281" r:id="rId34"/>
    <p:sldId id="287" r:id="rId35"/>
    <p:sldId id="282" r:id="rId36"/>
    <p:sldId id="283" r:id="rId37"/>
    <p:sldId id="284" r:id="rId38"/>
    <p:sldId id="285" r:id="rId39"/>
    <p:sldId id="286" r:id="rId40"/>
    <p:sldId id="29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Fulton" initials="LF" lastIdx="0" clrIdx="0">
    <p:extLst>
      <p:ext uri="{19B8F6BF-5375-455C-9EA6-DF929625EA0E}">
        <p15:presenceInfo xmlns:p15="http://schemas.microsoft.com/office/powerpoint/2012/main" userId="d76a3210fa044d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660"/>
  </p:normalViewPr>
  <p:slideViewPr>
    <p:cSldViewPr>
      <p:cViewPr varScale="1">
        <p:scale>
          <a:sx n="81" d="100"/>
          <a:sy n="81" d="100"/>
        </p:scale>
        <p:origin x="1346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54A748-A504-4E5B-BD6F-B41E6868E1B2}" type="datetimeFigureOut">
              <a:rPr lang="en-US"/>
              <a:pPr>
                <a:defRPr/>
              </a:pPr>
              <a:t>1/1/2017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19DB86-E8D0-4C3B-B057-0D3AD18FF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6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734331-4A13-4B30-8A51-099814DF5CB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33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1397B-9E6D-469B-BBB5-DBA5B55BE3F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4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6BC74-93ED-4EFA-96F5-5D15822302A3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8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6C3220-2AE3-434A-9C13-45AF197F312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D9F527-4FDE-4DCC-80D1-70EB9E44917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6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A2050-E8CB-419E-8988-3A08998D334F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87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137F2E-9DD1-4FFB-B248-82D0AB7E26A3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D64115-9748-466B-9864-C0C69AC4B569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0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5072C-8150-4C54-B7D1-992D03B419BE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7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B2E63B-CE6D-43B6-B1F3-2BDA6BE62880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B8AE8-EBBC-45DD-87E3-F669954A50D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3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EC8137-81AA-4F58-82AD-9D16B3DB8891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8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70C47-5CA4-48AE-B1C4-C6B026567CA4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5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CFA6B-543A-4AF5-98A8-2E4E6AAE0FD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9EF6D-0088-4116-A363-DD3AEE87911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DD63A-EBBF-472D-B362-B710909C3A01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55514-ECB8-483E-9827-AA348F609B3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24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33F87-945B-472B-A711-4D9FB81D995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7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E513C5-CD6F-4FD1-AE15-F6B2FABEE45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22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22337-5AB6-4A26-8A18-C0F370A8F1D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5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62587-698F-465F-8525-4E95803BC4BD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2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A6050-918F-42AD-B1E1-1E247ACB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5741E-5C1D-43BE-8F7B-A75167FED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D674-28BB-4BB8-B473-37FAE491A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6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A798E-BA67-4DEF-8480-736F7CB95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00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2B8D-0D80-4D10-AC80-401277724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584A9-A97F-4166-8503-93B644D66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C8972-E299-4874-9CF3-B2134B96D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8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4EBA6-1A68-4F38-9CF2-AA97CCF8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8E192-74A8-486E-B631-4ED154982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1BB88-2A74-4AEA-88BD-0098396AF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9C47E-822F-42A9-9D05-F3F7EFD3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22A1E-0947-42A3-BF55-B01BE400D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47B89-A1E4-4DDB-AC9E-C85CB4970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137AE0-E3A3-423F-ADE0-0612528DF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Math-</a:t>
            </a:r>
            <a:br>
              <a:rPr lang="en-US" dirty="0"/>
            </a:br>
            <a:r>
              <a:rPr lang="en-US" dirty="0"/>
              <a:t>Applied Calculus</a:t>
            </a:r>
          </a:p>
        </p:txBody>
      </p:sp>
    </p:spTree>
    <p:extLst>
      <p:ext uri="{BB962C8B-B14F-4D97-AF65-F5344CB8AC3E}">
        <p14:creationId xmlns:p14="http://schemas.microsoft.com/office/powerpoint/2010/main" val="400465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Definite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#R Base Function, integrate</a:t>
            </a:r>
          </a:p>
          <a:p>
            <a:pPr marL="0" indent="0">
              <a:buNone/>
            </a:pPr>
            <a:r>
              <a:rPr lang="en-US" dirty="0" err="1"/>
              <a:t>fx</a:t>
            </a:r>
            <a:r>
              <a:rPr lang="en-US" dirty="0"/>
              <a:t>=function(x)-2</a:t>
            </a:r>
          </a:p>
          <a:p>
            <a:pPr marL="0" indent="0">
              <a:buNone/>
            </a:pPr>
            <a:r>
              <a:rPr lang="en-US" dirty="0"/>
              <a:t>integrate(</a:t>
            </a:r>
            <a:r>
              <a:rPr lang="en-US" dirty="0" err="1"/>
              <a:t>Vectorize</a:t>
            </a:r>
            <a:r>
              <a:rPr lang="en-US" dirty="0"/>
              <a:t>(</a:t>
            </a:r>
            <a:r>
              <a:rPr lang="en-US" dirty="0" err="1"/>
              <a:t>fx</a:t>
            </a:r>
            <a:r>
              <a:rPr lang="en-US" dirty="0"/>
              <a:t>),1,4)  #Some functions puke w/o </a:t>
            </a:r>
            <a:r>
              <a:rPr lang="en-US" dirty="0" err="1"/>
              <a:t>vectorize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fx</a:t>
            </a:r>
            <a:r>
              <a:rPr lang="en-US" dirty="0"/>
              <a:t>=function(x)</a:t>
            </a:r>
            <a:r>
              <a:rPr lang="en-US" dirty="0" err="1"/>
              <a:t>exp</a:t>
            </a:r>
            <a:r>
              <a:rPr lang="en-US" dirty="0"/>
              <a:t>(x^2+x)</a:t>
            </a:r>
          </a:p>
          <a:p>
            <a:pPr marL="0" indent="0">
              <a:buNone/>
            </a:pPr>
            <a:r>
              <a:rPr lang="en-US" dirty="0"/>
              <a:t>integrate(fx,1,2)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13" t="12291" r="11093" b="71875"/>
          <a:stretch/>
        </p:blipFill>
        <p:spPr>
          <a:xfrm>
            <a:off x="416292" y="2514600"/>
            <a:ext cx="8311415" cy="1341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156" t="34583" r="11094" b="44167"/>
          <a:stretch/>
        </p:blipFill>
        <p:spPr>
          <a:xfrm>
            <a:off x="1322070" y="4373880"/>
            <a:ext cx="71932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Indefinite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53" y="1856105"/>
            <a:ext cx="5040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#Constant Multiple Rule, </a:t>
            </a:r>
            <a:r>
              <a:rPr lang="en-US" sz="2000" dirty="0" err="1"/>
              <a:t>int</a:t>
            </a:r>
            <a:r>
              <a:rPr lang="en-US" sz="2000" dirty="0"/>
              <a:t>(k*f)=k*</a:t>
            </a:r>
            <a:r>
              <a:rPr lang="en-US" sz="2000" dirty="0" err="1"/>
              <a:t>int</a:t>
            </a:r>
            <a:r>
              <a:rPr lang="en-US" sz="2000" dirty="0"/>
              <a:t>(f)+C</a:t>
            </a:r>
          </a:p>
          <a:p>
            <a:pPr marL="0" indent="0">
              <a:buNone/>
            </a:pPr>
            <a:r>
              <a:rPr lang="en-US" sz="2000" dirty="0"/>
              <a:t>library(mosaic)</a:t>
            </a:r>
          </a:p>
          <a:p>
            <a:pPr marL="0" indent="0">
              <a:buNone/>
            </a:pPr>
            <a:r>
              <a:rPr lang="en-US" sz="2000" dirty="0" err="1"/>
              <a:t>antiD</a:t>
            </a:r>
            <a:r>
              <a:rPr lang="en-US" sz="2000" dirty="0"/>
              <a:t>(5~x)</a:t>
            </a:r>
          </a:p>
          <a:p>
            <a:pPr marL="0" indent="0">
              <a:buNone/>
            </a:pPr>
            <a:r>
              <a:rPr lang="en-US" sz="2000" dirty="0"/>
              <a:t>#Sum Rule (separable)</a:t>
            </a:r>
          </a:p>
          <a:p>
            <a:pPr marL="0" indent="0">
              <a:buNone/>
            </a:pPr>
            <a:r>
              <a:rPr lang="en-US" sz="2000" dirty="0" err="1"/>
              <a:t>antiD</a:t>
            </a:r>
            <a:r>
              <a:rPr lang="en-US" sz="2000" dirty="0"/>
              <a:t>(x-2+x^2~x)</a:t>
            </a:r>
          </a:p>
          <a:p>
            <a:pPr marL="0" indent="0">
              <a:buNone/>
            </a:pPr>
            <a:r>
              <a:rPr lang="en-US" sz="2000" dirty="0"/>
              <a:t>#Power Rule, </a:t>
            </a:r>
            <a:r>
              <a:rPr lang="en-US" sz="2000" dirty="0" err="1"/>
              <a:t>x^n</a:t>
            </a:r>
            <a:r>
              <a:rPr lang="en-US" sz="2000" dirty="0"/>
              <a:t> -&gt; (x^(n+1)/(n+1)</a:t>
            </a:r>
          </a:p>
          <a:p>
            <a:pPr marL="0" indent="0">
              <a:buNone/>
            </a:pPr>
            <a:r>
              <a:rPr lang="en-US" sz="2000" dirty="0" err="1"/>
              <a:t>antiD</a:t>
            </a:r>
            <a:r>
              <a:rPr lang="en-US" sz="2000" dirty="0"/>
              <a:t>(x^3~x)</a:t>
            </a:r>
          </a:p>
          <a:p>
            <a:pPr marL="0" indent="0">
              <a:buNone/>
            </a:pPr>
            <a:r>
              <a:rPr lang="en-US" sz="2000" dirty="0"/>
              <a:t>#</a:t>
            </a:r>
            <a:r>
              <a:rPr lang="en-US" sz="2000" dirty="0" err="1"/>
              <a:t>Exp</a:t>
            </a:r>
            <a:r>
              <a:rPr lang="en-US" sz="2000" dirty="0"/>
              <a:t>(x)=&gt;</a:t>
            </a:r>
            <a:r>
              <a:rPr lang="en-US" sz="2000" dirty="0" err="1"/>
              <a:t>exp</a:t>
            </a:r>
            <a:r>
              <a:rPr lang="en-US" sz="2000" dirty="0"/>
              <a:t>(x)+C</a:t>
            </a:r>
          </a:p>
          <a:p>
            <a:pPr marL="0" indent="0">
              <a:buNone/>
            </a:pPr>
            <a:r>
              <a:rPr lang="en-US" sz="2000" dirty="0" err="1"/>
              <a:t>antiD</a:t>
            </a:r>
            <a:r>
              <a:rPr lang="en-US" sz="2000" dirty="0"/>
              <a:t>(</a:t>
            </a:r>
            <a:r>
              <a:rPr lang="en-US" sz="2000" dirty="0" err="1"/>
              <a:t>exp</a:t>
            </a:r>
            <a:r>
              <a:rPr lang="en-US" sz="2000" dirty="0"/>
              <a:t>(x)~x)</a:t>
            </a:r>
          </a:p>
          <a:p>
            <a:pPr marL="0" indent="0">
              <a:buNone/>
            </a:pPr>
            <a:r>
              <a:rPr lang="en-US" sz="2000" dirty="0"/>
              <a:t>#1/x=&gt;</a:t>
            </a:r>
            <a:r>
              <a:rPr lang="en-US" sz="2000" dirty="0" err="1"/>
              <a:t>ln|x</a:t>
            </a:r>
            <a:r>
              <a:rPr lang="en-US" sz="2000" dirty="0"/>
              <a:t>|+C</a:t>
            </a:r>
          </a:p>
          <a:p>
            <a:pPr marL="0" indent="0">
              <a:buNone/>
            </a:pPr>
            <a:r>
              <a:rPr lang="en-US" sz="2000" dirty="0" err="1"/>
              <a:t>antiD</a:t>
            </a:r>
            <a:r>
              <a:rPr lang="en-US" sz="2000" dirty="0"/>
              <a:t>(1/</a:t>
            </a:r>
            <a:r>
              <a:rPr lang="en-US" sz="2000" dirty="0" err="1"/>
              <a:t>x~x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856105"/>
            <a:ext cx="27743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Substitution</a:t>
            </a:r>
          </a:p>
          <a:p>
            <a:r>
              <a:rPr lang="en-US" sz="2400" dirty="0"/>
              <a:t>u=f(x)</a:t>
            </a:r>
          </a:p>
          <a:p>
            <a:r>
              <a:rPr lang="en-US" sz="2400" dirty="0"/>
              <a:t>x=f^-1(u)</a:t>
            </a:r>
          </a:p>
          <a:p>
            <a:r>
              <a:rPr lang="en-US" sz="2400" dirty="0"/>
              <a:t>du=f'(x)dx</a:t>
            </a:r>
          </a:p>
          <a:p>
            <a:r>
              <a:rPr lang="en-US" sz="2400" dirty="0"/>
              <a:t>dx=du/f'(x)</a:t>
            </a:r>
          </a:p>
          <a:p>
            <a:endParaRPr lang="en-US" sz="2400" dirty="0"/>
          </a:p>
          <a:p>
            <a:r>
              <a:rPr lang="en-US" sz="2400" b="1" dirty="0"/>
              <a:t>By parts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udv</a:t>
            </a:r>
            <a:r>
              <a:rPr lang="en-US" sz="2400" dirty="0"/>
              <a:t>)=</a:t>
            </a:r>
            <a:r>
              <a:rPr lang="en-US" sz="2400" dirty="0" err="1"/>
              <a:t>uv-int</a:t>
            </a:r>
            <a:r>
              <a:rPr lang="en-US" sz="2400" dirty="0"/>
              <a:t>(</a:t>
            </a:r>
            <a:r>
              <a:rPr lang="en-US" sz="2400" dirty="0" err="1"/>
              <a:t>vdu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073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(and More) Variable Problems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7589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library(cubature)</a:t>
            </a:r>
          </a:p>
          <a:p>
            <a:pPr>
              <a:defRPr/>
            </a:pPr>
            <a:r>
              <a:rPr lang="en-US" sz="2400" dirty="0" err="1"/>
              <a:t>fxyz</a:t>
            </a:r>
            <a:r>
              <a:rPr lang="en-US" sz="2400" dirty="0"/>
              <a:t>=function(x) {(x[1]-2)^2+(x[2]+3)^2+(x[3]-4)^2-9}</a:t>
            </a:r>
          </a:p>
          <a:p>
            <a:pPr>
              <a:defRPr/>
            </a:pPr>
            <a:r>
              <a:rPr lang="en-US" sz="2400" dirty="0" err="1"/>
              <a:t>adaptIntegrate</a:t>
            </a:r>
            <a:r>
              <a:rPr lang="en-US" sz="2400" dirty="0"/>
              <a:t>(</a:t>
            </a:r>
            <a:r>
              <a:rPr lang="en-US" sz="2400" dirty="0" err="1"/>
              <a:t>fxyz,lower</a:t>
            </a:r>
            <a:r>
              <a:rPr lang="en-US" sz="2400" dirty="0"/>
              <a:t>=c(-10,-10,-10),upper=c(10,10,10))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84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/>
              <a:t>Review of Calculus-Based Probability Problems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402476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latin typeface="Comic Sans MS" panose="030F0702030302020204" pitchFamily="66" charset="0"/>
              </a:rPr>
              <a:t>Matrices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What is a matrix?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Matrix Operations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Identity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Inverse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/>
              <a:t>Row Operations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Matrix?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0025" y="2667000"/>
          <a:ext cx="3413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939600" imgH="482400" progId="Equation.DSMT4">
                  <p:embed/>
                </p:oleObj>
              </mc:Choice>
              <mc:Fallback>
                <p:oleObj name="Equation" r:id="rId4" imgW="9396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667000"/>
                        <a:ext cx="34131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740025" y="4800600"/>
            <a:ext cx="427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A=matrix(c("a11","a21","a12","a22"),2,2)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Matrix Examples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2057400"/>
          <a:ext cx="2814638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117440" imgH="1409400" progId="Equation.DSMT4">
                  <p:embed/>
                </p:oleObj>
              </mc:Choice>
              <mc:Fallback>
                <p:oleObj name="Equation" r:id="rId4" imgW="1117440" imgH="140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814638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0" y="5925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B=matrix(c(1,5,-2,3,9,7,-4,0,6),3,3)</a:t>
            </a:r>
          </a:p>
          <a:p>
            <a:r>
              <a:rPr lang="en-US" dirty="0"/>
              <a:t>C=matrix(c(-4,0,5,3,0,-2),2,3)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Matrices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7800" y="1676400"/>
          <a:ext cx="60198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2514600" imgH="1879560" progId="Equation.DSMT4">
                  <p:embed/>
                </p:oleObj>
              </mc:Choice>
              <mc:Fallback>
                <p:oleObj name="Equation" r:id="rId4" imgW="251460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0198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D=matrix(c(1,3,-2,5,0,4),2,3)</a:t>
            </a:r>
          </a:p>
          <a:p>
            <a:r>
              <a:rPr lang="en-US" dirty="0"/>
              <a:t>E=matrix(c(4,-2,3,2,-1,-4),2,3)</a:t>
            </a:r>
          </a:p>
          <a:p>
            <a:r>
              <a:rPr lang="en-US" dirty="0"/>
              <a:t>D+E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Matrices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08040"/>
              </p:ext>
            </p:extLst>
          </p:nvPr>
        </p:nvGraphicFramePr>
        <p:xfrm>
          <a:off x="469669" y="1417638"/>
          <a:ext cx="3886200" cy="492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2044440" imgH="2590560" progId="Equation.DSMT4">
                  <p:embed/>
                </p:oleObj>
              </mc:Choice>
              <mc:Fallback>
                <p:oleObj name="Equation" r:id="rId4" imgW="2044440" imgH="2590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" y="1417638"/>
                        <a:ext cx="3886200" cy="492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F=matrix(c(5,9,7,-6,10,-2),3,2)</a:t>
            </a:r>
          </a:p>
          <a:p>
            <a:r>
              <a:rPr lang="en-US" dirty="0"/>
              <a:t>G=matrix(c(5,-3,6,6,11,-1),3,2)</a:t>
            </a:r>
          </a:p>
          <a:p>
            <a:r>
              <a:rPr lang="en-US" dirty="0"/>
              <a:t>F-G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 of the Data Science Math Section</a:t>
            </a:r>
          </a:p>
          <a:p>
            <a:pPr marL="0" indent="0">
              <a:buNone/>
            </a:pPr>
            <a:r>
              <a:rPr lang="en-US" dirty="0"/>
              <a:t>Office Hours</a:t>
            </a:r>
          </a:p>
          <a:p>
            <a:pPr marL="0" indent="0">
              <a:buNone/>
            </a:pPr>
            <a:r>
              <a:rPr lang="en-US" dirty="0"/>
              <a:t>Homework Discussion</a:t>
            </a:r>
          </a:p>
          <a:p>
            <a:pPr marL="0" indent="0">
              <a:buNone/>
            </a:pPr>
            <a:r>
              <a:rPr lang="en-US" dirty="0"/>
              <a:t>Applied Calculus</a:t>
            </a:r>
          </a:p>
          <a:p>
            <a:r>
              <a:rPr lang="en-US" dirty="0"/>
              <a:t>Functions / Limits</a:t>
            </a:r>
          </a:p>
          <a:p>
            <a:r>
              <a:rPr lang="en-US" dirty="0"/>
              <a:t>Derivatives</a:t>
            </a:r>
          </a:p>
          <a:p>
            <a:r>
              <a:rPr lang="en-US" dirty="0"/>
              <a:t>Integrals / Fundamental Theorem of Calculus</a:t>
            </a:r>
          </a:p>
          <a:p>
            <a:r>
              <a:rPr lang="en-US" dirty="0"/>
              <a:t>Functions of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56546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Properties of Matrix Addition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858000" cy="5486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Commutative Property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B = B + A </a:t>
            </a:r>
            <a:r>
              <a:rPr lang="en-US" altLang="en-US" sz="2000" dirty="0">
                <a:solidFill>
                  <a:srgbClr val="FF0000"/>
                </a:solidFill>
              </a:rPr>
              <a:t>(Order does not matter)</a:t>
            </a:r>
          </a:p>
          <a:p>
            <a:pPr marL="514350" indent="-514350">
              <a:buFontTx/>
              <a:buAutoNum type="arabicPeriod" startAt="2"/>
            </a:pPr>
            <a:r>
              <a:rPr lang="en-US" altLang="en-US" dirty="0"/>
              <a:t>Associative Property 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(A + B) + C = A + (B + C) </a:t>
            </a:r>
            <a:r>
              <a:rPr lang="en-US" altLang="en-US" sz="1800" dirty="0">
                <a:solidFill>
                  <a:srgbClr val="FF0000"/>
                </a:solidFill>
              </a:rPr>
              <a:t>(Grouping does not matter)</a:t>
            </a:r>
          </a:p>
          <a:p>
            <a:pPr marL="514350" indent="-514350">
              <a:buFontTx/>
              <a:buAutoNum type="arabicPeriod" startAt="3"/>
            </a:pPr>
            <a:r>
              <a:rPr lang="en-US" altLang="en-US" dirty="0"/>
              <a:t>Additive Identity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+ 0 = 0 + A = A </a:t>
            </a:r>
            <a:r>
              <a:rPr lang="en-US" altLang="en-US" sz="1800" dirty="0">
                <a:solidFill>
                  <a:srgbClr val="FF0000"/>
                </a:solidFill>
              </a:rPr>
              <a:t>(When you add to 0 then the matrix keeps 					its identity)</a:t>
            </a:r>
          </a:p>
          <a:p>
            <a:pPr marL="514350" indent="-514350">
              <a:buFontTx/>
              <a:buAutoNum type="arabicPeriod" startAt="4"/>
            </a:pPr>
            <a:r>
              <a:rPr lang="en-US" altLang="en-US" dirty="0"/>
              <a:t>Additive Inverse</a:t>
            </a:r>
          </a:p>
          <a:p>
            <a:pPr marL="514350" indent="-514350">
              <a:buFontTx/>
              <a:buNone/>
            </a:pPr>
            <a:r>
              <a:rPr lang="en-US" altLang="en-US" dirty="0"/>
              <a:t>	A + (-A) = -A + A = 0 </a:t>
            </a:r>
            <a:r>
              <a:rPr lang="en-US" altLang="en-US" sz="1800" dirty="0">
                <a:solidFill>
                  <a:srgbClr val="FF0000"/>
                </a:solidFill>
              </a:rPr>
              <a:t>(If you add the opposite, then you 					get 0.)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F+G</a:t>
            </a:r>
          </a:p>
          <a:p>
            <a:r>
              <a:rPr lang="en-US" dirty="0"/>
              <a:t>G+F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2609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(C+D)+E</a:t>
            </a:r>
          </a:p>
          <a:p>
            <a:r>
              <a:rPr lang="en-US" dirty="0"/>
              <a:t>C+(D+E)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68808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B+0 #R knows that this is a matrix of zeros</a:t>
            </a:r>
          </a:p>
          <a:p>
            <a:r>
              <a:rPr lang="en-US" dirty="0"/>
              <a:t>0+B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5047211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B+-B</a:t>
            </a:r>
          </a:p>
          <a:p>
            <a:r>
              <a:rPr lang="en-US" dirty="0"/>
              <a:t>-B+B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Multiplication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Remember to distribute the scalar to each element in the matrix.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133600" y="3276600"/>
          <a:ext cx="442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425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95600" y="52028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H=matrix(c(-3,0,6,-9),2,2)</a:t>
            </a:r>
          </a:p>
          <a:p>
            <a:r>
              <a:rPr lang="en-US" dirty="0"/>
              <a:t>l=2</a:t>
            </a:r>
          </a:p>
          <a:p>
            <a:r>
              <a:rPr lang="en-US" dirty="0"/>
              <a:t>l*H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43200" y="1985963"/>
          <a:ext cx="3071813" cy="37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549080" imgH="1879560" progId="Equation.DSMT4">
                  <p:embed/>
                </p:oleObj>
              </mc:Choice>
              <mc:Fallback>
                <p:oleObj name="Equation" r:id="rId4" imgW="154908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5963"/>
                        <a:ext cx="3071813" cy="37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48028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J=matrix(c(5,6,0,-2),2,2)</a:t>
            </a:r>
          </a:p>
          <a:p>
            <a:r>
              <a:rPr lang="en-US" dirty="0"/>
              <a:t>K=matrix(c(0,3,-1,5),2,2)</a:t>
            </a:r>
          </a:p>
          <a:p>
            <a:r>
              <a:rPr lang="en-US" dirty="0"/>
              <a:t>m=2</a:t>
            </a:r>
          </a:p>
          <a:p>
            <a:r>
              <a:rPr lang="en-US" dirty="0"/>
              <a:t>n=-3</a:t>
            </a:r>
          </a:p>
          <a:p>
            <a:r>
              <a:rPr lang="en-US" dirty="0"/>
              <a:t>m*</a:t>
            </a:r>
            <a:r>
              <a:rPr lang="en-US" dirty="0" err="1"/>
              <a:t>J+n</a:t>
            </a:r>
            <a:r>
              <a:rPr lang="en-US" dirty="0"/>
              <a:t>*K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20132"/>
              </p:ext>
            </p:extLst>
          </p:nvPr>
        </p:nvGraphicFramePr>
        <p:xfrm>
          <a:off x="457200" y="1452274"/>
          <a:ext cx="29464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1117440" imgH="1422360" progId="Equation.DSMT4">
                  <p:embed/>
                </p:oleObj>
              </mc:Choice>
              <mc:Fallback>
                <p:oleObj name="Equation" r:id="rId4" imgW="111744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2274"/>
                        <a:ext cx="29464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8523" y="5638800"/>
            <a:ext cx="610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Rows A * Columns of B, </a:t>
            </a:r>
            <a:r>
              <a:rPr lang="en-US" b="1" dirty="0"/>
              <a:t>inner dimensions must match!!</a:t>
            </a:r>
          </a:p>
          <a:p>
            <a:pPr algn="ctr"/>
            <a:r>
              <a:rPr lang="en-US" dirty="0"/>
              <a:t>2 x 2 x 2 x 1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18570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L=matrix(c(1,0,2,4),2,2)</a:t>
            </a:r>
          </a:p>
          <a:p>
            <a:r>
              <a:rPr lang="en-US" dirty="0"/>
              <a:t>M=matrix(c(5,-2),2,1)</a:t>
            </a:r>
          </a:p>
          <a:p>
            <a:r>
              <a:rPr lang="en-US" dirty="0"/>
              <a:t>L%*%M</a:t>
            </a:r>
          </a:p>
          <a:p>
            <a:endParaRPr lang="en-US" dirty="0"/>
          </a:p>
          <a:p>
            <a:r>
              <a:rPr lang="en-US" dirty="0"/>
              <a:t>#what is M%*%L…???</a:t>
            </a:r>
          </a:p>
          <a:p>
            <a:r>
              <a:rPr lang="en-US" dirty="0"/>
              <a:t>M%*%L</a:t>
            </a:r>
          </a:p>
          <a:p>
            <a:endParaRPr lang="en-US" dirty="0"/>
          </a:p>
          <a:p>
            <a:r>
              <a:rPr lang="en-US" dirty="0"/>
              <a:t>#What about t(M)%*%L</a:t>
            </a:r>
          </a:p>
          <a:p>
            <a:r>
              <a:rPr lang="en-US" dirty="0"/>
              <a:t>t(M)%*%L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19400" y="2171700"/>
          <a:ext cx="2692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4" imgW="1143000" imgH="1422360" progId="Equation.DSMT4">
                  <p:embed/>
                </p:oleObj>
              </mc:Choice>
              <mc:Fallback>
                <p:oleObj name="Equation" r:id="rId4" imgW="114300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71700"/>
                        <a:ext cx="2692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Matrices Ex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81200"/>
            <a:ext cx="6047756" cy="914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4592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L%*%M</a:t>
            </a:r>
          </a:p>
          <a:p>
            <a:endParaRPr lang="en-US" dirty="0"/>
          </a:p>
          <a:p>
            <a:r>
              <a:rPr lang="en-US" dirty="0"/>
              <a:t>N=matrix(c(2,0,-8,4),2,2)</a:t>
            </a:r>
          </a:p>
          <a:p>
            <a:r>
              <a:rPr lang="en-US" dirty="0"/>
              <a:t>O=matrix(c(1,-4,3,5,0,-2),2,3)</a:t>
            </a:r>
          </a:p>
          <a:p>
            <a:r>
              <a:rPr lang="en-US" dirty="0"/>
              <a:t>N%*%O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NOTE:  Left and Right Multiplying Matrices of Equal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left multiplication and right multiplication will produce different results!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/>
              <a:t>A=matrix(c(2,2,3,4),2,2)</a:t>
            </a:r>
          </a:p>
          <a:p>
            <a:pPr marL="0" indent="0">
              <a:buNone/>
            </a:pPr>
            <a:r>
              <a:rPr lang="pt-BR" dirty="0"/>
              <a:t>B=matrix(c(3,1,1,-1),2,2)</a:t>
            </a:r>
          </a:p>
          <a:p>
            <a:pPr marL="0" indent="0">
              <a:buNone/>
            </a:pPr>
            <a:r>
              <a:rPr lang="pt-BR" dirty="0"/>
              <a:t>A%*%B</a:t>
            </a:r>
          </a:p>
          <a:p>
            <a:pPr marL="0" indent="0">
              <a:buNone/>
            </a:pPr>
            <a:r>
              <a:rPr lang="pt-BR" dirty="0"/>
              <a:t>B%*%A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3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Identity Matrix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429000" y="1600200"/>
          <a:ext cx="2019300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1180800" imgH="2565360" progId="Equation.DSMT4">
                  <p:embed/>
                </p:oleObj>
              </mc:Choice>
              <mc:Fallback>
                <p:oleObj name="Equation" r:id="rId4" imgW="1180800" imgH="2565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019300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multiplicative Inverse of a 2x2 Matrix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667000" y="2174875"/>
          <a:ext cx="388778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4" imgW="1498320" imgH="1143000" progId="Equation.DSMT4">
                  <p:embed/>
                </p:oleObj>
              </mc:Choice>
              <mc:Fallback>
                <p:oleObj name="Equation" r:id="rId4" imgW="149832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74875"/>
                        <a:ext cx="388778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2x2 Inverse Example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24200" y="1219200"/>
          <a:ext cx="26797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1688760" imgH="3111480" progId="Equation.DSMT4">
                  <p:embed/>
                </p:oleObj>
              </mc:Choice>
              <mc:Fallback>
                <p:oleObj name="Equation" r:id="rId4" imgW="1688760" imgH="3111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26797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57800" y="3352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A=matrix(c(5,-3,2,0),2,2)</a:t>
            </a:r>
          </a:p>
          <a:p>
            <a:r>
              <a:rPr lang="en-US" dirty="0"/>
              <a:t>solve(A)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R-And Non-Functions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017" y="1857877"/>
            <a:ext cx="38919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par(</a:t>
            </a:r>
            <a:r>
              <a:rPr lang="en-US" sz="1400" dirty="0" err="1"/>
              <a:t>mfrow</a:t>
            </a:r>
            <a:r>
              <a:rPr lang="en-US" sz="1400" dirty="0"/>
              <a:t>=c(2,2)) #set up graphs in 2x2 matrix</a:t>
            </a:r>
          </a:p>
          <a:p>
            <a:pPr marL="0" indent="0">
              <a:buNone/>
            </a:pPr>
            <a:r>
              <a:rPr lang="en-US" sz="1400" dirty="0" err="1"/>
              <a:t>fx</a:t>
            </a:r>
            <a:r>
              <a:rPr lang="en-US" sz="1400" dirty="0"/>
              <a:t>=function(x){3*(x+1)*(x-4)*(x+5)}</a:t>
            </a:r>
          </a:p>
          <a:p>
            <a:pPr marL="0" indent="0">
              <a:buNone/>
            </a:pPr>
            <a:r>
              <a:rPr lang="en-US" sz="1400" dirty="0"/>
              <a:t>s=</a:t>
            </a:r>
            <a:r>
              <a:rPr lang="en-US" sz="1400" dirty="0" err="1"/>
              <a:t>seq</a:t>
            </a:r>
            <a:r>
              <a:rPr lang="en-US" sz="1400" dirty="0"/>
              <a:t>(-10,10,by=.01)</a:t>
            </a:r>
          </a:p>
          <a:p>
            <a:pPr marL="0" indent="0">
              <a:buNone/>
            </a:pPr>
            <a:r>
              <a:rPr lang="en-US" sz="1400" dirty="0"/>
              <a:t>a=</a:t>
            </a:r>
            <a:r>
              <a:rPr lang="en-US" sz="1400" dirty="0" err="1"/>
              <a:t>fx</a:t>
            </a:r>
            <a:r>
              <a:rPr lang="en-US" sz="1400" dirty="0"/>
              <a:t>(s)</a:t>
            </a:r>
          </a:p>
          <a:p>
            <a:pPr marL="0" indent="0">
              <a:buNone/>
            </a:pPr>
            <a:r>
              <a:rPr lang="en-US" sz="1400" dirty="0"/>
              <a:t>plot(</a:t>
            </a:r>
            <a:r>
              <a:rPr lang="en-US" sz="1400" dirty="0" err="1"/>
              <a:t>a~s,type</a:t>
            </a:r>
            <a:r>
              <a:rPr lang="en-US" sz="1400" dirty="0"/>
              <a:t>="l")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fy</a:t>
            </a:r>
            <a:r>
              <a:rPr lang="en-US" sz="1400" dirty="0"/>
              <a:t>=function(y){y^2}</a:t>
            </a:r>
          </a:p>
          <a:p>
            <a:pPr marL="0" indent="0">
              <a:buNone/>
            </a:pPr>
            <a:r>
              <a:rPr lang="en-US" sz="1400" dirty="0"/>
              <a:t>a=</a:t>
            </a:r>
            <a:r>
              <a:rPr lang="en-US" sz="1400" dirty="0" err="1"/>
              <a:t>fy</a:t>
            </a:r>
            <a:r>
              <a:rPr lang="en-US" sz="1400" dirty="0"/>
              <a:t>(s)</a:t>
            </a:r>
          </a:p>
          <a:p>
            <a:pPr marL="0" indent="0">
              <a:buNone/>
            </a:pPr>
            <a:r>
              <a:rPr lang="en-US" sz="1400" dirty="0"/>
              <a:t>plot(</a:t>
            </a:r>
            <a:r>
              <a:rPr lang="en-US" sz="1400" dirty="0" err="1"/>
              <a:t>a~s,type</a:t>
            </a:r>
            <a:r>
              <a:rPr lang="en-US" sz="1400" dirty="0"/>
              <a:t>="l")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fz</a:t>
            </a:r>
            <a:r>
              <a:rPr lang="en-US" sz="1400" dirty="0"/>
              <a:t>=function(z){log(z)}</a:t>
            </a:r>
          </a:p>
          <a:p>
            <a:pPr marL="0" indent="0">
              <a:buNone/>
            </a:pPr>
            <a:r>
              <a:rPr lang="en-US" sz="1400" dirty="0"/>
              <a:t>s=</a:t>
            </a:r>
            <a:r>
              <a:rPr lang="en-US" sz="1400" dirty="0" err="1"/>
              <a:t>seq</a:t>
            </a:r>
            <a:r>
              <a:rPr lang="en-US" sz="1400" dirty="0"/>
              <a:t>(0,10,by=.01)</a:t>
            </a:r>
          </a:p>
          <a:p>
            <a:pPr marL="0" indent="0">
              <a:buNone/>
            </a:pPr>
            <a:r>
              <a:rPr lang="en-US" sz="1400" dirty="0"/>
              <a:t>a=</a:t>
            </a:r>
            <a:r>
              <a:rPr lang="en-US" sz="1400" dirty="0" err="1"/>
              <a:t>fz</a:t>
            </a:r>
            <a:r>
              <a:rPr lang="en-US" sz="1400" dirty="0"/>
              <a:t>(s)</a:t>
            </a:r>
          </a:p>
          <a:p>
            <a:pPr marL="0" indent="0">
              <a:buNone/>
            </a:pPr>
            <a:r>
              <a:rPr lang="en-US" sz="1400" dirty="0"/>
              <a:t>plot(</a:t>
            </a:r>
            <a:r>
              <a:rPr lang="en-US" sz="1400" dirty="0" err="1"/>
              <a:t>a~s,type</a:t>
            </a:r>
            <a:r>
              <a:rPr lang="en-US" sz="1400" dirty="0"/>
              <a:t>="l")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003339" y="3447183"/>
            <a:ext cx="2630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fqplus</a:t>
            </a:r>
            <a:r>
              <a:rPr lang="en-US" sz="1200" dirty="0"/>
              <a:t>=function(</a:t>
            </a:r>
            <a:r>
              <a:rPr lang="en-US" sz="1200" dirty="0" err="1"/>
              <a:t>qplus</a:t>
            </a:r>
            <a:r>
              <a:rPr lang="en-US" sz="1200" dirty="0"/>
              <a:t>){</a:t>
            </a:r>
            <a:r>
              <a:rPr lang="en-US" sz="1200" dirty="0" err="1"/>
              <a:t>sqrt</a:t>
            </a:r>
            <a:r>
              <a:rPr lang="en-US" sz="1200" dirty="0"/>
              <a:t>(</a:t>
            </a:r>
            <a:r>
              <a:rPr lang="en-US" sz="1200" dirty="0" err="1"/>
              <a:t>qplus</a:t>
            </a:r>
            <a:r>
              <a:rPr lang="en-US" sz="1200" dirty="0"/>
              <a:t>)}</a:t>
            </a:r>
          </a:p>
          <a:p>
            <a:r>
              <a:rPr lang="en-US" sz="1200" dirty="0" err="1"/>
              <a:t>fqneg</a:t>
            </a:r>
            <a:r>
              <a:rPr lang="en-US" sz="1200" dirty="0"/>
              <a:t>=function(</a:t>
            </a:r>
            <a:r>
              <a:rPr lang="en-US" sz="1200" dirty="0" err="1"/>
              <a:t>qneg</a:t>
            </a:r>
            <a:r>
              <a:rPr lang="en-US" sz="1200" dirty="0"/>
              <a:t>){-</a:t>
            </a:r>
            <a:r>
              <a:rPr lang="en-US" sz="1200" dirty="0" err="1"/>
              <a:t>sqrt</a:t>
            </a:r>
            <a:r>
              <a:rPr lang="en-US" sz="1200" dirty="0"/>
              <a:t>(</a:t>
            </a:r>
            <a:r>
              <a:rPr lang="en-US" sz="1200" dirty="0" err="1"/>
              <a:t>qneg</a:t>
            </a:r>
            <a:r>
              <a:rPr lang="en-US" sz="1200" dirty="0"/>
              <a:t>)}</a:t>
            </a:r>
          </a:p>
          <a:p>
            <a:r>
              <a:rPr lang="en-US" sz="1200" dirty="0"/>
              <a:t>s=</a:t>
            </a:r>
            <a:r>
              <a:rPr lang="en-US" sz="1200" dirty="0" err="1"/>
              <a:t>seq</a:t>
            </a:r>
            <a:r>
              <a:rPr lang="en-US" sz="1200" dirty="0"/>
              <a:t>(0,10,by=.01)</a:t>
            </a:r>
          </a:p>
          <a:p>
            <a:r>
              <a:rPr lang="en-US" sz="1200" dirty="0"/>
              <a:t>a=</a:t>
            </a:r>
            <a:r>
              <a:rPr lang="en-US" sz="1200" dirty="0" err="1"/>
              <a:t>fqplus</a:t>
            </a:r>
            <a:r>
              <a:rPr lang="en-US" sz="1200" dirty="0"/>
              <a:t>(s)</a:t>
            </a:r>
          </a:p>
          <a:p>
            <a:r>
              <a:rPr lang="en-US" sz="1200" dirty="0"/>
              <a:t>b=</a:t>
            </a:r>
            <a:r>
              <a:rPr lang="en-US" sz="1200" dirty="0" err="1"/>
              <a:t>fqneg</a:t>
            </a:r>
            <a:r>
              <a:rPr lang="en-US" sz="1200" dirty="0"/>
              <a:t>(s)</a:t>
            </a:r>
          </a:p>
          <a:p>
            <a:r>
              <a:rPr lang="en-US" sz="1200" dirty="0"/>
              <a:t>fin=c(</a:t>
            </a:r>
            <a:r>
              <a:rPr lang="en-US" sz="1200" dirty="0" err="1"/>
              <a:t>a,b</a:t>
            </a:r>
            <a:r>
              <a:rPr lang="en-US" sz="1200" dirty="0"/>
              <a:t>)</a:t>
            </a:r>
          </a:p>
          <a:p>
            <a:r>
              <a:rPr lang="en-US" sz="1200" dirty="0"/>
              <a:t>s2=c(</a:t>
            </a:r>
            <a:r>
              <a:rPr lang="en-US" sz="1200" dirty="0" err="1"/>
              <a:t>s,s</a:t>
            </a:r>
            <a:r>
              <a:rPr lang="en-US" sz="1200" dirty="0"/>
              <a:t>)</a:t>
            </a:r>
          </a:p>
          <a:p>
            <a:r>
              <a:rPr lang="en-US" sz="1200" dirty="0"/>
              <a:t>plot(fin~s2,type="p")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73" y="1027907"/>
            <a:ext cx="4382227" cy="43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67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to finding the multiplicative inverse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Form the augmented matrix [</a:t>
            </a:r>
            <a:r>
              <a:rPr lang="en-US" altLang="en-US" dirty="0" err="1"/>
              <a:t>A│I</a:t>
            </a:r>
            <a:r>
              <a:rPr lang="en-US" altLang="en-US" baseline="-25000" dirty="0" err="1"/>
              <a:t>n</a:t>
            </a:r>
            <a:r>
              <a:rPr lang="en-US" altLang="en-US" dirty="0"/>
              <a:t>]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Perform row operations on it to obtain a matrix of the form [</a:t>
            </a:r>
            <a:r>
              <a:rPr lang="en-US" altLang="en-US" dirty="0" err="1"/>
              <a:t>I</a:t>
            </a:r>
            <a:r>
              <a:rPr lang="en-US" altLang="en-US" baseline="-25000" dirty="0" err="1"/>
              <a:t>n</a:t>
            </a:r>
            <a:r>
              <a:rPr lang="en-US" altLang="en-US" dirty="0" err="1"/>
              <a:t>│B</a:t>
            </a:r>
            <a:r>
              <a:rPr lang="en-US" altLang="en-US" dirty="0"/>
              <a:t>].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Matrix B is the inverse matrix.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Verify the results by multiplying AB to see if you get I</a:t>
            </a:r>
            <a:r>
              <a:rPr lang="en-US" altLang="en-US" baseline="-25000" dirty="0"/>
              <a:t>n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Row 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Two rows may be interchanged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The elements in any row may be multiplied by a nonzero number, and these products may be added to the corresponding elements in any other row.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example: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679700" y="2057400"/>
          <a:ext cx="3021013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1447560" imgH="1650960" progId="Equation.DSMT4">
                  <p:embed/>
                </p:oleObj>
              </mc:Choice>
              <mc:Fallback>
                <p:oleObj name="Equation" r:id="rId4" imgW="144756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57400"/>
                        <a:ext cx="3021013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85800" y="2590800"/>
          <a:ext cx="7802563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Worksheet" r:id="rId4" imgW="5910177" imgH="1487321" progId="Excel.Sheet.12">
                  <p:embed/>
                </p:oleObj>
              </mc:Choice>
              <mc:Fallback>
                <p:oleObj name="Worksheet" r:id="rId4" imgW="5910177" imgH="1487321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802563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81000" y="2819400"/>
          <a:ext cx="8288338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Worksheet" r:id="rId4" imgW="5910177" imgH="1302978" progId="Excel.Sheet.12">
                  <p:embed/>
                </p:oleObj>
              </mc:Choice>
              <mc:Fallback>
                <p:oleObj name="Worksheet" r:id="rId4" imgW="5910177" imgH="1302978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288338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" y="2514600"/>
          <a:ext cx="803592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Worksheet" r:id="rId4" imgW="5910177" imgH="2040710" progId="Excel.Sheet.12">
                  <p:embed/>
                </p:oleObj>
              </mc:Choice>
              <mc:Fallback>
                <p:oleObj name="Worksheet" r:id="rId4" imgW="5910177" imgH="204071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3592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inverse example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362200" y="1905000"/>
          <a:ext cx="376237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4" imgW="1320480" imgH="1244520" progId="Equation.DSMT4">
                  <p:embed/>
                </p:oleObj>
              </mc:Choice>
              <mc:Fallback>
                <p:oleObj name="Equation" r:id="rId4" imgW="132048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762375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Systems of Equations Ax=b when A is Square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4433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dirty="0"/>
              <a:t>Ax=b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30000" dirty="0"/>
              <a:t>-1</a:t>
            </a:r>
            <a:r>
              <a:rPr lang="en-US" sz="2800" dirty="0"/>
              <a:t>Ax=A</a:t>
            </a:r>
            <a:r>
              <a:rPr lang="en-US" sz="2800" baseline="30000" dirty="0"/>
              <a:t>-1</a:t>
            </a:r>
            <a:r>
              <a:rPr lang="en-US" sz="2800" dirty="0"/>
              <a:t>b</a:t>
            </a:r>
          </a:p>
          <a:p>
            <a:pPr marL="0" indent="0">
              <a:buNone/>
            </a:pPr>
            <a:r>
              <a:rPr lang="en-US" sz="2800" dirty="0"/>
              <a:t>x=A</a:t>
            </a:r>
            <a:r>
              <a:rPr lang="en-US" sz="2800" baseline="30000" dirty="0"/>
              <a:t>-1</a:t>
            </a:r>
            <a:r>
              <a:rPr lang="en-US" sz="2800" dirty="0"/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3295471"/>
            <a:ext cx="34259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A=matrix(c(2,2,3,4),2,2)</a:t>
            </a:r>
          </a:p>
          <a:p>
            <a:r>
              <a:rPr lang="en-US" sz="2400" dirty="0"/>
              <a:t>b=c(2,2) #column</a:t>
            </a:r>
          </a:p>
          <a:p>
            <a:r>
              <a:rPr lang="en-US" sz="2400" dirty="0"/>
              <a:t>solve(A)%*%b</a:t>
            </a:r>
          </a:p>
        </p:txBody>
      </p:sp>
    </p:spTree>
    <p:extLst>
      <p:ext uri="{BB962C8B-B14F-4D97-AF65-F5344CB8AC3E}">
        <p14:creationId xmlns:p14="http://schemas.microsoft.com/office/powerpoint/2010/main" val="15091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Limits Numerically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46" y="1517165"/>
            <a:ext cx="78867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rootSolve</a:t>
            </a:r>
            <a:r>
              <a:rPr lang="en-US" dirty="0"/>
              <a:t>") #add-in in Excel, library in C</a:t>
            </a:r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rootSolve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fx</a:t>
            </a:r>
            <a:r>
              <a:rPr lang="en-US" dirty="0"/>
              <a:t>=function(x){3*(x+1)*(x-4)*(x+5)}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seq</a:t>
            </a:r>
            <a:r>
              <a:rPr lang="en-US" dirty="0"/>
              <a:t>(-10,10,by=.01)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fx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a~s,type</a:t>
            </a:r>
            <a:r>
              <a:rPr lang="en-US" dirty="0"/>
              <a:t>="l")</a:t>
            </a:r>
          </a:p>
          <a:p>
            <a:pPr marL="0" indent="0">
              <a:buNone/>
            </a:pPr>
            <a:r>
              <a:rPr lang="en-US" dirty="0"/>
              <a:t>#find the y intercept</a:t>
            </a:r>
          </a:p>
          <a:p>
            <a:pPr marL="0" indent="0">
              <a:buNone/>
            </a:pPr>
            <a:r>
              <a:rPr lang="en-US" dirty="0" err="1"/>
              <a:t>yint</a:t>
            </a:r>
            <a:r>
              <a:rPr lang="en-US" dirty="0"/>
              <a:t>=</a:t>
            </a:r>
            <a:r>
              <a:rPr lang="en-US" dirty="0" err="1"/>
              <a:t>fx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#find the x intercept</a:t>
            </a:r>
          </a:p>
          <a:p>
            <a:pPr marL="0" indent="0">
              <a:buNone/>
            </a:pPr>
            <a:r>
              <a:rPr lang="en-US" dirty="0" err="1"/>
              <a:t>xint</a:t>
            </a:r>
            <a:r>
              <a:rPr lang="en-US" dirty="0"/>
              <a:t>=</a:t>
            </a:r>
            <a:r>
              <a:rPr lang="en-US" dirty="0" err="1"/>
              <a:t>uniroot</a:t>
            </a:r>
            <a:r>
              <a:rPr lang="en-US" dirty="0"/>
              <a:t>(</a:t>
            </a:r>
            <a:r>
              <a:rPr lang="en-US" dirty="0" err="1"/>
              <a:t>fx,c</a:t>
            </a:r>
            <a:r>
              <a:rPr lang="en-US" dirty="0"/>
              <a:t>(-100,100))</a:t>
            </a:r>
          </a:p>
          <a:p>
            <a:pPr marL="0" indent="0">
              <a:buNone/>
            </a:pPr>
            <a:r>
              <a:rPr lang="en-US" dirty="0"/>
              <a:t>points(</a:t>
            </a:r>
            <a:r>
              <a:rPr lang="en-US" dirty="0" err="1"/>
              <a:t>xint$root,yint,col</a:t>
            </a:r>
            <a:r>
              <a:rPr lang="en-US" dirty="0"/>
              <a:t>="red",</a:t>
            </a:r>
            <a:r>
              <a:rPr lang="en-US" dirty="0" err="1"/>
              <a:t>pch</a:t>
            </a:r>
            <a:r>
              <a:rPr lang="en-US" dirty="0"/>
              <a:t>=21)</a:t>
            </a:r>
          </a:p>
          <a:p>
            <a:pPr marL="0" indent="0">
              <a:buNone/>
            </a:pPr>
            <a:r>
              <a:rPr lang="en-US" dirty="0" err="1"/>
              <a:t>xint$root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977" y="1314180"/>
            <a:ext cx="4382227" cy="43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87" t="12116" r="20066" b="15735"/>
          <a:stretch/>
        </p:blipFill>
        <p:spPr>
          <a:xfrm>
            <a:off x="131099" y="786603"/>
            <a:ext cx="5772443" cy="579004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640" y="0"/>
            <a:ext cx="7886700" cy="1325563"/>
          </a:xfrm>
        </p:spPr>
        <p:txBody>
          <a:bodyPr/>
          <a:lstStyle/>
          <a:p>
            <a:r>
              <a:rPr lang="en-US" dirty="0"/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88567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and Numeric </a:t>
            </a:r>
            <a:br>
              <a:rPr lang="en-US" dirty="0"/>
            </a:br>
            <a:r>
              <a:rPr lang="en-US" dirty="0"/>
              <a:t>Derivatives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2297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#take the symbolic derivative of log(x)</a:t>
            </a:r>
          </a:p>
          <a:p>
            <a:pPr marL="0" indent="0">
              <a:buNone/>
            </a:pPr>
            <a:r>
              <a:rPr lang="en-US" sz="2400" dirty="0" err="1"/>
              <a:t>install.packages</a:t>
            </a:r>
            <a:r>
              <a:rPr lang="en-US" sz="2400" dirty="0"/>
              <a:t>("</a:t>
            </a:r>
            <a:r>
              <a:rPr lang="en-US" sz="2400" dirty="0" err="1"/>
              <a:t>Deriv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sz="2400" dirty="0"/>
              <a:t>library(</a:t>
            </a:r>
            <a:r>
              <a:rPr lang="en-US" sz="2400" dirty="0" err="1"/>
              <a:t>deriv</a:t>
            </a:r>
            <a:r>
              <a:rPr lang="en-US" sz="2400" dirty="0"/>
              <a:t>) #references add-in</a:t>
            </a:r>
          </a:p>
          <a:p>
            <a:pPr marL="0" indent="0">
              <a:buNone/>
            </a:pPr>
            <a:r>
              <a:rPr lang="en-US" sz="2400" dirty="0"/>
              <a:t>myf1=function(x)sin(x)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#take the symbolic derivative of 1/x</a:t>
            </a:r>
          </a:p>
          <a:p>
            <a:pPr marL="0" indent="0">
              <a:buNone/>
            </a:pPr>
            <a:r>
              <a:rPr lang="en-US" sz="2400" dirty="0"/>
              <a:t>myf2=function(x)1/x</a:t>
            </a:r>
          </a:p>
          <a:p>
            <a:pPr marL="0" indent="0">
              <a:buNone/>
            </a:pPr>
            <a:r>
              <a:rPr lang="en-US" sz="2400" dirty="0" err="1"/>
              <a:t>ans</a:t>
            </a:r>
            <a:r>
              <a:rPr lang="en-US" sz="2400" dirty="0"/>
              <a:t>=</a:t>
            </a:r>
            <a:r>
              <a:rPr lang="en-US" sz="2400" dirty="0" err="1"/>
              <a:t>Deriv</a:t>
            </a:r>
            <a:r>
              <a:rPr lang="en-US" sz="2400" dirty="0"/>
              <a:t>(myf2)</a:t>
            </a:r>
          </a:p>
          <a:p>
            <a:pPr marL="0" indent="0">
              <a:buNone/>
            </a:pPr>
            <a:r>
              <a:rPr lang="en-US" sz="2400" dirty="0" err="1"/>
              <a:t>ans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#evaluate the derivative of 1/x at x=3</a:t>
            </a:r>
          </a:p>
          <a:p>
            <a:pPr marL="0" indent="0">
              <a:buNone/>
            </a:pPr>
            <a:r>
              <a:rPr lang="en-US" sz="2400" dirty="0" err="1"/>
              <a:t>ans</a:t>
            </a:r>
            <a:r>
              <a:rPr lang="en-US" sz="2400" dirty="0"/>
              <a:t>(3)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6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Derivatives: 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92" y="1825625"/>
            <a:ext cx="381501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#Power Rule, </a:t>
            </a:r>
            <a:r>
              <a:rPr lang="en-US" sz="2400" dirty="0" err="1"/>
              <a:t>px</a:t>
            </a:r>
            <a:r>
              <a:rPr lang="en-US" sz="2400" dirty="0"/>
              <a:t>^(p-1)</a:t>
            </a:r>
          </a:p>
          <a:p>
            <a:pPr marL="0" indent="0">
              <a:buNone/>
            </a:pPr>
            <a:r>
              <a:rPr lang="en-US" sz="2400" dirty="0"/>
              <a:t>myf1=function(x)x**n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#Addition rule, dx(f)+dx(g)</a:t>
            </a:r>
          </a:p>
          <a:p>
            <a:pPr marL="0" indent="0">
              <a:buNone/>
            </a:pPr>
            <a:r>
              <a:rPr lang="en-US" sz="2400" dirty="0"/>
              <a:t>myf2=function(x)3*x+(3*x^2+1)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(myf2)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#Exponential Function, Identity</a:t>
            </a:r>
          </a:p>
          <a:p>
            <a:pPr marL="0" indent="0">
              <a:buNone/>
            </a:pPr>
            <a:r>
              <a:rPr lang="en-US" sz="2400" dirty="0"/>
              <a:t>myf3=function(x)</a:t>
            </a:r>
            <a:r>
              <a:rPr lang="en-US" sz="2400" dirty="0" err="1"/>
              <a:t>exp</a:t>
            </a:r>
            <a:r>
              <a:rPr lang="en-US" sz="2400" dirty="0"/>
              <a:t>(x)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#Logarithm Function, 1/x</a:t>
            </a:r>
          </a:p>
          <a:p>
            <a:pPr marL="0" indent="0">
              <a:buNone/>
            </a:pPr>
            <a:r>
              <a:rPr lang="en-US" sz="2400" dirty="0"/>
              <a:t>myf4=function(x)log(x)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(myf4)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4905" y="1825625"/>
            <a:ext cx="4360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#Product Rule, </a:t>
            </a:r>
            <a:r>
              <a:rPr lang="en-US" sz="2400" dirty="0" err="1"/>
              <a:t>f'g+g'f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myf5=function(x)3*x*(3*x^2+1)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Quotient rule f/g, (</a:t>
            </a:r>
            <a:r>
              <a:rPr lang="en-US" sz="2400" dirty="0" err="1"/>
              <a:t>f'g-g'f</a:t>
            </a:r>
            <a:r>
              <a:rPr lang="en-US" sz="2400" dirty="0"/>
              <a:t>)/g^2</a:t>
            </a:r>
          </a:p>
          <a:p>
            <a:pPr marL="0" indent="0">
              <a:buNone/>
            </a:pPr>
            <a:r>
              <a:rPr lang="en-US" sz="2400" dirty="0"/>
              <a:t>myf6=function(x)3*x/(3*x^2+1)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(myf6)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#Chain rule, </a:t>
            </a:r>
            <a:r>
              <a:rPr lang="en-US" sz="2400" dirty="0" err="1"/>
              <a:t>f'u</a:t>
            </a:r>
            <a:r>
              <a:rPr lang="en-US" sz="2400" dirty="0"/>
              <a:t>*</a:t>
            </a:r>
            <a:r>
              <a:rPr lang="en-US" sz="2400" dirty="0" err="1"/>
              <a:t>g'x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myf7=function(x)3*(x^2+2)^2</a:t>
            </a:r>
          </a:p>
          <a:p>
            <a:pPr marL="0" indent="0">
              <a:buNone/>
            </a:pPr>
            <a:r>
              <a:rPr lang="en-US" sz="2400" dirty="0" err="1"/>
              <a:t>Deriv</a:t>
            </a:r>
            <a:r>
              <a:rPr lang="en-US" sz="2400" dirty="0"/>
              <a:t>(myf7)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7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93" y="0"/>
            <a:ext cx="7886700" cy="1325563"/>
          </a:xfrm>
        </p:spPr>
        <p:txBody>
          <a:bodyPr/>
          <a:lstStyle/>
          <a:p>
            <a:r>
              <a:rPr lang="en-US" dirty="0"/>
              <a:t>Max and Min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75" y="958201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and 2d Derivatives</a:t>
            </a:r>
          </a:p>
          <a:p>
            <a:pPr marL="0" indent="0">
              <a:buNone/>
            </a:pPr>
            <a:r>
              <a:rPr lang="en-US" sz="1600" dirty="0"/>
              <a:t>Numerically</a:t>
            </a:r>
          </a:p>
          <a:p>
            <a:pPr marL="0" indent="0">
              <a:buNone/>
            </a:pPr>
            <a:r>
              <a:rPr lang="da-DK" sz="1600" dirty="0"/>
              <a:t>#f(x) = x^3 – 3*x^2 – 9*x + 5 for –2 ≤ x ≤ 6 </a:t>
            </a:r>
          </a:p>
          <a:p>
            <a:pPr marL="0" indent="0">
              <a:buNone/>
            </a:pPr>
            <a:r>
              <a:rPr lang="da-DK" sz="1600" dirty="0"/>
              <a:t>library(mosaic)</a:t>
            </a:r>
          </a:p>
          <a:p>
            <a:pPr marL="0" indent="0">
              <a:buNone/>
            </a:pPr>
            <a:r>
              <a:rPr lang="da-DK" sz="1600" dirty="0"/>
              <a:t>library(Deriv)</a:t>
            </a:r>
          </a:p>
          <a:p>
            <a:pPr marL="0" indent="0">
              <a:buNone/>
            </a:pPr>
            <a:r>
              <a:rPr lang="da-DK" sz="1600" dirty="0"/>
              <a:t>library(rootSolve)</a:t>
            </a:r>
          </a:p>
          <a:p>
            <a:pPr marL="0" indent="0">
              <a:buNone/>
            </a:pPr>
            <a:r>
              <a:rPr lang="da-DK" sz="1600" dirty="0"/>
              <a:t>fx=function(x){x^3-3*x^2-9*x + 5}</a:t>
            </a:r>
          </a:p>
          <a:p>
            <a:pPr marL="0" indent="0">
              <a:buNone/>
            </a:pPr>
            <a:r>
              <a:rPr lang="da-DK" sz="1600" dirty="0"/>
              <a:t>s=seq(-2,4,by=.1)</a:t>
            </a:r>
          </a:p>
          <a:p>
            <a:pPr marL="0" indent="0">
              <a:buNone/>
            </a:pPr>
            <a:r>
              <a:rPr lang="da-DK" sz="1600" dirty="0"/>
              <a:t>a=fx(s)</a:t>
            </a:r>
          </a:p>
          <a:p>
            <a:pPr marL="0" indent="0">
              <a:buNone/>
            </a:pPr>
            <a:r>
              <a:rPr lang="da-DK" sz="1600" dirty="0"/>
              <a:t>data=cbind(s,a)</a:t>
            </a:r>
          </a:p>
          <a:p>
            <a:pPr marL="0" indent="0">
              <a:buNone/>
            </a:pPr>
            <a:r>
              <a:rPr lang="da-DK" sz="1600" dirty="0"/>
              <a:t>plot(data, type="l", main="Solve for Max between -2 and 4")</a:t>
            </a:r>
          </a:p>
          <a:p>
            <a:pPr marL="0" indent="0">
              <a:buNone/>
            </a:pPr>
            <a:r>
              <a:rPr lang="da-DK" sz="1600" dirty="0"/>
              <a:t>min(a) #-22</a:t>
            </a:r>
          </a:p>
          <a:p>
            <a:pPr marL="0" indent="0">
              <a:buNone/>
            </a:pPr>
            <a:r>
              <a:rPr lang="da-DK" sz="1600" dirty="0"/>
              <a:t>max(a) #10</a:t>
            </a:r>
          </a:p>
          <a:p>
            <a:pPr marL="0" indent="0">
              <a:buNone/>
            </a:pPr>
            <a:r>
              <a:rPr lang="da-DK" sz="1600" dirty="0"/>
              <a:t>first=Deriv(fx)</a:t>
            </a:r>
          </a:p>
          <a:p>
            <a:pPr marL="0" indent="0">
              <a:buNone/>
            </a:pPr>
            <a:r>
              <a:rPr lang="da-DK" sz="1600" dirty="0"/>
              <a:t>a=uniroot.all(first,c(-2,4))</a:t>
            </a:r>
          </a:p>
          <a:p>
            <a:pPr marL="0" indent="0">
              <a:buNone/>
            </a:pPr>
            <a:r>
              <a:rPr lang="da-DK" sz="1600" dirty="0"/>
              <a:t>a #-1 and 3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97" y="1984959"/>
            <a:ext cx="3608896" cy="36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" y="0"/>
            <a:ext cx="7886700" cy="1325563"/>
          </a:xfrm>
        </p:spPr>
        <p:txBody>
          <a:bodyPr/>
          <a:lstStyle/>
          <a:p>
            <a:r>
              <a:rPr lang="en-US" dirty="0"/>
              <a:t>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25" t="13958" r="21406" b="7500"/>
          <a:stretch/>
        </p:blipFill>
        <p:spPr>
          <a:xfrm>
            <a:off x="573259" y="971843"/>
            <a:ext cx="516636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26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7F5BE65D83D429FB3DBCC8D4CB7AF" ma:contentTypeVersion="0" ma:contentTypeDescription="Create a new document." ma:contentTypeScope="" ma:versionID="4febd87d77c27653ae821fe2dd889b38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33B9E-8427-4DB1-8E4F-D802F5969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97F431A-053C-41AF-BACB-53691B33C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3B6C02-BCA6-41D2-8EBD-88AE9402043A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1592</Words>
  <Application>Microsoft Office PowerPoint</Application>
  <PresentationFormat>On-screen Show (4:3)</PresentationFormat>
  <Paragraphs>267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Comic Sans MS</vt:lpstr>
      <vt:lpstr>Default Design</vt:lpstr>
      <vt:lpstr>Equation</vt:lpstr>
      <vt:lpstr>Worksheet</vt:lpstr>
      <vt:lpstr>Data Science Math- Applied Calculus</vt:lpstr>
      <vt:lpstr>Discussion</vt:lpstr>
      <vt:lpstr>Functions in R-And Non-Functions</vt:lpstr>
      <vt:lpstr>Evaluating Limits Numerically in R</vt:lpstr>
      <vt:lpstr>Derivatives</vt:lpstr>
      <vt:lpstr>Symbolic and Numeric  Derivatives in R</vt:lpstr>
      <vt:lpstr>Symbolic Derivatives:  Rules</vt:lpstr>
      <vt:lpstr>Max and Min of Functions</vt:lpstr>
      <vt:lpstr>Integration</vt:lpstr>
      <vt:lpstr>Definite Integrals</vt:lpstr>
      <vt:lpstr>Fundamental Theorem</vt:lpstr>
      <vt:lpstr>Indefinite Integrals</vt:lpstr>
      <vt:lpstr>Two (and More) Variable Problems</vt:lpstr>
      <vt:lpstr>Review of Calculus-Based Probability Problems  Basic Linear Algebra</vt:lpstr>
      <vt:lpstr>Matrices</vt:lpstr>
      <vt:lpstr>What is a Matrix?</vt:lpstr>
      <vt:lpstr>More Matrix Examples</vt:lpstr>
      <vt:lpstr>Adding Matrices</vt:lpstr>
      <vt:lpstr>Subtracting Matrices</vt:lpstr>
      <vt:lpstr>Properties of Matrix Addition</vt:lpstr>
      <vt:lpstr>Scalar Multiplication</vt:lpstr>
      <vt:lpstr>Example:</vt:lpstr>
      <vt:lpstr>Multiplying Matrices</vt:lpstr>
      <vt:lpstr>Multiplying Matrices</vt:lpstr>
      <vt:lpstr>Multiplying Matrices Ex 2</vt:lpstr>
      <vt:lpstr>NOTE:  Left and Right Multiplying Matrices of Equal Size </vt:lpstr>
      <vt:lpstr>Identity Matrix</vt:lpstr>
      <vt:lpstr>Finding the multiplicative Inverse of a 2x2 Matrix</vt:lpstr>
      <vt:lpstr>2x2 Inverse Example</vt:lpstr>
      <vt:lpstr>Steps to finding the multiplicative inverse</vt:lpstr>
      <vt:lpstr>Matrix Row Operations</vt:lpstr>
      <vt:lpstr>Finding the inverse example:</vt:lpstr>
      <vt:lpstr>Finding the inverse example</vt:lpstr>
      <vt:lpstr>Finding the inverse example</vt:lpstr>
      <vt:lpstr>Finding the inverse example</vt:lpstr>
      <vt:lpstr>Finding the inverse example</vt:lpstr>
      <vt:lpstr>Solving Systems of Equations Ax=b when A is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Unit 1 Seminar for College Algebra!</dc:title>
  <dc:creator>Cathy Johnson</dc:creator>
  <cp:lastModifiedBy>Lawrence Fulton</cp:lastModifiedBy>
  <cp:revision>52</cp:revision>
  <dcterms:created xsi:type="dcterms:W3CDTF">2006-09-04T18:41:54Z</dcterms:created>
  <dcterms:modified xsi:type="dcterms:W3CDTF">2017-01-01T19:30:43Z</dcterms:modified>
</cp:coreProperties>
</file>