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9" r:id="rId3"/>
    <p:sldId id="258" r:id="rId4"/>
    <p:sldId id="257" r:id="rId5"/>
    <p:sldId id="266" r:id="rId6"/>
    <p:sldId id="264" r:id="rId7"/>
    <p:sldId id="265" r:id="rId8"/>
    <p:sldId id="267" r:id="rId9"/>
    <p:sldId id="274" r:id="rId10"/>
    <p:sldId id="268" r:id="rId11"/>
    <p:sldId id="269" r:id="rId12"/>
    <p:sldId id="270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B14C-EDF0-467D-AA7C-6B445846689A}" v="5" dt="2022-12-02T03:02:27.282"/>
    <p1510:client id="{2EC78372-57BF-4BCA-81C2-FFDFC82E916D}" v="32" dt="2022-12-02T16:30:21.688"/>
    <p1510:client id="{407CD52C-9619-47CD-99B4-C777E5C7C268}" v="2135" dt="2022-12-02T02:39:46.228"/>
    <p1510:client id="{BC2D20AC-6858-455C-B90B-DACC4C29D271}" v="694" dt="2022-12-02T00:14:06.798"/>
    <p1510:client id="{F021549C-EBDD-4633-AE46-D403A134D13C}" v="82" dt="2022-12-02T16:58:3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AC26-8AE3-44BD-8C12-31235D3E787F}" type="datetimeFigureOut"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9D55-78EA-47E1-9F56-B80CA6152D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rows: 55789 Number of </a:t>
            </a:r>
            <a:r>
              <a:rPr lang="en-US" dirty="0" err="1"/>
              <a:t>cols</a:t>
            </a:r>
            <a:r>
              <a:rPr lang="en-US" dirty="0"/>
              <a:t>: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9D55-78EA-47E1-9F56-B80CA6152D5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rows: 55789 Number of </a:t>
            </a:r>
            <a:r>
              <a:rPr lang="en-US" dirty="0" err="1"/>
              <a:t>cols</a:t>
            </a:r>
            <a:r>
              <a:rPr lang="en-US" dirty="0"/>
              <a:t>: 116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9D55-78EA-47E1-9F56-B80CA6152D5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9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9D55-78EA-47E1-9F56-B80CA6152D5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1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3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6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7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2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4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provider-compliance/cost-report/hospital-provider-cost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data-api/v1/dataset/90869abf-c649-4d65-84b3-4d6a1b568b69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400" dirty="0">
                <a:cs typeface="Calibri Light"/>
              </a:rPr>
              <a:t>Predicting Gross Revenue with CMS Cost Reports</a:t>
            </a:r>
            <a:endParaRPr lang="en-US" sz="7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Marissa Munoz-Ruiz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Scikit-Learn ML library – SelectKBest Class</a:t>
            </a:r>
            <a:endParaRPr lang="en-US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Linear correlation scores </a:t>
            </a: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 * </a:t>
            </a:r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https://machinelearningmastery.com/feature-selection-for-regression-data/</a:t>
            </a:r>
            <a:endParaRPr lang="en-US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Used features with scores greater than the average </a:t>
            </a:r>
          </a:p>
          <a:p>
            <a:pPr marL="347345" lvl="1"/>
            <a:endParaRPr lang="en-US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2"/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445" lvl="1" indent="0">
              <a:buNone/>
            </a:pPr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2B7EF60-5408-4A9B-B23F-E309AD41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89" y="4640041"/>
            <a:ext cx="5000446" cy="15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3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ML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Models </a:t>
            </a:r>
            <a:endParaRPr lang="en-US">
              <a:solidFill>
                <a:schemeClr val="tx1"/>
              </a:solidFill>
              <a:latin typeface="Calibri"/>
              <a:cs typeface="Calibri Light"/>
            </a:endParaRP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cs typeface="Calibri Light"/>
              </a:rPr>
              <a:t>* Multiple Linear Regression (MLR)</a:t>
            </a:r>
            <a:endParaRPr lang="en-US" i="0">
              <a:solidFill>
                <a:schemeClr val="tx1"/>
              </a:solidFill>
              <a:latin typeface="Calibri"/>
              <a:cs typeface="Calibri Light" panose="020F0302020204030204"/>
            </a:endParaRP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Gradient boosted decision trees (XGBoost)</a:t>
            </a: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 Neural Network (NN)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80% training, 20% testing,  5-fold cross-validation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* Performance Metric – RMSE</a:t>
            </a:r>
          </a:p>
          <a:p>
            <a:endParaRPr lang="en-US" dirty="0">
              <a:solidFill>
                <a:schemeClr val="tx1"/>
              </a:solidFill>
              <a:latin typeface="Calibri"/>
              <a:ea typeface="+mn-lt"/>
              <a:cs typeface="Calibri Light" panose="020F0302020204030204"/>
            </a:endParaRPr>
          </a:p>
          <a:p>
            <a:pPr lvl="2"/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445" lvl="1" indent="0">
              <a:buNone/>
            </a:pPr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i="0" dirty="0">
              <a:solidFill>
                <a:srgbClr val="262626"/>
              </a:solidFill>
              <a:latin typeface="Calibri Light" panose="020F0302020204030204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9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Model Comparison</a:t>
            </a:r>
            <a:endParaRPr lang="en-US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* Removed columns that had 25% null values 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EB39B9C-7EEB-1A2B-FA7F-6CD36E28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3" y="2979126"/>
            <a:ext cx="9529313" cy="19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6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Model Comparison</a:t>
            </a:r>
            <a:endParaRPr lang="en-US" dirty="0" err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* Removed columns that had 50% null values 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7" descr="Table&#10;&#10;Description automatically generated">
            <a:extLst>
              <a:ext uri="{FF2B5EF4-FFF2-40B4-BE49-F238E27FC236}">
                <a16:creationId xmlns:a16="http://schemas.microsoft.com/office/drawing/2014/main" id="{4CCCC115-788B-AB78-9F2B-3B548FD5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2979126"/>
            <a:ext cx="9601199" cy="19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SLU Health Data Science Program </a:t>
            </a:r>
            <a:endParaRPr lang="en-US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* Dr. Mudigonda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* Dr. Subramaniam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* Dr. Buchanan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* Paul Boal</a:t>
            </a:r>
          </a:p>
          <a:p>
            <a:endParaRPr lang="en-US" dirty="0">
              <a:solidFill>
                <a:srgbClr val="262626"/>
              </a:solidFill>
              <a:latin typeface="Calibri Light"/>
              <a:ea typeface="+mn-lt"/>
              <a:cs typeface="+mn-lt"/>
            </a:endParaRPr>
          </a:p>
          <a:p>
            <a:endParaRPr lang="en-US" dirty="0">
              <a:solidFill>
                <a:srgbClr val="262626"/>
              </a:solidFill>
              <a:latin typeface="Calibri Light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445" lvl="1" indent="0">
              <a:buNone/>
            </a:pPr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5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latin typeface="Calibri"/>
              <a:cs typeface="Calibri Light"/>
            </a:endParaRPr>
          </a:p>
          <a:p>
            <a:endParaRPr lang="en-US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445" lvl="1" indent="0">
              <a:buNone/>
            </a:pPr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8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0BF44-BD5C-E288-9107-6B16F2B6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Capstone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CC53-3709-05F4-94E7-AC4AD7B3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Background on CMS Hospital Cost Reports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Importing data via CMS API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Preprocessing data 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Model comparison </a:t>
            </a:r>
          </a:p>
        </p:txBody>
      </p:sp>
    </p:spTree>
    <p:extLst>
      <p:ext uri="{BB962C8B-B14F-4D97-AF65-F5344CB8AC3E}">
        <p14:creationId xmlns:p14="http://schemas.microsoft.com/office/powerpoint/2010/main" val="38882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93A7-225D-E4B0-3F60-B7C3947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CMS Hospital Cost Reports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7AD8-CBE7-046D-6535-813C6CD1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 Submitted annually by Medicare-certified institutional providers 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Contains facility characteristics, utilization data, &amp; financial data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Available to the public at data.cms.gov</a:t>
            </a:r>
            <a:endParaRPr lang="en-US" dirty="0">
              <a:solidFill>
                <a:schemeClr val="tx1"/>
              </a:solidFill>
              <a:latin typeface="Arial"/>
              <a:cs typeface="Calibri Light"/>
            </a:endParaRPr>
          </a:p>
          <a:p>
            <a:pPr marL="347345" lvl="1"/>
            <a:r>
              <a:rPr lang="en-US" sz="1800" dirty="0">
                <a:solidFill>
                  <a:schemeClr val="tx1"/>
                </a:solidFill>
                <a:latin typeface="Arial"/>
                <a:cs typeface="Calibri Light"/>
              </a:rPr>
              <a:t>*</a:t>
            </a:r>
            <a:r>
              <a:rPr lang="en-US" sz="2000" dirty="0">
                <a:solidFill>
                  <a:schemeClr val="tx1"/>
                </a:solidFill>
                <a:latin typeface="Arial"/>
                <a:cs typeface="Calibri Light"/>
              </a:rPr>
              <a:t> </a:t>
            </a:r>
            <a:r>
              <a:rPr lang="en-US" sz="2000" i="0" dirty="0">
                <a:solidFill>
                  <a:schemeClr val="tx1"/>
                </a:solidFill>
                <a:latin typeface="Arial"/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000" i="0" dirty="0">
                <a:solidFill>
                  <a:schemeClr val="tx1"/>
                </a:solidFill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://data.cms.gov/provider-compliance/cost-report/hospital-provider-cost-report</a:t>
            </a: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endParaRPr lang="en-US" sz="2000" i="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47345" lvl="1"/>
            <a:endParaRPr lang="en-US" sz="2000" i="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445" lvl="1" indent="0">
              <a:buNone/>
            </a:pPr>
            <a:endParaRPr lang="en-US" sz="2000" i="0" dirty="0">
              <a:solidFill>
                <a:schemeClr val="tx1"/>
              </a:solidFill>
              <a:latin typeface="Arial"/>
              <a:cs typeface="Calibri Light" panose="020F0302020204030204"/>
            </a:endParaRPr>
          </a:p>
          <a:p>
            <a:pPr lvl="2"/>
            <a:endParaRPr lang="en-US" sz="1600" i="0" dirty="0">
              <a:solidFill>
                <a:schemeClr val="tx1"/>
              </a:solidFill>
              <a:latin typeface="Calibri"/>
              <a:cs typeface="Calibri Light" panose="020F0302020204030204"/>
            </a:endParaRPr>
          </a:p>
          <a:p>
            <a:pPr lvl="2"/>
            <a:endParaRPr lang="en-US" i="0" dirty="0">
              <a:solidFill>
                <a:schemeClr val="tx1"/>
              </a:solidFill>
              <a:latin typeface="Calibri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660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CMS Access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Each annual report is accessed via a JSON URL</a:t>
            </a:r>
            <a:endParaRPr lang="en-US" sz="200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marL="347345" lvl="1"/>
            <a:r>
              <a:rPr lang="en-US" sz="2000" i="1" dirty="0">
                <a:solidFill>
                  <a:schemeClr val="tx1"/>
                </a:solidFill>
                <a:latin typeface="Calibri"/>
                <a:cs typeface="Calibri Light"/>
              </a:rPr>
              <a:t>*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2018 Report: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sz="20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347345" lvl="1"/>
            <a:r>
              <a:rPr lang="en-US" sz="2000" i="0" dirty="0">
                <a:solidFill>
                  <a:schemeClr val="tx1"/>
                </a:solidFill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https://data.cms.gov/data-api/v1/dataset/</a:t>
            </a:r>
            <a:r>
              <a:rPr lang="en-US" sz="2000" b="1" i="0" dirty="0">
                <a:solidFill>
                  <a:schemeClr val="tx1"/>
                </a:solidFill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90869abf-c649-4d65-84b3-4d6a1b568b69</a:t>
            </a:r>
            <a:r>
              <a:rPr lang="en-US" sz="2000" i="0" dirty="0">
                <a:solidFill>
                  <a:schemeClr val="tx1"/>
                </a:solidFill>
                <a:latin typeface="Calibr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</a:t>
            </a:r>
            <a:endParaRPr lang="en-US" sz="2000" i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347345" lvl="1"/>
            <a:endParaRPr lang="en-US" sz="20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347345" lvl="1"/>
            <a:r>
              <a:rPr lang="en-US" sz="2000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</a:t>
            </a:r>
            <a:r>
              <a:rPr lang="en-US" sz="2000" b="1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2018</a:t>
            </a:r>
            <a:r>
              <a:rPr lang="en-US" sz="2000" b="1" i="0" dirty="0">
                <a:solidFill>
                  <a:schemeClr val="tx1"/>
                </a:solidFill>
                <a:latin typeface="Calibri"/>
                <a:cs typeface="Calibri Light"/>
              </a:rPr>
              <a:t> UUID:</a:t>
            </a:r>
            <a:r>
              <a:rPr lang="en-US" sz="2000" i="0" dirty="0">
                <a:solidFill>
                  <a:schemeClr val="tx1"/>
                </a:solidFill>
                <a:latin typeface="Calibri"/>
                <a:cs typeface="Calibri Light"/>
              </a:rPr>
              <a:t> </a:t>
            </a:r>
            <a:endParaRPr lang="en-US" sz="200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marL="347345" lvl="1"/>
            <a:r>
              <a:rPr lang="en-US" sz="2000" i="0" dirty="0">
                <a:solidFill>
                  <a:schemeClr val="tx1"/>
                </a:solidFill>
                <a:latin typeface="Calibri"/>
                <a:cs typeface="Calibri"/>
              </a:rPr>
              <a:t>90869abf-c649-4d65-84b3-4d6a1b568b69</a:t>
            </a:r>
            <a:endParaRPr lang="en-US" sz="2000" i="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lvl="2"/>
            <a:endParaRPr lang="en-US" sz="2400" i="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marL="0" lvl="2" indent="0">
              <a:buNone/>
            </a:pPr>
            <a:r>
              <a:rPr lang="en-US" sz="2400" i="0" dirty="0">
                <a:solidFill>
                  <a:schemeClr val="tx1"/>
                </a:solidFill>
                <a:latin typeface="Calibri"/>
                <a:cs typeface="Calibri Light"/>
              </a:rPr>
              <a:t>* API Docs for the Dataset provides UUID for each annual report</a:t>
            </a: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Data Science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Databricks </a:t>
            </a:r>
          </a:p>
          <a:p>
            <a:pPr marL="347345" lvl="1"/>
            <a:r>
              <a:rPr lang="en-US" sz="2000" i="1" dirty="0">
                <a:solidFill>
                  <a:schemeClr val="tx1"/>
                </a:solidFill>
                <a:latin typeface="Calibri"/>
                <a:cs typeface="Calibri Light"/>
              </a:rPr>
              <a:t>*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Web-based/cloud platform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sz="2000" b="1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347345" lvl="1"/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Automatic distributed &amp; parallel computing</a:t>
            </a:r>
            <a:endParaRPr lang="en-US" sz="2000" b="1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347345" lvl="1"/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Multiple programming languages can be used in the same notebook</a:t>
            </a:r>
          </a:p>
          <a:p>
            <a:pPr marL="347345" lvl="1">
              <a:buFont typeface="Arial" pitchFamily="34" charset="0"/>
              <a:buChar char=" "/>
            </a:pPr>
            <a:endParaRPr lang="en-US" sz="200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>
              <a:buFont typeface="Arial"/>
              <a:buChar char=" 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* Capstone Project</a:t>
            </a:r>
            <a:endParaRPr lang="en-US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347345" lvl="1" indent="-285750">
              <a:buFont typeface="Arial"/>
              <a:buChar char=" "/>
            </a:pPr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*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Databricks community edition (free)</a:t>
            </a:r>
            <a:endParaRPr lang="en-US" sz="20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347345" lvl="1" indent="-285750">
              <a:buFont typeface="Arial"/>
              <a:buChar char=" 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* Pyspark &amp; Python 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72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Web Scraping API 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BeautifulSoup Error</a:t>
            </a:r>
            <a:endParaRPr lang="en-US" sz="200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"</a:t>
            </a:r>
            <a:r>
              <a:rPr lang="en-US" i="0" dirty="0">
                <a:solidFill>
                  <a:schemeClr val="tx1"/>
                </a:solidFill>
                <a:latin typeface="Calibri"/>
                <a:cs typeface="Calibri Light"/>
              </a:rPr>
              <a:t>Need to enable JavaScript to run app"</a:t>
            </a: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cs typeface="Calibri Light"/>
              </a:rPr>
              <a:t>* Did not work in Jupyter/Anaconda</a:t>
            </a: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cs typeface="Calibri"/>
              </a:rPr>
              <a:t>* Unique issue to CMS API Docs website </a:t>
            </a:r>
            <a:r>
              <a:rPr lang="en-US" i="0" dirty="0">
                <a:solidFill>
                  <a:schemeClr val="tx1"/>
                </a:solidFill>
                <a:latin typeface="Calibri"/>
                <a:cs typeface="Calibri Light"/>
              </a:rPr>
              <a:t> </a:t>
            </a:r>
            <a:endParaRPr lang="en-US" dirty="0">
              <a:solidFill>
                <a:schemeClr val="tx1"/>
              </a:solidFill>
              <a:cs typeface="Calibri Light" panose="020F0302020204030204"/>
            </a:endParaRPr>
          </a:p>
          <a:p>
            <a:pPr lvl="2">
              <a:buFont typeface="Arial" pitchFamily="34" charset="0"/>
              <a:buChar char=" "/>
            </a:pPr>
            <a:endParaRPr lang="en-US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>
              <a:buFont typeface="Arial"/>
              <a:buChar char=" 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* Selenium</a:t>
            </a:r>
            <a:endParaRPr lang="en-US" dirty="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lvl="2">
              <a:buFont typeface="Arial"/>
              <a:buChar char=" "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* </a:t>
            </a:r>
            <a:r>
              <a:rPr lang="en-US" i="0" dirty="0">
                <a:solidFill>
                  <a:schemeClr val="tx1"/>
                </a:solidFill>
                <a:latin typeface="Calibri"/>
                <a:cs typeface="Calibri"/>
              </a:rPr>
              <a:t>Requires access to chromedriver.exe file (dbfs issue)</a:t>
            </a:r>
            <a:endParaRPr lang="en-US" i="0" dirty="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lvl="2">
              <a:buFont typeface="Arial"/>
              <a:buChar char=" "/>
            </a:pPr>
            <a:r>
              <a:rPr lang="en-US" i="0" dirty="0">
                <a:solidFill>
                  <a:schemeClr val="tx1"/>
                </a:solidFill>
                <a:latin typeface="Calibri"/>
                <a:cs typeface="Calibri"/>
              </a:rPr>
              <a:t>* Worked in Jupyter/Anaconda </a:t>
            </a:r>
            <a:endParaRPr lang="en-US" dirty="0">
              <a:solidFill>
                <a:schemeClr val="tx1"/>
              </a:solidFill>
            </a:endParaRPr>
          </a:p>
          <a:p>
            <a:pPr marL="4445" lvl="1" indent="0">
              <a:buNone/>
            </a:pPr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93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Importing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Used </a:t>
            </a:r>
            <a:r>
              <a:rPr lang="en-US" dirty="0" err="1">
                <a:solidFill>
                  <a:schemeClr val="tx1"/>
                </a:solidFill>
                <a:latin typeface="Calibri"/>
                <a:cs typeface="Calibri Light"/>
              </a:rPr>
              <a:t>Jupyter</a:t>
            </a:r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/Anaconda to retrieve &amp; export UUIDs as csv file </a:t>
            </a:r>
            <a:endParaRPr lang="en-US" i="0" dirty="0">
              <a:solidFill>
                <a:schemeClr val="tx1"/>
              </a:solidFill>
              <a:latin typeface="Calibri"/>
              <a:cs typeface="Calibri Light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 Light"/>
              </a:rPr>
              <a:t>* Imported csv file into Databricks</a:t>
            </a:r>
          </a:p>
          <a:p>
            <a:endParaRPr lang="en-US" dirty="0">
              <a:solidFill>
                <a:schemeClr val="tx1"/>
              </a:solidFill>
              <a:latin typeface="Calibri"/>
              <a:cs typeface="Calibri Light"/>
            </a:endParaRPr>
          </a:p>
          <a:p>
            <a:endParaRPr lang="en-US" dirty="0">
              <a:solidFill>
                <a:schemeClr val="tx1"/>
              </a:solidFill>
              <a:latin typeface="Calibri"/>
              <a:cs typeface="Calibri Light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Used UUID to import JSON data  (2011 – 2019) 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* Combined JSON data with the same columns across all years</a:t>
            </a:r>
            <a:endParaRPr lang="en-US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445" lvl="1" indent="0">
              <a:buNone/>
            </a:pPr>
            <a:endParaRPr lang="en-US" i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94562B6E-C0CD-DE27-2128-7A88A764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3794244"/>
            <a:ext cx="9946258" cy="9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Removed categorial columns 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</a:t>
            </a:r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ex: "rural versus urban"</a:t>
            </a:r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dirty="0">
              <a:solidFill>
                <a:schemeClr val="tx1"/>
              </a:solidFill>
              <a:cs typeface="Calibri Light" panose="020F0302020204030204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Removed numerical columns related to total columns</a:t>
            </a: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*ex:  "total days (v + xviii + xix + unknown)"</a:t>
            </a:r>
            <a:endParaRPr lang="en-US" i="0" dirty="0">
              <a:solidFill>
                <a:schemeClr val="tx1"/>
              </a:solidFill>
              <a:latin typeface="Calibri"/>
              <a:cs typeface="Calibri Light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Removed columns that had 25% null values 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Removed rows with null values for DV - "gross revenue"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* Data size (rows</a:t>
            </a:r>
            <a:r>
              <a:rPr lang="en-US">
                <a:solidFill>
                  <a:schemeClr val="tx1"/>
                </a:solidFill>
                <a:latin typeface="Calibri"/>
                <a:ea typeface="+mn-lt"/>
                <a:cs typeface="+mn-lt"/>
              </a:rPr>
              <a:t>: 55,789 -&gt; 53,508, </a:t>
            </a:r>
            <a:r>
              <a:rPr lang="en-US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columns: 116 -&gt; 32)</a:t>
            </a:r>
            <a:endParaRPr lang="en-U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i="0" dirty="0">
              <a:solidFill>
                <a:srgbClr val="262626"/>
              </a:solidFill>
              <a:latin typeface="Calibri Light" panose="020F0302020204030204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843C0-B36C-517B-3E7C-FC0F73A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0AA-23BC-0F11-D87E-56AC498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lvl="2"/>
            <a:endParaRPr lang="en-US" i="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i="0" dirty="0">
              <a:solidFill>
                <a:srgbClr val="262626"/>
              </a:solidFill>
              <a:latin typeface="Calibri Light" panose="020F0302020204030204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FDABAF94-8703-0BF8-D94E-F5C3C164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49" y="2625965"/>
            <a:ext cx="4583502" cy="36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161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486</Words>
  <Application>Microsoft Office PowerPoint</Application>
  <PresentationFormat>Widescreen</PresentationFormat>
  <Paragraphs>136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</vt:lpstr>
      <vt:lpstr>Predicting Gross Revenue with CMS Cost Reports</vt:lpstr>
      <vt:lpstr>Capstone Outline</vt:lpstr>
      <vt:lpstr>CMS Hospital Cost Reports </vt:lpstr>
      <vt:lpstr>CMS Access API</vt:lpstr>
      <vt:lpstr>Data Science Platform</vt:lpstr>
      <vt:lpstr>Web Scraping API Docs</vt:lpstr>
      <vt:lpstr>Importing Data </vt:lpstr>
      <vt:lpstr>Preprocessing</vt:lpstr>
      <vt:lpstr>Null Values</vt:lpstr>
      <vt:lpstr>Feature Selection</vt:lpstr>
      <vt:lpstr>ML Regression Models</vt:lpstr>
      <vt:lpstr>Model Comparison</vt:lpstr>
      <vt:lpstr>Model Comparison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Marissa Munoz-Ruiz</cp:lastModifiedBy>
  <cp:revision>735</cp:revision>
  <dcterms:created xsi:type="dcterms:W3CDTF">2022-12-01T23:32:54Z</dcterms:created>
  <dcterms:modified xsi:type="dcterms:W3CDTF">2022-12-18T23:20:58Z</dcterms:modified>
</cp:coreProperties>
</file>