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FAE8F1-085E-4BEA-8AEF-16D46194B453}">
  <a:tblStyle styleId="{E3FAE8F1-085E-4BEA-8AEF-16D46194B4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6d5cf55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6d5cf55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6d5cf551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6d5cf551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d5cf551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d5cf551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d5cf551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d5cf551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6d5cf551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6d5cf551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Tripadvisor Hotel Reviews</a:t>
            </a:r>
            <a:r>
              <a:rPr lang="en"/>
              <a:t> Naïve Bayes Classifier</a:t>
            </a:r>
            <a:endParaRPr/>
          </a:p>
          <a:p>
            <a:pPr indent="0" lvl="0" marL="0" rtl="0" algn="ctr">
              <a:spcBef>
                <a:spcPts val="0"/>
              </a:spcBef>
              <a:spcAft>
                <a:spcPts val="0"/>
              </a:spcAft>
              <a:buNone/>
            </a:pPr>
            <a:r>
              <a:rPr lang="en" sz="1550"/>
              <a:t>(classifies a sentence based on training from classified sentences)</a:t>
            </a:r>
            <a:endParaRPr sz="155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Matthew Muranaka</a:t>
            </a:r>
            <a:endParaRPr/>
          </a:p>
          <a:p>
            <a:pPr indent="0" lvl="0" marL="0" rtl="0" algn="ctr">
              <a:spcBef>
                <a:spcPts val="0"/>
              </a:spcBef>
              <a:spcAft>
                <a:spcPts val="0"/>
              </a:spcAft>
              <a:buNone/>
            </a:pPr>
            <a:r>
              <a:rPr lang="en" sz="1600"/>
              <a:t>A20483851</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Information</a:t>
            </a:r>
            <a:endParaRPr/>
          </a:p>
        </p:txBody>
      </p:sp>
      <p:sp>
        <p:nvSpPr>
          <p:cNvPr id="61" name="Google Shape;61;p14"/>
          <p:cNvSpPr txBox="1"/>
          <p:nvPr>
            <p:ph idx="1" type="body"/>
          </p:nvPr>
        </p:nvSpPr>
        <p:spPr>
          <a:xfrm>
            <a:off x="311700" y="800950"/>
            <a:ext cx="8520600" cy="4342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1440">
                <a:solidFill>
                  <a:schemeClr val="dk1"/>
                </a:solidFill>
                <a:latin typeface="Times New Roman"/>
                <a:ea typeface="Times New Roman"/>
                <a:cs typeface="Times New Roman"/>
                <a:sym typeface="Times New Roman"/>
              </a:rPr>
              <a:t>What is it:</a:t>
            </a:r>
            <a:endParaRPr b="1"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Tripadvisor Hotel Reviews </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(each sentence corresponds to a review rating)</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b="1" lang="en" sz="1440">
                <a:solidFill>
                  <a:schemeClr val="dk1"/>
                </a:solidFill>
                <a:latin typeface="Times New Roman"/>
                <a:ea typeface="Times New Roman"/>
                <a:cs typeface="Times New Roman"/>
                <a:sym typeface="Times New Roman"/>
              </a:rPr>
              <a:t>What are we using it for:</a:t>
            </a:r>
            <a:endParaRPr b="1"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Through the usage of these reviews, we are able to train the classifier to perceive reviews and predict what a sentence’s corresponding review may look like.</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chemeClr val="dk1"/>
              </a:buClr>
              <a:buSzPts val="852"/>
              <a:buFont typeface="Arial"/>
              <a:buNone/>
            </a:pPr>
            <a:r>
              <a:rPr b="1" lang="en" sz="1440">
                <a:solidFill>
                  <a:schemeClr val="dk1"/>
                </a:solidFill>
                <a:latin typeface="Times New Roman"/>
                <a:ea typeface="Times New Roman"/>
                <a:cs typeface="Times New Roman"/>
                <a:sym typeface="Times New Roman"/>
              </a:rPr>
              <a:t>Labels: </a:t>
            </a:r>
            <a:r>
              <a:rPr lang="en" sz="1440">
                <a:solidFill>
                  <a:schemeClr val="dk1"/>
                </a:solidFill>
                <a:latin typeface="Times New Roman"/>
                <a:ea typeface="Times New Roman"/>
                <a:cs typeface="Times New Roman"/>
                <a:sym typeface="Times New Roman"/>
              </a:rPr>
              <a:t>1, 2, 3, 4, 5</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(1 and 2 are Negative; 3, 4, and 5 are Positive)</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b="1" lang="en" sz="1440">
                <a:solidFill>
                  <a:schemeClr val="dk1"/>
                </a:solidFill>
                <a:latin typeface="Times New Roman"/>
                <a:ea typeface="Times New Roman"/>
                <a:cs typeface="Times New Roman"/>
                <a:sym typeface="Times New Roman"/>
              </a:rPr>
              <a:t>quirks/issues/inconsistencies:</a:t>
            </a:r>
            <a:endParaRPr b="1"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The reviews processed from Tripadvisor to Kaggle had errors in processing which led to occasional unknown characters or characters that don’t make sense in the context.</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b="1" lang="en" sz="1440">
                <a:solidFill>
                  <a:schemeClr val="dk1"/>
                </a:solidFill>
                <a:latin typeface="Times New Roman"/>
                <a:ea typeface="Times New Roman"/>
                <a:cs typeface="Times New Roman"/>
                <a:sym typeface="Times New Roman"/>
              </a:rPr>
              <a:t>Additional Processing:</a:t>
            </a:r>
            <a:endParaRPr b="1"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In order to account for these inconsistencies, I completely eliminated certain characters, replacing them with a space.</a:t>
            </a:r>
            <a:endParaRPr sz="14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t/>
            </a:r>
            <a:endParaRPr b="1"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t/>
            </a:r>
            <a:endParaRPr sz="1440">
              <a:solidFill>
                <a:schemeClr val="dk1"/>
              </a:solidFill>
              <a:latin typeface="Times New Roman"/>
              <a:ea typeface="Times New Roman"/>
              <a:cs typeface="Times New Roman"/>
              <a:sym typeface="Times New Roman"/>
            </a:endParaRPr>
          </a:p>
        </p:txBody>
      </p:sp>
      <p:graphicFrame>
        <p:nvGraphicFramePr>
          <p:cNvPr id="62" name="Google Shape;62;p14"/>
          <p:cNvGraphicFramePr/>
          <p:nvPr/>
        </p:nvGraphicFramePr>
        <p:xfrm>
          <a:off x="5107350" y="0"/>
          <a:ext cx="3000000" cy="3000000"/>
        </p:xfrm>
        <a:graphic>
          <a:graphicData uri="http://schemas.openxmlformats.org/drawingml/2006/table">
            <a:tbl>
              <a:tblPr>
                <a:noFill/>
                <a:tableStyleId>{E3FAE8F1-085E-4BEA-8AEF-16D46194B453}</a:tableStyleId>
              </a:tblPr>
              <a:tblGrid>
                <a:gridCol w="2018325"/>
                <a:gridCol w="2018325"/>
              </a:tblGrid>
              <a:tr h="484425">
                <a:tc>
                  <a:txBody>
                    <a:bodyPr/>
                    <a:lstStyle/>
                    <a:p>
                      <a:pPr indent="0" lvl="0" marL="0" rtl="0" algn="ctr">
                        <a:spcBef>
                          <a:spcPts val="0"/>
                        </a:spcBef>
                        <a:spcAft>
                          <a:spcPts val="0"/>
                        </a:spcAft>
                        <a:buNone/>
                      </a:pPr>
                      <a:r>
                        <a:rPr lang="en"/>
                        <a:t>Total Samples</a:t>
                      </a:r>
                      <a:endParaRPr/>
                    </a:p>
                  </a:txBody>
                  <a:tcPr marT="91425" marB="91425" marR="91425" marL="91425"/>
                </a:tc>
                <a:tc>
                  <a:txBody>
                    <a:bodyPr/>
                    <a:lstStyle/>
                    <a:p>
                      <a:pPr indent="0" lvl="0" marL="0" rtl="0" algn="ctr">
                        <a:spcBef>
                          <a:spcPts val="0"/>
                        </a:spcBef>
                        <a:spcAft>
                          <a:spcPts val="0"/>
                        </a:spcAft>
                        <a:buNone/>
                      </a:pPr>
                      <a:r>
                        <a:rPr lang="en"/>
                        <a:t>20491</a:t>
                      </a:r>
                      <a:endParaRPr/>
                    </a:p>
                  </a:txBody>
                  <a:tcPr marT="91425" marB="91425" marR="91425" marL="91425"/>
                </a:tc>
              </a:tr>
              <a:tr h="745275">
                <a:tc>
                  <a:txBody>
                    <a:bodyPr/>
                    <a:lstStyle/>
                    <a:p>
                      <a:pPr indent="0" lvl="0" marL="0" rtl="0" algn="ctr">
                        <a:spcBef>
                          <a:spcPts val="0"/>
                        </a:spcBef>
                        <a:spcAft>
                          <a:spcPts val="0"/>
                        </a:spcAft>
                        <a:buNone/>
                      </a:pPr>
                      <a:r>
                        <a:rPr lang="en"/>
                        <a:t>Training Set Samples (80%)</a:t>
                      </a:r>
                      <a:endParaRPr/>
                    </a:p>
                  </a:txBody>
                  <a:tcPr marT="91425" marB="91425" marR="91425" marL="91425"/>
                </a:tc>
                <a:tc>
                  <a:txBody>
                    <a:bodyPr/>
                    <a:lstStyle/>
                    <a:p>
                      <a:pPr indent="0" lvl="0" marL="0" rtl="0" algn="ctr">
                        <a:spcBef>
                          <a:spcPts val="0"/>
                        </a:spcBef>
                        <a:spcAft>
                          <a:spcPts val="0"/>
                        </a:spcAft>
                        <a:buNone/>
                      </a:pPr>
                      <a:r>
                        <a:rPr lang="en"/>
                        <a:t>16392</a:t>
                      </a:r>
                      <a:endParaRPr/>
                    </a:p>
                  </a:txBody>
                  <a:tcPr marT="91425" marB="91425" marR="91425" marL="91425"/>
                </a:tc>
              </a:tr>
              <a:tr h="745275">
                <a:tc>
                  <a:txBody>
                    <a:bodyPr/>
                    <a:lstStyle/>
                    <a:p>
                      <a:pPr indent="0" lvl="0" marL="0" rtl="0" algn="ctr">
                        <a:spcBef>
                          <a:spcPts val="0"/>
                        </a:spcBef>
                        <a:spcAft>
                          <a:spcPts val="0"/>
                        </a:spcAft>
                        <a:buNone/>
                      </a:pPr>
                      <a:r>
                        <a:rPr lang="en"/>
                        <a:t>Test Set Samples (20%)</a:t>
                      </a:r>
                      <a:endParaRPr/>
                    </a:p>
                  </a:txBody>
                  <a:tcPr marT="91425" marB="91425" marR="91425" marL="91425"/>
                </a:tc>
                <a:tc>
                  <a:txBody>
                    <a:bodyPr/>
                    <a:lstStyle/>
                    <a:p>
                      <a:pPr indent="0" lvl="0" marL="0" rtl="0" algn="ctr">
                        <a:spcBef>
                          <a:spcPts val="0"/>
                        </a:spcBef>
                        <a:spcAft>
                          <a:spcPts val="0"/>
                        </a:spcAft>
                        <a:buNone/>
                      </a:pPr>
                      <a:r>
                        <a:rPr lang="en"/>
                        <a:t>4099</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020"/>
              <a:t>Training / Test Sets</a:t>
            </a:r>
            <a:endParaRPr sz="2020"/>
          </a:p>
          <a:p>
            <a:pPr indent="0" lvl="0" marL="0" rtl="0" algn="l">
              <a:spcBef>
                <a:spcPts val="0"/>
              </a:spcBef>
              <a:spcAft>
                <a:spcPts val="0"/>
              </a:spcAft>
              <a:buSzPts val="990"/>
              <a:buNone/>
            </a:pPr>
            <a:r>
              <a:t/>
            </a:r>
            <a:endParaRPr sz="2520"/>
          </a:p>
        </p:txBody>
      </p:sp>
      <p:pic>
        <p:nvPicPr>
          <p:cNvPr id="68" name="Google Shape;68;p15"/>
          <p:cNvPicPr preferRelativeResize="0"/>
          <p:nvPr/>
        </p:nvPicPr>
        <p:blipFill>
          <a:blip r:embed="rId3">
            <a:alphaModFix/>
          </a:blip>
          <a:stretch>
            <a:fillRect/>
          </a:stretch>
        </p:blipFill>
        <p:spPr>
          <a:xfrm>
            <a:off x="1" y="456075"/>
            <a:ext cx="3931527" cy="2433800"/>
          </a:xfrm>
          <a:prstGeom prst="rect">
            <a:avLst/>
          </a:prstGeom>
          <a:noFill/>
          <a:ln>
            <a:noFill/>
          </a:ln>
        </p:spPr>
      </p:pic>
      <p:pic>
        <p:nvPicPr>
          <p:cNvPr id="69" name="Google Shape;69;p15"/>
          <p:cNvPicPr preferRelativeResize="0"/>
          <p:nvPr/>
        </p:nvPicPr>
        <p:blipFill>
          <a:blip r:embed="rId4">
            <a:alphaModFix/>
          </a:blip>
          <a:stretch>
            <a:fillRect/>
          </a:stretch>
        </p:blipFill>
        <p:spPr>
          <a:xfrm>
            <a:off x="2744175" y="2709700"/>
            <a:ext cx="3857092" cy="2433800"/>
          </a:xfrm>
          <a:prstGeom prst="rect">
            <a:avLst/>
          </a:prstGeom>
          <a:noFill/>
          <a:ln>
            <a:noFill/>
          </a:ln>
        </p:spPr>
      </p:pic>
      <p:pic>
        <p:nvPicPr>
          <p:cNvPr id="70" name="Google Shape;70;p15"/>
          <p:cNvPicPr preferRelativeResize="0"/>
          <p:nvPr/>
        </p:nvPicPr>
        <p:blipFill>
          <a:blip r:embed="rId5">
            <a:alphaModFix/>
          </a:blip>
          <a:stretch>
            <a:fillRect/>
          </a:stretch>
        </p:blipFill>
        <p:spPr>
          <a:xfrm>
            <a:off x="4458349" y="456075"/>
            <a:ext cx="3857101" cy="23475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28250"/>
            <a:ext cx="3799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Approach</a:t>
            </a:r>
            <a:endParaRPr/>
          </a:p>
        </p:txBody>
      </p:sp>
      <p:sp>
        <p:nvSpPr>
          <p:cNvPr id="76" name="Google Shape;76;p16"/>
          <p:cNvSpPr txBox="1"/>
          <p:nvPr>
            <p:ph idx="1" type="body"/>
          </p:nvPr>
        </p:nvSpPr>
        <p:spPr>
          <a:xfrm>
            <a:off x="311700" y="800950"/>
            <a:ext cx="3990600" cy="434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52"/>
              <a:buNone/>
            </a:pPr>
            <a:r>
              <a:rPr b="1" lang="en" sz="1440">
                <a:solidFill>
                  <a:schemeClr val="dk1"/>
                </a:solidFill>
                <a:latin typeface="Times New Roman"/>
                <a:ea typeface="Times New Roman"/>
                <a:cs typeface="Times New Roman"/>
                <a:sym typeface="Times New Roman"/>
              </a:rPr>
              <a:t>Adding Reviews to Classifier (pseudocode):</a:t>
            </a:r>
            <a:endParaRPr b="1"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Each review comes with a sentence and rating.</a:t>
            </a:r>
            <a:endParaRPr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addReview(sentence, label):</a:t>
            </a:r>
            <a:endParaRPr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	increment label count</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rPr lang="en" sz="1440">
                <a:solidFill>
                  <a:schemeClr val="dk1"/>
                </a:solidFill>
                <a:highlight>
                  <a:schemeClr val="accent6"/>
                </a:highlight>
                <a:latin typeface="Times New Roman"/>
                <a:ea typeface="Times New Roman"/>
                <a:cs typeface="Times New Roman"/>
                <a:sym typeface="Times New Roman"/>
              </a:rPr>
              <a:t>prepare sentence</a:t>
            </a:r>
            <a:r>
              <a:rPr lang="en" sz="1440">
                <a:solidFill>
                  <a:schemeClr val="dk1"/>
                </a:solidFill>
                <a:latin typeface="Times New Roman"/>
                <a:ea typeface="Times New Roman"/>
                <a:cs typeface="Times New Roman"/>
                <a:sym typeface="Times New Roman"/>
              </a:rPr>
              <a:t> (eliminate certain characters, </a:t>
            </a:r>
            <a:r>
              <a:rPr lang="en" sz="1440">
                <a:solidFill>
                  <a:schemeClr val="dk1"/>
                </a:solidFill>
                <a:latin typeface="Times New Roman"/>
                <a:ea typeface="Times New Roman"/>
                <a:cs typeface="Times New Roman"/>
                <a:sym typeface="Times New Roman"/>
              </a:rPr>
              <a:t>separate</a:t>
            </a:r>
            <a:r>
              <a:rPr lang="en" sz="1440">
                <a:solidFill>
                  <a:schemeClr val="dk1"/>
                </a:solidFill>
                <a:latin typeface="Times New Roman"/>
                <a:ea typeface="Times New Roman"/>
                <a:cs typeface="Times New Roman"/>
                <a:sym typeface="Times New Roman"/>
              </a:rPr>
              <a:t> words joined by </a:t>
            </a:r>
            <a:r>
              <a:rPr lang="en" sz="1440">
                <a:solidFill>
                  <a:schemeClr val="dk1"/>
                </a:solidFill>
                <a:latin typeface="Times New Roman"/>
                <a:ea typeface="Times New Roman"/>
                <a:cs typeface="Times New Roman"/>
                <a:sym typeface="Times New Roman"/>
              </a:rPr>
              <a:t>punctuation, etc.</a:t>
            </a:r>
            <a:r>
              <a:rPr lang="en" sz="1440">
                <a:solidFill>
                  <a:schemeClr val="dk1"/>
                </a:solidFill>
                <a:latin typeface="Times New Roman"/>
                <a:ea typeface="Times New Roman"/>
                <a:cs typeface="Times New Roman"/>
                <a:sym typeface="Times New Roman"/>
              </a:rPr>
              <a:t>)</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for each word in sentence:</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	increment label word count</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	add/increment to dictionary</a:t>
            </a:r>
            <a:endParaRPr sz="144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852"/>
              <a:buNone/>
            </a:pPr>
            <a:r>
              <a:t/>
            </a:r>
            <a:endParaRPr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b="1" lang="en" sz="1440">
                <a:solidFill>
                  <a:schemeClr val="dk1"/>
                </a:solidFill>
                <a:latin typeface="Times New Roman"/>
                <a:ea typeface="Times New Roman"/>
                <a:cs typeface="Times New Roman"/>
                <a:sym typeface="Times New Roman"/>
              </a:rPr>
              <a:t>Actual Implementation:</a:t>
            </a:r>
            <a:endParaRPr b="1" sz="144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Each row in the data calls addClause, to process a sentence, prepareSentence is called, and for each word in the sentence, addWord is called.</a:t>
            </a:r>
            <a:endParaRPr sz="1440">
              <a:solidFill>
                <a:schemeClr val="dk1"/>
              </a:solidFill>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4302350" y="979625"/>
            <a:ext cx="4841648" cy="2290425"/>
          </a:xfrm>
          <a:prstGeom prst="rect">
            <a:avLst/>
          </a:prstGeom>
          <a:noFill/>
          <a:ln>
            <a:noFill/>
          </a:ln>
        </p:spPr>
      </p:pic>
      <p:sp>
        <p:nvSpPr>
          <p:cNvPr id="78" name="Google Shape;78;p16"/>
          <p:cNvSpPr txBox="1"/>
          <p:nvPr/>
        </p:nvSpPr>
        <p:spPr>
          <a:xfrm>
            <a:off x="4851025" y="533400"/>
            <a:ext cx="3744300" cy="3951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1200"/>
              </a:spcAft>
              <a:buNone/>
            </a:pPr>
            <a:r>
              <a:rPr b="1" lang="en" sz="1440">
                <a:solidFill>
                  <a:schemeClr val="dk1"/>
                </a:solidFill>
                <a:latin typeface="Times New Roman"/>
                <a:ea typeface="Times New Roman"/>
                <a:cs typeface="Times New Roman"/>
                <a:sym typeface="Times New Roman"/>
              </a:rPr>
              <a:t>Data Structure:</a:t>
            </a:r>
            <a:endParaRPr b="1" sz="1800">
              <a:solidFill>
                <a:schemeClr val="dk2"/>
              </a:solidFill>
            </a:endParaRPr>
          </a:p>
        </p:txBody>
      </p:sp>
      <p:sp>
        <p:nvSpPr>
          <p:cNvPr id="79" name="Google Shape;79;p16"/>
          <p:cNvSpPr txBox="1"/>
          <p:nvPr/>
        </p:nvSpPr>
        <p:spPr>
          <a:xfrm>
            <a:off x="4302300" y="3321175"/>
            <a:ext cx="4841700" cy="1271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40">
                <a:solidFill>
                  <a:schemeClr val="dk1"/>
                </a:solidFill>
                <a:latin typeface="Times New Roman"/>
                <a:ea typeface="Times New Roman"/>
                <a:cs typeface="Times New Roman"/>
                <a:sym typeface="Times New Roman"/>
              </a:rPr>
              <a:t>Reasoning for Structure:</a:t>
            </a:r>
            <a:endParaRPr b="1"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Clr>
                <a:schemeClr val="dk1"/>
              </a:buClr>
              <a:buSzPts val="852"/>
              <a:buFont typeface="Arial"/>
              <a:buNone/>
            </a:pPr>
            <a:r>
              <a:rPr lang="en" sz="1440">
                <a:solidFill>
                  <a:schemeClr val="dk1"/>
                </a:solidFill>
                <a:latin typeface="Times New Roman"/>
                <a:ea typeface="Times New Roman"/>
                <a:cs typeface="Times New Roman"/>
                <a:sym typeface="Times New Roman"/>
              </a:rPr>
              <a:t>Since there are a lot of rows to process, resulting in a lot of words, splitting the label’s dictionary by first character eliminates word addition time.</a:t>
            </a:r>
            <a:endParaRPr sz="144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554350" y="214425"/>
            <a:ext cx="4340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Evaluation</a:t>
            </a:r>
            <a:endParaRPr/>
          </a:p>
        </p:txBody>
      </p:sp>
      <p:pic>
        <p:nvPicPr>
          <p:cNvPr id="85" name="Google Shape;85;p17"/>
          <p:cNvPicPr preferRelativeResize="0"/>
          <p:nvPr/>
        </p:nvPicPr>
        <p:blipFill>
          <a:blip r:embed="rId3">
            <a:alphaModFix/>
          </a:blip>
          <a:stretch>
            <a:fillRect/>
          </a:stretch>
        </p:blipFill>
        <p:spPr>
          <a:xfrm>
            <a:off x="485076" y="304800"/>
            <a:ext cx="3418847" cy="2138351"/>
          </a:xfrm>
          <a:prstGeom prst="rect">
            <a:avLst/>
          </a:prstGeom>
          <a:noFill/>
          <a:ln>
            <a:noFill/>
          </a:ln>
        </p:spPr>
      </p:pic>
      <p:sp>
        <p:nvSpPr>
          <p:cNvPr id="86" name="Google Shape;86;p17"/>
          <p:cNvSpPr txBox="1"/>
          <p:nvPr/>
        </p:nvSpPr>
        <p:spPr>
          <a:xfrm>
            <a:off x="0" y="0"/>
            <a:ext cx="45093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F-score: 0.960</a:t>
            </a:r>
            <a:endParaRPr sz="1200">
              <a:solidFill>
                <a:schemeClr val="dk1"/>
              </a:solidFill>
              <a:latin typeface="Times New Roman"/>
              <a:ea typeface="Times New Roman"/>
              <a:cs typeface="Times New Roman"/>
              <a:sym typeface="Times New Roman"/>
            </a:endParaRPr>
          </a:p>
        </p:txBody>
      </p:sp>
      <p:sp>
        <p:nvSpPr>
          <p:cNvPr id="87" name="Google Shape;87;p17"/>
          <p:cNvSpPr txBox="1"/>
          <p:nvPr/>
        </p:nvSpPr>
        <p:spPr>
          <a:xfrm>
            <a:off x="-60150" y="2419350"/>
            <a:ext cx="45093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F-score: 0.</a:t>
            </a:r>
            <a:r>
              <a:rPr lang="en" sz="1200">
                <a:solidFill>
                  <a:schemeClr val="dk1"/>
                </a:solidFill>
                <a:latin typeface="Times New Roman"/>
                <a:ea typeface="Times New Roman"/>
                <a:cs typeface="Times New Roman"/>
                <a:sym typeface="Times New Roman"/>
              </a:rPr>
              <a:t>694</a:t>
            </a:r>
            <a:endParaRPr sz="1200">
              <a:solidFill>
                <a:schemeClr val="dk1"/>
              </a:solidFill>
              <a:latin typeface="Times New Roman"/>
              <a:ea typeface="Times New Roman"/>
              <a:cs typeface="Times New Roman"/>
              <a:sym typeface="Times New Roman"/>
            </a:endParaRPr>
          </a:p>
        </p:txBody>
      </p:sp>
      <p:pic>
        <p:nvPicPr>
          <p:cNvPr id="88" name="Google Shape;88;p17"/>
          <p:cNvPicPr preferRelativeResize="0"/>
          <p:nvPr/>
        </p:nvPicPr>
        <p:blipFill>
          <a:blip r:embed="rId4">
            <a:alphaModFix/>
          </a:blip>
          <a:stretch>
            <a:fillRect/>
          </a:stretch>
        </p:blipFill>
        <p:spPr>
          <a:xfrm>
            <a:off x="4305101" y="1153025"/>
            <a:ext cx="4838901" cy="3659600"/>
          </a:xfrm>
          <a:prstGeom prst="rect">
            <a:avLst/>
          </a:prstGeom>
          <a:noFill/>
          <a:ln>
            <a:noFill/>
          </a:ln>
        </p:spPr>
      </p:pic>
      <p:pic>
        <p:nvPicPr>
          <p:cNvPr id="89" name="Google Shape;89;p17"/>
          <p:cNvPicPr preferRelativeResize="0"/>
          <p:nvPr/>
        </p:nvPicPr>
        <p:blipFill>
          <a:blip r:embed="rId5">
            <a:alphaModFix/>
          </a:blip>
          <a:stretch>
            <a:fillRect/>
          </a:stretch>
        </p:blipFill>
        <p:spPr>
          <a:xfrm>
            <a:off x="479636" y="2810174"/>
            <a:ext cx="3429731" cy="2138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 comments</a:t>
            </a:r>
            <a:endParaRPr u="sng"/>
          </a:p>
        </p:txBody>
      </p:sp>
      <p:sp>
        <p:nvSpPr>
          <p:cNvPr id="95" name="Google Shape;95;p18"/>
          <p:cNvSpPr txBox="1"/>
          <p:nvPr>
            <p:ph idx="1" type="body"/>
          </p:nvPr>
        </p:nvSpPr>
        <p:spPr>
          <a:xfrm>
            <a:off x="311700" y="800950"/>
            <a:ext cx="8520600" cy="4342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40">
                <a:solidFill>
                  <a:schemeClr val="dk1"/>
                </a:solidFill>
                <a:latin typeface="Times New Roman"/>
                <a:ea typeface="Times New Roman"/>
                <a:cs typeface="Times New Roman"/>
                <a:sym typeface="Times New Roman"/>
              </a:rPr>
              <a:t>One takeaway from the dataset is the rarity of negative hotel reviews leading to a low chance for false positives. Overall, I thought my classifier performed exceptionally well. While it had quite a problem with falsely identifying negative review, it performed in every other category. I think, as a way to fix this, we could keep a threshold towards identifying positive reviews.</a:t>
            </a:r>
            <a:endParaRPr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I am a bit surprised removing the </a:t>
            </a:r>
            <a:r>
              <a:rPr lang="en" sz="1440">
                <a:solidFill>
                  <a:schemeClr val="dk1"/>
                </a:solidFill>
                <a:latin typeface="Times New Roman"/>
                <a:ea typeface="Times New Roman"/>
                <a:cs typeface="Times New Roman"/>
                <a:sym typeface="Times New Roman"/>
              </a:rPr>
              <a:t>stop words</a:t>
            </a:r>
            <a:r>
              <a:rPr lang="en" sz="1440">
                <a:solidFill>
                  <a:schemeClr val="dk1"/>
                </a:solidFill>
                <a:latin typeface="Times New Roman"/>
                <a:ea typeface="Times New Roman"/>
                <a:cs typeface="Times New Roman"/>
                <a:sym typeface="Times New Roman"/>
              </a:rPr>
              <a:t> led to quite worse performance but after thinking about it, it kind of makes sense. My hypothesis is that removing the stop words evened the probability of positive/negative reviews which should not happen because positive reviews are much more apparent.</a:t>
            </a:r>
            <a:endParaRPr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en" sz="1440">
                <a:solidFill>
                  <a:schemeClr val="dk1"/>
                </a:solidFill>
                <a:latin typeface="Times New Roman"/>
                <a:ea typeface="Times New Roman"/>
                <a:cs typeface="Times New Roman"/>
                <a:sym typeface="Times New Roman"/>
              </a:rPr>
              <a:t>I think a big challenge I ran into was handling certain characters/strings in the document. I talked about this in the “Data Set Information” slide but some reviews weren’t in English or had errors in the translation which led to the appearance of unknown characters. In order to handle this, I just handled these words as an “other” category which often had only one appearance of that word. I think a way to fix this would be to further processing of these unknown words or totally dismissing them in the classifier.</a:t>
            </a:r>
            <a:endParaRPr sz="144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rPr lang="en" sz="1440">
                <a:solidFill>
                  <a:schemeClr val="dk1"/>
                </a:solidFill>
                <a:latin typeface="Times New Roman"/>
                <a:ea typeface="Times New Roman"/>
                <a:cs typeface="Times New Roman"/>
                <a:sym typeface="Times New Roman"/>
              </a:rPr>
              <a:t>Other than the ways I have already mentioned to improve the classifier, I think an implementation that I could add with my current understanding is to recognize negation words and include those as a 2-ary word.</a:t>
            </a:r>
            <a:endParaRPr sz="144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