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726" r:id="rId3"/>
    <p:sldMasterId id="2147483738" r:id="rId4"/>
  </p:sldMasterIdLst>
  <p:notesMasterIdLst>
    <p:notesMasterId r:id="rId53"/>
  </p:notesMasterIdLst>
  <p:handoutMasterIdLst>
    <p:handoutMasterId r:id="rId54"/>
  </p:handoutMasterIdLst>
  <p:sldIdLst>
    <p:sldId id="256" r:id="rId5"/>
    <p:sldId id="338" r:id="rId6"/>
    <p:sldId id="339" r:id="rId7"/>
    <p:sldId id="340" r:id="rId8"/>
    <p:sldId id="341" r:id="rId9"/>
    <p:sldId id="342" r:id="rId10"/>
    <p:sldId id="343"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3" r:id="rId27"/>
    <p:sldId id="364" r:id="rId28"/>
    <p:sldId id="389" r:id="rId29"/>
    <p:sldId id="390" r:id="rId30"/>
    <p:sldId id="365" r:id="rId31"/>
    <p:sldId id="366" r:id="rId32"/>
    <p:sldId id="367" r:id="rId33"/>
    <p:sldId id="368" r:id="rId34"/>
    <p:sldId id="369" r:id="rId35"/>
    <p:sldId id="370" r:id="rId36"/>
    <p:sldId id="371" r:id="rId37"/>
    <p:sldId id="372" r:id="rId38"/>
    <p:sldId id="373" r:id="rId39"/>
    <p:sldId id="391" r:id="rId40"/>
    <p:sldId id="392" r:id="rId41"/>
    <p:sldId id="393" r:id="rId42"/>
    <p:sldId id="376" r:id="rId43"/>
    <p:sldId id="377" r:id="rId44"/>
    <p:sldId id="378" r:id="rId45"/>
    <p:sldId id="382" r:id="rId46"/>
    <p:sldId id="383" r:id="rId47"/>
    <p:sldId id="384" r:id="rId48"/>
    <p:sldId id="385" r:id="rId49"/>
    <p:sldId id="386" r:id="rId50"/>
    <p:sldId id="387" r:id="rId51"/>
    <p:sldId id="388" r:id="rId52"/>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929"/>
  </p:normalViewPr>
  <p:slideViewPr>
    <p:cSldViewPr>
      <p:cViewPr varScale="1">
        <p:scale>
          <a:sx n="65" d="100"/>
          <a:sy n="65" d="100"/>
        </p:scale>
        <p:origin x="-492"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2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50622D2B-CCB4-4C79-ABF6-761E83A69735}" type="slidenum">
              <a:rPr lang="en-US" altLang="en-US"/>
              <a:pPr/>
              <a:t>‹#›</a:t>
            </a:fld>
            <a:endParaRPr lang="en-US" altLang="en-US"/>
          </a:p>
        </p:txBody>
      </p:sp>
    </p:spTree>
    <p:extLst>
      <p:ext uri="{BB962C8B-B14F-4D97-AF65-F5344CB8AC3E}">
        <p14:creationId xmlns:p14="http://schemas.microsoft.com/office/powerpoint/2010/main" val="4024156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CC38BA6-B320-4643-892D-DAB9614CCE2D}" type="slidenum">
              <a:rPr lang="en-US" altLang="en-US"/>
              <a:pPr/>
              <a:t>‹#›</a:t>
            </a:fld>
            <a:endParaRPr lang="en-US" altLang="en-US"/>
          </a:p>
        </p:txBody>
      </p:sp>
    </p:spTree>
    <p:extLst>
      <p:ext uri="{BB962C8B-B14F-4D97-AF65-F5344CB8AC3E}">
        <p14:creationId xmlns:p14="http://schemas.microsoft.com/office/powerpoint/2010/main" val="2046094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BAFB614-464D-4967-BBA8-4C5BE8D8E49B}"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7E080189-BD6B-4AFF-A822-3B30200592AF}" type="slidenum">
              <a:rPr lang="en-US" altLang="en-US">
                <a:solidFill>
                  <a:srgbClr val="EEECE1"/>
                </a:solidFill>
              </a:rPr>
              <a:pPr/>
              <a:t>6</a:t>
            </a:fld>
            <a:endParaRPr lang="en-US" altLang="en-US">
              <a:solidFill>
                <a:srgbClr val="EEECE1"/>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D618575-CC91-44EA-B4C9-D0A7CDDD4CD7}"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AF388642-4488-4D77-B34A-F45E0B703320}" type="slidenum">
              <a:rPr lang="en-US" altLang="en-US">
                <a:solidFill>
                  <a:srgbClr val="EEECE1"/>
                </a:solidFill>
              </a:rPr>
              <a:pPr/>
              <a:t>38</a:t>
            </a:fld>
            <a:endParaRPr lang="en-US" altLang="en-US">
              <a:solidFill>
                <a:srgbClr val="EEECE1"/>
              </a:solidFill>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F3F530A-C189-4677-9578-EF87B515CE52}"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FEFB3DEB-8A54-4AB7-AC9A-AED15A4DBABF}" type="slidenum">
              <a:rPr lang="en-US" altLang="en-US">
                <a:solidFill>
                  <a:srgbClr val="EEECE1"/>
                </a:solidFill>
              </a:rPr>
              <a:pPr/>
              <a:t>7</a:t>
            </a:fld>
            <a:endParaRPr lang="en-US" altLang="en-US">
              <a:solidFill>
                <a:srgbClr val="EEECE1"/>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23983A3-4768-4A36-9212-CC1BEE5C0B5E}"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92DA42F0-564E-47C5-B53F-1CB665164682}" type="slidenum">
              <a:rPr lang="en-US" altLang="en-US">
                <a:solidFill>
                  <a:srgbClr val="EEECE1"/>
                </a:solidFill>
              </a:rPr>
              <a:pPr/>
              <a:t>12</a:t>
            </a:fld>
            <a:endParaRPr lang="en-US" altLang="en-US">
              <a:solidFill>
                <a:srgbClr val="EEECE1"/>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10A0E0E-003B-4D97-876E-15C578CC7ED0}"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84A0E6EC-9657-480D-BD30-02FA23F99EA9}" type="slidenum">
              <a:rPr lang="en-US" altLang="en-US">
                <a:solidFill>
                  <a:srgbClr val="EEECE1"/>
                </a:solidFill>
              </a:rPr>
              <a:pPr/>
              <a:t>23</a:t>
            </a:fld>
            <a:endParaRPr lang="en-US" altLang="en-US">
              <a:solidFill>
                <a:srgbClr val="EEECE1"/>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94D7AF6-D80D-411F-9457-8A3327481488}"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FDCE171A-3C38-4C0C-9068-9C5B01A1E611}" type="slidenum">
              <a:rPr lang="en-US" altLang="en-US">
                <a:solidFill>
                  <a:srgbClr val="EEECE1"/>
                </a:solidFill>
              </a:rPr>
              <a:pPr/>
              <a:t>27</a:t>
            </a:fld>
            <a:endParaRPr lang="en-US" altLang="en-US">
              <a:solidFill>
                <a:srgbClr val="EEECE1"/>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DE9B4FC-F165-4D4E-AE55-B5B29D2CC63B}"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C77F3D6E-2C60-4496-8673-9B36E82A1AF7}" type="slidenum">
              <a:rPr lang="en-US" altLang="en-US">
                <a:solidFill>
                  <a:srgbClr val="EEECE1"/>
                </a:solidFill>
              </a:rPr>
              <a:pPr/>
              <a:t>29</a:t>
            </a:fld>
            <a:endParaRPr lang="en-US" altLang="en-US">
              <a:solidFill>
                <a:srgbClr val="EEECE1"/>
              </a:solidFill>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29C134B-3B4F-4968-8D3A-70AAC67092E1}"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187E4E65-2781-4DA7-B853-915F6D1124BD}" type="slidenum">
              <a:rPr lang="en-US" altLang="en-US">
                <a:solidFill>
                  <a:srgbClr val="EEECE1"/>
                </a:solidFill>
              </a:rPr>
              <a:pPr/>
              <a:t>33</a:t>
            </a:fld>
            <a:endParaRPr lang="en-US" altLang="en-US">
              <a:solidFill>
                <a:srgbClr val="EEECE1"/>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2BFB243-753B-4EA3-8DA7-40340C801AE5}"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51032F67-156A-4841-8ABE-3DA2BFEE31C2}" type="slidenum">
              <a:rPr lang="en-US" altLang="en-US">
                <a:solidFill>
                  <a:srgbClr val="EEECE1"/>
                </a:solidFill>
              </a:rPr>
              <a:pPr/>
              <a:t>36</a:t>
            </a:fld>
            <a:endParaRPr lang="en-US" altLang="en-US">
              <a:solidFill>
                <a:srgbClr val="EEECE1"/>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6DEF2D1-E6A6-4754-88ED-28FC45849A6E}"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21098F3B-45BF-4E48-A05F-FC9B68E9B376}" type="slidenum">
              <a:rPr lang="en-US" altLang="en-US">
                <a:solidFill>
                  <a:srgbClr val="EEECE1"/>
                </a:solidFill>
              </a:rPr>
              <a:pPr/>
              <a:t>37</a:t>
            </a:fld>
            <a:endParaRPr lang="en-US" altLang="en-US">
              <a:solidFill>
                <a:srgbClr val="EEECE1"/>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C4D3E3-4618-465B-BDF1-E5660379A553}" type="slidenum">
              <a:rPr lang="en-US" altLang="en-US"/>
              <a:pPr/>
              <a:t>‹#›</a:t>
            </a:fld>
            <a:endParaRPr lang="en-US" altLang="en-US"/>
          </a:p>
        </p:txBody>
      </p:sp>
    </p:spTree>
    <p:extLst>
      <p:ext uri="{BB962C8B-B14F-4D97-AF65-F5344CB8AC3E}">
        <p14:creationId xmlns:p14="http://schemas.microsoft.com/office/powerpoint/2010/main" val="189150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1FB4452E-F403-4B73-A968-06897BB8A26E}" type="slidenum">
              <a:rPr lang="en-US" altLang="en-US"/>
              <a:pPr/>
              <a:t>‹#›</a:t>
            </a:fld>
            <a:endParaRPr lang="en-US" altLang="en-US"/>
          </a:p>
        </p:txBody>
      </p:sp>
    </p:spTree>
    <p:extLst>
      <p:ext uri="{BB962C8B-B14F-4D97-AF65-F5344CB8AC3E}">
        <p14:creationId xmlns:p14="http://schemas.microsoft.com/office/powerpoint/2010/main" val="115345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A1AF946-25B3-4850-BB2E-C2A5BEFD8BA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417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C35B912-2AF9-45F2-A455-FCBBEFD0AA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015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975970A-E5F0-425A-BA2F-C44D76209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5167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FE0543F-AA7A-497E-B206-903B642F815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80233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38073E0-CA2C-40AD-81D2-B1E001E1908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714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3FC85ACC-572A-41AC-9C6B-8313073480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90790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30357A3-57BA-438D-9AA6-786746B40CE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62579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CEF78C5-7E7B-41FD-AE15-A3707A1DFD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2486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007B14-40E4-4473-BB2B-E497568DDF9D}" type="slidenum">
              <a:rPr lang="en-US" altLang="en-US"/>
              <a:pPr/>
              <a:t>‹#›</a:t>
            </a:fld>
            <a:endParaRPr lang="en-US" altLang="en-US"/>
          </a:p>
        </p:txBody>
      </p:sp>
    </p:spTree>
    <p:extLst>
      <p:ext uri="{BB962C8B-B14F-4D97-AF65-F5344CB8AC3E}">
        <p14:creationId xmlns:p14="http://schemas.microsoft.com/office/powerpoint/2010/main" val="1077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5C93806E-FA1D-419F-93CA-B1FED5D0C4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8812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5FBC99-1A4D-4045-8024-1401DD53229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53961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43827C9-39E0-4170-B9BE-9E357193E4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26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9BEB9AC-FE36-4474-8DA3-501E63A4F31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792826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FFFFFF"/>
                </a:solidFill>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501219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1A63BC9-E31D-408E-9480-134DD3AC845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79897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5FB4BBF3-57CC-42D0-8C82-3CD2471E162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86199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905EC51-BD2F-47FB-A2D7-ED1F787A50B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874757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473EB44A-D21E-404B-99CD-18911B692B7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29984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4286476A-C17D-41C8-9772-8A02055187B5}"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0053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8DB6EF1-0A25-48C8-8561-A7999F1701DF}" type="slidenum">
              <a:rPr lang="en-US" altLang="en-US"/>
              <a:pPr/>
              <a:t>‹#›</a:t>
            </a:fld>
            <a:endParaRPr lang="en-US" altLang="en-US"/>
          </a:p>
        </p:txBody>
      </p:sp>
    </p:spTree>
    <p:extLst>
      <p:ext uri="{BB962C8B-B14F-4D97-AF65-F5344CB8AC3E}">
        <p14:creationId xmlns:p14="http://schemas.microsoft.com/office/powerpoint/2010/main" val="3943790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259BA644-3D2F-4C8E-84E0-78FFD81EBA2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085953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1867C5E-085B-4AA7-8A4E-4840626F81F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395018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1691290B-6AC5-4CE4-A213-EA2FD0B11E58}"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44341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2D50F701-AF29-4389-9F38-0906DEB87198}"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9556423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15B236C-953F-4F46-A8D0-2677AACAE73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898108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6387130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62C30993-2EA1-45E1-A451-AF32BED0EBC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11284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EE0E6ABF-24AA-4B20-86D6-6BE6518CB25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129423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54E725F4-62B6-47ED-B92C-3F402AD9A04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50894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8" name="Slide Number Placeholder 7"/>
          <p:cNvSpPr>
            <a:spLocks noGrp="1"/>
          </p:cNvSpPr>
          <p:nvPr>
            <p:ph type="sldNum" sz="quarter" idx="11"/>
          </p:nvPr>
        </p:nvSpPr>
        <p:spPr/>
        <p:txBody>
          <a:bodyPr/>
          <a:lstStyle>
            <a:lvl1pPr>
              <a:defRPr/>
            </a:lvl1pPr>
          </a:lstStyle>
          <a:p>
            <a:fld id="{12721918-6EFD-45A4-9E77-696C2ABF52A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650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03113FE-AF5A-40AB-A547-62D95829CFF9}" type="slidenum">
              <a:rPr lang="en-US" altLang="en-US"/>
              <a:pPr/>
              <a:t>‹#›</a:t>
            </a:fld>
            <a:endParaRPr lang="en-US" altLang="en-US"/>
          </a:p>
        </p:txBody>
      </p:sp>
    </p:spTree>
    <p:extLst>
      <p:ext uri="{BB962C8B-B14F-4D97-AF65-F5344CB8AC3E}">
        <p14:creationId xmlns:p14="http://schemas.microsoft.com/office/powerpoint/2010/main" val="133793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4" name="Slide Number Placeholder 3"/>
          <p:cNvSpPr>
            <a:spLocks noGrp="1"/>
          </p:cNvSpPr>
          <p:nvPr>
            <p:ph type="sldNum" sz="quarter" idx="11"/>
          </p:nvPr>
        </p:nvSpPr>
        <p:spPr/>
        <p:txBody>
          <a:bodyPr/>
          <a:lstStyle>
            <a:lvl1pPr>
              <a:defRPr/>
            </a:lvl1pPr>
          </a:lstStyle>
          <a:p>
            <a:fld id="{B5829FBE-3E35-4E9C-B6E3-AFC8E5F2F95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926033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3" name="Slide Number Placeholder 2"/>
          <p:cNvSpPr>
            <a:spLocks noGrp="1"/>
          </p:cNvSpPr>
          <p:nvPr>
            <p:ph type="sldNum" sz="quarter" idx="11"/>
          </p:nvPr>
        </p:nvSpPr>
        <p:spPr/>
        <p:txBody>
          <a:bodyPr/>
          <a:lstStyle>
            <a:lvl1pPr>
              <a:defRPr/>
            </a:lvl1pPr>
          </a:lstStyle>
          <a:p>
            <a:fld id="{E79B0A6E-EB53-473F-AFC3-237F06424D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06705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A14700B7-BF50-4294-B327-79A63A1F840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5675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238A76B1-5BC7-4817-8FCD-D20C5E7018B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4987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AB06156B-0541-4892-98D4-FC7649F245E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86799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554711B9-86A7-4348-9716-ED8A634009F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5592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C7A9733-5C99-45D1-9F03-131A7FA17441}" type="slidenum">
              <a:rPr lang="en-US" altLang="en-US"/>
              <a:pPr/>
              <a:t>‹#›</a:t>
            </a:fld>
            <a:endParaRPr lang="en-US" altLang="en-US"/>
          </a:p>
        </p:txBody>
      </p:sp>
    </p:spTree>
    <p:extLst>
      <p:ext uri="{BB962C8B-B14F-4D97-AF65-F5344CB8AC3E}">
        <p14:creationId xmlns:p14="http://schemas.microsoft.com/office/powerpoint/2010/main" val="336276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8021C1DB-AE2E-4457-98A0-E92E351EC3D1}" type="slidenum">
              <a:rPr lang="en-US" altLang="en-US"/>
              <a:pPr/>
              <a:t>‹#›</a:t>
            </a:fld>
            <a:endParaRPr lang="en-US" altLang="en-US"/>
          </a:p>
        </p:txBody>
      </p:sp>
    </p:spTree>
    <p:extLst>
      <p:ext uri="{BB962C8B-B14F-4D97-AF65-F5344CB8AC3E}">
        <p14:creationId xmlns:p14="http://schemas.microsoft.com/office/powerpoint/2010/main" val="391522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30418AF3-C172-4DA1-9830-ED8577B80211}" type="slidenum">
              <a:rPr lang="en-US" altLang="en-US"/>
              <a:pPr/>
              <a:t>‹#›</a:t>
            </a:fld>
            <a:endParaRPr lang="en-US" altLang="en-US"/>
          </a:p>
        </p:txBody>
      </p:sp>
    </p:spTree>
    <p:extLst>
      <p:ext uri="{BB962C8B-B14F-4D97-AF65-F5344CB8AC3E}">
        <p14:creationId xmlns:p14="http://schemas.microsoft.com/office/powerpoint/2010/main" val="151008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9FC11D9-ACDB-4346-9F82-393538655BEB}" type="slidenum">
              <a:rPr lang="en-US" altLang="en-US"/>
              <a:pPr/>
              <a:t>‹#›</a:t>
            </a:fld>
            <a:endParaRPr lang="en-US" altLang="en-US"/>
          </a:p>
        </p:txBody>
      </p:sp>
    </p:spTree>
    <p:extLst>
      <p:ext uri="{BB962C8B-B14F-4D97-AF65-F5344CB8AC3E}">
        <p14:creationId xmlns:p14="http://schemas.microsoft.com/office/powerpoint/2010/main" val="270394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A464E17-BBC8-489D-AC5C-FDD879A692E4}" type="slidenum">
              <a:rPr lang="en-US" altLang="en-US"/>
              <a:pPr/>
              <a:t>‹#›</a:t>
            </a:fld>
            <a:endParaRPr lang="en-US" altLang="en-US"/>
          </a:p>
        </p:txBody>
      </p:sp>
    </p:spTree>
    <p:extLst>
      <p:ext uri="{BB962C8B-B14F-4D97-AF65-F5344CB8AC3E}">
        <p14:creationId xmlns:p14="http://schemas.microsoft.com/office/powerpoint/2010/main" val="194641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A5802233-BCA3-4021-8AE1-F7A1DB1B9BC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4EA20C12-8AAE-473B-AE73-DD164215F149}"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9361158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solidFill>
                  <a:srgbClr val="FFFFFF"/>
                </a:solidFill>
              </a:rPr>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CEBD866E-D6C0-4554-8DD6-515EA91DC964}"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076933676"/>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Intel-Based Computers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8783156A-A856-4BE6-91CB-2873ADCE52E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4965250"/>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11.png"/><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5.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0.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800"/>
              <a:t>6</a:t>
            </a:r>
            <a:r>
              <a:rPr lang="en-US" altLang="en-US" sz="2800" baseline="30000"/>
              <a:t>th</a:t>
            </a:r>
            <a:r>
              <a:rPr lang="en-US" altLang="en-US" sz="2800"/>
              <a:t> Edition</a:t>
            </a:r>
            <a:r>
              <a:rPr lang="en-US" altLang="en-US"/>
              <a:t> </a:t>
            </a:r>
          </a:p>
        </p:txBody>
      </p:sp>
      <p:sp>
        <p:nvSpPr>
          <p:cNvPr id="28675" name="Rectangle 3"/>
          <p:cNvSpPr>
            <a:spLocks noGrp="1" noChangeArrowheads="1"/>
          </p:cNvSpPr>
          <p:nvPr>
            <p:ph type="subTitle" idx="1"/>
          </p:nvPr>
        </p:nvSpPr>
        <p:spPr>
          <a:xfrm>
            <a:off x="1066800" y="2209800"/>
            <a:ext cx="7315200" cy="1752600"/>
          </a:xfrm>
        </p:spPr>
        <p:txBody>
          <a:bodyPr/>
          <a:lstStyle/>
          <a:p>
            <a:r>
              <a:rPr lang="en-US" altLang="en-US" sz="3200" dirty="0"/>
              <a:t>Chapter 2: x86 Processor Architecture</a:t>
            </a: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8006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107AEC30-94FE-4636-B023-B46A4D67E420}" type="slidenum">
              <a:rPr lang="en-US" altLang="en-US">
                <a:solidFill>
                  <a:srgbClr val="FFFFFF"/>
                </a:solidFill>
              </a:rPr>
              <a:pPr/>
              <a:t>10</a:t>
            </a:fld>
            <a:endParaRPr lang="en-US" altLang="en-US">
              <a:solidFill>
                <a:srgbClr val="FFFFFF"/>
              </a:solidFill>
            </a:endParaRPr>
          </a:p>
        </p:txBody>
      </p:sp>
      <p:sp>
        <p:nvSpPr>
          <p:cNvPr id="111618" name="Rectangle 2"/>
          <p:cNvSpPr>
            <a:spLocks noGrp="1" noChangeArrowheads="1"/>
          </p:cNvSpPr>
          <p:nvPr>
            <p:ph type="title"/>
          </p:nvPr>
        </p:nvSpPr>
        <p:spPr/>
        <p:txBody>
          <a:bodyPr/>
          <a:lstStyle/>
          <a:p>
            <a:r>
              <a:rPr lang="en-US" altLang="en-US" dirty="0"/>
              <a:t>Index and Base Registers</a:t>
            </a:r>
          </a:p>
        </p:txBody>
      </p:sp>
      <p:sp>
        <p:nvSpPr>
          <p:cNvPr id="111619" name="Rectangle 3"/>
          <p:cNvSpPr>
            <a:spLocks noGrp="1" noChangeArrowheads="1"/>
          </p:cNvSpPr>
          <p:nvPr>
            <p:ph type="body" idx="1"/>
          </p:nvPr>
        </p:nvSpPr>
        <p:spPr>
          <a:xfrm>
            <a:off x="685800" y="1447800"/>
            <a:ext cx="7772400" cy="1066800"/>
          </a:xfrm>
        </p:spPr>
        <p:txBody>
          <a:bodyPr/>
          <a:lstStyle/>
          <a:p>
            <a:r>
              <a:rPr lang="en-US" altLang="en-US" dirty="0"/>
              <a:t>Some registers have only a 16-bit name for their lower half</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smtClean="0"/>
              <a:t>EBP/ESP registers are used as pointers to stack </a:t>
            </a:r>
          </a:p>
          <a:p>
            <a:r>
              <a:rPr lang="en-US" altLang="en-US" dirty="0" smtClean="0"/>
              <a:t>ESI/EDI registers used for fast memory indexing. </a:t>
            </a:r>
          </a:p>
        </p:txBody>
      </p:sp>
      <p:pic>
        <p:nvPicPr>
          <p:cNvPr id="1116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8400"/>
            <a:ext cx="286543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226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998844C3-4E0A-4965-8BA2-5496425FA4CF}" type="slidenum">
              <a:rPr lang="en-US" altLang="en-US">
                <a:solidFill>
                  <a:srgbClr val="FFFFFF"/>
                </a:solidFill>
              </a:rPr>
              <a:pPr/>
              <a:t>11</a:t>
            </a:fld>
            <a:endParaRPr lang="en-US" altLang="en-US">
              <a:solidFill>
                <a:srgbClr val="FFFFFF"/>
              </a:solidFill>
            </a:endParaRPr>
          </a:p>
        </p:txBody>
      </p:sp>
      <p:sp>
        <p:nvSpPr>
          <p:cNvPr id="112642" name="Rectangle 1026"/>
          <p:cNvSpPr>
            <a:spLocks noGrp="1" noChangeArrowheads="1"/>
          </p:cNvSpPr>
          <p:nvPr>
            <p:ph type="title"/>
          </p:nvPr>
        </p:nvSpPr>
        <p:spPr/>
        <p:txBody>
          <a:bodyPr/>
          <a:lstStyle/>
          <a:p>
            <a:r>
              <a:rPr lang="en-US" altLang="en-US"/>
              <a:t>Some Specialized Register Uses </a:t>
            </a:r>
            <a:r>
              <a:rPr lang="en-US" altLang="en-US" sz="2400"/>
              <a:t>(1 of 2)</a:t>
            </a:r>
            <a:endParaRPr lang="en-US" altLang="en-US"/>
          </a:p>
        </p:txBody>
      </p:sp>
      <p:sp>
        <p:nvSpPr>
          <p:cNvPr id="112643" name="Rectangle 1027"/>
          <p:cNvSpPr>
            <a:spLocks noGrp="1" noChangeArrowheads="1"/>
          </p:cNvSpPr>
          <p:nvPr>
            <p:ph type="body" idx="1"/>
          </p:nvPr>
        </p:nvSpPr>
        <p:spPr>
          <a:xfrm>
            <a:off x="1600200" y="1447800"/>
            <a:ext cx="6019800" cy="4267200"/>
          </a:xfrm>
        </p:spPr>
        <p:txBody>
          <a:bodyPr/>
          <a:lstStyle/>
          <a:p>
            <a:pPr>
              <a:lnSpc>
                <a:spcPct val="90000"/>
              </a:lnSpc>
            </a:pPr>
            <a:r>
              <a:rPr lang="en-US" altLang="en-US" dirty="0"/>
              <a:t>General-Purpose</a:t>
            </a:r>
          </a:p>
          <a:p>
            <a:pPr lvl="1">
              <a:lnSpc>
                <a:spcPct val="90000"/>
              </a:lnSpc>
            </a:pPr>
            <a:r>
              <a:rPr lang="en-US" altLang="en-US" dirty="0"/>
              <a:t>EAX – accumulator</a:t>
            </a:r>
          </a:p>
          <a:p>
            <a:pPr lvl="1">
              <a:lnSpc>
                <a:spcPct val="90000"/>
              </a:lnSpc>
            </a:pPr>
            <a:r>
              <a:rPr lang="en-US" altLang="en-US" dirty="0"/>
              <a:t>ECX – loop counter</a:t>
            </a:r>
          </a:p>
          <a:p>
            <a:pPr lvl="1">
              <a:lnSpc>
                <a:spcPct val="90000"/>
              </a:lnSpc>
            </a:pPr>
            <a:r>
              <a:rPr lang="en-US" altLang="en-US" dirty="0"/>
              <a:t>ESP – stack pointer</a:t>
            </a:r>
          </a:p>
          <a:p>
            <a:pPr lvl="1">
              <a:lnSpc>
                <a:spcPct val="90000"/>
              </a:lnSpc>
            </a:pPr>
            <a:r>
              <a:rPr lang="en-US" altLang="en-US" dirty="0"/>
              <a:t>ESI, EDI – index registers</a:t>
            </a:r>
          </a:p>
          <a:p>
            <a:pPr lvl="1">
              <a:lnSpc>
                <a:spcPct val="90000"/>
              </a:lnSpc>
            </a:pPr>
            <a:r>
              <a:rPr lang="en-US" altLang="en-US" dirty="0"/>
              <a:t>EBP – extended frame pointer (stack</a:t>
            </a:r>
            <a:r>
              <a:rPr lang="en-US" altLang="en-US" dirty="0" smtClean="0"/>
              <a:t>)</a:t>
            </a:r>
          </a:p>
          <a:p>
            <a:pPr lvl="1">
              <a:lnSpc>
                <a:spcPct val="90000"/>
              </a:lnSpc>
            </a:pPr>
            <a:endParaRPr lang="en-US" altLang="en-US" dirty="0"/>
          </a:p>
          <a:p>
            <a:pPr>
              <a:lnSpc>
                <a:spcPct val="90000"/>
              </a:lnSpc>
            </a:pPr>
            <a:r>
              <a:rPr lang="en-US" altLang="en-US" dirty="0" smtClean="0"/>
              <a:t>Segment: </a:t>
            </a:r>
          </a:p>
          <a:p>
            <a:pPr marL="914400" lvl="2" indent="0">
              <a:lnSpc>
                <a:spcPct val="90000"/>
              </a:lnSpc>
              <a:buNone/>
            </a:pPr>
            <a:r>
              <a:rPr lang="en-US" altLang="en-US" dirty="0" smtClean="0">
                <a:solidFill>
                  <a:srgbClr val="FFC000"/>
                </a:solidFill>
              </a:rPr>
              <a:t>stores the address of a memory segment</a:t>
            </a:r>
            <a:endParaRPr lang="en-US" altLang="en-US" dirty="0">
              <a:solidFill>
                <a:srgbClr val="FFC000"/>
              </a:solidFill>
            </a:endParaRPr>
          </a:p>
          <a:p>
            <a:pPr lvl="1">
              <a:lnSpc>
                <a:spcPct val="90000"/>
              </a:lnSpc>
            </a:pPr>
            <a:r>
              <a:rPr lang="en-US" altLang="en-US" dirty="0"/>
              <a:t>CS – code segment</a:t>
            </a:r>
          </a:p>
          <a:p>
            <a:pPr lvl="1">
              <a:lnSpc>
                <a:spcPct val="90000"/>
              </a:lnSpc>
            </a:pPr>
            <a:r>
              <a:rPr lang="en-US" altLang="en-US" dirty="0"/>
              <a:t>DS – data segment</a:t>
            </a:r>
          </a:p>
          <a:p>
            <a:pPr lvl="1">
              <a:lnSpc>
                <a:spcPct val="90000"/>
              </a:lnSpc>
            </a:pPr>
            <a:r>
              <a:rPr lang="en-US" altLang="en-US" dirty="0"/>
              <a:t>SS – stack segment</a:t>
            </a:r>
          </a:p>
          <a:p>
            <a:pPr lvl="1">
              <a:lnSpc>
                <a:spcPct val="90000"/>
              </a:lnSpc>
            </a:pPr>
            <a:r>
              <a:rPr lang="en-US" altLang="en-US" dirty="0"/>
              <a:t>ES, FS, GS - additional segments</a:t>
            </a:r>
          </a:p>
        </p:txBody>
      </p:sp>
    </p:spTree>
    <p:extLst>
      <p:ext uri="{BB962C8B-B14F-4D97-AF65-F5344CB8AC3E}">
        <p14:creationId xmlns:p14="http://schemas.microsoft.com/office/powerpoint/2010/main" val="2237132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1C6137DD-4185-4DC1-9FB3-B37B05A0B543}" type="slidenum">
              <a:rPr lang="en-US" altLang="en-US">
                <a:solidFill>
                  <a:srgbClr val="FF9966"/>
                </a:solidFill>
              </a:rPr>
              <a:pPr/>
              <a:t>12</a:t>
            </a:fld>
            <a:endParaRPr lang="en-US" altLang="en-US">
              <a:solidFill>
                <a:srgbClr val="FF9966"/>
              </a:solidFill>
            </a:endParaRPr>
          </a:p>
        </p:txBody>
      </p:sp>
      <p:sp>
        <p:nvSpPr>
          <p:cNvPr id="99330" name="Rectangle 2"/>
          <p:cNvSpPr>
            <a:spLocks noGrp="1" noChangeArrowheads="1"/>
          </p:cNvSpPr>
          <p:nvPr>
            <p:ph type="title"/>
          </p:nvPr>
        </p:nvSpPr>
        <p:spPr/>
        <p:txBody>
          <a:bodyPr/>
          <a:lstStyle/>
          <a:p>
            <a:r>
              <a:rPr lang="en-US" altLang="en-US"/>
              <a:t>Segment Registers</a:t>
            </a:r>
            <a:endParaRPr lang="fr-CA" altLang="en-US"/>
          </a:p>
        </p:txBody>
      </p:sp>
      <p:sp>
        <p:nvSpPr>
          <p:cNvPr id="99331" name="Rectangle 3"/>
          <p:cNvSpPr>
            <a:spLocks noGrp="1" noChangeArrowheads="1"/>
          </p:cNvSpPr>
          <p:nvPr>
            <p:ph type="body" sz="half" idx="1"/>
          </p:nvPr>
        </p:nvSpPr>
        <p:spPr>
          <a:xfrm>
            <a:off x="152400" y="1295400"/>
            <a:ext cx="4743450" cy="4953000"/>
          </a:xfrm>
        </p:spPr>
        <p:txBody>
          <a:bodyPr/>
          <a:lstStyle/>
          <a:p>
            <a:r>
              <a:rPr lang="en-US" altLang="en-US" sz="2000" dirty="0"/>
              <a:t>Each program is subdivided into logical parts called SEGMENTS</a:t>
            </a:r>
          </a:p>
          <a:p>
            <a:pPr lvl="1"/>
            <a:r>
              <a:rPr lang="en-US" altLang="en-US" sz="2000" dirty="0"/>
              <a:t>Code segment (CS)</a:t>
            </a:r>
          </a:p>
          <a:p>
            <a:pPr lvl="1"/>
            <a:r>
              <a:rPr lang="en-US" altLang="en-US" sz="2000" dirty="0"/>
              <a:t>Stack segment (SS)</a:t>
            </a:r>
          </a:p>
          <a:p>
            <a:pPr lvl="1"/>
            <a:r>
              <a:rPr lang="en-US" altLang="en-US" sz="2000" dirty="0"/>
              <a:t>Data segments (DS, ES, FS, and GS)</a:t>
            </a:r>
          </a:p>
          <a:p>
            <a:endParaRPr lang="en-US" altLang="en-US" sz="2000" dirty="0"/>
          </a:p>
          <a:p>
            <a:r>
              <a:rPr lang="en-US" altLang="en-US" sz="2000" dirty="0" smtClean="0"/>
              <a:t>Real-address mode: </a:t>
            </a:r>
            <a:r>
              <a:rPr lang="en-US" altLang="en-US" sz="2000" dirty="0"/>
              <a:t>s</a:t>
            </a:r>
            <a:r>
              <a:rPr lang="en-US" altLang="en-US" sz="2000" dirty="0" smtClean="0"/>
              <a:t>egment </a:t>
            </a:r>
            <a:r>
              <a:rPr lang="en-US" altLang="en-US" sz="2000" dirty="0"/>
              <a:t>registers hold the “base address” of these program </a:t>
            </a:r>
            <a:r>
              <a:rPr lang="en-US" altLang="en-US" sz="2000" dirty="0" smtClean="0"/>
              <a:t>segments</a:t>
            </a:r>
          </a:p>
          <a:p>
            <a:r>
              <a:rPr lang="en-US" altLang="en-US" sz="2000" dirty="0" smtClean="0"/>
              <a:t>Protected mode: segment registers hold pointers to segment descriptor table</a:t>
            </a:r>
            <a:endParaRPr lang="en-US" altLang="en-US" sz="2000" dirty="0"/>
          </a:p>
          <a:p>
            <a:r>
              <a:rPr lang="en-US" altLang="en-US" sz="2000" dirty="0"/>
              <a:t>Segment registers are 16-bit wide</a:t>
            </a:r>
          </a:p>
          <a:p>
            <a:pPr>
              <a:buFont typeface="Wingdings" pitchFamily="2" charset="2"/>
              <a:buNone/>
            </a:pPr>
            <a:endParaRPr lang="fr-CA" altLang="en-US" sz="2000" dirty="0"/>
          </a:p>
        </p:txBody>
      </p:sp>
      <p:pic>
        <p:nvPicPr>
          <p:cNvPr id="993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24574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8" name="Text Box 10"/>
          <p:cNvSpPr txBox="1">
            <a:spLocks noChangeArrowheads="1"/>
          </p:cNvSpPr>
          <p:nvPr/>
        </p:nvSpPr>
        <p:spPr bwMode="auto">
          <a:xfrm>
            <a:off x="6629400" y="2133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CS</a:t>
            </a:r>
            <a:endParaRPr lang="fr-CA" altLang="en-US" sz="1800" smtClean="0">
              <a:solidFill>
                <a:srgbClr val="010000"/>
              </a:solidFill>
            </a:endParaRPr>
          </a:p>
        </p:txBody>
      </p:sp>
      <p:sp>
        <p:nvSpPr>
          <p:cNvPr id="99339" name="Text Box 11"/>
          <p:cNvSpPr txBox="1">
            <a:spLocks noChangeArrowheads="1"/>
          </p:cNvSpPr>
          <p:nvPr/>
        </p:nvSpPr>
        <p:spPr bwMode="auto">
          <a:xfrm>
            <a:off x="6629400" y="27432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SS</a:t>
            </a:r>
            <a:endParaRPr lang="fr-CA" altLang="en-US" sz="1800" smtClean="0">
              <a:solidFill>
                <a:srgbClr val="010000"/>
              </a:solidFill>
            </a:endParaRPr>
          </a:p>
        </p:txBody>
      </p:sp>
      <p:sp>
        <p:nvSpPr>
          <p:cNvPr id="99340" name="Text Box 12"/>
          <p:cNvSpPr txBox="1">
            <a:spLocks noChangeArrowheads="1"/>
          </p:cNvSpPr>
          <p:nvPr/>
        </p:nvSpPr>
        <p:spPr bwMode="auto">
          <a:xfrm>
            <a:off x="6629400" y="3276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DS</a:t>
            </a:r>
            <a:endParaRPr lang="fr-CA" altLang="en-US" sz="1800" smtClean="0">
              <a:solidFill>
                <a:srgbClr val="010000"/>
              </a:solidFill>
            </a:endParaRPr>
          </a:p>
        </p:txBody>
      </p:sp>
      <p:sp>
        <p:nvSpPr>
          <p:cNvPr id="99341" name="Text Box 13"/>
          <p:cNvSpPr txBox="1">
            <a:spLocks noChangeArrowheads="1"/>
          </p:cNvSpPr>
          <p:nvPr/>
        </p:nvSpPr>
        <p:spPr bwMode="auto">
          <a:xfrm>
            <a:off x="6629400" y="38100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ES</a:t>
            </a:r>
            <a:endParaRPr lang="fr-CA" altLang="en-US" sz="1800" smtClean="0">
              <a:solidFill>
                <a:srgbClr val="010000"/>
              </a:solidFill>
            </a:endParaRPr>
          </a:p>
        </p:txBody>
      </p:sp>
      <p:sp>
        <p:nvSpPr>
          <p:cNvPr id="99342" name="Text Box 14"/>
          <p:cNvSpPr txBox="1">
            <a:spLocks noChangeArrowheads="1"/>
          </p:cNvSpPr>
          <p:nvPr/>
        </p:nvSpPr>
        <p:spPr bwMode="auto">
          <a:xfrm>
            <a:off x="6629400" y="43434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FS</a:t>
            </a:r>
            <a:endParaRPr lang="fr-CA" altLang="en-US" sz="1800" smtClean="0">
              <a:solidFill>
                <a:srgbClr val="010000"/>
              </a:solidFill>
            </a:endParaRPr>
          </a:p>
        </p:txBody>
      </p:sp>
      <p:sp>
        <p:nvSpPr>
          <p:cNvPr id="99343" name="Text Box 15"/>
          <p:cNvSpPr txBox="1">
            <a:spLocks noChangeArrowheads="1"/>
          </p:cNvSpPr>
          <p:nvPr/>
        </p:nvSpPr>
        <p:spPr bwMode="auto">
          <a:xfrm>
            <a:off x="6629400" y="48768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GS</a:t>
            </a:r>
            <a:endParaRPr lang="fr-CA" altLang="en-US" sz="1800" smtClean="0">
              <a:solidFill>
                <a:srgbClr val="010000"/>
              </a:solidFill>
            </a:endParaRPr>
          </a:p>
        </p:txBody>
      </p:sp>
    </p:spTree>
    <p:extLst>
      <p:ext uri="{BB962C8B-B14F-4D97-AF65-F5344CB8AC3E}">
        <p14:creationId xmlns:p14="http://schemas.microsoft.com/office/powerpoint/2010/main" val="3002935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15A322B2-9649-4030-A065-F8C331B8E1F6}" type="slidenum">
              <a:rPr lang="en-US" altLang="en-US">
                <a:solidFill>
                  <a:srgbClr val="FFFFFF"/>
                </a:solidFill>
              </a:rPr>
              <a:pPr/>
              <a:t>13</a:t>
            </a:fld>
            <a:endParaRPr lang="en-US" altLang="en-US">
              <a:solidFill>
                <a:srgbClr val="FFFFFF"/>
              </a:solidFill>
            </a:endParaRPr>
          </a:p>
        </p:txBody>
      </p:sp>
      <p:sp>
        <p:nvSpPr>
          <p:cNvPr id="113666" name="Rectangle 2"/>
          <p:cNvSpPr>
            <a:spLocks noGrp="1" noChangeArrowheads="1"/>
          </p:cNvSpPr>
          <p:nvPr>
            <p:ph type="title"/>
          </p:nvPr>
        </p:nvSpPr>
        <p:spPr/>
        <p:txBody>
          <a:bodyPr/>
          <a:lstStyle/>
          <a:p>
            <a:r>
              <a:rPr lang="en-US" altLang="en-US"/>
              <a:t>Some Specialized Register Uses </a:t>
            </a:r>
            <a:r>
              <a:rPr lang="en-US" altLang="en-US" sz="2400"/>
              <a:t>(2 of 2)</a:t>
            </a:r>
          </a:p>
        </p:txBody>
      </p:sp>
      <p:sp>
        <p:nvSpPr>
          <p:cNvPr id="113667" name="Rectangle 3"/>
          <p:cNvSpPr>
            <a:spLocks noGrp="1" noChangeArrowheads="1"/>
          </p:cNvSpPr>
          <p:nvPr>
            <p:ph type="body" idx="1"/>
          </p:nvPr>
        </p:nvSpPr>
        <p:spPr>
          <a:xfrm>
            <a:off x="609600" y="1219200"/>
            <a:ext cx="7924800" cy="5029200"/>
          </a:xfrm>
        </p:spPr>
        <p:txBody>
          <a:bodyPr/>
          <a:lstStyle/>
          <a:p>
            <a:r>
              <a:rPr lang="en-US" altLang="en-US" dirty="0"/>
              <a:t>EIP – instruction </a:t>
            </a:r>
            <a:r>
              <a:rPr lang="en-US" altLang="en-US" dirty="0" smtClean="0"/>
              <a:t>pointer</a:t>
            </a:r>
          </a:p>
          <a:p>
            <a:pPr lvl="1"/>
            <a:r>
              <a:rPr lang="en-US" altLang="en-US" dirty="0" smtClean="0"/>
              <a:t>Stores the </a:t>
            </a:r>
            <a:r>
              <a:rPr lang="en-US" altLang="en-US" dirty="0" smtClean="0">
                <a:solidFill>
                  <a:srgbClr val="FFC000"/>
                </a:solidFill>
              </a:rPr>
              <a:t>address of the next instruction to be executed</a:t>
            </a:r>
          </a:p>
          <a:p>
            <a:pPr lvl="1"/>
            <a:r>
              <a:rPr lang="en-US" altLang="en-US" dirty="0" smtClean="0">
                <a:solidFill>
                  <a:srgbClr val="FFC000"/>
                </a:solidFill>
              </a:rPr>
              <a:t>IP for 8086</a:t>
            </a:r>
          </a:p>
          <a:p>
            <a:pPr lvl="1"/>
            <a:endParaRPr lang="en-US" altLang="en-US" dirty="0"/>
          </a:p>
          <a:p>
            <a:r>
              <a:rPr lang="en-US" altLang="en-US" dirty="0"/>
              <a:t>EFLAGS</a:t>
            </a:r>
          </a:p>
          <a:p>
            <a:pPr lvl="1"/>
            <a:r>
              <a:rPr lang="en-US" altLang="en-US" dirty="0" smtClean="0"/>
              <a:t>control flags: </a:t>
            </a:r>
          </a:p>
          <a:p>
            <a:pPr lvl="2"/>
            <a:r>
              <a:rPr lang="en-US" altLang="en-US" dirty="0" err="1">
                <a:solidFill>
                  <a:srgbClr val="FFC000"/>
                </a:solidFill>
              </a:rPr>
              <a:t>C</a:t>
            </a:r>
            <a:r>
              <a:rPr lang="en-US" altLang="en-US" dirty="0" err="1" smtClean="0">
                <a:solidFill>
                  <a:srgbClr val="FFC000"/>
                </a:solidFill>
              </a:rPr>
              <a:t>ontroling</a:t>
            </a:r>
            <a:r>
              <a:rPr lang="en-US" altLang="en-US" dirty="0" smtClean="0">
                <a:solidFill>
                  <a:srgbClr val="FFC000"/>
                </a:solidFill>
              </a:rPr>
              <a:t> the operation of the CPU</a:t>
            </a:r>
          </a:p>
          <a:p>
            <a:pPr lvl="1"/>
            <a:r>
              <a:rPr lang="en-US" altLang="en-US" dirty="0" smtClean="0"/>
              <a:t>status flags: </a:t>
            </a:r>
          </a:p>
          <a:p>
            <a:pPr lvl="2"/>
            <a:r>
              <a:rPr lang="en-US" altLang="en-US" dirty="0" smtClean="0">
                <a:solidFill>
                  <a:srgbClr val="FFC000"/>
                </a:solidFill>
              </a:rPr>
              <a:t>Reflecting outcome of CPU operations</a:t>
            </a:r>
            <a:endParaRPr lang="en-US" altLang="en-US" dirty="0">
              <a:solidFill>
                <a:srgbClr val="FFC000"/>
              </a:solidFill>
            </a:endParaRPr>
          </a:p>
          <a:p>
            <a:pPr lvl="1"/>
            <a:r>
              <a:rPr lang="en-US" altLang="en-US" dirty="0"/>
              <a:t>each flag is a single binary </a:t>
            </a:r>
            <a:r>
              <a:rPr lang="en-US" altLang="en-US" dirty="0" smtClean="0"/>
              <a:t>bit</a:t>
            </a:r>
          </a:p>
          <a:p>
            <a:pPr lvl="2"/>
            <a:r>
              <a:rPr lang="en-US" altLang="en-US" dirty="0" smtClean="0">
                <a:solidFill>
                  <a:srgbClr val="FFC000"/>
                </a:solidFill>
              </a:rPr>
              <a:t>Set</a:t>
            </a:r>
            <a:r>
              <a:rPr lang="en-US" altLang="en-US" dirty="0" smtClean="0"/>
              <a:t> flag = 1 and </a:t>
            </a:r>
            <a:r>
              <a:rPr lang="en-US" altLang="en-US" dirty="0" smtClean="0">
                <a:solidFill>
                  <a:srgbClr val="FFC000"/>
                </a:solidFill>
              </a:rPr>
              <a:t>Clear</a:t>
            </a:r>
            <a:r>
              <a:rPr lang="en-US" altLang="en-US" dirty="0" smtClean="0"/>
              <a:t> flag  = 0</a:t>
            </a:r>
            <a:endParaRPr lang="en-US" altLang="en-US" dirty="0"/>
          </a:p>
        </p:txBody>
      </p:sp>
    </p:spTree>
    <p:extLst>
      <p:ext uri="{BB962C8B-B14F-4D97-AF65-F5344CB8AC3E}">
        <p14:creationId xmlns:p14="http://schemas.microsoft.com/office/powerpoint/2010/main" val="168373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9BC67D0-41B8-4A6E-BF74-0199332B562F}" type="slidenum">
              <a:rPr lang="en-US" altLang="en-US">
                <a:solidFill>
                  <a:srgbClr val="FFFFFF"/>
                </a:solidFill>
              </a:rPr>
              <a:pPr/>
              <a:t>14</a:t>
            </a:fld>
            <a:endParaRPr lang="en-US" altLang="en-US">
              <a:solidFill>
                <a:srgbClr val="FFFFFF"/>
              </a:solidFill>
            </a:endParaRPr>
          </a:p>
        </p:txBody>
      </p:sp>
      <p:sp>
        <p:nvSpPr>
          <p:cNvPr id="114690" name="Rectangle 2"/>
          <p:cNvSpPr>
            <a:spLocks noGrp="1" noChangeArrowheads="1"/>
          </p:cNvSpPr>
          <p:nvPr>
            <p:ph type="title"/>
          </p:nvPr>
        </p:nvSpPr>
        <p:spPr/>
        <p:txBody>
          <a:bodyPr/>
          <a:lstStyle/>
          <a:p>
            <a:r>
              <a:rPr lang="en-US" altLang="en-US" dirty="0" smtClean="0"/>
              <a:t>EFLAGS’s Status </a:t>
            </a:r>
            <a:r>
              <a:rPr lang="en-US" altLang="en-US" dirty="0"/>
              <a:t>Flags</a:t>
            </a:r>
            <a:endParaRPr lang="en-US" altLang="en-US" sz="2400" dirty="0"/>
          </a:p>
        </p:txBody>
      </p:sp>
      <p:sp>
        <p:nvSpPr>
          <p:cNvPr id="114691" name="Rectangle 3"/>
          <p:cNvSpPr>
            <a:spLocks noGrp="1" noChangeArrowheads="1"/>
          </p:cNvSpPr>
          <p:nvPr>
            <p:ph type="body" idx="1"/>
          </p:nvPr>
        </p:nvSpPr>
        <p:spPr>
          <a:xfrm>
            <a:off x="1219200" y="990600"/>
            <a:ext cx="6781800" cy="5410200"/>
          </a:xfrm>
        </p:spPr>
        <p:txBody>
          <a:bodyPr/>
          <a:lstStyle/>
          <a:p>
            <a:pPr>
              <a:lnSpc>
                <a:spcPct val="60000"/>
              </a:lnSpc>
              <a:spcBef>
                <a:spcPct val="50000"/>
              </a:spcBef>
              <a:buClrTx/>
            </a:pPr>
            <a:r>
              <a:rPr lang="en-US" altLang="en-US" dirty="0" smtClean="0"/>
              <a:t>Carry</a:t>
            </a:r>
            <a:endParaRPr lang="en-US" altLang="en-US" dirty="0"/>
          </a:p>
          <a:p>
            <a:pPr lvl="1">
              <a:lnSpc>
                <a:spcPct val="60000"/>
              </a:lnSpc>
              <a:spcBef>
                <a:spcPct val="50000"/>
              </a:spcBef>
              <a:buClrTx/>
            </a:pPr>
            <a:r>
              <a:rPr lang="en-US" altLang="en-US" dirty="0" smtClean="0">
                <a:solidFill>
                  <a:srgbClr val="FFC000"/>
                </a:solidFill>
              </a:rPr>
              <a:t>CF</a:t>
            </a:r>
            <a:r>
              <a:rPr lang="en-US" altLang="en-US" dirty="0" smtClean="0"/>
              <a:t>: unsigned </a:t>
            </a:r>
            <a:r>
              <a:rPr lang="en-US" altLang="en-US" dirty="0"/>
              <a:t>arithmetic out of range</a:t>
            </a:r>
          </a:p>
          <a:p>
            <a:pPr>
              <a:lnSpc>
                <a:spcPct val="60000"/>
              </a:lnSpc>
              <a:spcBef>
                <a:spcPct val="50000"/>
              </a:spcBef>
              <a:buClrTx/>
            </a:pPr>
            <a:r>
              <a:rPr lang="en-US" altLang="en-US" dirty="0" smtClean="0"/>
              <a:t>Overflow</a:t>
            </a:r>
            <a:endParaRPr lang="en-US" altLang="en-US" dirty="0"/>
          </a:p>
          <a:p>
            <a:pPr lvl="1">
              <a:lnSpc>
                <a:spcPct val="60000"/>
              </a:lnSpc>
              <a:spcBef>
                <a:spcPct val="50000"/>
              </a:spcBef>
              <a:buClrTx/>
            </a:pPr>
            <a:r>
              <a:rPr lang="en-US" altLang="en-US" dirty="0" smtClean="0">
                <a:solidFill>
                  <a:srgbClr val="FFC000"/>
                </a:solidFill>
              </a:rPr>
              <a:t>OF</a:t>
            </a:r>
            <a:r>
              <a:rPr lang="en-US" altLang="en-US" dirty="0" smtClean="0"/>
              <a:t>: signed </a:t>
            </a:r>
            <a:r>
              <a:rPr lang="en-US" altLang="en-US" dirty="0"/>
              <a:t>arithmetic out of range</a:t>
            </a:r>
          </a:p>
          <a:p>
            <a:pPr>
              <a:lnSpc>
                <a:spcPct val="60000"/>
              </a:lnSpc>
              <a:spcBef>
                <a:spcPct val="50000"/>
              </a:spcBef>
              <a:buClrTx/>
            </a:pPr>
            <a:r>
              <a:rPr lang="en-US" altLang="en-US" dirty="0" smtClean="0"/>
              <a:t>Sign</a:t>
            </a:r>
            <a:endParaRPr lang="en-US" altLang="en-US" dirty="0"/>
          </a:p>
          <a:p>
            <a:pPr lvl="1">
              <a:lnSpc>
                <a:spcPct val="60000"/>
              </a:lnSpc>
              <a:spcBef>
                <a:spcPct val="50000"/>
              </a:spcBef>
              <a:buClrTx/>
            </a:pPr>
            <a:r>
              <a:rPr lang="en-US" altLang="en-US" dirty="0" smtClean="0">
                <a:solidFill>
                  <a:srgbClr val="FFC000"/>
                </a:solidFill>
              </a:rPr>
              <a:t>SF</a:t>
            </a:r>
            <a:r>
              <a:rPr lang="en-US" altLang="en-US" dirty="0" smtClean="0"/>
              <a:t>: result </a:t>
            </a:r>
            <a:r>
              <a:rPr lang="en-US" altLang="en-US" dirty="0"/>
              <a:t>is negative</a:t>
            </a:r>
          </a:p>
          <a:p>
            <a:pPr>
              <a:lnSpc>
                <a:spcPct val="60000"/>
              </a:lnSpc>
              <a:spcBef>
                <a:spcPct val="50000"/>
              </a:spcBef>
              <a:buClrTx/>
            </a:pPr>
            <a:r>
              <a:rPr lang="en-US" altLang="en-US" dirty="0" smtClean="0"/>
              <a:t>Zero</a:t>
            </a:r>
            <a:endParaRPr lang="en-US" altLang="en-US" dirty="0"/>
          </a:p>
          <a:p>
            <a:pPr lvl="1">
              <a:lnSpc>
                <a:spcPct val="60000"/>
              </a:lnSpc>
              <a:spcBef>
                <a:spcPct val="50000"/>
              </a:spcBef>
              <a:buClrTx/>
            </a:pPr>
            <a:r>
              <a:rPr lang="en-US" altLang="en-US" dirty="0" smtClean="0">
                <a:solidFill>
                  <a:srgbClr val="FFC000"/>
                </a:solidFill>
              </a:rPr>
              <a:t>ZF</a:t>
            </a:r>
            <a:r>
              <a:rPr lang="en-US" altLang="en-US" dirty="0" smtClean="0"/>
              <a:t>: result </a:t>
            </a:r>
            <a:r>
              <a:rPr lang="en-US" altLang="en-US" dirty="0"/>
              <a:t>is zero</a:t>
            </a:r>
          </a:p>
          <a:p>
            <a:pPr>
              <a:lnSpc>
                <a:spcPct val="60000"/>
              </a:lnSpc>
              <a:spcBef>
                <a:spcPct val="50000"/>
              </a:spcBef>
              <a:buClrTx/>
            </a:pPr>
            <a:r>
              <a:rPr lang="en-US" altLang="en-US" dirty="0"/>
              <a:t>Auxiliary </a:t>
            </a:r>
            <a:r>
              <a:rPr lang="en-US" altLang="en-US" dirty="0" smtClean="0"/>
              <a:t>Carry</a:t>
            </a:r>
            <a:endParaRPr lang="en-US" altLang="en-US" dirty="0"/>
          </a:p>
          <a:p>
            <a:pPr lvl="1">
              <a:lnSpc>
                <a:spcPct val="60000"/>
              </a:lnSpc>
              <a:spcBef>
                <a:spcPct val="50000"/>
              </a:spcBef>
              <a:buClrTx/>
            </a:pPr>
            <a:r>
              <a:rPr lang="en-US" altLang="en-US" dirty="0" smtClean="0">
                <a:solidFill>
                  <a:srgbClr val="FFC000"/>
                </a:solidFill>
              </a:rPr>
              <a:t>AF</a:t>
            </a:r>
            <a:r>
              <a:rPr lang="en-US" altLang="en-US" dirty="0" smtClean="0"/>
              <a:t>: carry </a:t>
            </a:r>
            <a:r>
              <a:rPr lang="en-US" altLang="en-US" dirty="0"/>
              <a:t>from bit 3 to bit 4</a:t>
            </a:r>
          </a:p>
          <a:p>
            <a:pPr>
              <a:lnSpc>
                <a:spcPct val="60000"/>
              </a:lnSpc>
              <a:spcBef>
                <a:spcPct val="50000"/>
              </a:spcBef>
              <a:buClrTx/>
            </a:pPr>
            <a:r>
              <a:rPr lang="en-US" altLang="en-US" dirty="0" smtClean="0"/>
              <a:t>Parity</a:t>
            </a:r>
            <a:endParaRPr lang="en-US" altLang="en-US" dirty="0"/>
          </a:p>
          <a:p>
            <a:pPr lvl="1">
              <a:lnSpc>
                <a:spcPct val="60000"/>
              </a:lnSpc>
              <a:spcBef>
                <a:spcPct val="50000"/>
              </a:spcBef>
              <a:buClrTx/>
            </a:pPr>
            <a:r>
              <a:rPr lang="en-US" altLang="en-US" dirty="0" smtClean="0">
                <a:solidFill>
                  <a:srgbClr val="FFC000"/>
                </a:solidFill>
              </a:rPr>
              <a:t>PF</a:t>
            </a:r>
            <a:r>
              <a:rPr lang="en-US" altLang="en-US" dirty="0" smtClean="0"/>
              <a:t>: sum </a:t>
            </a:r>
            <a:r>
              <a:rPr lang="en-US" altLang="en-US" dirty="0"/>
              <a:t>of 1 bits is an even </a:t>
            </a:r>
            <a:r>
              <a:rPr lang="en-US" altLang="en-US" dirty="0" smtClean="0"/>
              <a:t>number</a:t>
            </a:r>
          </a:p>
          <a:p>
            <a:pPr>
              <a:lnSpc>
                <a:spcPct val="60000"/>
              </a:lnSpc>
              <a:spcBef>
                <a:spcPct val="50000"/>
              </a:spcBef>
              <a:buClrTx/>
            </a:pPr>
            <a:r>
              <a:rPr lang="en-US" altLang="en-US" dirty="0" smtClean="0"/>
              <a:t>Direction </a:t>
            </a:r>
            <a:r>
              <a:rPr lang="en-US" altLang="en-US" dirty="0" smtClean="0">
                <a:solidFill>
                  <a:srgbClr val="FFC000"/>
                </a:solidFill>
              </a:rPr>
              <a:t>DF</a:t>
            </a:r>
            <a:r>
              <a:rPr lang="en-US" altLang="en-US" dirty="0" smtClean="0"/>
              <a:t>: (CPU control flag)</a:t>
            </a:r>
          </a:p>
          <a:p>
            <a:pPr lvl="1">
              <a:lnSpc>
                <a:spcPct val="60000"/>
              </a:lnSpc>
              <a:spcBef>
                <a:spcPct val="50000"/>
              </a:spcBef>
              <a:buClrTx/>
            </a:pPr>
            <a:r>
              <a:rPr lang="en-US" altLang="en-US" dirty="0" smtClean="0"/>
              <a:t>Process arrays up or down ?</a:t>
            </a:r>
            <a:endParaRPr lang="en-US" altLang="en-US" dirty="0"/>
          </a:p>
        </p:txBody>
      </p:sp>
    </p:spTree>
    <p:extLst>
      <p:ext uri="{BB962C8B-B14F-4D97-AF65-F5344CB8AC3E}">
        <p14:creationId xmlns:p14="http://schemas.microsoft.com/office/powerpoint/2010/main" val="58942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7C0B053F-260D-495C-B2EE-34C9FC303D9D}" type="slidenum">
              <a:rPr lang="en-US" altLang="en-US">
                <a:solidFill>
                  <a:srgbClr val="FFFFFF"/>
                </a:solidFill>
              </a:rPr>
              <a:pPr/>
              <a:t>15</a:t>
            </a:fld>
            <a:endParaRPr lang="en-US" altLang="en-US">
              <a:solidFill>
                <a:srgbClr val="FFFFFF"/>
              </a:solidFill>
            </a:endParaRPr>
          </a:p>
        </p:txBody>
      </p:sp>
      <p:sp>
        <p:nvSpPr>
          <p:cNvPr id="83970" name="Rectangle 2"/>
          <p:cNvSpPr>
            <a:spLocks noGrp="1" noChangeArrowheads="1"/>
          </p:cNvSpPr>
          <p:nvPr>
            <p:ph type="title"/>
          </p:nvPr>
        </p:nvSpPr>
        <p:spPr>
          <a:xfrm>
            <a:off x="152400" y="228600"/>
            <a:ext cx="8839200" cy="609600"/>
          </a:xfrm>
        </p:spPr>
        <p:txBody>
          <a:bodyPr/>
          <a:lstStyle/>
          <a:p>
            <a:r>
              <a:rPr lang="en-US" altLang="en-US" dirty="0" smtClean="0"/>
              <a:t>Floating-Point UNIT, </a:t>
            </a:r>
            <a:r>
              <a:rPr lang="en-US" altLang="en-US" dirty="0"/>
              <a:t>MMX, XMM Registers</a:t>
            </a:r>
          </a:p>
        </p:txBody>
      </p:sp>
      <p:sp>
        <p:nvSpPr>
          <p:cNvPr id="83971" name="Rectangle 3"/>
          <p:cNvSpPr>
            <a:spLocks noGrp="1" noChangeArrowheads="1"/>
          </p:cNvSpPr>
          <p:nvPr>
            <p:ph type="body" idx="1"/>
          </p:nvPr>
        </p:nvSpPr>
        <p:spPr>
          <a:xfrm>
            <a:off x="381000" y="1447800"/>
            <a:ext cx="5410200" cy="4876800"/>
          </a:xfrm>
        </p:spPr>
        <p:txBody>
          <a:bodyPr/>
          <a:lstStyle/>
          <a:p>
            <a:pPr>
              <a:lnSpc>
                <a:spcPct val="110000"/>
              </a:lnSpc>
            </a:pPr>
            <a:r>
              <a:rPr lang="en-US" altLang="en-US" sz="2000" dirty="0"/>
              <a:t>Eight 80-bit floating-point data registers</a:t>
            </a:r>
          </a:p>
          <a:p>
            <a:pPr lvl="1">
              <a:lnSpc>
                <a:spcPct val="110000"/>
              </a:lnSpc>
            </a:pPr>
            <a:r>
              <a:rPr lang="en-US" altLang="en-US" sz="2400" dirty="0"/>
              <a:t>ST(0), ST(1), . . . , ST(7)</a:t>
            </a:r>
          </a:p>
          <a:p>
            <a:pPr lvl="1">
              <a:lnSpc>
                <a:spcPct val="110000"/>
              </a:lnSpc>
            </a:pPr>
            <a:r>
              <a:rPr lang="en-US" altLang="en-US" sz="2400" dirty="0"/>
              <a:t>arranged in a stack</a:t>
            </a:r>
          </a:p>
          <a:p>
            <a:pPr lvl="1">
              <a:lnSpc>
                <a:spcPct val="110000"/>
              </a:lnSpc>
            </a:pPr>
            <a:r>
              <a:rPr lang="en-US" altLang="en-US" sz="2400" dirty="0"/>
              <a:t>used for all floating-point arithmetic</a:t>
            </a:r>
          </a:p>
          <a:p>
            <a:pPr>
              <a:lnSpc>
                <a:spcPct val="110000"/>
              </a:lnSpc>
            </a:pPr>
            <a:r>
              <a:rPr lang="en-US" altLang="en-US" sz="2000" dirty="0"/>
              <a:t>Eight 64-bit MMX registers</a:t>
            </a:r>
          </a:p>
          <a:p>
            <a:pPr>
              <a:lnSpc>
                <a:spcPct val="110000"/>
              </a:lnSpc>
            </a:pPr>
            <a:r>
              <a:rPr lang="en-US" altLang="en-US" sz="2000" dirty="0"/>
              <a:t>Eight 128-bit XMM registers for single-instruction multiple-data (</a:t>
            </a:r>
            <a:r>
              <a:rPr lang="en-US" altLang="en-US" sz="2000" dirty="0" smtClean="0"/>
              <a:t>SIMD</a:t>
            </a:r>
            <a:r>
              <a:rPr lang="en-US" altLang="en-US" sz="2000" dirty="0"/>
              <a:t>) </a:t>
            </a:r>
            <a:r>
              <a:rPr lang="en-US" altLang="en-US" sz="2000" dirty="0" smtClean="0"/>
              <a:t>operations</a:t>
            </a:r>
          </a:p>
          <a:p>
            <a:pPr>
              <a:lnSpc>
                <a:spcPct val="110000"/>
              </a:lnSpc>
            </a:pPr>
            <a:endParaRPr lang="en-US" altLang="en-US" sz="2000" dirty="0"/>
          </a:p>
          <a:p>
            <a:pPr>
              <a:lnSpc>
                <a:spcPct val="110000"/>
              </a:lnSpc>
            </a:pPr>
            <a:endParaRPr lang="en-US" altLang="en-US" sz="2000" dirty="0" smtClean="0"/>
          </a:p>
          <a:p>
            <a:pPr>
              <a:lnSpc>
                <a:spcPct val="110000"/>
              </a:lnSpc>
            </a:pPr>
            <a:r>
              <a:rPr lang="en-US" altLang="en-US" sz="2000" dirty="0" smtClean="0">
                <a:solidFill>
                  <a:srgbClr val="FF0000"/>
                </a:solidFill>
              </a:rPr>
              <a:t>Skip to Page 23</a:t>
            </a:r>
            <a:endParaRPr lang="en-US" altLang="en-US" sz="2000" dirty="0">
              <a:solidFill>
                <a:srgbClr val="FF0000"/>
              </a:solidFill>
            </a:endParaRPr>
          </a:p>
        </p:txBody>
      </p:sp>
      <p:graphicFrame>
        <p:nvGraphicFramePr>
          <p:cNvPr id="83972" name="Object 4"/>
          <p:cNvGraphicFramePr>
            <a:graphicFrameLocks noChangeAspect="1"/>
          </p:cNvGraphicFramePr>
          <p:nvPr/>
        </p:nvGraphicFramePr>
        <p:xfrm>
          <a:off x="5943600" y="1371600"/>
          <a:ext cx="2438400" cy="3505200"/>
        </p:xfrm>
        <a:graphic>
          <a:graphicData uri="http://schemas.openxmlformats.org/presentationml/2006/ole">
            <mc:AlternateContent xmlns:mc="http://schemas.openxmlformats.org/markup-compatibility/2006">
              <mc:Choice xmlns:v="urn:schemas-microsoft-com:vml" Requires="v">
                <p:oleObj spid="_x0000_s161806" name="VISIO" r:id="rId3" imgW="4545720" imgH="2661120" progId="Visio.Drawing.6">
                  <p:embed/>
                </p:oleObj>
              </mc:Choice>
              <mc:Fallback>
                <p:oleObj name="VISIO" r:id="rId3" imgW="4545720" imgH="26611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5943600" y="13716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4770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87BF481-A9D1-48B8-9EDC-F13326E8B9D8}" type="slidenum">
              <a:rPr lang="en-US" altLang="en-US">
                <a:solidFill>
                  <a:srgbClr val="FFFFFF"/>
                </a:solidFill>
              </a:rPr>
              <a:pPr/>
              <a:t>16</a:t>
            </a:fld>
            <a:endParaRPr lang="en-US" altLang="en-US">
              <a:solidFill>
                <a:srgbClr val="FFFFFF"/>
              </a:solidFill>
            </a:endParaRPr>
          </a:p>
        </p:txBody>
      </p:sp>
      <p:sp>
        <p:nvSpPr>
          <p:cNvPr id="134146" name="Rectangle 1026"/>
          <p:cNvSpPr>
            <a:spLocks noGrp="1" noChangeArrowheads="1"/>
          </p:cNvSpPr>
          <p:nvPr>
            <p:ph type="title"/>
          </p:nvPr>
        </p:nvSpPr>
        <p:spPr/>
        <p:txBody>
          <a:bodyPr/>
          <a:lstStyle/>
          <a:p>
            <a:r>
              <a:rPr lang="en-US" altLang="en-US"/>
              <a:t>Early Intel Microprocessors</a:t>
            </a:r>
          </a:p>
        </p:txBody>
      </p:sp>
      <p:sp>
        <p:nvSpPr>
          <p:cNvPr id="134147" name="Rectangle 1027"/>
          <p:cNvSpPr>
            <a:spLocks noGrp="1" noChangeArrowheads="1"/>
          </p:cNvSpPr>
          <p:nvPr>
            <p:ph type="body" idx="1"/>
          </p:nvPr>
        </p:nvSpPr>
        <p:spPr>
          <a:xfrm>
            <a:off x="1524000" y="1143000"/>
            <a:ext cx="6019800" cy="4572000"/>
          </a:xfrm>
        </p:spPr>
        <p:txBody>
          <a:bodyPr/>
          <a:lstStyle/>
          <a:p>
            <a:r>
              <a:rPr lang="en-US" altLang="en-US" sz="2000"/>
              <a:t>Intel 8080</a:t>
            </a:r>
          </a:p>
          <a:p>
            <a:pPr lvl="1"/>
            <a:r>
              <a:rPr lang="en-US" altLang="en-US" sz="2000"/>
              <a:t>64K addressable RAM</a:t>
            </a:r>
          </a:p>
          <a:p>
            <a:pPr lvl="1"/>
            <a:r>
              <a:rPr lang="en-US" altLang="en-US" sz="2000"/>
              <a:t>8-bit registers</a:t>
            </a:r>
          </a:p>
          <a:p>
            <a:pPr lvl="1"/>
            <a:r>
              <a:rPr lang="en-US" altLang="en-US" sz="2000"/>
              <a:t>CP/M operating system</a:t>
            </a:r>
          </a:p>
          <a:p>
            <a:pPr lvl="1"/>
            <a:r>
              <a:rPr lang="en-US" altLang="en-US" sz="2000"/>
              <a:t>S-100 BUS architecture</a:t>
            </a:r>
          </a:p>
          <a:p>
            <a:pPr lvl="1"/>
            <a:r>
              <a:rPr lang="en-US" altLang="en-US" sz="2000"/>
              <a:t>8-inch floppy disks!</a:t>
            </a:r>
          </a:p>
          <a:p>
            <a:r>
              <a:rPr lang="en-US" altLang="en-US" sz="2000"/>
              <a:t>Intel 8086/8088</a:t>
            </a:r>
          </a:p>
          <a:p>
            <a:pPr lvl="1"/>
            <a:r>
              <a:rPr lang="en-US" altLang="en-US" sz="2000"/>
              <a:t>IBM-PC Used 8088</a:t>
            </a:r>
          </a:p>
          <a:p>
            <a:pPr lvl="1"/>
            <a:r>
              <a:rPr lang="en-US" altLang="en-US" sz="2000"/>
              <a:t>1 MB addressable RAM</a:t>
            </a:r>
          </a:p>
          <a:p>
            <a:pPr lvl="1"/>
            <a:r>
              <a:rPr lang="en-US" altLang="en-US" sz="2000"/>
              <a:t>16-bit registers</a:t>
            </a:r>
          </a:p>
          <a:p>
            <a:pPr lvl="1"/>
            <a:r>
              <a:rPr lang="en-US" altLang="en-US" sz="2000"/>
              <a:t>16-bit data bus (8-bit for 8088)</a:t>
            </a:r>
          </a:p>
          <a:p>
            <a:pPr lvl="1"/>
            <a:r>
              <a:rPr lang="en-US" altLang="en-US" sz="2000"/>
              <a:t>separate floating-point unit (8087)</a:t>
            </a:r>
          </a:p>
        </p:txBody>
      </p:sp>
    </p:spTree>
    <p:extLst>
      <p:ext uri="{BB962C8B-B14F-4D97-AF65-F5344CB8AC3E}">
        <p14:creationId xmlns:p14="http://schemas.microsoft.com/office/powerpoint/2010/main" val="2945184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984C23D-E10A-4329-8884-CDFEA69579B2}" type="slidenum">
              <a:rPr lang="en-US" altLang="en-US">
                <a:solidFill>
                  <a:srgbClr val="FFFFFF"/>
                </a:solidFill>
              </a:rPr>
              <a:pPr/>
              <a:t>17</a:t>
            </a:fld>
            <a:endParaRPr lang="en-US" altLang="en-US">
              <a:solidFill>
                <a:srgbClr val="FFFFFF"/>
              </a:solidFill>
            </a:endParaRPr>
          </a:p>
        </p:txBody>
      </p:sp>
      <p:sp>
        <p:nvSpPr>
          <p:cNvPr id="135170" name="Rectangle 1026"/>
          <p:cNvSpPr>
            <a:spLocks noGrp="1" noChangeArrowheads="1"/>
          </p:cNvSpPr>
          <p:nvPr>
            <p:ph type="title"/>
          </p:nvPr>
        </p:nvSpPr>
        <p:spPr/>
        <p:txBody>
          <a:bodyPr/>
          <a:lstStyle/>
          <a:p>
            <a:r>
              <a:rPr lang="en-US" altLang="en-US"/>
              <a:t>The IBM-AT</a:t>
            </a:r>
          </a:p>
        </p:txBody>
      </p:sp>
      <p:sp>
        <p:nvSpPr>
          <p:cNvPr id="135171" name="Rectangle 1027"/>
          <p:cNvSpPr>
            <a:spLocks noGrp="1" noChangeArrowheads="1"/>
          </p:cNvSpPr>
          <p:nvPr>
            <p:ph type="body" idx="1"/>
          </p:nvPr>
        </p:nvSpPr>
        <p:spPr>
          <a:xfrm>
            <a:off x="1828800" y="1600200"/>
            <a:ext cx="5867400" cy="2895600"/>
          </a:xfrm>
        </p:spPr>
        <p:txBody>
          <a:bodyPr/>
          <a:lstStyle/>
          <a:p>
            <a:r>
              <a:rPr lang="en-US" altLang="en-US"/>
              <a:t>Intel 80286</a:t>
            </a:r>
          </a:p>
          <a:p>
            <a:pPr lvl="1"/>
            <a:r>
              <a:rPr lang="en-US" altLang="en-US" sz="2400"/>
              <a:t>16 MB addressable RAM</a:t>
            </a:r>
          </a:p>
          <a:p>
            <a:pPr lvl="1"/>
            <a:r>
              <a:rPr lang="en-US" altLang="en-US" sz="2400"/>
              <a:t>Protected memory</a:t>
            </a:r>
          </a:p>
          <a:p>
            <a:pPr lvl="1"/>
            <a:r>
              <a:rPr lang="en-US" altLang="en-US" sz="2400"/>
              <a:t>several times faster than 8086</a:t>
            </a:r>
          </a:p>
          <a:p>
            <a:pPr lvl="1"/>
            <a:r>
              <a:rPr lang="en-US" altLang="en-US" sz="2400"/>
              <a:t>introduced IDE bus architecture</a:t>
            </a:r>
          </a:p>
          <a:p>
            <a:pPr lvl="1"/>
            <a:r>
              <a:rPr lang="en-US" altLang="en-US" sz="2400"/>
              <a:t>80287 floating point unit</a:t>
            </a:r>
          </a:p>
        </p:txBody>
      </p:sp>
    </p:spTree>
    <p:extLst>
      <p:ext uri="{BB962C8B-B14F-4D97-AF65-F5344CB8AC3E}">
        <p14:creationId xmlns:p14="http://schemas.microsoft.com/office/powerpoint/2010/main" val="2800940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BDEB0E9-406B-4A95-AD79-E75F25B554A9}" type="slidenum">
              <a:rPr lang="en-US" altLang="en-US">
                <a:solidFill>
                  <a:srgbClr val="FFFFFF"/>
                </a:solidFill>
              </a:rPr>
              <a:pPr/>
              <a:t>18</a:t>
            </a:fld>
            <a:endParaRPr lang="en-US" altLang="en-US">
              <a:solidFill>
                <a:srgbClr val="FFFFFF"/>
              </a:solidFill>
            </a:endParaRPr>
          </a:p>
        </p:txBody>
      </p:sp>
      <p:sp>
        <p:nvSpPr>
          <p:cNvPr id="115714" name="Rectangle 2"/>
          <p:cNvSpPr>
            <a:spLocks noGrp="1" noChangeArrowheads="1"/>
          </p:cNvSpPr>
          <p:nvPr>
            <p:ph type="title"/>
          </p:nvPr>
        </p:nvSpPr>
        <p:spPr/>
        <p:txBody>
          <a:bodyPr/>
          <a:lstStyle/>
          <a:p>
            <a:r>
              <a:rPr lang="en-US" altLang="en-US"/>
              <a:t>Intel IA-32 Family</a:t>
            </a:r>
            <a:endParaRPr lang="en-US" altLang="en-US" sz="2400"/>
          </a:p>
        </p:txBody>
      </p:sp>
      <p:sp>
        <p:nvSpPr>
          <p:cNvPr id="115715" name="Rectangle 3"/>
          <p:cNvSpPr>
            <a:spLocks noGrp="1" noChangeArrowheads="1"/>
          </p:cNvSpPr>
          <p:nvPr>
            <p:ph type="body" idx="1"/>
          </p:nvPr>
        </p:nvSpPr>
        <p:spPr>
          <a:xfrm>
            <a:off x="1066800" y="1371600"/>
            <a:ext cx="6781800" cy="3886200"/>
          </a:xfrm>
        </p:spPr>
        <p:txBody>
          <a:bodyPr/>
          <a:lstStyle/>
          <a:p>
            <a:r>
              <a:rPr lang="en-US" altLang="en-US" sz="2800"/>
              <a:t>Intel386</a:t>
            </a:r>
          </a:p>
          <a:p>
            <a:pPr lvl="1"/>
            <a:r>
              <a:rPr lang="en-US" altLang="en-US" sz="2600"/>
              <a:t>4 GB addressable RAM, 32-bit registers, paging (virtual memory)</a:t>
            </a:r>
          </a:p>
          <a:p>
            <a:r>
              <a:rPr lang="en-US" altLang="en-US" sz="2800"/>
              <a:t>Intel486</a:t>
            </a:r>
          </a:p>
          <a:p>
            <a:pPr lvl="1"/>
            <a:r>
              <a:rPr lang="en-US" altLang="en-US" sz="2600"/>
              <a:t>instruction pipelining</a:t>
            </a:r>
          </a:p>
          <a:p>
            <a:r>
              <a:rPr lang="en-US" altLang="en-US" sz="2800"/>
              <a:t>Pentium</a:t>
            </a:r>
          </a:p>
          <a:p>
            <a:pPr lvl="1"/>
            <a:r>
              <a:rPr lang="en-US" altLang="en-US" sz="2600"/>
              <a:t>superscalar, 32-bit address bus, 64-bit internal data path</a:t>
            </a:r>
          </a:p>
        </p:txBody>
      </p:sp>
    </p:spTree>
    <p:extLst>
      <p:ext uri="{BB962C8B-B14F-4D97-AF65-F5344CB8AC3E}">
        <p14:creationId xmlns:p14="http://schemas.microsoft.com/office/powerpoint/2010/main" val="1589785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A1E568DF-715D-46D7-AFEC-E93D3B5C8DF5}" type="slidenum">
              <a:rPr lang="en-US" altLang="en-US">
                <a:solidFill>
                  <a:srgbClr val="FFFFFF"/>
                </a:solidFill>
              </a:rPr>
              <a:pPr/>
              <a:t>19</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a:t>64-bit Processors</a:t>
            </a:r>
          </a:p>
        </p:txBody>
      </p:sp>
      <p:sp>
        <p:nvSpPr>
          <p:cNvPr id="145411" name="Rectangle 3"/>
          <p:cNvSpPr>
            <a:spLocks noGrp="1" noChangeArrowheads="1"/>
          </p:cNvSpPr>
          <p:nvPr>
            <p:ph type="body" idx="1"/>
          </p:nvPr>
        </p:nvSpPr>
        <p:spPr/>
        <p:txBody>
          <a:bodyPr/>
          <a:lstStyle/>
          <a:p>
            <a:r>
              <a:rPr lang="en-US" altLang="en-US"/>
              <a:t>Intel64</a:t>
            </a:r>
          </a:p>
          <a:p>
            <a:pPr lvl="1"/>
            <a:r>
              <a:rPr lang="en-US" altLang="en-US"/>
              <a:t>64-bit linear address space</a:t>
            </a:r>
          </a:p>
          <a:p>
            <a:pPr lvl="1"/>
            <a:r>
              <a:rPr lang="en-US" altLang="en-US"/>
              <a:t>Intel: Pentium Extreme, Xeon, Celeron D, Pendium D, Core 2, and Core i7</a:t>
            </a:r>
          </a:p>
          <a:p>
            <a:r>
              <a:rPr lang="en-US" altLang="en-US"/>
              <a:t>IA-32e Mode</a:t>
            </a:r>
          </a:p>
          <a:p>
            <a:pPr lvl="1"/>
            <a:r>
              <a:rPr lang="en-US" altLang="en-US"/>
              <a:t>Compatibility mode for legacy 16- and 32-bit applications</a:t>
            </a:r>
          </a:p>
          <a:p>
            <a:pPr lvl="1"/>
            <a:r>
              <a:rPr lang="en-US" altLang="en-US"/>
              <a:t>64-bit Mode uses 64-bit addresses and operands</a:t>
            </a:r>
          </a:p>
        </p:txBody>
      </p:sp>
    </p:spTree>
    <p:extLst>
      <p:ext uri="{BB962C8B-B14F-4D97-AF65-F5344CB8AC3E}">
        <p14:creationId xmlns:p14="http://schemas.microsoft.com/office/powerpoint/2010/main" val="399456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9F9B20E-4EDE-4455-966D-5E355F179434}" type="slidenum">
              <a:rPr lang="en-US" altLang="en-US">
                <a:solidFill>
                  <a:srgbClr val="FFFFFF"/>
                </a:solidFill>
              </a:rPr>
              <a:pPr/>
              <a:t>2</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Basic Microcomputer Design</a:t>
            </a:r>
          </a:p>
        </p:txBody>
      </p:sp>
      <p:sp>
        <p:nvSpPr>
          <p:cNvPr id="76803" name="Rectangle 3"/>
          <p:cNvSpPr>
            <a:spLocks noGrp="1" noChangeArrowheads="1"/>
          </p:cNvSpPr>
          <p:nvPr>
            <p:ph type="body" idx="1"/>
          </p:nvPr>
        </p:nvSpPr>
        <p:spPr>
          <a:xfrm>
            <a:off x="762000" y="1143000"/>
            <a:ext cx="7696200" cy="5257800"/>
          </a:xfrm>
        </p:spPr>
        <p:txBody>
          <a:bodyPr/>
          <a:lstStyle/>
          <a:p>
            <a:r>
              <a:rPr lang="en-US" altLang="en-US" sz="2000" dirty="0" smtClean="0"/>
              <a:t>Central Processor Unit:</a:t>
            </a:r>
          </a:p>
          <a:p>
            <a:pPr lvl="1"/>
            <a:r>
              <a:rPr lang="en-US" altLang="en-US" sz="1800" dirty="0" smtClean="0"/>
              <a:t>clock </a:t>
            </a:r>
            <a:r>
              <a:rPr lang="en-US" altLang="en-US" sz="1800" dirty="0"/>
              <a:t>synchronizes CPU operations</a:t>
            </a:r>
          </a:p>
          <a:p>
            <a:pPr lvl="1"/>
            <a:r>
              <a:rPr lang="en-US" altLang="en-US" sz="1800" dirty="0"/>
              <a:t>control unit (CU) coordinates sequence of execution steps</a:t>
            </a:r>
          </a:p>
          <a:p>
            <a:pPr lvl="1"/>
            <a:r>
              <a:rPr lang="en-US" altLang="en-US" sz="1800" dirty="0"/>
              <a:t>ALU performs arithmetic and </a:t>
            </a:r>
            <a:r>
              <a:rPr lang="en-US" altLang="en-US" sz="1800" dirty="0" smtClean="0"/>
              <a:t>logic operations</a:t>
            </a:r>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r>
              <a:rPr lang="en-US" altLang="en-US" sz="2000" dirty="0" smtClean="0"/>
              <a:t>Bus: transfer data between different parts of the computer</a:t>
            </a:r>
          </a:p>
          <a:p>
            <a:pPr lvl="1"/>
            <a:r>
              <a:rPr lang="en-US" altLang="en-US" sz="1800" dirty="0" smtClean="0"/>
              <a:t>Data bus, Control bus, and Address bus</a:t>
            </a:r>
          </a:p>
        </p:txBody>
      </p:sp>
      <p:graphicFrame>
        <p:nvGraphicFramePr>
          <p:cNvPr id="76804" name="Object 4"/>
          <p:cNvGraphicFramePr>
            <a:graphicFrameLocks noChangeAspect="1"/>
          </p:cNvGraphicFramePr>
          <p:nvPr>
            <p:extLst>
              <p:ext uri="{D42A27DB-BD31-4B8C-83A1-F6EECF244321}">
                <p14:modId xmlns:p14="http://schemas.microsoft.com/office/powerpoint/2010/main" val="1855325901"/>
              </p:ext>
            </p:extLst>
          </p:nvPr>
        </p:nvGraphicFramePr>
        <p:xfrm>
          <a:off x="1600200" y="2590800"/>
          <a:ext cx="5638800" cy="2743200"/>
        </p:xfrm>
        <a:graphic>
          <a:graphicData uri="http://schemas.openxmlformats.org/presentationml/2006/ole">
            <mc:AlternateContent xmlns:mc="http://schemas.openxmlformats.org/markup-compatibility/2006">
              <mc:Choice xmlns:v="urn:schemas-microsoft-com:vml" Requires="v">
                <p:oleObj spid="_x0000_s156685" name="VISIO" r:id="rId3" imgW="4390200" imgH="2033280" progId="Visio.Drawing.6">
                  <p:embed/>
                </p:oleObj>
              </mc:Choice>
              <mc:Fallback>
                <p:oleObj name="VISIO" r:id="rId3" imgW="4390200" imgH="2033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25908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510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CCEF4460-0D19-47FB-AEA7-98431DAA9165}" type="slidenum">
              <a:rPr lang="en-US" altLang="en-US">
                <a:solidFill>
                  <a:srgbClr val="FFFFFF"/>
                </a:solidFill>
              </a:rPr>
              <a:pPr/>
              <a:t>20</a:t>
            </a:fld>
            <a:endParaRPr lang="en-US" altLang="en-US">
              <a:solidFill>
                <a:srgbClr val="FFFFFF"/>
              </a:solidFill>
            </a:endParaRPr>
          </a:p>
        </p:txBody>
      </p:sp>
      <p:sp>
        <p:nvSpPr>
          <p:cNvPr id="146434" name="Rectangle 2"/>
          <p:cNvSpPr>
            <a:spLocks noGrp="1" noChangeArrowheads="1"/>
          </p:cNvSpPr>
          <p:nvPr>
            <p:ph type="title"/>
          </p:nvPr>
        </p:nvSpPr>
        <p:spPr/>
        <p:txBody>
          <a:bodyPr/>
          <a:lstStyle/>
          <a:p>
            <a:r>
              <a:rPr lang="en-US" altLang="en-US"/>
              <a:t>Intel Technologies</a:t>
            </a:r>
          </a:p>
        </p:txBody>
      </p:sp>
      <p:sp>
        <p:nvSpPr>
          <p:cNvPr id="146435" name="Rectangle 3"/>
          <p:cNvSpPr>
            <a:spLocks noGrp="1" noChangeArrowheads="1"/>
          </p:cNvSpPr>
          <p:nvPr>
            <p:ph type="body" idx="1"/>
          </p:nvPr>
        </p:nvSpPr>
        <p:spPr/>
        <p:txBody>
          <a:bodyPr/>
          <a:lstStyle/>
          <a:p>
            <a:r>
              <a:rPr lang="en-US" altLang="en-US"/>
              <a:t>HyperThreading technology</a:t>
            </a:r>
          </a:p>
          <a:p>
            <a:pPr lvl="1"/>
            <a:r>
              <a:rPr lang="en-US" altLang="en-US"/>
              <a:t>two tasks execute on a single processor at the same time</a:t>
            </a:r>
          </a:p>
          <a:p>
            <a:endParaRPr lang="en-US" altLang="en-US"/>
          </a:p>
          <a:p>
            <a:r>
              <a:rPr lang="en-US" altLang="en-US"/>
              <a:t>Dual Core processing</a:t>
            </a:r>
          </a:p>
          <a:p>
            <a:pPr lvl="1"/>
            <a:r>
              <a:rPr lang="en-US" altLang="en-US"/>
              <a:t>multiple processor cores in the same IC package</a:t>
            </a:r>
          </a:p>
          <a:p>
            <a:pPr lvl="1"/>
            <a:r>
              <a:rPr lang="en-US" altLang="en-US"/>
              <a:t>each processor has its own resources and communication path with the bus</a:t>
            </a:r>
          </a:p>
          <a:p>
            <a:endParaRPr lang="en-US" altLang="en-US"/>
          </a:p>
        </p:txBody>
      </p:sp>
    </p:spTree>
    <p:extLst>
      <p:ext uri="{BB962C8B-B14F-4D97-AF65-F5344CB8AC3E}">
        <p14:creationId xmlns:p14="http://schemas.microsoft.com/office/powerpoint/2010/main" val="244013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A0DF3A4E-A32F-4F9A-B79F-9EB31336425B}" type="slidenum">
              <a:rPr lang="en-US" altLang="en-US">
                <a:solidFill>
                  <a:srgbClr val="FFFFFF"/>
                </a:solidFill>
              </a:rPr>
              <a:pPr/>
              <a:t>21</a:t>
            </a:fld>
            <a:endParaRPr lang="en-US" altLang="en-US">
              <a:solidFill>
                <a:srgbClr val="FFFFFF"/>
              </a:solidFill>
            </a:endParaRPr>
          </a:p>
        </p:txBody>
      </p:sp>
      <p:sp>
        <p:nvSpPr>
          <p:cNvPr id="116738" name="Rectangle 1026"/>
          <p:cNvSpPr>
            <a:spLocks noGrp="1" noChangeArrowheads="1"/>
          </p:cNvSpPr>
          <p:nvPr>
            <p:ph type="title"/>
          </p:nvPr>
        </p:nvSpPr>
        <p:spPr/>
        <p:txBody>
          <a:bodyPr/>
          <a:lstStyle/>
          <a:p>
            <a:r>
              <a:rPr lang="en-US" altLang="en-US"/>
              <a:t>Intel Processor Families</a:t>
            </a:r>
            <a:endParaRPr lang="en-US" altLang="en-US" sz="2400"/>
          </a:p>
        </p:txBody>
      </p:sp>
      <p:sp>
        <p:nvSpPr>
          <p:cNvPr id="116739" name="Rectangle 1027"/>
          <p:cNvSpPr>
            <a:spLocks noGrp="1" noChangeArrowheads="1"/>
          </p:cNvSpPr>
          <p:nvPr>
            <p:ph type="body" idx="1"/>
          </p:nvPr>
        </p:nvSpPr>
        <p:spPr>
          <a:xfrm>
            <a:off x="914400" y="1295400"/>
            <a:ext cx="7391400" cy="3962400"/>
          </a:xfrm>
        </p:spPr>
        <p:txBody>
          <a:bodyPr/>
          <a:lstStyle/>
          <a:p>
            <a:pPr>
              <a:buFontTx/>
              <a:buNone/>
            </a:pPr>
            <a:r>
              <a:rPr lang="en-US" altLang="en-US"/>
              <a:t>Currently Used:</a:t>
            </a:r>
          </a:p>
          <a:p>
            <a:pPr>
              <a:buFontTx/>
              <a:buNone/>
            </a:pPr>
            <a:endParaRPr lang="en-US" altLang="en-US"/>
          </a:p>
          <a:p>
            <a:r>
              <a:rPr lang="en-US" altLang="en-US"/>
              <a:t>Pentium &amp; Celeron – dual core</a:t>
            </a:r>
          </a:p>
          <a:p>
            <a:r>
              <a:rPr lang="en-US" altLang="en-US"/>
              <a:t>Core 2 Duo - 2 processor cores</a:t>
            </a:r>
          </a:p>
          <a:p>
            <a:r>
              <a:rPr lang="en-US" altLang="en-US"/>
              <a:t>Core 2 Quad - 4 processor cores</a:t>
            </a:r>
          </a:p>
          <a:p>
            <a:r>
              <a:rPr lang="en-US" altLang="en-US"/>
              <a:t>Core i7 – 4 processor cores</a:t>
            </a:r>
          </a:p>
        </p:txBody>
      </p:sp>
    </p:spTree>
    <p:extLst>
      <p:ext uri="{BB962C8B-B14F-4D97-AF65-F5344CB8AC3E}">
        <p14:creationId xmlns:p14="http://schemas.microsoft.com/office/powerpoint/2010/main" val="365338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2FE8553E-2874-428E-909C-23BCCF6A39DF}" type="slidenum">
              <a:rPr lang="en-US" altLang="en-US">
                <a:solidFill>
                  <a:srgbClr val="FFFFFF"/>
                </a:solidFill>
              </a:rPr>
              <a:pPr/>
              <a:t>22</a:t>
            </a:fld>
            <a:endParaRPr lang="en-US" altLang="en-US">
              <a:solidFill>
                <a:srgbClr val="FFFFFF"/>
              </a:solidFill>
            </a:endParaRPr>
          </a:p>
        </p:txBody>
      </p:sp>
      <p:sp>
        <p:nvSpPr>
          <p:cNvPr id="117762" name="Rectangle 2"/>
          <p:cNvSpPr>
            <a:spLocks noGrp="1" noChangeArrowheads="1"/>
          </p:cNvSpPr>
          <p:nvPr>
            <p:ph type="title"/>
          </p:nvPr>
        </p:nvSpPr>
        <p:spPr/>
        <p:txBody>
          <a:bodyPr/>
          <a:lstStyle/>
          <a:p>
            <a:r>
              <a:rPr lang="en-US" altLang="en-US"/>
              <a:t>CISC and RISC</a:t>
            </a:r>
          </a:p>
        </p:txBody>
      </p:sp>
      <p:sp>
        <p:nvSpPr>
          <p:cNvPr id="117763" name="Rectangle 3"/>
          <p:cNvSpPr>
            <a:spLocks noGrp="1" noChangeArrowheads="1"/>
          </p:cNvSpPr>
          <p:nvPr>
            <p:ph type="body" idx="1"/>
          </p:nvPr>
        </p:nvSpPr>
        <p:spPr>
          <a:xfrm>
            <a:off x="1752600" y="1066800"/>
            <a:ext cx="5791200" cy="4724400"/>
          </a:xfrm>
        </p:spPr>
        <p:txBody>
          <a:bodyPr/>
          <a:lstStyle/>
          <a:p>
            <a:r>
              <a:rPr lang="en-US" altLang="en-US" sz="2000"/>
              <a:t>CISC – complex instruction set</a:t>
            </a:r>
          </a:p>
          <a:p>
            <a:pPr lvl="1"/>
            <a:r>
              <a:rPr lang="en-US" altLang="en-US" sz="2000"/>
              <a:t>large instruction set</a:t>
            </a:r>
          </a:p>
          <a:p>
            <a:pPr lvl="1"/>
            <a:r>
              <a:rPr lang="en-US" altLang="en-US" sz="2000"/>
              <a:t>high-level operations</a:t>
            </a:r>
          </a:p>
          <a:p>
            <a:pPr lvl="1"/>
            <a:r>
              <a:rPr lang="en-US" altLang="en-US" sz="2000"/>
              <a:t>requires microcode interpreter</a:t>
            </a:r>
          </a:p>
          <a:p>
            <a:pPr lvl="1"/>
            <a:r>
              <a:rPr lang="en-US" altLang="en-US" sz="2000"/>
              <a:t>examples: Intel 80x86 family</a:t>
            </a:r>
          </a:p>
          <a:p>
            <a:r>
              <a:rPr lang="en-US" altLang="en-US" sz="2000"/>
              <a:t>RISC – reduced instruction set</a:t>
            </a:r>
          </a:p>
          <a:p>
            <a:pPr lvl="1"/>
            <a:r>
              <a:rPr lang="en-US" altLang="en-US" sz="2000"/>
              <a:t>simple, atomic instructions</a:t>
            </a:r>
          </a:p>
          <a:p>
            <a:pPr lvl="1"/>
            <a:r>
              <a:rPr lang="en-US" altLang="en-US" sz="2000"/>
              <a:t>small instruction set</a:t>
            </a:r>
          </a:p>
          <a:p>
            <a:pPr lvl="1"/>
            <a:r>
              <a:rPr lang="en-US" altLang="en-US" sz="2000"/>
              <a:t>directly executed by hardware</a:t>
            </a:r>
          </a:p>
          <a:p>
            <a:pPr lvl="1"/>
            <a:r>
              <a:rPr lang="en-US" altLang="en-US" sz="2000"/>
              <a:t>examples: </a:t>
            </a:r>
          </a:p>
          <a:p>
            <a:pPr lvl="2"/>
            <a:r>
              <a:rPr lang="en-US" altLang="en-US" sz="1800"/>
              <a:t>ARM (Advanced RISC Machines)</a:t>
            </a:r>
          </a:p>
          <a:p>
            <a:pPr lvl="2"/>
            <a:r>
              <a:rPr lang="en-US" altLang="en-US" sz="1800"/>
              <a:t>DEC Alpha (now Compaq)</a:t>
            </a:r>
          </a:p>
        </p:txBody>
      </p:sp>
    </p:spTree>
    <p:extLst>
      <p:ext uri="{BB962C8B-B14F-4D97-AF65-F5344CB8AC3E}">
        <p14:creationId xmlns:p14="http://schemas.microsoft.com/office/powerpoint/2010/main" val="40932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2480442-8FF9-4376-B48A-42B993D86AC7}" type="slidenum">
              <a:rPr lang="en-US" altLang="en-US">
                <a:solidFill>
                  <a:srgbClr val="FF9966"/>
                </a:solidFill>
              </a:rPr>
              <a:pPr/>
              <a:t>23</a:t>
            </a:fld>
            <a:endParaRPr lang="en-US" altLang="en-US">
              <a:solidFill>
                <a:srgbClr val="FF9966"/>
              </a:solidFill>
            </a:endParaRPr>
          </a:p>
        </p:txBody>
      </p:sp>
      <p:sp>
        <p:nvSpPr>
          <p:cNvPr id="100354" name="Rectangle 2"/>
          <p:cNvSpPr>
            <a:spLocks noGrp="1" noChangeArrowheads="1"/>
          </p:cNvSpPr>
          <p:nvPr>
            <p:ph type="title"/>
          </p:nvPr>
        </p:nvSpPr>
        <p:spPr>
          <a:xfrm>
            <a:off x="990600" y="152400"/>
            <a:ext cx="7885113" cy="685800"/>
          </a:xfrm>
        </p:spPr>
        <p:txBody>
          <a:bodyPr/>
          <a:lstStyle/>
          <a:p>
            <a:r>
              <a:rPr lang="en-US" altLang="en-US" dirty="0"/>
              <a:t>Logical and Physical Addresses</a:t>
            </a:r>
            <a:endParaRPr lang="fr-CA" altLang="en-US" dirty="0"/>
          </a:p>
        </p:txBody>
      </p:sp>
      <p:sp>
        <p:nvSpPr>
          <p:cNvPr id="100355"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dirty="0"/>
              <a:t>Addresses specify the location of instructions and </a:t>
            </a:r>
            <a:r>
              <a:rPr lang="en-US" altLang="en-US" dirty="0" smtClean="0"/>
              <a:t>data</a:t>
            </a:r>
          </a:p>
          <a:p>
            <a:pPr algn="just">
              <a:lnSpc>
                <a:spcPct val="90000"/>
              </a:lnSpc>
            </a:pPr>
            <a:endParaRPr lang="en-US" altLang="en-US" dirty="0"/>
          </a:p>
          <a:p>
            <a:pPr algn="just">
              <a:lnSpc>
                <a:spcPct val="90000"/>
              </a:lnSpc>
            </a:pPr>
            <a:r>
              <a:rPr lang="en-US" altLang="en-US" dirty="0"/>
              <a:t>Addresses that specify an absolute location in main memory are </a:t>
            </a:r>
            <a:r>
              <a:rPr lang="en-US" altLang="en-US" dirty="0" smtClean="0">
                <a:solidFill>
                  <a:schemeClr val="folHlink"/>
                </a:solidFill>
              </a:rPr>
              <a:t>physical addresses (called linear addresses)</a:t>
            </a:r>
            <a:endParaRPr lang="en-US" altLang="en-US" dirty="0">
              <a:solidFill>
                <a:schemeClr val="folHlink"/>
              </a:solidFill>
            </a:endParaRPr>
          </a:p>
          <a:p>
            <a:pPr lvl="1" algn="just">
              <a:lnSpc>
                <a:spcPct val="90000"/>
              </a:lnSpc>
            </a:pPr>
            <a:r>
              <a:rPr lang="en-US" altLang="en-US" dirty="0"/>
              <a:t>They appear on the address bus </a:t>
            </a:r>
            <a:endParaRPr lang="en-US" altLang="en-US" dirty="0" smtClean="0"/>
          </a:p>
          <a:p>
            <a:pPr lvl="1" algn="just">
              <a:lnSpc>
                <a:spcPct val="90000"/>
              </a:lnSpc>
            </a:pPr>
            <a:endParaRPr lang="en-US" altLang="en-US" dirty="0"/>
          </a:p>
          <a:p>
            <a:pPr algn="just">
              <a:lnSpc>
                <a:spcPct val="90000"/>
              </a:lnSpc>
            </a:pPr>
            <a:r>
              <a:rPr lang="en-US" altLang="en-US" dirty="0"/>
              <a:t>Addresses that specify a location relative to a point in the program are </a:t>
            </a:r>
            <a:r>
              <a:rPr lang="en-US" altLang="en-US" dirty="0">
                <a:solidFill>
                  <a:schemeClr val="folHlink"/>
                </a:solidFill>
              </a:rPr>
              <a:t>logical (or virtual) addresses</a:t>
            </a:r>
          </a:p>
          <a:p>
            <a:pPr lvl="1" algn="just">
              <a:lnSpc>
                <a:spcPct val="90000"/>
              </a:lnSpc>
            </a:pPr>
            <a:r>
              <a:rPr lang="en-US" altLang="en-US" dirty="0"/>
              <a:t>They are addresses used in the code and are independent of the structure of main </a:t>
            </a:r>
            <a:r>
              <a:rPr lang="en-US" altLang="en-US" dirty="0" smtClean="0"/>
              <a:t>memory</a:t>
            </a:r>
          </a:p>
          <a:p>
            <a:pPr lvl="1" algn="just">
              <a:lnSpc>
                <a:spcPct val="90000"/>
              </a:lnSpc>
            </a:pPr>
            <a:endParaRPr lang="en-US" altLang="en-US" dirty="0"/>
          </a:p>
          <a:p>
            <a:pPr algn="just">
              <a:lnSpc>
                <a:spcPct val="90000"/>
              </a:lnSpc>
            </a:pPr>
            <a:r>
              <a:rPr lang="en-US" altLang="en-US" dirty="0"/>
              <a:t>Each logical address for the x86 consist of 2 parts:</a:t>
            </a:r>
          </a:p>
          <a:p>
            <a:pPr lvl="1" algn="just">
              <a:lnSpc>
                <a:spcPct val="90000"/>
              </a:lnSpc>
            </a:pPr>
            <a:r>
              <a:rPr lang="en-US" altLang="en-US" sz="2000" dirty="0"/>
              <a:t>A </a:t>
            </a:r>
            <a:r>
              <a:rPr lang="en-US" altLang="en-US" sz="2000" dirty="0">
                <a:solidFill>
                  <a:srgbClr val="FF1717"/>
                </a:solidFill>
              </a:rPr>
              <a:t>segment number</a:t>
            </a:r>
            <a:r>
              <a:rPr lang="en-US" altLang="en-US" sz="2000" dirty="0"/>
              <a:t> used to specify a (logical) part of the program [</a:t>
            </a:r>
            <a:r>
              <a:rPr lang="en-US" altLang="en-US" sz="2000" dirty="0">
                <a:solidFill>
                  <a:srgbClr val="00FF00"/>
                </a:solidFill>
              </a:rPr>
              <a:t>The physical address of the segment</a:t>
            </a:r>
            <a:r>
              <a:rPr lang="en-US" altLang="en-US" sz="2000" dirty="0"/>
              <a:t>]</a:t>
            </a:r>
          </a:p>
          <a:p>
            <a:pPr lvl="1" algn="just">
              <a:lnSpc>
                <a:spcPct val="90000"/>
              </a:lnSpc>
            </a:pPr>
            <a:r>
              <a:rPr lang="en-US" altLang="en-US" sz="2000" dirty="0"/>
              <a:t>A </a:t>
            </a:r>
            <a:r>
              <a:rPr lang="en-US" altLang="en-US" sz="2000" dirty="0">
                <a:solidFill>
                  <a:srgbClr val="FF1717"/>
                </a:solidFill>
              </a:rPr>
              <a:t>offset number</a:t>
            </a:r>
            <a:r>
              <a:rPr lang="en-US" altLang="en-US" sz="2000" dirty="0"/>
              <a:t> used to specify a location relative to the beginning of the segment</a:t>
            </a:r>
            <a:endParaRPr lang="fr-CA" altLang="en-US" sz="2000" dirty="0"/>
          </a:p>
        </p:txBody>
      </p:sp>
    </p:spTree>
    <p:extLst>
      <p:ext uri="{BB962C8B-B14F-4D97-AF65-F5344CB8AC3E}">
        <p14:creationId xmlns:p14="http://schemas.microsoft.com/office/powerpoint/2010/main" val="160294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04D4E620-0F8B-4BF5-9DCF-29676820476A}" type="slidenum">
              <a:rPr lang="en-US" altLang="en-US">
                <a:solidFill>
                  <a:srgbClr val="FFFFFF"/>
                </a:solidFill>
              </a:rPr>
              <a:pPr/>
              <a:t>24</a:t>
            </a:fld>
            <a:endParaRPr lang="en-US" altLang="en-US">
              <a:solidFill>
                <a:srgbClr val="FFFFFF"/>
              </a:solidFill>
            </a:endParaRPr>
          </a:p>
        </p:txBody>
      </p:sp>
      <p:sp>
        <p:nvSpPr>
          <p:cNvPr id="86018" name="Rectangle 2"/>
          <p:cNvSpPr>
            <a:spLocks noGrp="1" noChangeArrowheads="1"/>
          </p:cNvSpPr>
          <p:nvPr>
            <p:ph type="title"/>
          </p:nvPr>
        </p:nvSpPr>
        <p:spPr/>
        <p:txBody>
          <a:bodyPr/>
          <a:lstStyle/>
          <a:p>
            <a:r>
              <a:rPr lang="en-US" altLang="en-US"/>
              <a:t>Segmented Memory</a:t>
            </a:r>
          </a:p>
        </p:txBody>
      </p:sp>
      <p:sp>
        <p:nvSpPr>
          <p:cNvPr id="86019" name="Rectangle 3"/>
          <p:cNvSpPr>
            <a:spLocks noGrp="1" noChangeArrowheads="1"/>
          </p:cNvSpPr>
          <p:nvPr>
            <p:ph type="body" idx="1"/>
          </p:nvPr>
        </p:nvSpPr>
        <p:spPr>
          <a:xfrm>
            <a:off x="685800" y="1066800"/>
            <a:ext cx="7772400" cy="762000"/>
          </a:xfrm>
        </p:spPr>
        <p:txBody>
          <a:bodyPr/>
          <a:lstStyle/>
          <a:p>
            <a:pPr marL="0" indent="0">
              <a:buFontTx/>
              <a:buNone/>
            </a:pPr>
            <a:r>
              <a:rPr lang="en-US" altLang="en-US" sz="2000"/>
              <a:t>Segmented memory addressing: absolute (linear) address is a combination of a 16-bit segment value added to a 16-bit offset </a:t>
            </a:r>
          </a:p>
        </p:txBody>
      </p:sp>
      <p:graphicFrame>
        <p:nvGraphicFramePr>
          <p:cNvPr id="86020" name="Object 4"/>
          <p:cNvGraphicFramePr>
            <a:graphicFrameLocks noChangeAspect="1"/>
          </p:cNvGraphicFramePr>
          <p:nvPr/>
        </p:nvGraphicFramePr>
        <p:xfrm>
          <a:off x="1905000" y="1981200"/>
          <a:ext cx="4795838" cy="3889375"/>
        </p:xfrm>
        <a:graphic>
          <a:graphicData uri="http://schemas.openxmlformats.org/presentationml/2006/ole">
            <mc:AlternateContent xmlns:mc="http://schemas.openxmlformats.org/markup-compatibility/2006">
              <mc:Choice xmlns:v="urn:schemas-microsoft-com:vml" Requires="v">
                <p:oleObj spid="_x0000_s163853" name="VISIO" r:id="rId3" imgW="4718880" imgH="3812760" progId="Visio.Drawing.6">
                  <p:embed/>
                </p:oleObj>
              </mc:Choice>
              <mc:Fallback>
                <p:oleObj name="VISIO" r:id="rId3" imgW="4718880" imgH="3812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614" t="-1999"/>
                      <a:stretch>
                        <a:fillRect/>
                      </a:stretch>
                    </p:blipFill>
                    <p:spPr bwMode="auto">
                      <a:xfrm>
                        <a:off x="1905000" y="1981200"/>
                        <a:ext cx="4795838" cy="38893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1" name="Text Box 5"/>
          <p:cNvSpPr txBox="1">
            <a:spLocks noChangeArrowheads="1"/>
          </p:cNvSpPr>
          <p:nvPr/>
        </p:nvSpPr>
        <p:spPr bwMode="auto">
          <a:xfrm rot="-5389473">
            <a:off x="502444" y="3610769"/>
            <a:ext cx="22701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solidFill>
                  <a:srgbClr val="FFFFFF"/>
                </a:solidFill>
              </a:rPr>
              <a:t>linear addresses</a:t>
            </a:r>
          </a:p>
        </p:txBody>
      </p:sp>
      <p:sp>
        <p:nvSpPr>
          <p:cNvPr id="86022" name="Line 6"/>
          <p:cNvSpPr>
            <a:spLocks noChangeShapeType="1"/>
          </p:cNvSpPr>
          <p:nvPr/>
        </p:nvSpPr>
        <p:spPr bwMode="auto">
          <a:xfrm flipH="1">
            <a:off x="5715000" y="3505200"/>
            <a:ext cx="1295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86023" name="Text Box 7"/>
          <p:cNvSpPr txBox="1">
            <a:spLocks noChangeArrowheads="1"/>
          </p:cNvSpPr>
          <p:nvPr/>
        </p:nvSpPr>
        <p:spPr bwMode="auto">
          <a:xfrm>
            <a:off x="7010400" y="3228975"/>
            <a:ext cx="17526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rgbClr val="FFFFFF"/>
                </a:solidFill>
              </a:rPr>
              <a:t>one segment</a:t>
            </a:r>
          </a:p>
        </p:txBody>
      </p:sp>
    </p:spTree>
    <p:extLst>
      <p:ext uri="{BB962C8B-B14F-4D97-AF65-F5344CB8AC3E}">
        <p14:creationId xmlns:p14="http://schemas.microsoft.com/office/powerpoint/2010/main" val="123271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681A9F34-9808-42C6-8A7B-BCC04F00CCAC}" type="slidenum">
              <a:rPr lang="en-US" altLang="en-US">
                <a:solidFill>
                  <a:srgbClr val="FFFFFF"/>
                </a:solidFill>
              </a:rPr>
              <a:pPr/>
              <a:t>25</a:t>
            </a:fld>
            <a:endParaRPr lang="en-US" altLang="en-US">
              <a:solidFill>
                <a:srgbClr val="FFFFFF"/>
              </a:solidFill>
            </a:endParaRPr>
          </a:p>
        </p:txBody>
      </p:sp>
      <p:sp>
        <p:nvSpPr>
          <p:cNvPr id="81922" name="Rectangle 2"/>
          <p:cNvSpPr>
            <a:spLocks noGrp="1" noChangeArrowheads="1"/>
          </p:cNvSpPr>
          <p:nvPr>
            <p:ph type="title"/>
          </p:nvPr>
        </p:nvSpPr>
        <p:spPr>
          <a:xfrm>
            <a:off x="685800" y="228600"/>
            <a:ext cx="7772400" cy="838200"/>
          </a:xfrm>
        </p:spPr>
        <p:txBody>
          <a:bodyPr/>
          <a:lstStyle/>
          <a:p>
            <a:r>
              <a:rPr lang="en-US" altLang="en-US" dirty="0"/>
              <a:t>IA-32 Processor Architecture</a:t>
            </a:r>
            <a:br>
              <a:rPr lang="en-US" altLang="en-US" dirty="0"/>
            </a:br>
            <a:r>
              <a:rPr lang="en-US" altLang="en-US" sz="2800" dirty="0" smtClean="0"/>
              <a:t>(Modes </a:t>
            </a:r>
            <a:r>
              <a:rPr lang="en-US" altLang="en-US" sz="2800" dirty="0"/>
              <a:t>of </a:t>
            </a:r>
            <a:r>
              <a:rPr lang="en-US" altLang="en-US" sz="2800" dirty="0" smtClean="0"/>
              <a:t>Operation)</a:t>
            </a:r>
            <a:endParaRPr lang="en-US" altLang="en-US" sz="2800" dirty="0"/>
          </a:p>
        </p:txBody>
      </p:sp>
      <p:sp>
        <p:nvSpPr>
          <p:cNvPr id="81923" name="Rectangle 3"/>
          <p:cNvSpPr>
            <a:spLocks noGrp="1" noChangeArrowheads="1"/>
          </p:cNvSpPr>
          <p:nvPr>
            <p:ph type="body" idx="1"/>
          </p:nvPr>
        </p:nvSpPr>
        <p:spPr>
          <a:xfrm>
            <a:off x="685800" y="1143000"/>
            <a:ext cx="7772400" cy="3581400"/>
          </a:xfrm>
        </p:spPr>
        <p:txBody>
          <a:bodyPr/>
          <a:lstStyle/>
          <a:p>
            <a:r>
              <a:rPr lang="en-US" altLang="en-US" dirty="0"/>
              <a:t>Protected </a:t>
            </a:r>
            <a:r>
              <a:rPr lang="en-US" altLang="en-US" dirty="0" smtClean="0"/>
              <a:t>mode: </a:t>
            </a:r>
            <a:r>
              <a:rPr lang="en-US" altLang="en-US" dirty="0" smtClean="0">
                <a:solidFill>
                  <a:srgbClr val="FFC000"/>
                </a:solidFill>
              </a:rPr>
              <a:t>programs in separate segments</a:t>
            </a:r>
            <a:endParaRPr lang="en-US" altLang="en-US" dirty="0">
              <a:solidFill>
                <a:srgbClr val="FFC000"/>
              </a:solidFill>
            </a:endParaRPr>
          </a:p>
          <a:p>
            <a:pPr lvl="1"/>
            <a:r>
              <a:rPr lang="en-US" altLang="en-US" dirty="0"/>
              <a:t>native mode (Windows, Linux</a:t>
            </a:r>
            <a:r>
              <a:rPr lang="en-US" altLang="en-US" dirty="0" smtClean="0"/>
              <a:t>)</a:t>
            </a:r>
          </a:p>
          <a:p>
            <a:pPr lvl="1"/>
            <a:r>
              <a:rPr lang="en-US" altLang="en-US" dirty="0" smtClean="0">
                <a:solidFill>
                  <a:srgbClr val="FFC000"/>
                </a:solidFill>
              </a:rPr>
              <a:t>Supported by all x86 except 8086</a:t>
            </a:r>
            <a:endParaRPr lang="en-US" altLang="en-US" dirty="0"/>
          </a:p>
          <a:p>
            <a:r>
              <a:rPr lang="en-US" altLang="en-US" dirty="0"/>
              <a:t>Real-address </a:t>
            </a:r>
            <a:r>
              <a:rPr lang="en-US" altLang="en-US" dirty="0" smtClean="0"/>
              <a:t>mode: 8086 </a:t>
            </a:r>
            <a:endParaRPr lang="en-US" altLang="en-US" sz="2000" dirty="0">
              <a:solidFill>
                <a:srgbClr val="FFC000"/>
              </a:solidFill>
            </a:endParaRPr>
          </a:p>
          <a:p>
            <a:pPr lvl="1"/>
            <a:r>
              <a:rPr lang="en-US" altLang="en-US" dirty="0"/>
              <a:t>native </a:t>
            </a:r>
            <a:r>
              <a:rPr lang="en-US" altLang="en-US" dirty="0" smtClean="0"/>
              <a:t>MS-DOS</a:t>
            </a:r>
          </a:p>
          <a:p>
            <a:pPr lvl="1"/>
            <a:r>
              <a:rPr lang="en-US" altLang="en-US" dirty="0">
                <a:solidFill>
                  <a:srgbClr val="FFC000"/>
                </a:solidFill>
              </a:rPr>
              <a:t>Supported by all </a:t>
            </a:r>
            <a:r>
              <a:rPr lang="en-US" altLang="en-US" dirty="0" smtClean="0">
                <a:solidFill>
                  <a:srgbClr val="FFC000"/>
                </a:solidFill>
              </a:rPr>
              <a:t>x86</a:t>
            </a:r>
            <a:endParaRPr lang="en-US" altLang="en-US" dirty="0"/>
          </a:p>
          <a:p>
            <a:r>
              <a:rPr lang="en-US" altLang="en-US" dirty="0"/>
              <a:t>System management </a:t>
            </a:r>
            <a:r>
              <a:rPr lang="en-US" altLang="en-US" dirty="0" smtClean="0"/>
              <a:t>mode: </a:t>
            </a:r>
            <a:r>
              <a:rPr lang="en-US" altLang="en-US" dirty="0" smtClean="0">
                <a:solidFill>
                  <a:srgbClr val="FFC000"/>
                </a:solidFill>
              </a:rPr>
              <a:t>customized processor</a:t>
            </a:r>
            <a:endParaRPr lang="en-US" altLang="en-US" dirty="0">
              <a:solidFill>
                <a:srgbClr val="FFC000"/>
              </a:solidFill>
            </a:endParaRPr>
          </a:p>
          <a:p>
            <a:pPr lvl="1"/>
            <a:r>
              <a:rPr lang="en-US" altLang="en-US" dirty="0"/>
              <a:t>power management, system security, diagnostics</a:t>
            </a:r>
          </a:p>
        </p:txBody>
      </p:sp>
      <p:sp>
        <p:nvSpPr>
          <p:cNvPr id="81924" name="Text Box 4"/>
          <p:cNvSpPr txBox="1">
            <a:spLocks noChangeArrowheads="1"/>
          </p:cNvSpPr>
          <p:nvPr/>
        </p:nvSpPr>
        <p:spPr bwMode="auto">
          <a:xfrm>
            <a:off x="762000" y="4876800"/>
            <a:ext cx="7467600" cy="1458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a:defRPr sz="2400">
                <a:solidFill>
                  <a:schemeClr val="tx1"/>
                </a:solidFill>
                <a:latin typeface="Times New Roman" pitchFamily="18" charset="0"/>
              </a:defRPr>
            </a:lvl1pPr>
            <a:lvl2pPr marL="684213" indent="-2270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rgbClr val="FFFFFF"/>
              </a:buClr>
              <a:buFontTx/>
              <a:buChar char="•"/>
            </a:pPr>
            <a:r>
              <a:rPr lang="en-US" altLang="en-US" dirty="0">
                <a:solidFill>
                  <a:srgbClr val="FFFFFF"/>
                </a:solidFill>
                <a:latin typeface="Arial" charset="0"/>
              </a:rPr>
              <a:t>Virtual-8086 mode</a:t>
            </a:r>
          </a:p>
          <a:p>
            <a:pPr lvl="1">
              <a:spcBef>
                <a:spcPct val="20000"/>
              </a:spcBef>
              <a:buClr>
                <a:srgbClr val="FFFFFF"/>
              </a:buClr>
              <a:buFontTx/>
              <a:buChar char="•"/>
            </a:pPr>
            <a:r>
              <a:rPr lang="en-US" altLang="en-US" sz="2200" dirty="0" smtClean="0">
                <a:solidFill>
                  <a:srgbClr val="FFFFFF"/>
                </a:solidFill>
                <a:latin typeface="Arial" charset="0"/>
              </a:rPr>
              <a:t>Protected, </a:t>
            </a:r>
            <a:r>
              <a:rPr lang="en-US" altLang="en-US" sz="2000" dirty="0" smtClean="0">
                <a:solidFill>
                  <a:srgbClr val="FFC000"/>
                </a:solidFill>
                <a:latin typeface="Arial" charset="0"/>
              </a:rPr>
              <a:t>but can execute real-address mode software</a:t>
            </a:r>
            <a:endParaRPr lang="en-US" altLang="en-US" sz="2000" dirty="0">
              <a:solidFill>
                <a:srgbClr val="FFFFFF"/>
              </a:solidFill>
              <a:latin typeface="Arial" charset="0"/>
            </a:endParaRPr>
          </a:p>
          <a:p>
            <a:pPr lvl="1">
              <a:spcBef>
                <a:spcPct val="20000"/>
              </a:spcBef>
              <a:buClr>
                <a:srgbClr val="FFFFFF"/>
              </a:buClr>
              <a:buFontTx/>
              <a:buChar char="•"/>
            </a:pPr>
            <a:r>
              <a:rPr lang="en-US" altLang="en-US" sz="2200" dirty="0">
                <a:solidFill>
                  <a:srgbClr val="FFFFFF"/>
                </a:solidFill>
                <a:latin typeface="Arial" charset="0"/>
              </a:rPr>
              <a:t>each program has its own 8086 computer</a:t>
            </a:r>
            <a:endParaRPr lang="en-US" altLang="en-US" sz="2100" dirty="0">
              <a:solidFill>
                <a:srgbClr val="FFFFFF"/>
              </a:solidFill>
              <a:latin typeface="Arial" charset="0"/>
            </a:endParaRPr>
          </a:p>
        </p:txBody>
      </p:sp>
    </p:spTree>
    <p:extLst>
      <p:ext uri="{BB962C8B-B14F-4D97-AF65-F5344CB8AC3E}">
        <p14:creationId xmlns:p14="http://schemas.microsoft.com/office/powerpoint/2010/main" val="19173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EA3E66D2-BC55-489C-99BA-C38EEAD80FB3}" type="slidenum">
              <a:rPr lang="en-US" altLang="en-US">
                <a:solidFill>
                  <a:srgbClr val="FFFFFF"/>
                </a:solidFill>
              </a:rPr>
              <a:pPr/>
              <a:t>26</a:t>
            </a:fld>
            <a:endParaRPr lang="en-US" altLang="en-US">
              <a:solidFill>
                <a:srgbClr val="FFFFFF"/>
              </a:solidFill>
            </a:endParaRPr>
          </a:p>
        </p:txBody>
      </p:sp>
      <p:sp>
        <p:nvSpPr>
          <p:cNvPr id="82946" name="Rectangle 1026"/>
          <p:cNvSpPr>
            <a:spLocks noGrp="1" noChangeArrowheads="1"/>
          </p:cNvSpPr>
          <p:nvPr>
            <p:ph type="title"/>
          </p:nvPr>
        </p:nvSpPr>
        <p:spPr/>
        <p:txBody>
          <a:bodyPr/>
          <a:lstStyle/>
          <a:p>
            <a:r>
              <a:rPr lang="en-US" altLang="en-US"/>
              <a:t>Addressable Memory</a:t>
            </a:r>
          </a:p>
        </p:txBody>
      </p:sp>
      <p:sp>
        <p:nvSpPr>
          <p:cNvPr id="82947" name="Rectangle 1027"/>
          <p:cNvSpPr>
            <a:spLocks noGrp="1" noChangeArrowheads="1"/>
          </p:cNvSpPr>
          <p:nvPr>
            <p:ph type="body" idx="1"/>
          </p:nvPr>
        </p:nvSpPr>
        <p:spPr>
          <a:xfrm>
            <a:off x="1447800" y="1600200"/>
            <a:ext cx="6477000" cy="2895600"/>
          </a:xfrm>
        </p:spPr>
        <p:txBody>
          <a:bodyPr/>
          <a:lstStyle/>
          <a:p>
            <a:r>
              <a:rPr lang="en-US" altLang="en-US" dirty="0"/>
              <a:t>Protected mode</a:t>
            </a:r>
          </a:p>
          <a:p>
            <a:pPr lvl="1"/>
            <a:r>
              <a:rPr lang="en-US" altLang="en-US" dirty="0"/>
              <a:t>4 GB</a:t>
            </a:r>
          </a:p>
          <a:p>
            <a:pPr lvl="1"/>
            <a:r>
              <a:rPr lang="en-US" altLang="en-US" dirty="0"/>
              <a:t>32-bit </a:t>
            </a:r>
            <a:r>
              <a:rPr lang="en-US" altLang="en-US" dirty="0" smtClean="0"/>
              <a:t>address</a:t>
            </a:r>
          </a:p>
          <a:p>
            <a:pPr lvl="1"/>
            <a:endParaRPr lang="en-US" altLang="en-US" dirty="0"/>
          </a:p>
          <a:p>
            <a:r>
              <a:rPr lang="en-US" altLang="en-US" dirty="0"/>
              <a:t>Real-address and Virtual-8086 modes</a:t>
            </a:r>
          </a:p>
          <a:p>
            <a:pPr lvl="1"/>
            <a:r>
              <a:rPr lang="en-US" altLang="en-US" dirty="0"/>
              <a:t>1 MB space</a:t>
            </a:r>
          </a:p>
          <a:p>
            <a:pPr lvl="1"/>
            <a:r>
              <a:rPr lang="en-US" altLang="en-US" dirty="0"/>
              <a:t>20-bit address</a:t>
            </a:r>
          </a:p>
        </p:txBody>
      </p:sp>
    </p:spTree>
    <p:extLst>
      <p:ext uri="{BB962C8B-B14F-4D97-AF65-F5344CB8AC3E}">
        <p14:creationId xmlns:p14="http://schemas.microsoft.com/office/powerpoint/2010/main" val="210418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654B19-AC66-4CA7-9925-B6BFBF0996F8}" type="slidenum">
              <a:rPr lang="en-US" altLang="en-US">
                <a:solidFill>
                  <a:srgbClr val="FF9966"/>
                </a:solidFill>
              </a:rPr>
              <a:pPr/>
              <a:t>27</a:t>
            </a:fld>
            <a:endParaRPr lang="en-US" altLang="en-US">
              <a:solidFill>
                <a:srgbClr val="FF9966"/>
              </a:solidFill>
            </a:endParaRPr>
          </a:p>
        </p:txBody>
      </p:sp>
      <p:sp>
        <p:nvSpPr>
          <p:cNvPr id="101378" name="Rectangle 2"/>
          <p:cNvSpPr>
            <a:spLocks noGrp="1" noChangeArrowheads="1"/>
          </p:cNvSpPr>
          <p:nvPr>
            <p:ph type="title"/>
          </p:nvPr>
        </p:nvSpPr>
        <p:spPr/>
        <p:txBody>
          <a:bodyPr/>
          <a:lstStyle/>
          <a:p>
            <a:r>
              <a:rPr lang="en-US" altLang="en-US"/>
              <a:t>Address Translation and Running Modes</a:t>
            </a:r>
            <a:endParaRPr lang="fr-CA" altLang="en-US"/>
          </a:p>
        </p:txBody>
      </p:sp>
      <p:sp>
        <p:nvSpPr>
          <p:cNvPr id="101379" name="Rectangle 3"/>
          <p:cNvSpPr>
            <a:spLocks noGrp="1" noChangeArrowheads="1"/>
          </p:cNvSpPr>
          <p:nvPr>
            <p:ph type="body" idx="1"/>
          </p:nvPr>
        </p:nvSpPr>
        <p:spPr>
          <a:xfrm>
            <a:off x="76200" y="838200"/>
            <a:ext cx="8991600" cy="5943600"/>
          </a:xfrm>
        </p:spPr>
        <p:txBody>
          <a:bodyPr/>
          <a:lstStyle/>
          <a:p>
            <a:pPr algn="just"/>
            <a:r>
              <a:rPr lang="en-US" altLang="en-US" dirty="0"/>
              <a:t>The translation from logical to physical addresses is done at run time</a:t>
            </a:r>
          </a:p>
          <a:p>
            <a:pPr algn="just"/>
            <a:endParaRPr lang="en-US" altLang="en-US" dirty="0"/>
          </a:p>
          <a:p>
            <a:pPr algn="just"/>
            <a:r>
              <a:rPr lang="en-US" altLang="en-US" dirty="0"/>
              <a:t>The way in which this address translation is done depends on the running mode of the x86</a:t>
            </a:r>
          </a:p>
          <a:p>
            <a:pPr algn="just"/>
            <a:endParaRPr lang="en-US" altLang="en-US" dirty="0"/>
          </a:p>
          <a:p>
            <a:pPr algn="just"/>
            <a:r>
              <a:rPr lang="en-US" altLang="en-US" dirty="0"/>
              <a:t>Two different running modes exist for the x86</a:t>
            </a:r>
            <a:r>
              <a:rPr lang="en-US" altLang="en-US" dirty="0" smtClean="0"/>
              <a:t>:</a:t>
            </a:r>
          </a:p>
          <a:p>
            <a:pPr algn="just"/>
            <a:endParaRPr lang="en-US" altLang="en-US" dirty="0"/>
          </a:p>
          <a:p>
            <a:pPr lvl="1" algn="just"/>
            <a:r>
              <a:rPr lang="en-US" altLang="en-US" dirty="0">
                <a:solidFill>
                  <a:schemeClr val="folHlink"/>
                </a:solidFill>
              </a:rPr>
              <a:t>Real mode</a:t>
            </a:r>
            <a:r>
              <a:rPr lang="en-US" altLang="en-US" dirty="0"/>
              <a:t> (supported by every x86</a:t>
            </a:r>
            <a:r>
              <a:rPr lang="en-US" altLang="en-US" dirty="0" smtClean="0"/>
              <a:t>)</a:t>
            </a:r>
          </a:p>
          <a:p>
            <a:pPr lvl="1" algn="just"/>
            <a:endParaRPr lang="en-US" altLang="en-US" dirty="0"/>
          </a:p>
          <a:p>
            <a:pPr lvl="1" algn="just"/>
            <a:r>
              <a:rPr lang="en-US" altLang="en-US" dirty="0">
                <a:solidFill>
                  <a:schemeClr val="folHlink"/>
                </a:solidFill>
              </a:rPr>
              <a:t>Protected mode</a:t>
            </a:r>
            <a:r>
              <a:rPr lang="en-US" altLang="en-US" dirty="0"/>
              <a:t> (all x86 except the 8086</a:t>
            </a:r>
            <a:r>
              <a:rPr lang="en-US" altLang="en-US" dirty="0" smtClean="0"/>
              <a:t>)</a:t>
            </a:r>
          </a:p>
          <a:p>
            <a:pPr lvl="1" algn="just"/>
            <a:endParaRPr lang="en-US" altLang="en-US" dirty="0"/>
          </a:p>
          <a:p>
            <a:pPr lvl="2" algn="just"/>
            <a:r>
              <a:rPr lang="en-US" altLang="en-US" dirty="0">
                <a:solidFill>
                  <a:srgbClr val="00FF00"/>
                </a:solidFill>
              </a:rPr>
              <a:t>You will use this mode</a:t>
            </a:r>
          </a:p>
          <a:p>
            <a:endParaRPr lang="en-US" altLang="en-US" dirty="0"/>
          </a:p>
          <a:p>
            <a:endParaRPr lang="fr-CA" altLang="en-US" dirty="0"/>
          </a:p>
        </p:txBody>
      </p:sp>
    </p:spTree>
    <p:extLst>
      <p:ext uri="{BB962C8B-B14F-4D97-AF65-F5344CB8AC3E}">
        <p14:creationId xmlns:p14="http://schemas.microsoft.com/office/powerpoint/2010/main" val="364991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F2551348-59A4-4008-AADB-5843111E51A1}" type="slidenum">
              <a:rPr lang="en-US" altLang="en-US">
                <a:solidFill>
                  <a:srgbClr val="FFFFFF"/>
                </a:solidFill>
              </a:rPr>
              <a:pPr/>
              <a:t>28</a:t>
            </a:fld>
            <a:endParaRPr lang="en-US" altLang="en-US">
              <a:solidFill>
                <a:srgbClr val="FFFFFF"/>
              </a:solidFill>
            </a:endParaRPr>
          </a:p>
        </p:txBody>
      </p:sp>
      <p:sp>
        <p:nvSpPr>
          <p:cNvPr id="137218" name="Rectangle 1026"/>
          <p:cNvSpPr>
            <a:spLocks noGrp="1" noChangeArrowheads="1"/>
          </p:cNvSpPr>
          <p:nvPr>
            <p:ph type="title"/>
          </p:nvPr>
        </p:nvSpPr>
        <p:spPr/>
        <p:txBody>
          <a:bodyPr/>
          <a:lstStyle/>
          <a:p>
            <a:r>
              <a:rPr lang="en-US" altLang="en-US" b="1" dirty="0"/>
              <a:t>IA-32 Memory </a:t>
            </a:r>
            <a:r>
              <a:rPr lang="en-US" altLang="en-US" b="1" dirty="0" smtClean="0"/>
              <a:t>Management</a:t>
            </a:r>
            <a:r>
              <a:rPr lang="en-US" altLang="en-US" dirty="0" smtClean="0"/>
              <a:t/>
            </a:r>
            <a:br>
              <a:rPr lang="en-US" altLang="en-US" dirty="0" smtClean="0"/>
            </a:br>
            <a:r>
              <a:rPr lang="en-US" altLang="en-US" sz="2800" dirty="0" smtClean="0"/>
              <a:t>(Real-Address mode)</a:t>
            </a:r>
            <a:endParaRPr lang="en-US" altLang="en-US" sz="2800" dirty="0"/>
          </a:p>
        </p:txBody>
      </p:sp>
      <p:sp>
        <p:nvSpPr>
          <p:cNvPr id="137219" name="Rectangle 1027"/>
          <p:cNvSpPr>
            <a:spLocks noGrp="1" noChangeArrowheads="1"/>
          </p:cNvSpPr>
          <p:nvPr>
            <p:ph type="body" idx="1"/>
          </p:nvPr>
        </p:nvSpPr>
        <p:spPr>
          <a:xfrm>
            <a:off x="1752600" y="1600200"/>
            <a:ext cx="6477000" cy="2971800"/>
          </a:xfrm>
        </p:spPr>
        <p:txBody>
          <a:bodyPr/>
          <a:lstStyle/>
          <a:p>
            <a:r>
              <a:rPr lang="en-US" altLang="en-US"/>
              <a:t>1 MB RAM maximum addressable</a:t>
            </a:r>
          </a:p>
          <a:p>
            <a:r>
              <a:rPr lang="en-US" altLang="en-US"/>
              <a:t>Application programs can access any area of memory</a:t>
            </a:r>
          </a:p>
          <a:p>
            <a:r>
              <a:rPr lang="en-US" altLang="en-US"/>
              <a:t>Single tasking</a:t>
            </a:r>
          </a:p>
          <a:p>
            <a:r>
              <a:rPr lang="en-US" altLang="en-US"/>
              <a:t>Supported by MS-DOS operating system</a:t>
            </a:r>
          </a:p>
        </p:txBody>
      </p:sp>
    </p:spTree>
    <p:extLst>
      <p:ext uri="{BB962C8B-B14F-4D97-AF65-F5344CB8AC3E}">
        <p14:creationId xmlns:p14="http://schemas.microsoft.com/office/powerpoint/2010/main" val="37527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AEA50C-56D3-45F6-9B3B-00516D0A54B0}" type="slidenum">
              <a:rPr lang="en-US" altLang="en-US">
                <a:solidFill>
                  <a:srgbClr val="FF9966"/>
                </a:solidFill>
              </a:rPr>
              <a:pPr/>
              <a:t>29</a:t>
            </a:fld>
            <a:endParaRPr lang="en-US" altLang="en-US">
              <a:solidFill>
                <a:srgbClr val="FF9966"/>
              </a:solidFill>
            </a:endParaRPr>
          </a:p>
        </p:txBody>
      </p:sp>
      <p:sp>
        <p:nvSpPr>
          <p:cNvPr id="102402" name="Rectangle 2"/>
          <p:cNvSpPr>
            <a:spLocks noGrp="1" noChangeArrowheads="1"/>
          </p:cNvSpPr>
          <p:nvPr>
            <p:ph type="title"/>
          </p:nvPr>
        </p:nvSpPr>
        <p:spPr/>
        <p:txBody>
          <a:bodyPr/>
          <a:lstStyle/>
          <a:p>
            <a:r>
              <a:rPr lang="en-US" altLang="en-US"/>
              <a:t>Address Translation in Real Mode</a:t>
            </a:r>
            <a:endParaRPr lang="fr-CA" altLang="en-US"/>
          </a:p>
        </p:txBody>
      </p:sp>
      <p:sp>
        <p:nvSpPr>
          <p:cNvPr id="102403" name="Rectangle 3"/>
          <p:cNvSpPr>
            <a:spLocks noGrp="1" noChangeArrowheads="1"/>
          </p:cNvSpPr>
          <p:nvPr>
            <p:ph type="body" idx="1"/>
          </p:nvPr>
        </p:nvSpPr>
        <p:spPr>
          <a:xfrm>
            <a:off x="76200" y="762000"/>
            <a:ext cx="8991600" cy="6019800"/>
          </a:xfrm>
        </p:spPr>
        <p:txBody>
          <a:bodyPr/>
          <a:lstStyle/>
          <a:p>
            <a:pPr algn="just"/>
            <a:r>
              <a:rPr lang="en-US" altLang="en-US" dirty="0"/>
              <a:t>The 16-bit segment number (contained in a segment register) is first multiplied by 16 to give the </a:t>
            </a:r>
            <a:r>
              <a:rPr lang="en-US" altLang="en-US" dirty="0">
                <a:solidFill>
                  <a:srgbClr val="00FF00"/>
                </a:solidFill>
              </a:rPr>
              <a:t>20-bit</a:t>
            </a:r>
            <a:r>
              <a:rPr lang="en-US" altLang="en-US" dirty="0"/>
              <a:t> physical address of the first byte of the referenced segment: </a:t>
            </a:r>
            <a:r>
              <a:rPr lang="en-US" altLang="en-US" dirty="0" err="1">
                <a:solidFill>
                  <a:srgbClr val="00FF00"/>
                </a:solidFill>
              </a:rPr>
              <a:t>Seg_adr</a:t>
            </a:r>
            <a:r>
              <a:rPr lang="en-US" altLang="en-US" dirty="0">
                <a:solidFill>
                  <a:srgbClr val="00FF00"/>
                </a:solidFill>
              </a:rPr>
              <a:t> + </a:t>
            </a:r>
            <a:r>
              <a:rPr lang="en-US" altLang="en-US" dirty="0" err="1" smtClean="0">
                <a:solidFill>
                  <a:srgbClr val="00FF00"/>
                </a:solidFill>
              </a:rPr>
              <a:t>Off_adr</a:t>
            </a:r>
            <a:endParaRPr lang="en-US" altLang="en-US" dirty="0" smtClean="0">
              <a:solidFill>
                <a:srgbClr val="00FF00"/>
              </a:solidFill>
            </a:endParaRPr>
          </a:p>
          <a:p>
            <a:pPr algn="just"/>
            <a:endParaRPr lang="en-US" altLang="en-US" dirty="0">
              <a:solidFill>
                <a:srgbClr val="00FF00"/>
              </a:solidFill>
            </a:endParaRPr>
          </a:p>
          <a:p>
            <a:pPr algn="just"/>
            <a:r>
              <a:rPr lang="en-US" altLang="en-US" dirty="0"/>
              <a:t>Then we add the 16-bit offset address to obtain the 20-bit physical address of the referenced data (or instruction</a:t>
            </a:r>
            <a:r>
              <a:rPr lang="en-US" altLang="en-US" dirty="0" smtClean="0"/>
              <a:t>)</a:t>
            </a:r>
          </a:p>
          <a:p>
            <a:pPr algn="just"/>
            <a:endParaRPr lang="en-US" altLang="en-US" dirty="0"/>
          </a:p>
          <a:p>
            <a:pPr lvl="1" algn="just"/>
            <a:r>
              <a:rPr lang="en-US" altLang="en-US" dirty="0"/>
              <a:t>Ex: if CS contains 15A6h (in hexadecimal), and IP contains 0012h, then </a:t>
            </a:r>
            <a:endParaRPr lang="en-US" altLang="en-US" dirty="0" smtClean="0"/>
          </a:p>
          <a:p>
            <a:pPr lvl="1" algn="just"/>
            <a:endParaRPr lang="en-US" altLang="en-US" dirty="0"/>
          </a:p>
          <a:p>
            <a:pPr lvl="2" algn="just"/>
            <a:r>
              <a:rPr lang="en-US" altLang="en-US" dirty="0"/>
              <a:t>The physical address of the instruction to be executed next is just 15A60h + 0012h = 15A72h</a:t>
            </a:r>
          </a:p>
        </p:txBody>
      </p:sp>
    </p:spTree>
    <p:extLst>
      <p:ext uri="{BB962C8B-B14F-4D97-AF65-F5344CB8AC3E}">
        <p14:creationId xmlns:p14="http://schemas.microsoft.com/office/powerpoint/2010/main" val="155617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307D1476-2316-4C79-8AE5-49E99DB9EB7B}" type="slidenum">
              <a:rPr lang="en-US" altLang="en-US">
                <a:solidFill>
                  <a:srgbClr val="FFFFFF"/>
                </a:solidFill>
              </a:rPr>
              <a:pPr/>
              <a:t>3</a:t>
            </a:fld>
            <a:endParaRPr lang="en-US" altLang="en-US">
              <a:solidFill>
                <a:srgbClr val="FFFFFF"/>
              </a:solidFill>
            </a:endParaRPr>
          </a:p>
        </p:txBody>
      </p:sp>
      <p:sp>
        <p:nvSpPr>
          <p:cNvPr id="101378" name="Rectangle 2"/>
          <p:cNvSpPr>
            <a:spLocks noGrp="1" noChangeArrowheads="1"/>
          </p:cNvSpPr>
          <p:nvPr>
            <p:ph type="title"/>
          </p:nvPr>
        </p:nvSpPr>
        <p:spPr/>
        <p:txBody>
          <a:bodyPr/>
          <a:lstStyle/>
          <a:p>
            <a:r>
              <a:rPr lang="en-US" altLang="en-US" dirty="0"/>
              <a:t>Clock</a:t>
            </a:r>
          </a:p>
        </p:txBody>
      </p:sp>
      <p:sp>
        <p:nvSpPr>
          <p:cNvPr id="101379" name="Rectangle 3"/>
          <p:cNvSpPr>
            <a:spLocks noGrp="1" noChangeArrowheads="1"/>
          </p:cNvSpPr>
          <p:nvPr>
            <p:ph type="body" idx="1"/>
          </p:nvPr>
        </p:nvSpPr>
        <p:spPr>
          <a:xfrm>
            <a:off x="685800" y="1143000"/>
            <a:ext cx="7772400" cy="3505200"/>
          </a:xfrm>
        </p:spPr>
        <p:txBody>
          <a:bodyPr/>
          <a:lstStyle/>
          <a:p>
            <a:r>
              <a:rPr lang="en-US" altLang="en-US" dirty="0"/>
              <a:t>synchronizes all CPU and BUS operations</a:t>
            </a:r>
          </a:p>
          <a:p>
            <a:r>
              <a:rPr lang="en-US" altLang="en-US" dirty="0" smtClean="0"/>
              <a:t>clock </a:t>
            </a:r>
            <a:r>
              <a:rPr lang="en-US" altLang="en-US" dirty="0"/>
              <a:t>cycle measures time of a single operation</a:t>
            </a:r>
          </a:p>
          <a:p>
            <a:r>
              <a:rPr lang="en-US" altLang="en-US" dirty="0"/>
              <a:t>clock is used to trigger </a:t>
            </a:r>
            <a:r>
              <a:rPr lang="en-US" altLang="en-US" dirty="0" smtClean="0"/>
              <a:t>events</a:t>
            </a:r>
          </a:p>
          <a:p>
            <a:endParaRPr lang="en-US" altLang="en-US" dirty="0" smtClean="0"/>
          </a:p>
          <a:p>
            <a:r>
              <a:rPr lang="en-US" altLang="en-US" dirty="0" smtClean="0"/>
              <a:t>Clock cycle duration = 1/(clock speed in Hz)</a:t>
            </a:r>
          </a:p>
          <a:p>
            <a:pPr lvl="1"/>
            <a:r>
              <a:rPr lang="en-US" altLang="en-US" dirty="0" smtClean="0"/>
              <a:t>Ex: if speed is 1GHz then duration = 1 nanosecond</a:t>
            </a:r>
          </a:p>
          <a:p>
            <a:pPr lvl="1"/>
            <a:endParaRPr lang="en-US" altLang="en-US" dirty="0"/>
          </a:p>
          <a:p>
            <a:r>
              <a:rPr lang="en-US" altLang="en-US" dirty="0" smtClean="0"/>
              <a:t>Instruction execution: between 1 to 50+ clock cycles.</a:t>
            </a:r>
            <a:endParaRPr lang="en-US" altLang="en-US" dirty="0"/>
          </a:p>
        </p:txBody>
      </p:sp>
      <p:graphicFrame>
        <p:nvGraphicFramePr>
          <p:cNvPr id="101380" name="Object 4"/>
          <p:cNvGraphicFramePr>
            <a:graphicFrameLocks noChangeAspect="1"/>
          </p:cNvGraphicFramePr>
          <p:nvPr>
            <p:extLst>
              <p:ext uri="{D42A27DB-BD31-4B8C-83A1-F6EECF244321}">
                <p14:modId xmlns:p14="http://schemas.microsoft.com/office/powerpoint/2010/main" val="1743436688"/>
              </p:ext>
            </p:extLst>
          </p:nvPr>
        </p:nvGraphicFramePr>
        <p:xfrm>
          <a:off x="1981200" y="4800600"/>
          <a:ext cx="5105400" cy="1409700"/>
        </p:xfrm>
        <a:graphic>
          <a:graphicData uri="http://schemas.openxmlformats.org/presentationml/2006/ole">
            <mc:AlternateContent xmlns:mc="http://schemas.openxmlformats.org/markup-compatibility/2006">
              <mc:Choice xmlns:v="urn:schemas-microsoft-com:vml" Requires="v">
                <p:oleObj spid="_x0000_s157709" name="VISIO" r:id="rId3" imgW="2070720" imgH="570960" progId="Visio.Drawing.6">
                  <p:embed/>
                </p:oleObj>
              </mc:Choice>
              <mc:Fallback>
                <p:oleObj name="VISIO" r:id="rId3" imgW="2070720" imgH="570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00600"/>
                        <a:ext cx="5105400" cy="140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52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D7075FF-4743-49CB-B3FA-4BB387DECFFA}" type="slidenum">
              <a:rPr lang="en-US" altLang="en-US">
                <a:solidFill>
                  <a:srgbClr val="FFFFFF"/>
                </a:solidFill>
              </a:rPr>
              <a:pPr/>
              <a:t>30</a:t>
            </a:fld>
            <a:endParaRPr lang="en-US" altLang="en-US">
              <a:solidFill>
                <a:srgbClr val="FFFFFF"/>
              </a:solidFill>
            </a:endParaRPr>
          </a:p>
        </p:txBody>
      </p:sp>
      <p:sp>
        <p:nvSpPr>
          <p:cNvPr id="120834" name="Rectangle 2"/>
          <p:cNvSpPr>
            <a:spLocks noGrp="1" noChangeArrowheads="1"/>
          </p:cNvSpPr>
          <p:nvPr>
            <p:ph type="title"/>
          </p:nvPr>
        </p:nvSpPr>
        <p:spPr/>
        <p:txBody>
          <a:bodyPr/>
          <a:lstStyle/>
          <a:p>
            <a:r>
              <a:rPr lang="en-US" altLang="en-US" dirty="0"/>
              <a:t>Calculating Linear Addresses</a:t>
            </a:r>
          </a:p>
        </p:txBody>
      </p:sp>
      <p:sp>
        <p:nvSpPr>
          <p:cNvPr id="120835" name="Rectangle 3"/>
          <p:cNvSpPr>
            <a:spLocks noGrp="1" noChangeArrowheads="1"/>
          </p:cNvSpPr>
          <p:nvPr>
            <p:ph type="body" idx="1"/>
          </p:nvPr>
        </p:nvSpPr>
        <p:spPr>
          <a:xfrm>
            <a:off x="685800" y="1143000"/>
            <a:ext cx="7772400" cy="1524000"/>
          </a:xfrm>
        </p:spPr>
        <p:txBody>
          <a:bodyPr/>
          <a:lstStyle/>
          <a:p>
            <a:r>
              <a:rPr lang="en-US" altLang="en-US" dirty="0"/>
              <a:t>Given a segment address, multiply it by 16 (add a hexadecimal zero), and add it to the offset</a:t>
            </a:r>
          </a:p>
          <a:p>
            <a:r>
              <a:rPr lang="en-US" altLang="en-US" dirty="0"/>
              <a:t>Example: convert 08F1:0100 to a linear address</a:t>
            </a:r>
          </a:p>
        </p:txBody>
      </p:sp>
      <p:sp>
        <p:nvSpPr>
          <p:cNvPr id="120836" name="Text Box 4"/>
          <p:cNvSpPr txBox="1">
            <a:spLocks noChangeArrowheads="1"/>
          </p:cNvSpPr>
          <p:nvPr/>
        </p:nvSpPr>
        <p:spPr bwMode="auto">
          <a:xfrm>
            <a:off x="1600200" y="2743200"/>
            <a:ext cx="5334000" cy="1438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b="1" dirty="0">
                <a:solidFill>
                  <a:srgbClr val="FFFFFF"/>
                </a:solidFill>
                <a:latin typeface="Courier New" pitchFamily="49" charset="0"/>
              </a:rPr>
              <a:t>Adjusted Segment value: 0 8 F 1 0</a:t>
            </a:r>
          </a:p>
          <a:p>
            <a:pPr>
              <a:spcBef>
                <a:spcPct val="50000"/>
              </a:spcBef>
            </a:pPr>
            <a:r>
              <a:rPr lang="en-US" altLang="en-US" sz="1900" b="1" dirty="0">
                <a:solidFill>
                  <a:srgbClr val="FFFFFF"/>
                </a:solidFill>
                <a:latin typeface="Courier New" pitchFamily="49" charset="0"/>
              </a:rPr>
              <a:t>Add the offset:           0 1 0 0</a:t>
            </a:r>
          </a:p>
          <a:p>
            <a:pPr>
              <a:spcBef>
                <a:spcPct val="50000"/>
              </a:spcBef>
            </a:pPr>
            <a:r>
              <a:rPr lang="en-US" altLang="en-US" sz="1900" b="1" dirty="0">
                <a:solidFill>
                  <a:srgbClr val="FFFFFF"/>
                </a:solidFill>
                <a:latin typeface="Courier New" pitchFamily="49" charset="0"/>
              </a:rPr>
              <a:t>Linear address:         0 9 0 1 0</a:t>
            </a:r>
          </a:p>
        </p:txBody>
      </p:sp>
    </p:spTree>
    <p:extLst>
      <p:ext uri="{BB962C8B-B14F-4D97-AF65-F5344CB8AC3E}">
        <p14:creationId xmlns:p14="http://schemas.microsoft.com/office/powerpoint/2010/main" val="3858199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A65C7B66-B4D4-47FF-9F32-03DD239C76FD}" type="slidenum">
              <a:rPr lang="en-US" altLang="en-US">
                <a:solidFill>
                  <a:srgbClr val="FFFFFF"/>
                </a:solidFill>
              </a:rPr>
              <a:pPr/>
              <a:t>31</a:t>
            </a:fld>
            <a:endParaRPr lang="en-US" altLang="en-US">
              <a:solidFill>
                <a:srgbClr val="FFFFFF"/>
              </a:solidFill>
            </a:endParaRPr>
          </a:p>
        </p:txBody>
      </p:sp>
      <p:sp>
        <p:nvSpPr>
          <p:cNvPr id="121858" name="Rectangle 2"/>
          <p:cNvSpPr>
            <a:spLocks noGrp="1" noChangeArrowheads="1"/>
          </p:cNvSpPr>
          <p:nvPr>
            <p:ph type="title"/>
          </p:nvPr>
        </p:nvSpPr>
        <p:spPr/>
        <p:txBody>
          <a:bodyPr/>
          <a:lstStyle/>
          <a:p>
            <a:r>
              <a:rPr lang="en-US" altLang="en-US"/>
              <a:t>Your turn . . .</a:t>
            </a:r>
          </a:p>
        </p:txBody>
      </p:sp>
      <p:sp>
        <p:nvSpPr>
          <p:cNvPr id="121861" name="Text Box 5"/>
          <p:cNvSpPr txBox="1">
            <a:spLocks noChangeArrowheads="1"/>
          </p:cNvSpPr>
          <p:nvPr/>
        </p:nvSpPr>
        <p:spPr bwMode="auto">
          <a:xfrm>
            <a:off x="838200" y="1371600"/>
            <a:ext cx="75438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linear address corresponds to the segment/offset address 028F:0030?</a:t>
            </a:r>
          </a:p>
        </p:txBody>
      </p:sp>
      <p:sp>
        <p:nvSpPr>
          <p:cNvPr id="121863" name="Text Box 7"/>
          <p:cNvSpPr txBox="1">
            <a:spLocks noChangeArrowheads="1"/>
          </p:cNvSpPr>
          <p:nvPr/>
        </p:nvSpPr>
        <p:spPr bwMode="auto">
          <a:xfrm>
            <a:off x="2819400" y="2743200"/>
            <a:ext cx="3657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028F0 + 0030 = </a:t>
            </a:r>
            <a:r>
              <a:rPr lang="en-US" altLang="en-US">
                <a:solidFill>
                  <a:srgbClr val="FFCC66"/>
                </a:solidFill>
              </a:rPr>
              <a:t>02920</a:t>
            </a:r>
          </a:p>
        </p:txBody>
      </p:sp>
      <p:sp>
        <p:nvSpPr>
          <p:cNvPr id="121864" name="Text Box 8"/>
          <p:cNvSpPr txBox="1">
            <a:spLocks noChangeArrowheads="1"/>
          </p:cNvSpPr>
          <p:nvPr/>
        </p:nvSpPr>
        <p:spPr bwMode="auto">
          <a:xfrm>
            <a:off x="838200" y="4114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Always use hexadecimal notation for addresses.</a:t>
            </a:r>
          </a:p>
        </p:txBody>
      </p:sp>
    </p:spTree>
    <p:extLst>
      <p:ext uri="{BB962C8B-B14F-4D97-AF65-F5344CB8AC3E}">
        <p14:creationId xmlns:p14="http://schemas.microsoft.com/office/powerpoint/2010/main" val="4259032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449312B5-4E38-4AD2-874D-25EDAA719F31}" type="slidenum">
              <a:rPr lang="en-US" altLang="en-US">
                <a:solidFill>
                  <a:srgbClr val="FFFFFF"/>
                </a:solidFill>
              </a:rPr>
              <a:pPr/>
              <a:t>32</a:t>
            </a:fld>
            <a:endParaRPr lang="en-US" altLang="en-US">
              <a:solidFill>
                <a:srgbClr val="FFFFFF"/>
              </a:solidFill>
            </a:endParaRPr>
          </a:p>
        </p:txBody>
      </p:sp>
      <p:sp>
        <p:nvSpPr>
          <p:cNvPr id="132098" name="Rectangle 2"/>
          <p:cNvSpPr>
            <a:spLocks noGrp="1" noChangeArrowheads="1"/>
          </p:cNvSpPr>
          <p:nvPr>
            <p:ph type="title"/>
          </p:nvPr>
        </p:nvSpPr>
        <p:spPr/>
        <p:txBody>
          <a:bodyPr/>
          <a:lstStyle/>
          <a:p>
            <a:r>
              <a:rPr lang="en-US" altLang="en-US"/>
              <a:t>Your turn . . .</a:t>
            </a:r>
          </a:p>
        </p:txBody>
      </p:sp>
      <p:sp>
        <p:nvSpPr>
          <p:cNvPr id="132099" name="Text Box 3"/>
          <p:cNvSpPr txBox="1">
            <a:spLocks noChangeArrowheads="1"/>
          </p:cNvSpPr>
          <p:nvPr/>
        </p:nvSpPr>
        <p:spPr bwMode="auto">
          <a:xfrm>
            <a:off x="838200" y="1371600"/>
            <a:ext cx="75438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segment addresses correspond to the linear address 28F30h?</a:t>
            </a:r>
          </a:p>
        </p:txBody>
      </p:sp>
      <p:sp>
        <p:nvSpPr>
          <p:cNvPr id="132100" name="Text Box 4"/>
          <p:cNvSpPr txBox="1">
            <a:spLocks noChangeArrowheads="1"/>
          </p:cNvSpPr>
          <p:nvPr/>
        </p:nvSpPr>
        <p:spPr bwMode="auto">
          <a:xfrm>
            <a:off x="838200" y="2895600"/>
            <a:ext cx="7543800" cy="14049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Many different segment-offset addresses can produce the linear address 28F30h. For example:</a:t>
            </a:r>
          </a:p>
          <a:p>
            <a:pPr>
              <a:spcBef>
                <a:spcPct val="50000"/>
              </a:spcBef>
            </a:pPr>
            <a:r>
              <a:rPr lang="en-US" altLang="en-US">
                <a:solidFill>
                  <a:srgbClr val="FFFFFF"/>
                </a:solidFill>
              </a:rPr>
              <a:t>	28F0:0030, 28F3:0000, 28B0:0430, . . .</a:t>
            </a:r>
          </a:p>
        </p:txBody>
      </p:sp>
    </p:spTree>
    <p:extLst>
      <p:ext uri="{BB962C8B-B14F-4D97-AF65-F5344CB8AC3E}">
        <p14:creationId xmlns:p14="http://schemas.microsoft.com/office/powerpoint/2010/main" val="261940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137772C-E2F2-4DAA-A6E4-083D9963220B}" type="slidenum">
              <a:rPr lang="en-US" altLang="en-US">
                <a:solidFill>
                  <a:srgbClr val="FF9966"/>
                </a:solidFill>
              </a:rPr>
              <a:pPr/>
              <a:t>33</a:t>
            </a:fld>
            <a:endParaRPr lang="en-US" altLang="en-US">
              <a:solidFill>
                <a:srgbClr val="FF9966"/>
              </a:solidFill>
            </a:endParaRPr>
          </a:p>
        </p:txBody>
      </p:sp>
      <p:sp>
        <p:nvSpPr>
          <p:cNvPr id="103426" name="Rectangle 2"/>
          <p:cNvSpPr>
            <a:spLocks noGrp="1" noChangeArrowheads="1"/>
          </p:cNvSpPr>
          <p:nvPr>
            <p:ph type="title"/>
          </p:nvPr>
        </p:nvSpPr>
        <p:spPr/>
        <p:txBody>
          <a:bodyPr/>
          <a:lstStyle/>
          <a:p>
            <a:r>
              <a:rPr lang="en-US" altLang="en-US"/>
              <a:t>Characteristics of (Archaic) Real Mode</a:t>
            </a:r>
            <a:endParaRPr lang="fr-CA" altLang="en-US"/>
          </a:p>
        </p:txBody>
      </p:sp>
      <p:sp>
        <p:nvSpPr>
          <p:cNvPr id="103427" name="Rectangle 3"/>
          <p:cNvSpPr>
            <a:spLocks noGrp="1" noChangeArrowheads="1"/>
          </p:cNvSpPr>
          <p:nvPr>
            <p:ph type="body" idx="1"/>
          </p:nvPr>
        </p:nvSpPr>
        <p:spPr>
          <a:xfrm>
            <a:off x="152400" y="838200"/>
            <a:ext cx="8915400" cy="5867400"/>
          </a:xfrm>
        </p:spPr>
        <p:txBody>
          <a:bodyPr/>
          <a:lstStyle/>
          <a:p>
            <a:pPr>
              <a:lnSpc>
                <a:spcPct val="90000"/>
              </a:lnSpc>
            </a:pPr>
            <a:r>
              <a:rPr lang="en-US" altLang="en-US" dirty="0"/>
              <a:t>Can address only up to 1MB of physical memory</a:t>
            </a:r>
          </a:p>
          <a:p>
            <a:pPr lvl="1">
              <a:lnSpc>
                <a:spcPct val="90000"/>
              </a:lnSpc>
            </a:pPr>
            <a:r>
              <a:rPr lang="en-US" altLang="en-US" dirty="0">
                <a:solidFill>
                  <a:srgbClr val="00FF00"/>
                </a:solidFill>
              </a:rPr>
              <a:t>Uses 20-bit address for referenced </a:t>
            </a:r>
            <a:r>
              <a:rPr lang="en-US" altLang="en-US" dirty="0" smtClean="0">
                <a:solidFill>
                  <a:srgbClr val="00FF00"/>
                </a:solidFill>
              </a:rPr>
              <a:t>segment</a:t>
            </a:r>
          </a:p>
          <a:p>
            <a:pPr lvl="1">
              <a:lnSpc>
                <a:spcPct val="90000"/>
              </a:lnSpc>
            </a:pPr>
            <a:endParaRPr lang="en-US" altLang="en-US" dirty="0">
              <a:solidFill>
                <a:srgbClr val="00FF00"/>
              </a:solidFill>
            </a:endParaRPr>
          </a:p>
          <a:p>
            <a:pPr>
              <a:lnSpc>
                <a:spcPct val="90000"/>
              </a:lnSpc>
            </a:pPr>
            <a:r>
              <a:rPr lang="en-US" altLang="en-US" dirty="0"/>
              <a:t>Does not support multitasking</a:t>
            </a:r>
          </a:p>
          <a:p>
            <a:pPr lvl="1">
              <a:lnSpc>
                <a:spcPct val="90000"/>
              </a:lnSpc>
            </a:pPr>
            <a:r>
              <a:rPr lang="en-US" altLang="en-US" dirty="0"/>
              <a:t>Only 1 process at a time is active </a:t>
            </a:r>
            <a:endParaRPr lang="en-US" altLang="en-US" dirty="0" smtClean="0"/>
          </a:p>
          <a:p>
            <a:pPr lvl="1">
              <a:lnSpc>
                <a:spcPct val="90000"/>
              </a:lnSpc>
            </a:pPr>
            <a:endParaRPr lang="en-US" altLang="en-US" dirty="0"/>
          </a:p>
          <a:p>
            <a:pPr>
              <a:lnSpc>
                <a:spcPct val="90000"/>
              </a:lnSpc>
            </a:pPr>
            <a:r>
              <a:rPr lang="en-US" altLang="en-US" dirty="0"/>
              <a:t>No protection is provided: a program can write anywhere (and corrupt the operating system)</a:t>
            </a:r>
          </a:p>
          <a:p>
            <a:pPr>
              <a:lnSpc>
                <a:spcPct val="90000"/>
              </a:lnSpc>
            </a:pPr>
            <a:r>
              <a:rPr lang="en-US" altLang="en-US" dirty="0"/>
              <a:t>The 8086 runs only in this mode</a:t>
            </a:r>
          </a:p>
          <a:p>
            <a:pPr>
              <a:lnSpc>
                <a:spcPct val="90000"/>
              </a:lnSpc>
            </a:pPr>
            <a:r>
              <a:rPr lang="en-US" altLang="en-US" dirty="0"/>
              <a:t>DOS is a real-mode operating </a:t>
            </a:r>
            <a:r>
              <a:rPr lang="en-US" altLang="en-US" dirty="0" smtClean="0"/>
              <a:t>system</a:t>
            </a:r>
          </a:p>
          <a:p>
            <a:pPr>
              <a:lnSpc>
                <a:spcPct val="90000"/>
              </a:lnSpc>
            </a:pPr>
            <a:endParaRPr lang="en-US" altLang="en-US" dirty="0"/>
          </a:p>
          <a:p>
            <a:pPr>
              <a:lnSpc>
                <a:spcPct val="90000"/>
              </a:lnSpc>
            </a:pPr>
            <a:r>
              <a:rPr lang="en-US" altLang="en-US" dirty="0"/>
              <a:t>Our programs will not run in this archaic mode</a:t>
            </a:r>
          </a:p>
          <a:p>
            <a:pPr lvl="1">
              <a:lnSpc>
                <a:spcPct val="90000"/>
              </a:lnSpc>
            </a:pPr>
            <a:r>
              <a:rPr lang="en-US" altLang="en-US" dirty="0"/>
              <a:t>They will run in protected mode which does not suffer from any of these </a:t>
            </a:r>
            <a:r>
              <a:rPr lang="en-US" altLang="en-US" dirty="0" smtClean="0"/>
              <a:t>limitations</a:t>
            </a:r>
            <a:endParaRPr lang="en-US" altLang="en-US" dirty="0"/>
          </a:p>
        </p:txBody>
      </p:sp>
    </p:spTree>
    <p:extLst>
      <p:ext uri="{BB962C8B-B14F-4D97-AF65-F5344CB8AC3E}">
        <p14:creationId xmlns:p14="http://schemas.microsoft.com/office/powerpoint/2010/main" val="756433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8427429-6A71-4574-9885-79A373D26D95}" type="slidenum">
              <a:rPr lang="en-US" altLang="en-US">
                <a:solidFill>
                  <a:srgbClr val="FFFFFF"/>
                </a:solidFill>
              </a:rPr>
              <a:pPr/>
              <a:t>34</a:t>
            </a:fld>
            <a:endParaRPr lang="en-US" altLang="en-US">
              <a:solidFill>
                <a:srgbClr val="FFFFFF"/>
              </a:solidFill>
            </a:endParaRPr>
          </a:p>
        </p:txBody>
      </p:sp>
      <p:sp>
        <p:nvSpPr>
          <p:cNvPr id="136194" name="Rectangle 2"/>
          <p:cNvSpPr>
            <a:spLocks noGrp="1" noChangeArrowheads="1"/>
          </p:cNvSpPr>
          <p:nvPr>
            <p:ph type="title"/>
          </p:nvPr>
        </p:nvSpPr>
        <p:spPr/>
        <p:txBody>
          <a:bodyPr/>
          <a:lstStyle/>
          <a:p>
            <a:r>
              <a:rPr lang="en-US" altLang="en-US" b="1" dirty="0"/>
              <a:t>IA-32 Memory Management</a:t>
            </a:r>
            <a:r>
              <a:rPr lang="en-US" altLang="en-US" dirty="0" smtClean="0"/>
              <a:t/>
            </a:r>
            <a:br>
              <a:rPr lang="en-US" altLang="en-US" dirty="0" smtClean="0"/>
            </a:br>
            <a:r>
              <a:rPr lang="en-US" altLang="en-US" sz="2800" dirty="0" smtClean="0"/>
              <a:t>(Protected Mode)</a:t>
            </a:r>
            <a:endParaRPr lang="en-US" altLang="en-US" sz="2800" dirty="0"/>
          </a:p>
        </p:txBody>
      </p:sp>
      <p:sp>
        <p:nvSpPr>
          <p:cNvPr id="136195" name="Rectangle 3"/>
          <p:cNvSpPr>
            <a:spLocks noGrp="1" noChangeArrowheads="1"/>
          </p:cNvSpPr>
          <p:nvPr>
            <p:ph type="body" idx="1"/>
          </p:nvPr>
        </p:nvSpPr>
        <p:spPr>
          <a:xfrm>
            <a:off x="914400" y="1447800"/>
            <a:ext cx="7315200" cy="3962400"/>
          </a:xfrm>
        </p:spPr>
        <p:txBody>
          <a:bodyPr/>
          <a:lstStyle/>
          <a:p>
            <a:r>
              <a:rPr lang="en-US" altLang="en-US"/>
              <a:t>4 GB addressable RAM</a:t>
            </a:r>
          </a:p>
          <a:p>
            <a:pPr lvl="1"/>
            <a:r>
              <a:rPr lang="en-US" altLang="en-US"/>
              <a:t>(00000000 to FFFFFFFFh)</a:t>
            </a:r>
          </a:p>
          <a:p>
            <a:r>
              <a:rPr lang="en-US" altLang="en-US"/>
              <a:t>Each program assigned a memory partition which is protected from other programs</a:t>
            </a:r>
          </a:p>
          <a:p>
            <a:r>
              <a:rPr lang="en-US" altLang="en-US"/>
              <a:t>Designed for multitasking</a:t>
            </a:r>
          </a:p>
          <a:p>
            <a:r>
              <a:rPr lang="en-US" altLang="en-US"/>
              <a:t>Supported by Linux &amp; MS-Windows</a:t>
            </a:r>
          </a:p>
        </p:txBody>
      </p:sp>
    </p:spTree>
    <p:extLst>
      <p:ext uri="{BB962C8B-B14F-4D97-AF65-F5344CB8AC3E}">
        <p14:creationId xmlns:p14="http://schemas.microsoft.com/office/powerpoint/2010/main" val="2775638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D0548733-CAC1-421C-8709-1D39BDE5EC39}" type="slidenum">
              <a:rPr lang="en-US" altLang="en-US">
                <a:solidFill>
                  <a:srgbClr val="FFFFFF"/>
                </a:solidFill>
              </a:rPr>
              <a:pPr/>
              <a:t>35</a:t>
            </a:fld>
            <a:endParaRPr lang="en-US" altLang="en-US">
              <a:solidFill>
                <a:srgbClr val="FFFFFF"/>
              </a:solidFill>
            </a:endParaRPr>
          </a:p>
        </p:txBody>
      </p:sp>
      <p:sp>
        <p:nvSpPr>
          <p:cNvPr id="88066" name="Rectangle 2"/>
          <p:cNvSpPr>
            <a:spLocks noGrp="1" noChangeArrowheads="1"/>
          </p:cNvSpPr>
          <p:nvPr>
            <p:ph type="title"/>
          </p:nvPr>
        </p:nvSpPr>
        <p:spPr/>
        <p:txBody>
          <a:bodyPr/>
          <a:lstStyle/>
          <a:p>
            <a:r>
              <a:rPr lang="en-US" altLang="en-US" dirty="0"/>
              <a:t>Protected </a:t>
            </a:r>
            <a:r>
              <a:rPr lang="en-US" altLang="en-US" dirty="0" smtClean="0"/>
              <a:t>mode</a:t>
            </a:r>
            <a:endParaRPr lang="en-US" altLang="en-US" sz="2400" dirty="0"/>
          </a:p>
        </p:txBody>
      </p:sp>
      <p:sp>
        <p:nvSpPr>
          <p:cNvPr id="88067" name="Rectangle 3"/>
          <p:cNvSpPr>
            <a:spLocks noGrp="1" noChangeArrowheads="1"/>
          </p:cNvSpPr>
          <p:nvPr>
            <p:ph type="body" idx="1"/>
          </p:nvPr>
        </p:nvSpPr>
        <p:spPr>
          <a:xfrm>
            <a:off x="1066800" y="1600200"/>
            <a:ext cx="7315200" cy="3429000"/>
          </a:xfrm>
        </p:spPr>
        <p:txBody>
          <a:bodyPr/>
          <a:lstStyle/>
          <a:p>
            <a:r>
              <a:rPr lang="en-US" altLang="en-US" dirty="0"/>
              <a:t>Segment descriptor tables</a:t>
            </a:r>
          </a:p>
          <a:p>
            <a:r>
              <a:rPr lang="en-US" altLang="en-US" dirty="0"/>
              <a:t>Program structure</a:t>
            </a:r>
          </a:p>
          <a:p>
            <a:pPr lvl="1"/>
            <a:r>
              <a:rPr lang="en-US" altLang="en-US" dirty="0"/>
              <a:t>code, data, and stack areas</a:t>
            </a:r>
          </a:p>
          <a:p>
            <a:pPr lvl="1"/>
            <a:r>
              <a:rPr lang="en-US" altLang="en-US" dirty="0"/>
              <a:t>CS, DS, SS segment descriptors</a:t>
            </a:r>
          </a:p>
          <a:p>
            <a:pPr lvl="1"/>
            <a:r>
              <a:rPr lang="en-US" altLang="en-US" dirty="0"/>
              <a:t>global descriptor table (GDT)</a:t>
            </a:r>
          </a:p>
          <a:p>
            <a:r>
              <a:rPr lang="en-US" altLang="en-US" dirty="0"/>
              <a:t>MASM Programs use the Microsoft </a:t>
            </a:r>
            <a:r>
              <a:rPr lang="en-US" altLang="en-US" dirty="0">
                <a:solidFill>
                  <a:schemeClr val="tx2"/>
                </a:solidFill>
              </a:rPr>
              <a:t>flat</a:t>
            </a:r>
            <a:r>
              <a:rPr lang="en-US" altLang="en-US" dirty="0"/>
              <a:t> memory model</a:t>
            </a:r>
          </a:p>
        </p:txBody>
      </p:sp>
    </p:spTree>
    <p:extLst>
      <p:ext uri="{BB962C8B-B14F-4D97-AF65-F5344CB8AC3E}">
        <p14:creationId xmlns:p14="http://schemas.microsoft.com/office/powerpoint/2010/main" val="2065559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57F260-FFDA-4A7B-8523-5C1090EDDA40}" type="slidenum">
              <a:rPr lang="en-US" altLang="en-US">
                <a:solidFill>
                  <a:srgbClr val="FF9966"/>
                </a:solidFill>
              </a:rPr>
              <a:pPr/>
              <a:t>36</a:t>
            </a:fld>
            <a:endParaRPr lang="en-US" altLang="en-US">
              <a:solidFill>
                <a:srgbClr val="FF9966"/>
              </a:solidFill>
            </a:endParaRPr>
          </a:p>
        </p:txBody>
      </p:sp>
      <p:sp>
        <p:nvSpPr>
          <p:cNvPr id="104450" name="Rectangle 2"/>
          <p:cNvSpPr>
            <a:spLocks noGrp="1" noChangeArrowheads="1"/>
          </p:cNvSpPr>
          <p:nvPr>
            <p:ph type="title"/>
          </p:nvPr>
        </p:nvSpPr>
        <p:spPr/>
        <p:txBody>
          <a:bodyPr/>
          <a:lstStyle/>
          <a:p>
            <a:r>
              <a:rPr lang="en-US" altLang="en-US"/>
              <a:t>Address Translation in Protected Mode</a:t>
            </a:r>
            <a:endParaRPr lang="fr-CA" altLang="en-US"/>
          </a:p>
        </p:txBody>
      </p:sp>
      <p:sp>
        <p:nvSpPr>
          <p:cNvPr id="104451" name="Rectangle 3"/>
          <p:cNvSpPr>
            <a:spLocks noGrp="1" noChangeArrowheads="1"/>
          </p:cNvSpPr>
          <p:nvPr>
            <p:ph type="body" idx="1"/>
          </p:nvPr>
        </p:nvSpPr>
        <p:spPr>
          <a:xfrm>
            <a:off x="76200" y="762000"/>
            <a:ext cx="8991600" cy="6019800"/>
          </a:xfrm>
        </p:spPr>
        <p:txBody>
          <a:bodyPr/>
          <a:lstStyle/>
          <a:p>
            <a:r>
              <a:rPr lang="en-US" altLang="en-US" sz="2000" dirty="0"/>
              <a:t>The logical/virtual address of a referenced word is given by a pair of numbers (segment, offset</a:t>
            </a:r>
            <a:r>
              <a:rPr lang="en-US" altLang="en-US" sz="2000" dirty="0" smtClean="0"/>
              <a:t>)</a:t>
            </a:r>
          </a:p>
          <a:p>
            <a:endParaRPr lang="en-US" altLang="en-US" sz="2000" dirty="0"/>
          </a:p>
          <a:p>
            <a:r>
              <a:rPr lang="en-US" altLang="en-US" sz="2000" dirty="0"/>
              <a:t>The segment number is contained in a segment register and is used to select (or index) an entry in a segment table (called a </a:t>
            </a:r>
            <a:r>
              <a:rPr lang="en-US" altLang="en-US" sz="2000" dirty="0">
                <a:solidFill>
                  <a:schemeClr val="folHlink"/>
                </a:solidFill>
              </a:rPr>
              <a:t>descriptor table</a:t>
            </a:r>
            <a:r>
              <a:rPr lang="en-US" altLang="en-US" sz="2000" dirty="0" smtClean="0"/>
              <a:t>)</a:t>
            </a:r>
          </a:p>
          <a:p>
            <a:endParaRPr lang="en-US" altLang="en-US" sz="2000" dirty="0"/>
          </a:p>
          <a:p>
            <a:pPr lvl="1"/>
            <a:r>
              <a:rPr lang="en-US" altLang="en-US" sz="2000" dirty="0"/>
              <a:t>Hence, a segment </a:t>
            </a:r>
            <a:r>
              <a:rPr lang="en-US" altLang="en-US" sz="2000" dirty="0" smtClean="0"/>
              <a:t>register </a:t>
            </a:r>
            <a:r>
              <a:rPr lang="en-US" altLang="en-US" sz="2000" dirty="0"/>
              <a:t>is also called a </a:t>
            </a:r>
            <a:r>
              <a:rPr lang="en-US" altLang="en-US" sz="2000" dirty="0" smtClean="0">
                <a:solidFill>
                  <a:schemeClr val="folHlink"/>
                </a:solidFill>
              </a:rPr>
              <a:t>selector</a:t>
            </a:r>
          </a:p>
          <a:p>
            <a:pPr lvl="1"/>
            <a:endParaRPr lang="en-US" altLang="en-US" sz="2000" dirty="0">
              <a:solidFill>
                <a:schemeClr val="folHlink"/>
              </a:solidFill>
            </a:endParaRPr>
          </a:p>
          <a:p>
            <a:r>
              <a:rPr lang="en-US" altLang="en-US" sz="2000" dirty="0"/>
              <a:t>The selected entry (the descriptor) contains the base address and length of the referenced </a:t>
            </a:r>
            <a:r>
              <a:rPr lang="en-US" altLang="en-US" sz="2000" dirty="0" smtClean="0"/>
              <a:t>segment</a:t>
            </a:r>
          </a:p>
          <a:p>
            <a:endParaRPr lang="en-US" altLang="en-US" sz="2000" dirty="0"/>
          </a:p>
          <a:p>
            <a:r>
              <a:rPr lang="en-US" altLang="en-US" sz="2000" dirty="0"/>
              <a:t>The 32-bit base address is added to the 32-bit offset to form a 32-bit </a:t>
            </a:r>
            <a:r>
              <a:rPr lang="en-US" altLang="en-US" sz="2000" dirty="0">
                <a:solidFill>
                  <a:schemeClr val="folHlink"/>
                </a:solidFill>
              </a:rPr>
              <a:t>linear address (P1,P2,D</a:t>
            </a:r>
            <a:r>
              <a:rPr lang="en-US" altLang="en-US" sz="2000" dirty="0" smtClean="0">
                <a:solidFill>
                  <a:schemeClr val="folHlink"/>
                </a:solidFill>
              </a:rPr>
              <a:t>)</a:t>
            </a:r>
            <a:endParaRPr lang="en-US" altLang="en-US" sz="2000" dirty="0">
              <a:solidFill>
                <a:schemeClr val="folHlink"/>
              </a:solidFill>
            </a:endParaRPr>
          </a:p>
          <a:p>
            <a:pPr lvl="1"/>
            <a:r>
              <a:rPr lang="en-US" altLang="en-US" sz="2000" dirty="0"/>
              <a:t>P1 indexes a directory page table (in memory) to obtain the base address of a second page table which is indexed by P2 to give the physical address of the referenced word</a:t>
            </a:r>
            <a:endParaRPr lang="fr-CA" altLang="en-US" sz="2000" dirty="0"/>
          </a:p>
        </p:txBody>
      </p:sp>
    </p:spTree>
    <p:extLst>
      <p:ext uri="{BB962C8B-B14F-4D97-AF65-F5344CB8AC3E}">
        <p14:creationId xmlns:p14="http://schemas.microsoft.com/office/powerpoint/2010/main" val="130319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D74AA375-377F-4348-9959-AEEF292DB686}" type="slidenum">
              <a:rPr lang="en-US" altLang="en-US">
                <a:solidFill>
                  <a:srgbClr val="FF9966"/>
                </a:solidFill>
              </a:rPr>
              <a:pPr/>
              <a:t>37</a:t>
            </a:fld>
            <a:endParaRPr lang="en-US" altLang="en-US">
              <a:solidFill>
                <a:srgbClr val="FF9966"/>
              </a:solidFill>
            </a:endParaRPr>
          </a:p>
        </p:txBody>
      </p:sp>
      <p:sp>
        <p:nvSpPr>
          <p:cNvPr id="105474" name="Rectangle 2"/>
          <p:cNvSpPr>
            <a:spLocks noGrp="1" noChangeArrowheads="1"/>
          </p:cNvSpPr>
          <p:nvPr>
            <p:ph type="title"/>
          </p:nvPr>
        </p:nvSpPr>
        <p:spPr>
          <a:xfrm>
            <a:off x="457200" y="381000"/>
            <a:ext cx="2286000" cy="1143000"/>
          </a:xfrm>
        </p:spPr>
        <p:txBody>
          <a:bodyPr/>
          <a:lstStyle/>
          <a:p>
            <a:r>
              <a:rPr lang="en-US" altLang="en-US"/>
              <a:t>Intel 386 </a:t>
            </a:r>
            <a:br>
              <a:rPr lang="en-US" altLang="en-US"/>
            </a:br>
            <a:r>
              <a:rPr lang="en-US" altLang="en-US"/>
              <a:t>Address </a:t>
            </a:r>
            <a:br>
              <a:rPr lang="en-US" altLang="en-US"/>
            </a:br>
            <a:r>
              <a:rPr lang="en-US" altLang="en-US"/>
              <a:t>Translation</a:t>
            </a:r>
            <a:endParaRPr lang="fr-CA" altLang="en-US"/>
          </a:p>
        </p:txBody>
      </p:sp>
      <p:graphicFrame>
        <p:nvGraphicFramePr>
          <p:cNvPr id="105475" name="Object 3"/>
          <p:cNvGraphicFramePr>
            <a:graphicFrameLocks noChangeAspect="1"/>
          </p:cNvGraphicFramePr>
          <p:nvPr/>
        </p:nvGraphicFramePr>
        <p:xfrm>
          <a:off x="2895600" y="609600"/>
          <a:ext cx="5935663" cy="5954713"/>
        </p:xfrm>
        <a:graphic>
          <a:graphicData uri="http://schemas.openxmlformats.org/presentationml/2006/ole">
            <mc:AlternateContent xmlns:mc="http://schemas.openxmlformats.org/markup-compatibility/2006">
              <mc:Choice xmlns:v="urn:schemas-microsoft-com:vml" Requires="v">
                <p:oleObj spid="_x0000_s171013" name="Artwork" r:id="rId4" imgW="5934903" imgH="5952381" progId="Adobe.Illustrator.7">
                  <p:embed/>
                </p:oleObj>
              </mc:Choice>
              <mc:Fallback>
                <p:oleObj name="Artwork" r:id="rId4" imgW="5934903" imgH="5952381"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609600"/>
                        <a:ext cx="5935663" cy="595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6" name="Text Box 4"/>
          <p:cNvSpPr txBox="1">
            <a:spLocks noChangeArrowheads="1"/>
          </p:cNvSpPr>
          <p:nvPr/>
        </p:nvSpPr>
        <p:spPr bwMode="auto">
          <a:xfrm>
            <a:off x="4953000" y="28194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P1</a:t>
            </a:r>
            <a:endParaRPr lang="fr-CA" altLang="en-US" sz="1800" smtClean="0">
              <a:solidFill>
                <a:srgbClr val="010000"/>
              </a:solidFill>
            </a:endParaRPr>
          </a:p>
        </p:txBody>
      </p:sp>
      <p:sp>
        <p:nvSpPr>
          <p:cNvPr id="105477" name="Text Box 5"/>
          <p:cNvSpPr txBox="1">
            <a:spLocks noChangeArrowheads="1"/>
          </p:cNvSpPr>
          <p:nvPr/>
        </p:nvSpPr>
        <p:spPr bwMode="auto">
          <a:xfrm>
            <a:off x="5486400" y="28194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P2</a:t>
            </a:r>
            <a:endParaRPr lang="fr-CA" altLang="en-US" sz="1800" smtClean="0">
              <a:solidFill>
                <a:srgbClr val="010000"/>
              </a:solidFill>
            </a:endParaRPr>
          </a:p>
        </p:txBody>
      </p:sp>
      <p:sp>
        <p:nvSpPr>
          <p:cNvPr id="105479" name="Text Box 7"/>
          <p:cNvSpPr txBox="1">
            <a:spLocks noChangeArrowheads="1"/>
          </p:cNvSpPr>
          <p:nvPr/>
        </p:nvSpPr>
        <p:spPr bwMode="auto">
          <a:xfrm>
            <a:off x="6400800" y="2819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D</a:t>
            </a:r>
            <a:endParaRPr lang="fr-CA" altLang="en-US" sz="1800" smtClean="0">
              <a:solidFill>
                <a:srgbClr val="010000"/>
              </a:solidFill>
            </a:endParaRPr>
          </a:p>
        </p:txBody>
      </p:sp>
    </p:spTree>
    <p:extLst>
      <p:ext uri="{BB962C8B-B14F-4D97-AF65-F5344CB8AC3E}">
        <p14:creationId xmlns:p14="http://schemas.microsoft.com/office/powerpoint/2010/main" val="2679265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2D6B7C-ECFD-49A8-81AD-27488AF8FC3C}" type="slidenum">
              <a:rPr lang="en-US" altLang="en-US">
                <a:solidFill>
                  <a:srgbClr val="FF9966"/>
                </a:solidFill>
              </a:rPr>
              <a:pPr/>
              <a:t>38</a:t>
            </a:fld>
            <a:endParaRPr lang="en-US" altLang="en-US">
              <a:solidFill>
                <a:srgbClr val="FF9966"/>
              </a:solidFill>
            </a:endParaRPr>
          </a:p>
        </p:txBody>
      </p:sp>
      <p:sp>
        <p:nvSpPr>
          <p:cNvPr id="106498" name="Rectangle 2"/>
          <p:cNvSpPr>
            <a:spLocks noGrp="1" noChangeArrowheads="1"/>
          </p:cNvSpPr>
          <p:nvPr>
            <p:ph type="title"/>
          </p:nvPr>
        </p:nvSpPr>
        <p:spPr/>
        <p:txBody>
          <a:bodyPr/>
          <a:lstStyle/>
          <a:p>
            <a:r>
              <a:rPr lang="en-US" altLang="en-US"/>
              <a:t>The FLAT Memory Model</a:t>
            </a:r>
            <a:endParaRPr lang="fr-CA" altLang="en-US"/>
          </a:p>
        </p:txBody>
      </p:sp>
      <p:sp>
        <p:nvSpPr>
          <p:cNvPr id="106499" name="Rectangle 3"/>
          <p:cNvSpPr>
            <a:spLocks noGrp="1" noChangeArrowheads="1"/>
          </p:cNvSpPr>
          <p:nvPr>
            <p:ph type="body" idx="1"/>
          </p:nvPr>
        </p:nvSpPr>
        <p:spPr>
          <a:xfrm>
            <a:off x="76200" y="838200"/>
            <a:ext cx="8991600" cy="5943600"/>
          </a:xfrm>
        </p:spPr>
        <p:txBody>
          <a:bodyPr/>
          <a:lstStyle/>
          <a:p>
            <a:pPr algn="just"/>
            <a:r>
              <a:rPr lang="en-US" altLang="en-US" sz="2000" dirty="0"/>
              <a:t>The segmentation part is hidden to the programmer when the base address of each segment descriptor is the </a:t>
            </a:r>
            <a:r>
              <a:rPr lang="en-US" altLang="en-US" sz="2000" dirty="0" smtClean="0"/>
              <a:t>same</a:t>
            </a:r>
          </a:p>
          <a:p>
            <a:pPr algn="just"/>
            <a:endParaRPr lang="en-US" altLang="en-US" sz="2000" dirty="0"/>
          </a:p>
          <a:p>
            <a:pPr lvl="1" algn="just"/>
            <a:r>
              <a:rPr lang="en-US" altLang="en-US" sz="2000" dirty="0"/>
              <a:t>Each selector then points to the same segment so that code, data, and stack share the same segment</a:t>
            </a:r>
          </a:p>
          <a:p>
            <a:pPr lvl="1" algn="just"/>
            <a:r>
              <a:rPr lang="en-US" altLang="en-US" sz="2000" dirty="0"/>
              <a:t>Protection bits (read-only, read-write) in each descriptor can still be used</a:t>
            </a:r>
          </a:p>
          <a:p>
            <a:pPr lvl="1" algn="just"/>
            <a:r>
              <a:rPr lang="en-US" altLang="en-US" sz="2000" dirty="0"/>
              <a:t>Done by Windows, Linux, FreeBSD</a:t>
            </a:r>
            <a:r>
              <a:rPr lang="en-US" altLang="en-US" sz="2000" dirty="0" smtClean="0"/>
              <a:t>…</a:t>
            </a:r>
          </a:p>
          <a:p>
            <a:pPr lvl="1" algn="just"/>
            <a:endParaRPr lang="en-US" altLang="en-US" sz="2000" dirty="0"/>
          </a:p>
          <a:p>
            <a:pPr algn="just"/>
            <a:r>
              <a:rPr lang="en-US" altLang="en-US" sz="2000" dirty="0"/>
              <a:t>The offset part of the logical address is then equivalent to the linear address (P1,P2,D</a:t>
            </a:r>
            <a:r>
              <a:rPr lang="en-US" altLang="en-US" sz="2000" dirty="0" smtClean="0"/>
              <a:t>).</a:t>
            </a:r>
          </a:p>
          <a:p>
            <a:pPr algn="just"/>
            <a:endParaRPr lang="en-US" altLang="en-US" sz="2000" dirty="0"/>
          </a:p>
          <a:p>
            <a:pPr lvl="1" algn="just"/>
            <a:r>
              <a:rPr lang="en-US" altLang="en-US" sz="2000" dirty="0"/>
              <a:t>Only the offset part of the logical address is used to specify the location of a referenced word</a:t>
            </a:r>
          </a:p>
          <a:p>
            <a:pPr lvl="1" algn="just"/>
            <a:r>
              <a:rPr lang="en-US" altLang="en-US" sz="2000" dirty="0"/>
              <a:t>The address space is then said to be FLAT</a:t>
            </a:r>
          </a:p>
          <a:p>
            <a:pPr lvl="1" algn="just"/>
            <a:r>
              <a:rPr lang="en-US" altLang="en-US" sz="2000" dirty="0"/>
              <a:t>All our programs will use the FLAT memory model</a:t>
            </a:r>
          </a:p>
        </p:txBody>
      </p:sp>
    </p:spTree>
    <p:extLst>
      <p:ext uri="{BB962C8B-B14F-4D97-AF65-F5344CB8AC3E}">
        <p14:creationId xmlns:p14="http://schemas.microsoft.com/office/powerpoint/2010/main" val="1063909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301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A16C212-7BBE-4EF0-A896-DA20D8EA2B45}" type="slidenum">
              <a:rPr lang="en-US" altLang="en-US" sz="1600">
                <a:solidFill>
                  <a:srgbClr val="FFFFFF"/>
                </a:solidFill>
                <a:latin typeface="Times New Roman" pitchFamily="18" charset="0"/>
              </a:rPr>
              <a:pPr eaLnBrk="1" hangingPunct="1"/>
              <a:t>39</a:t>
            </a:fld>
            <a:endParaRPr lang="en-US" altLang="en-US" sz="1600">
              <a:solidFill>
                <a:srgbClr val="FFFFFF"/>
              </a:solidFill>
              <a:latin typeface="Times New Roman"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smtClean="0"/>
              <a:t>Flat Segment Model</a:t>
            </a:r>
          </a:p>
        </p:txBody>
      </p:sp>
      <p:sp>
        <p:nvSpPr>
          <p:cNvPr id="43013" name="Rectangle 3"/>
          <p:cNvSpPr>
            <a:spLocks noGrp="1" noChangeArrowheads="1"/>
          </p:cNvSpPr>
          <p:nvPr>
            <p:ph type="body" idx="1"/>
          </p:nvPr>
        </p:nvSpPr>
        <p:spPr>
          <a:xfrm>
            <a:off x="990600" y="1066800"/>
            <a:ext cx="7772400" cy="5334000"/>
          </a:xfrm>
        </p:spPr>
        <p:txBody>
          <a:bodyPr/>
          <a:lstStyle/>
          <a:p>
            <a:pPr eaLnBrk="1" hangingPunct="1"/>
            <a:r>
              <a:rPr lang="en-US" altLang="en-US" sz="2000" dirty="0" smtClean="0"/>
              <a:t>Single global descriptor table (GDT).</a:t>
            </a:r>
          </a:p>
          <a:p>
            <a:pPr eaLnBrk="1" hangingPunct="1"/>
            <a:r>
              <a:rPr lang="en-US" altLang="en-US" sz="2000" dirty="0" smtClean="0"/>
              <a:t>All segments mapped to entire 32-bit address </a:t>
            </a:r>
            <a:r>
              <a:rPr lang="en-US" altLang="en-US" sz="2000" dirty="0" smtClean="0"/>
              <a:t>space</a:t>
            </a:r>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r>
              <a:rPr lang="en-US" altLang="en-US" sz="2000" dirty="0" smtClean="0">
                <a:solidFill>
                  <a:srgbClr val="FF0000"/>
                </a:solidFill>
              </a:rPr>
              <a:t>Skip the remaining pages</a:t>
            </a:r>
          </a:p>
          <a:p>
            <a:pPr eaLnBrk="1" hangingPunct="1"/>
            <a:endParaRPr lang="en-US" altLang="en-US" sz="2200" dirty="0" smtClean="0"/>
          </a:p>
        </p:txBody>
      </p:sp>
      <p:graphicFrame>
        <p:nvGraphicFramePr>
          <p:cNvPr id="43014" name="Object 5"/>
          <p:cNvGraphicFramePr>
            <a:graphicFrameLocks noChangeAspect="1"/>
          </p:cNvGraphicFramePr>
          <p:nvPr/>
        </p:nvGraphicFramePr>
        <p:xfrm>
          <a:off x="1371600" y="2057400"/>
          <a:ext cx="5867400" cy="3698875"/>
        </p:xfrm>
        <a:graphic>
          <a:graphicData uri="http://schemas.openxmlformats.org/presentationml/2006/ole">
            <mc:AlternateContent xmlns:mc="http://schemas.openxmlformats.org/markup-compatibility/2006">
              <mc:Choice xmlns:v="urn:schemas-microsoft-com:vml" Requires="v">
                <p:oleObj spid="_x0000_s164877" name="VISIO" r:id="rId3" imgW="3500628" imgH="2260092" progId="Visio.Drawing.6">
                  <p:embed/>
                </p:oleObj>
              </mc:Choice>
              <mc:Fallback>
                <p:oleObj name="VISIO" r:id="rId3" imgW="3500628" imgH="22600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667"/>
                      <a:stretch>
                        <a:fillRect/>
                      </a:stretch>
                    </p:blipFill>
                    <p:spPr bwMode="auto">
                      <a:xfrm>
                        <a:off x="1371600" y="2057400"/>
                        <a:ext cx="5867400" cy="3698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05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ADC93ACF-CAC4-4FCC-895E-3CDFBEE1CB41}" type="slidenum">
              <a:rPr lang="en-US" altLang="en-US">
                <a:solidFill>
                  <a:srgbClr val="FFFFFF"/>
                </a:solidFill>
              </a:rPr>
              <a:pPr/>
              <a:t>4</a:t>
            </a:fld>
            <a:endParaRPr lang="en-US" altLang="en-US">
              <a:solidFill>
                <a:srgbClr val="FFFFFF"/>
              </a:solidFill>
            </a:endParaRPr>
          </a:p>
        </p:txBody>
      </p:sp>
      <p:sp>
        <p:nvSpPr>
          <p:cNvPr id="77826" name="Rectangle 2"/>
          <p:cNvSpPr>
            <a:spLocks noGrp="1" noChangeArrowheads="1"/>
          </p:cNvSpPr>
          <p:nvPr>
            <p:ph type="title"/>
          </p:nvPr>
        </p:nvSpPr>
        <p:spPr>
          <a:xfrm>
            <a:off x="685800" y="228600"/>
            <a:ext cx="7772400" cy="1143000"/>
          </a:xfrm>
        </p:spPr>
        <p:txBody>
          <a:bodyPr/>
          <a:lstStyle/>
          <a:p>
            <a:r>
              <a:rPr lang="en-US" altLang="en-US" dirty="0"/>
              <a:t>Instruction Execution </a:t>
            </a:r>
            <a:r>
              <a:rPr lang="en-US" altLang="en-US" dirty="0" smtClean="0"/>
              <a:t>Cycle</a:t>
            </a:r>
            <a:br>
              <a:rPr lang="en-US" altLang="en-US" dirty="0" smtClean="0"/>
            </a:br>
            <a:r>
              <a:rPr lang="en-US" altLang="en-US" sz="2400" dirty="0" smtClean="0"/>
              <a:t>[Fetch-and-Execute Cycle]</a:t>
            </a:r>
            <a:r>
              <a:rPr lang="en-US" altLang="en-US" dirty="0" smtClean="0"/>
              <a:t/>
            </a:r>
            <a:br>
              <a:rPr lang="en-US" altLang="en-US" dirty="0" smtClean="0"/>
            </a:br>
            <a:endParaRPr lang="en-US" altLang="en-US" dirty="0"/>
          </a:p>
        </p:txBody>
      </p:sp>
      <p:sp>
        <p:nvSpPr>
          <p:cNvPr id="77827" name="Rectangle 3"/>
          <p:cNvSpPr>
            <a:spLocks noGrp="1" noChangeArrowheads="1"/>
          </p:cNvSpPr>
          <p:nvPr>
            <p:ph type="body" idx="1"/>
          </p:nvPr>
        </p:nvSpPr>
        <p:spPr>
          <a:xfrm>
            <a:off x="152400" y="1371600"/>
            <a:ext cx="8839200" cy="4953000"/>
          </a:xfrm>
        </p:spPr>
        <p:txBody>
          <a:bodyPr/>
          <a:lstStyle/>
          <a:p>
            <a:pPr>
              <a:lnSpc>
                <a:spcPct val="90000"/>
              </a:lnSpc>
            </a:pPr>
            <a:r>
              <a:rPr lang="en-US" altLang="en-US" sz="2000" dirty="0" smtClean="0"/>
              <a:t>Loop:</a:t>
            </a:r>
          </a:p>
          <a:p>
            <a:pPr>
              <a:lnSpc>
                <a:spcPct val="90000"/>
              </a:lnSpc>
            </a:pPr>
            <a:endParaRPr lang="en-US" altLang="en-US" sz="2000" dirty="0" smtClean="0"/>
          </a:p>
          <a:p>
            <a:pPr lvl="1">
              <a:lnSpc>
                <a:spcPct val="90000"/>
              </a:lnSpc>
            </a:pPr>
            <a:r>
              <a:rPr lang="en-US" altLang="en-US" sz="1800" dirty="0" smtClean="0"/>
              <a:t>Fetch next instruction then increment IP (the Instruction Pointer)</a:t>
            </a:r>
          </a:p>
          <a:p>
            <a:pPr lvl="1">
              <a:lnSpc>
                <a:spcPct val="90000"/>
              </a:lnSpc>
            </a:pPr>
            <a:endParaRPr lang="en-US" altLang="en-US" sz="1800" dirty="0"/>
          </a:p>
          <a:p>
            <a:pPr lvl="1">
              <a:lnSpc>
                <a:spcPct val="90000"/>
              </a:lnSpc>
            </a:pPr>
            <a:r>
              <a:rPr lang="en-US" altLang="en-US" sz="1800" dirty="0" smtClean="0"/>
              <a:t>Decode the instruction</a:t>
            </a:r>
          </a:p>
          <a:p>
            <a:pPr lvl="1">
              <a:lnSpc>
                <a:spcPct val="90000"/>
              </a:lnSpc>
            </a:pPr>
            <a:endParaRPr lang="en-US" altLang="en-US" sz="1800" dirty="0"/>
          </a:p>
          <a:p>
            <a:pPr lvl="1">
              <a:lnSpc>
                <a:spcPct val="90000"/>
              </a:lnSpc>
            </a:pPr>
            <a:r>
              <a:rPr lang="en-US" altLang="en-US" sz="1800" dirty="0" smtClean="0"/>
              <a:t>If memory operand needed then</a:t>
            </a:r>
          </a:p>
          <a:p>
            <a:pPr lvl="2">
              <a:lnSpc>
                <a:spcPct val="90000"/>
              </a:lnSpc>
            </a:pPr>
            <a:r>
              <a:rPr lang="en-US" altLang="en-US" sz="1600" dirty="0" smtClean="0">
                <a:solidFill>
                  <a:srgbClr val="FFC000"/>
                </a:solidFill>
              </a:rPr>
              <a:t>Fetch operand’s value from memory</a:t>
            </a:r>
          </a:p>
          <a:p>
            <a:pPr lvl="2">
              <a:lnSpc>
                <a:spcPct val="90000"/>
              </a:lnSpc>
            </a:pPr>
            <a:endParaRPr lang="en-US" altLang="en-US" sz="1600" dirty="0">
              <a:solidFill>
                <a:srgbClr val="FFC000"/>
              </a:solidFill>
            </a:endParaRPr>
          </a:p>
          <a:p>
            <a:pPr lvl="1">
              <a:lnSpc>
                <a:spcPct val="90000"/>
              </a:lnSpc>
            </a:pPr>
            <a:r>
              <a:rPr lang="en-US" altLang="en-US" sz="1800" dirty="0"/>
              <a:t>Execute </a:t>
            </a:r>
            <a:r>
              <a:rPr lang="en-US" altLang="en-US" sz="1800" dirty="0" smtClean="0"/>
              <a:t>the instruction</a:t>
            </a:r>
          </a:p>
          <a:p>
            <a:pPr lvl="1">
              <a:lnSpc>
                <a:spcPct val="90000"/>
              </a:lnSpc>
            </a:pPr>
            <a:endParaRPr lang="en-US" altLang="en-US" sz="1800" dirty="0"/>
          </a:p>
          <a:p>
            <a:pPr lvl="1">
              <a:lnSpc>
                <a:spcPct val="90000"/>
              </a:lnSpc>
            </a:pPr>
            <a:r>
              <a:rPr lang="en-US" altLang="en-US" sz="1800" dirty="0" smtClean="0"/>
              <a:t>If result is memory operand then</a:t>
            </a:r>
          </a:p>
          <a:p>
            <a:pPr lvl="2">
              <a:lnSpc>
                <a:spcPct val="90000"/>
              </a:lnSpc>
            </a:pPr>
            <a:r>
              <a:rPr lang="en-US" altLang="en-US" sz="1600" dirty="0" smtClean="0">
                <a:solidFill>
                  <a:srgbClr val="FFC000"/>
                </a:solidFill>
              </a:rPr>
              <a:t>Store output to memory</a:t>
            </a:r>
          </a:p>
          <a:p>
            <a:pPr lvl="2">
              <a:lnSpc>
                <a:spcPct val="90000"/>
              </a:lnSpc>
            </a:pPr>
            <a:endParaRPr lang="en-US" altLang="en-US" sz="1600" dirty="0" smtClean="0">
              <a:solidFill>
                <a:srgbClr val="FFC000"/>
              </a:solidFill>
            </a:endParaRPr>
          </a:p>
          <a:p>
            <a:pPr>
              <a:lnSpc>
                <a:spcPct val="90000"/>
              </a:lnSpc>
            </a:pPr>
            <a:r>
              <a:rPr lang="en-US" altLang="en-US" sz="2000" dirty="0" smtClean="0"/>
              <a:t>Continue loop</a:t>
            </a:r>
            <a:endParaRPr lang="en-US" altLang="en-US" sz="2000" dirty="0"/>
          </a:p>
        </p:txBody>
      </p:sp>
      <p:sp>
        <p:nvSpPr>
          <p:cNvPr id="77829" name="Rectangle 5"/>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FFFFFF"/>
              </a:buClr>
              <a:buFontTx/>
              <a:buChar char="•"/>
            </a:pPr>
            <a:endParaRPr lang="en-US" altLang="en-US" sz="2000">
              <a:solidFill>
                <a:srgbClr val="FFFFFF"/>
              </a:solidFill>
              <a:latin typeface="Arial" charset="0"/>
            </a:endParaRPr>
          </a:p>
        </p:txBody>
      </p:sp>
      <p:sp>
        <p:nvSpPr>
          <p:cNvPr id="77832" name="Rectangle 8"/>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buClr>
                <a:srgbClr val="FFFFFF"/>
              </a:buClr>
              <a:buFontTx/>
              <a:buChar char="•"/>
            </a:pPr>
            <a:endParaRPr lang="en-US" altLang="en-US" sz="2000">
              <a:solidFill>
                <a:srgbClr val="FFFFFF"/>
              </a:solidFill>
              <a:latin typeface="Arial" charset="0"/>
            </a:endParaRPr>
          </a:p>
        </p:txBody>
      </p:sp>
    </p:spTree>
    <p:extLst>
      <p:ext uri="{BB962C8B-B14F-4D97-AF65-F5344CB8AC3E}">
        <p14:creationId xmlns:p14="http://schemas.microsoft.com/office/powerpoint/2010/main" val="4207740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403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E54C10E-AE57-45C9-944A-CE69F95D27D2}" type="slidenum">
              <a:rPr lang="en-US" altLang="en-US" sz="1600">
                <a:solidFill>
                  <a:srgbClr val="FFFFFF"/>
                </a:solidFill>
                <a:latin typeface="Times New Roman" pitchFamily="18" charset="0"/>
              </a:rPr>
              <a:pPr eaLnBrk="1" hangingPunct="1"/>
              <a:t>40</a:t>
            </a:fld>
            <a:endParaRPr lang="en-US" altLang="en-US" sz="1600">
              <a:solidFill>
                <a:srgbClr val="FFFFFF"/>
              </a:solidFill>
              <a:latin typeface="Times New Roman"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smtClean="0"/>
              <a:t>Multi-Segment Model</a:t>
            </a:r>
          </a:p>
        </p:txBody>
      </p:sp>
      <p:sp>
        <p:nvSpPr>
          <p:cNvPr id="44037" name="Rectangle 3"/>
          <p:cNvSpPr>
            <a:spLocks noGrp="1" noChangeArrowheads="1"/>
          </p:cNvSpPr>
          <p:nvPr>
            <p:ph type="body" idx="1"/>
          </p:nvPr>
        </p:nvSpPr>
        <p:spPr>
          <a:xfrm>
            <a:off x="990600" y="1066800"/>
            <a:ext cx="7772400" cy="914400"/>
          </a:xfrm>
        </p:spPr>
        <p:txBody>
          <a:bodyPr/>
          <a:lstStyle/>
          <a:p>
            <a:pPr eaLnBrk="1" hangingPunct="1"/>
            <a:r>
              <a:rPr lang="en-US" altLang="en-US" sz="2000" smtClean="0"/>
              <a:t>Each program has a local descriptor table (LDT)</a:t>
            </a:r>
          </a:p>
          <a:p>
            <a:pPr lvl="1" eaLnBrk="1" hangingPunct="1"/>
            <a:r>
              <a:rPr lang="en-US" altLang="en-US" sz="2000" smtClean="0"/>
              <a:t>holds descriptor for each segment used by the program</a:t>
            </a:r>
          </a:p>
        </p:txBody>
      </p:sp>
      <p:graphicFrame>
        <p:nvGraphicFramePr>
          <p:cNvPr id="44038" name="Object 4"/>
          <p:cNvGraphicFramePr>
            <a:graphicFrameLocks noChangeAspect="1"/>
          </p:cNvGraphicFramePr>
          <p:nvPr/>
        </p:nvGraphicFramePr>
        <p:xfrm>
          <a:off x="1828800" y="1981200"/>
          <a:ext cx="5181600" cy="4038600"/>
        </p:xfrm>
        <a:graphic>
          <a:graphicData uri="http://schemas.openxmlformats.org/presentationml/2006/ole">
            <mc:AlternateContent xmlns:mc="http://schemas.openxmlformats.org/markup-compatibility/2006">
              <mc:Choice xmlns:v="urn:schemas-microsoft-com:vml" Requires="v">
                <p:oleObj spid="_x0000_s165901" name="VISIO" r:id="rId3" imgW="3328416" imgH="2362200" progId="Visio.Drawing.6">
                  <p:embed/>
                </p:oleObj>
              </mc:Choice>
              <mc:Fallback>
                <p:oleObj name="VISIO" r:id="rId3" imgW="3328416" imgH="2362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6850" b="-2087"/>
                      <a:stretch>
                        <a:fillRect/>
                      </a:stretch>
                    </p:blipFill>
                    <p:spPr bwMode="auto">
                      <a:xfrm>
                        <a:off x="1828800" y="1981200"/>
                        <a:ext cx="5181600" cy="403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318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505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235BAC9-AA7E-4022-9F67-D32CEE09C97C}" type="slidenum">
              <a:rPr lang="en-US" altLang="en-US" sz="1600">
                <a:solidFill>
                  <a:srgbClr val="FFFFFF"/>
                </a:solidFill>
                <a:latin typeface="Times New Roman" pitchFamily="18" charset="0"/>
              </a:rPr>
              <a:pPr eaLnBrk="1" hangingPunct="1"/>
              <a:t>41</a:t>
            </a:fld>
            <a:endParaRPr lang="en-US" altLang="en-US" sz="1600">
              <a:solidFill>
                <a:srgbClr val="FFFFFF"/>
              </a:solidFill>
              <a:latin typeface="Times New Roman"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smtClean="0"/>
              <a:t>Paging</a:t>
            </a:r>
          </a:p>
        </p:txBody>
      </p:sp>
      <p:sp>
        <p:nvSpPr>
          <p:cNvPr id="45061" name="Rectangle 3"/>
          <p:cNvSpPr>
            <a:spLocks noGrp="1" noChangeArrowheads="1"/>
          </p:cNvSpPr>
          <p:nvPr>
            <p:ph type="body" idx="1"/>
          </p:nvPr>
        </p:nvSpPr>
        <p:spPr/>
        <p:txBody>
          <a:bodyPr/>
          <a:lstStyle/>
          <a:p>
            <a:pPr eaLnBrk="1" hangingPunct="1"/>
            <a:r>
              <a:rPr lang="en-US" altLang="en-US" dirty="0" smtClean="0"/>
              <a:t>Supported directly by the CPU</a:t>
            </a:r>
          </a:p>
          <a:p>
            <a:pPr eaLnBrk="1" hangingPunct="1"/>
            <a:r>
              <a:rPr lang="en-US" altLang="en-US" dirty="0" smtClean="0"/>
              <a:t>Divides each segment into 4096-byte blocks called </a:t>
            </a:r>
            <a:r>
              <a:rPr lang="en-US" altLang="en-US" dirty="0" smtClean="0">
                <a:solidFill>
                  <a:schemeClr val="tx2"/>
                </a:solidFill>
              </a:rPr>
              <a:t>pages</a:t>
            </a:r>
          </a:p>
          <a:p>
            <a:pPr eaLnBrk="1" hangingPunct="1"/>
            <a:r>
              <a:rPr lang="en-US" altLang="en-US" dirty="0" smtClean="0"/>
              <a:t>Sum of all programs can be larger than physical memory</a:t>
            </a:r>
          </a:p>
          <a:p>
            <a:pPr eaLnBrk="1" hangingPunct="1"/>
            <a:r>
              <a:rPr lang="en-US" altLang="en-US" dirty="0" smtClean="0"/>
              <a:t>Part of running program is in memory, part is on disk</a:t>
            </a:r>
          </a:p>
          <a:p>
            <a:pPr eaLnBrk="1" hangingPunct="1"/>
            <a:r>
              <a:rPr lang="en-US" altLang="en-US" dirty="0" smtClean="0">
                <a:solidFill>
                  <a:schemeClr val="tx2"/>
                </a:solidFill>
              </a:rPr>
              <a:t>Virtual memory manager</a:t>
            </a:r>
            <a:r>
              <a:rPr lang="en-US" altLang="en-US" dirty="0" smtClean="0"/>
              <a:t> (VMM) – OS utility that manages the loading and unloading of pages</a:t>
            </a:r>
          </a:p>
          <a:p>
            <a:pPr eaLnBrk="1" hangingPunct="1"/>
            <a:r>
              <a:rPr lang="en-US" altLang="en-US" dirty="0" smtClean="0">
                <a:solidFill>
                  <a:schemeClr val="tx2"/>
                </a:solidFill>
              </a:rPr>
              <a:t>Page fault</a:t>
            </a:r>
            <a:r>
              <a:rPr lang="en-US" altLang="en-US" dirty="0" smtClean="0"/>
              <a:t> – issued by CPU when a page must be loaded from disk</a:t>
            </a:r>
          </a:p>
        </p:txBody>
      </p:sp>
    </p:spTree>
    <p:extLst>
      <p:ext uri="{BB962C8B-B14F-4D97-AF65-F5344CB8AC3E}">
        <p14:creationId xmlns:p14="http://schemas.microsoft.com/office/powerpoint/2010/main" val="1839390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Intel-Based Computers 6/e, 2010.</a:t>
            </a:r>
          </a:p>
        </p:txBody>
      </p:sp>
      <p:sp>
        <p:nvSpPr>
          <p:cNvPr id="6" name="Slide Number Placeholder 3"/>
          <p:cNvSpPr>
            <a:spLocks noGrp="1"/>
          </p:cNvSpPr>
          <p:nvPr>
            <p:ph type="sldNum" sz="quarter" idx="11"/>
          </p:nvPr>
        </p:nvSpPr>
        <p:spPr/>
        <p:txBody>
          <a:bodyPr/>
          <a:lstStyle/>
          <a:p>
            <a:fld id="{CB8B5A58-54C0-4A49-B4B7-875DB3F8CC73}" type="slidenum">
              <a:rPr lang="en-US" altLang="en-US">
                <a:solidFill>
                  <a:srgbClr val="FFFFFF"/>
                </a:solidFill>
              </a:rPr>
              <a:pPr/>
              <a:t>42</a:t>
            </a:fld>
            <a:endParaRPr lang="en-US" altLang="en-US">
              <a:solidFill>
                <a:srgbClr val="FFFFFF"/>
              </a:solidFill>
            </a:endParaRPr>
          </a:p>
        </p:txBody>
      </p:sp>
      <p:sp>
        <p:nvSpPr>
          <p:cNvPr id="34818" name="Rectangle 2"/>
          <p:cNvSpPr>
            <a:spLocks noGrp="1" noChangeArrowheads="1"/>
          </p:cNvSpPr>
          <p:nvPr>
            <p:ph type="title"/>
          </p:nvPr>
        </p:nvSpPr>
        <p:spPr>
          <a:xfrm>
            <a:off x="2286000" y="2667000"/>
            <a:ext cx="4495800" cy="609600"/>
          </a:xfrm>
          <a:ln>
            <a:solidFill>
              <a:schemeClr val="tx1"/>
            </a:solidFill>
            <a:miter lim="800000"/>
            <a:headEnd/>
            <a:tailEnd/>
          </a:ln>
        </p:spPr>
        <p:txBody>
          <a:bodyPr tIns="137160"/>
          <a:lstStyle/>
          <a:p>
            <a:r>
              <a:rPr lang="en-US" altLang="en-US" sz="2800">
                <a:latin typeface="Viner Hand ITC" pitchFamily="66" charset="0"/>
              </a:rPr>
              <a:t>54 68 65 20 45 6E 64</a:t>
            </a:r>
          </a:p>
        </p:txBody>
      </p:sp>
      <p:sp>
        <p:nvSpPr>
          <p:cNvPr id="34820" name="Text Box 4"/>
          <p:cNvSpPr txBox="1">
            <a:spLocks noChangeArrowheads="1"/>
          </p:cNvSpPr>
          <p:nvPr/>
        </p:nvSpPr>
        <p:spPr bwMode="auto">
          <a:xfrm>
            <a:off x="2133600" y="3429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What do these numbers represent?</a:t>
            </a:r>
          </a:p>
        </p:txBody>
      </p:sp>
      <p:graphicFrame>
        <p:nvGraphicFramePr>
          <p:cNvPr id="34821" name="Object 5"/>
          <p:cNvGraphicFramePr>
            <a:graphicFrameLocks noChangeAspect="1"/>
          </p:cNvGraphicFramePr>
          <p:nvPr/>
        </p:nvGraphicFramePr>
        <p:xfrm>
          <a:off x="3810000" y="1752600"/>
          <a:ext cx="1295400" cy="688975"/>
        </p:xfrm>
        <a:graphic>
          <a:graphicData uri="http://schemas.openxmlformats.org/presentationml/2006/ole">
            <mc:AlternateContent xmlns:mc="http://schemas.openxmlformats.org/markup-compatibility/2006">
              <mc:Choice xmlns:v="urn:schemas-microsoft-com:vml" Requires="v">
                <p:oleObj spid="_x0000_s167949"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2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651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37" name="Slide Number Placeholder 4"/>
          <p:cNvSpPr>
            <a:spLocks noGrp="1"/>
          </p:cNvSpPr>
          <p:nvPr>
            <p:ph type="sldNum" sz="quarter" idx="11"/>
          </p:nvPr>
        </p:nvSpPr>
        <p:spPr/>
        <p:txBody>
          <a:bodyPr/>
          <a:lstStyle/>
          <a:p>
            <a:fld id="{C77F1200-6EAE-4CF2-A242-C27FBEF4D22C}" type="slidenum">
              <a:rPr lang="en-US" altLang="en-US">
                <a:solidFill>
                  <a:srgbClr val="FFFFFF"/>
                </a:solidFill>
              </a:rPr>
              <a:pPr/>
              <a:t>43</a:t>
            </a:fld>
            <a:endParaRPr lang="en-US" altLang="en-US">
              <a:solidFill>
                <a:srgbClr val="FFFFFF"/>
              </a:solidFill>
            </a:endParaRPr>
          </a:p>
        </p:txBody>
      </p:sp>
      <p:sp>
        <p:nvSpPr>
          <p:cNvPr id="125954" name="Rectangle 2"/>
          <p:cNvSpPr>
            <a:spLocks noGrp="1" noChangeArrowheads="1"/>
          </p:cNvSpPr>
          <p:nvPr>
            <p:ph type="title"/>
          </p:nvPr>
        </p:nvSpPr>
        <p:spPr>
          <a:xfrm>
            <a:off x="457200" y="76200"/>
            <a:ext cx="7772400" cy="457200"/>
          </a:xfrm>
        </p:spPr>
        <p:txBody>
          <a:bodyPr/>
          <a:lstStyle/>
          <a:p>
            <a:r>
              <a:rPr lang="en-US" altLang="en-US"/>
              <a:t>Intel D850MD Motherboard</a:t>
            </a:r>
            <a:endParaRPr lang="en-US" altLang="en-US" sz="2400"/>
          </a:p>
        </p:txBody>
      </p:sp>
      <p:pic>
        <p:nvPicPr>
          <p:cNvPr id="125956" name="Picture 4" descr="d850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4965700" cy="5105400"/>
          </a:xfrm>
          <a:prstGeom prst="rect">
            <a:avLst/>
          </a:prstGeom>
          <a:noFill/>
          <a:extLst>
            <a:ext uri="{909E8E84-426E-40DD-AFC4-6F175D3DCCD1}">
              <a14:hiddenFill xmlns:a14="http://schemas.microsoft.com/office/drawing/2010/main">
                <a:solidFill>
                  <a:srgbClr val="FFFFFF"/>
                </a:solidFill>
              </a14:hiddenFill>
            </a:ext>
          </a:extLst>
        </p:spPr>
      </p:pic>
      <p:sp>
        <p:nvSpPr>
          <p:cNvPr id="125957" name="Line 5"/>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58" name="Text Box 6"/>
          <p:cNvSpPr txBox="1">
            <a:spLocks noChangeArrowheads="1"/>
          </p:cNvSpPr>
          <p:nvPr/>
        </p:nvSpPr>
        <p:spPr bwMode="auto">
          <a:xfrm>
            <a:off x="7239000" y="3689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dynamic RAM </a:t>
            </a:r>
          </a:p>
        </p:txBody>
      </p:sp>
      <p:sp>
        <p:nvSpPr>
          <p:cNvPr id="125959" name="Line 7"/>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0" name="Text Box 8"/>
          <p:cNvSpPr txBox="1">
            <a:spLocks noChangeArrowheads="1"/>
          </p:cNvSpPr>
          <p:nvPr/>
        </p:nvSpPr>
        <p:spPr bwMode="auto">
          <a:xfrm>
            <a:off x="6934200" y="2847975"/>
            <a:ext cx="205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Pentium 4 socket</a:t>
            </a:r>
          </a:p>
        </p:txBody>
      </p:sp>
      <p:sp>
        <p:nvSpPr>
          <p:cNvPr id="125961" name="Line 9"/>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2" name="Text Box 10"/>
          <p:cNvSpPr txBox="1">
            <a:spLocks noChangeArrowheads="1"/>
          </p:cNvSpPr>
          <p:nvPr/>
        </p:nvSpPr>
        <p:spPr bwMode="auto">
          <a:xfrm>
            <a:off x="228600" y="50609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Speaker</a:t>
            </a:r>
          </a:p>
        </p:txBody>
      </p:sp>
      <p:sp>
        <p:nvSpPr>
          <p:cNvPr id="125963" name="Line 11"/>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4" name="Text Box 12"/>
          <p:cNvSpPr txBox="1">
            <a:spLocks noChangeArrowheads="1"/>
          </p:cNvSpPr>
          <p:nvPr/>
        </p:nvSpPr>
        <p:spPr bwMode="auto">
          <a:xfrm>
            <a:off x="4953000" y="5791200"/>
            <a:ext cx="2286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IDE drive connectors</a:t>
            </a:r>
          </a:p>
        </p:txBody>
      </p:sp>
      <p:sp>
        <p:nvSpPr>
          <p:cNvPr id="125966" name="Text Box 14"/>
          <p:cNvSpPr txBox="1">
            <a:spLocks noChangeArrowheads="1"/>
          </p:cNvSpPr>
          <p:nvPr/>
        </p:nvSpPr>
        <p:spPr bwMode="auto">
          <a:xfrm>
            <a:off x="6858000" y="304800"/>
            <a:ext cx="2286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mouse, keyboard, parallel, serial, and USB connectors</a:t>
            </a:r>
          </a:p>
        </p:txBody>
      </p:sp>
      <p:sp>
        <p:nvSpPr>
          <p:cNvPr id="125967" name="Line 15"/>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8" name="Text Box 16"/>
          <p:cNvSpPr txBox="1">
            <a:spLocks noChangeArrowheads="1"/>
          </p:cNvSpPr>
          <p:nvPr/>
        </p:nvSpPr>
        <p:spPr bwMode="auto">
          <a:xfrm>
            <a:off x="228600" y="30035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AGP slot</a:t>
            </a:r>
          </a:p>
        </p:txBody>
      </p:sp>
      <p:sp>
        <p:nvSpPr>
          <p:cNvPr id="125969" name="Line 17"/>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0" name="Text Box 18"/>
          <p:cNvSpPr txBox="1">
            <a:spLocks noChangeArrowheads="1"/>
          </p:cNvSpPr>
          <p:nvPr/>
        </p:nvSpPr>
        <p:spPr bwMode="auto">
          <a:xfrm>
            <a:off x="762000" y="5324475"/>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Battery</a:t>
            </a:r>
          </a:p>
        </p:txBody>
      </p:sp>
      <p:sp>
        <p:nvSpPr>
          <p:cNvPr id="125971" name="Line 19"/>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2" name="Text Box 20"/>
          <p:cNvSpPr txBox="1">
            <a:spLocks noChangeArrowheads="1"/>
          </p:cNvSpPr>
          <p:nvPr/>
        </p:nvSpPr>
        <p:spPr bwMode="auto">
          <a:xfrm>
            <a:off x="609600" y="641350"/>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Video</a:t>
            </a:r>
          </a:p>
        </p:txBody>
      </p:sp>
      <p:sp>
        <p:nvSpPr>
          <p:cNvPr id="125973" name="Line 21"/>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4" name="Text Box 22"/>
          <p:cNvSpPr txBox="1">
            <a:spLocks noChangeArrowheads="1"/>
          </p:cNvSpPr>
          <p:nvPr/>
        </p:nvSpPr>
        <p:spPr bwMode="auto">
          <a:xfrm>
            <a:off x="6934200" y="513715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Power connector</a:t>
            </a:r>
          </a:p>
        </p:txBody>
      </p:sp>
      <p:sp>
        <p:nvSpPr>
          <p:cNvPr id="125977" name="Line 25"/>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8" name="Text Box 26"/>
          <p:cNvSpPr txBox="1">
            <a:spLocks noChangeArrowheads="1"/>
          </p:cNvSpPr>
          <p:nvPr/>
        </p:nvSpPr>
        <p:spPr bwMode="auto">
          <a:xfrm>
            <a:off x="6934200" y="2470150"/>
            <a:ext cx="2133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memory controller hub</a:t>
            </a:r>
          </a:p>
        </p:txBody>
      </p:sp>
      <p:sp>
        <p:nvSpPr>
          <p:cNvPr id="125979" name="Line 27"/>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0" name="Line 28"/>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1" name="Text Box 29"/>
          <p:cNvSpPr txBox="1">
            <a:spLocks noChangeArrowheads="1"/>
          </p:cNvSpPr>
          <p:nvPr/>
        </p:nvSpPr>
        <p:spPr bwMode="auto">
          <a:xfrm>
            <a:off x="6934200" y="55626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Diskette connector</a:t>
            </a:r>
          </a:p>
        </p:txBody>
      </p:sp>
      <p:sp>
        <p:nvSpPr>
          <p:cNvPr id="125982" name="Line 30"/>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3" name="Text Box 31"/>
          <p:cNvSpPr txBox="1">
            <a:spLocks noChangeArrowheads="1"/>
          </p:cNvSpPr>
          <p:nvPr/>
        </p:nvSpPr>
        <p:spPr bwMode="auto">
          <a:xfrm>
            <a:off x="228600" y="22288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PCI slots</a:t>
            </a:r>
          </a:p>
        </p:txBody>
      </p:sp>
      <p:sp>
        <p:nvSpPr>
          <p:cNvPr id="125984" name="Line 32"/>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5" name="Text Box 33"/>
          <p:cNvSpPr txBox="1">
            <a:spLocks noChangeArrowheads="1"/>
          </p:cNvSpPr>
          <p:nvPr/>
        </p:nvSpPr>
        <p:spPr bwMode="auto">
          <a:xfrm>
            <a:off x="0" y="4724400"/>
            <a:ext cx="1371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I/O Controller</a:t>
            </a:r>
          </a:p>
        </p:txBody>
      </p:sp>
      <p:sp>
        <p:nvSpPr>
          <p:cNvPr id="125986" name="Line 34"/>
          <p:cNvSpPr>
            <a:spLocks noChangeShapeType="1"/>
          </p:cNvSpPr>
          <p:nvPr/>
        </p:nvSpPr>
        <p:spPr bwMode="auto">
          <a:xfrm>
            <a:off x="4114800" y="838200"/>
            <a:ext cx="28194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7" name="Line 35"/>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8" name="Text Box 36"/>
          <p:cNvSpPr txBox="1">
            <a:spLocks noChangeArrowheads="1"/>
          </p:cNvSpPr>
          <p:nvPr/>
        </p:nvSpPr>
        <p:spPr bwMode="auto">
          <a:xfrm>
            <a:off x="152400" y="4070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Firmware hub</a:t>
            </a:r>
          </a:p>
        </p:txBody>
      </p:sp>
      <p:sp>
        <p:nvSpPr>
          <p:cNvPr id="125989" name="Line 37"/>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90" name="Text Box 38"/>
          <p:cNvSpPr txBox="1">
            <a:spLocks noChangeArrowheads="1"/>
          </p:cNvSpPr>
          <p:nvPr/>
        </p:nvSpPr>
        <p:spPr bwMode="auto">
          <a:xfrm>
            <a:off x="457200" y="10985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Audio chip</a:t>
            </a:r>
          </a:p>
        </p:txBody>
      </p:sp>
      <p:sp>
        <p:nvSpPr>
          <p:cNvPr id="125991" name="Text Box 39"/>
          <p:cNvSpPr txBox="1">
            <a:spLocks noChangeArrowheads="1"/>
          </p:cNvSpPr>
          <p:nvPr/>
        </p:nvSpPr>
        <p:spPr bwMode="auto">
          <a:xfrm>
            <a:off x="76200" y="5791200"/>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100">
                <a:solidFill>
                  <a:srgbClr val="FFCC66"/>
                </a:solidFill>
              </a:rPr>
              <a:t>Source: Intel® Desktop Board D850MD/D850MV Technical Product Specification</a:t>
            </a:r>
          </a:p>
        </p:txBody>
      </p:sp>
    </p:spTree>
    <p:extLst>
      <p:ext uri="{BB962C8B-B14F-4D97-AF65-F5344CB8AC3E}">
        <p14:creationId xmlns:p14="http://schemas.microsoft.com/office/powerpoint/2010/main" val="3224748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4FBC9AC7-25F8-45F4-9244-2C2B113922F3}" type="slidenum">
              <a:rPr lang="en-US" altLang="en-US">
                <a:solidFill>
                  <a:srgbClr val="FFFFFF"/>
                </a:solidFill>
              </a:rPr>
              <a:pPr/>
              <a:t>44</a:t>
            </a:fld>
            <a:endParaRPr lang="en-US" altLang="en-US">
              <a:solidFill>
                <a:srgbClr val="FFFFFF"/>
              </a:solidFill>
            </a:endParaRPr>
          </a:p>
        </p:txBody>
      </p:sp>
      <p:sp>
        <p:nvSpPr>
          <p:cNvPr id="147460" name="Rectangle 4"/>
          <p:cNvSpPr>
            <a:spLocks noGrp="1" noChangeArrowheads="1"/>
          </p:cNvSpPr>
          <p:nvPr>
            <p:ph type="title"/>
          </p:nvPr>
        </p:nvSpPr>
        <p:spPr/>
        <p:txBody>
          <a:bodyPr/>
          <a:lstStyle/>
          <a:p>
            <a:r>
              <a:rPr lang="en-US" altLang="en-US"/>
              <a:t>Intel 965 Express Chipset</a:t>
            </a:r>
          </a:p>
        </p:txBody>
      </p:sp>
      <p:pic>
        <p:nvPicPr>
          <p:cNvPr id="1474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146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0FD8023F-4A9B-4C67-A120-55E1087ED434}" type="slidenum">
              <a:rPr lang="en-US" altLang="en-US">
                <a:solidFill>
                  <a:srgbClr val="FFFFFF"/>
                </a:solidFill>
              </a:rPr>
              <a:pPr/>
              <a:t>45</a:t>
            </a:fld>
            <a:endParaRPr lang="en-US" altLang="en-US">
              <a:solidFill>
                <a:srgbClr val="FFFFFF"/>
              </a:solidFill>
            </a:endParaRPr>
          </a:p>
        </p:txBody>
      </p:sp>
      <p:sp>
        <p:nvSpPr>
          <p:cNvPr id="126978" name="Rectangle 1026"/>
          <p:cNvSpPr>
            <a:spLocks noGrp="1" noChangeArrowheads="1"/>
          </p:cNvSpPr>
          <p:nvPr>
            <p:ph type="title"/>
          </p:nvPr>
        </p:nvSpPr>
        <p:spPr/>
        <p:txBody>
          <a:bodyPr/>
          <a:lstStyle/>
          <a:p>
            <a:r>
              <a:rPr lang="en-US" altLang="en-US"/>
              <a:t>Sample Video Controller (ATI Corp.)</a:t>
            </a:r>
          </a:p>
        </p:txBody>
      </p:sp>
      <p:pic>
        <p:nvPicPr>
          <p:cNvPr id="126988" name="Picture 1036" descr="ATI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95400"/>
            <a:ext cx="45720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26989" name="Text Box 1037"/>
          <p:cNvSpPr txBox="1">
            <a:spLocks noChangeArrowheads="1"/>
          </p:cNvSpPr>
          <p:nvPr/>
        </p:nvSpPr>
        <p:spPr bwMode="auto">
          <a:xfrm>
            <a:off x="228600" y="1212850"/>
            <a:ext cx="3581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defRPr sz="2400">
                <a:solidFill>
                  <a:schemeClr val="tx1"/>
                </a:solidFill>
                <a:latin typeface="Times New Roman" pitchFamily="18" charset="0"/>
              </a:defRPr>
            </a:lvl1pPr>
            <a:lvl2pPr marL="395288" indent="-2222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a:spcBef>
                <a:spcPct val="50000"/>
              </a:spcBef>
              <a:buFontTx/>
              <a:buChar char="•"/>
            </a:pPr>
            <a:r>
              <a:rPr lang="en-US" altLang="en-US" sz="1500">
                <a:solidFill>
                  <a:srgbClr val="FFFFFF"/>
                </a:solidFill>
                <a:latin typeface="Verdana" pitchFamily="34" charset="0"/>
              </a:rPr>
              <a:t>128-bit 3D graphics performance powered by RAGE™ 128 PRO </a:t>
            </a:r>
          </a:p>
          <a:p>
            <a:pPr lvl="1">
              <a:spcBef>
                <a:spcPct val="50000"/>
              </a:spcBef>
              <a:buFontTx/>
              <a:buChar char="•"/>
            </a:pPr>
            <a:r>
              <a:rPr lang="en-US" altLang="en-US" sz="1500">
                <a:solidFill>
                  <a:srgbClr val="FFFFFF"/>
                </a:solidFill>
                <a:latin typeface="Verdana" pitchFamily="34" charset="0"/>
              </a:rPr>
              <a:t>3D graphics performance </a:t>
            </a:r>
          </a:p>
          <a:p>
            <a:pPr lvl="1">
              <a:spcBef>
                <a:spcPct val="50000"/>
              </a:spcBef>
              <a:buFontTx/>
              <a:buChar char="•"/>
            </a:pPr>
            <a:r>
              <a:rPr lang="en-US" altLang="en-US" sz="1500">
                <a:solidFill>
                  <a:srgbClr val="FFFFFF"/>
                </a:solidFill>
                <a:latin typeface="Verdana" pitchFamily="34" charset="0"/>
              </a:rPr>
              <a:t>Intelligent TV-Tuner with Digital VCR </a:t>
            </a:r>
          </a:p>
          <a:p>
            <a:pPr lvl="1">
              <a:spcBef>
                <a:spcPct val="50000"/>
              </a:spcBef>
              <a:buFontTx/>
              <a:buChar char="•"/>
            </a:pPr>
            <a:r>
              <a:rPr lang="en-US" altLang="en-US" sz="1500">
                <a:solidFill>
                  <a:srgbClr val="FFFFFF"/>
                </a:solidFill>
                <a:latin typeface="Arial" charset="0"/>
              </a:rPr>
              <a:t>TV-ON-DEMAND</a:t>
            </a:r>
            <a:r>
              <a:rPr lang="en-US" altLang="en-US" sz="1500">
                <a:solidFill>
                  <a:srgbClr val="FFFFFF"/>
                </a:solidFill>
                <a:latin typeface="Verdana" pitchFamily="34" charset="0"/>
              </a:rPr>
              <a:t>™ </a:t>
            </a:r>
          </a:p>
          <a:p>
            <a:pPr lvl="1">
              <a:spcBef>
                <a:spcPct val="50000"/>
              </a:spcBef>
              <a:buFontTx/>
              <a:buChar char="•"/>
            </a:pPr>
            <a:r>
              <a:rPr lang="en-US" altLang="en-US" sz="1500">
                <a:solidFill>
                  <a:srgbClr val="FFFFFF"/>
                </a:solidFill>
                <a:latin typeface="Verdana" pitchFamily="34" charset="0"/>
              </a:rPr>
              <a:t>Interactive Program Guide </a:t>
            </a:r>
          </a:p>
          <a:p>
            <a:pPr lvl="1">
              <a:spcBef>
                <a:spcPct val="50000"/>
              </a:spcBef>
              <a:buFontTx/>
              <a:buChar char="•"/>
            </a:pPr>
            <a:r>
              <a:rPr lang="en-US" altLang="en-US" sz="1500">
                <a:solidFill>
                  <a:srgbClr val="FFFFFF"/>
                </a:solidFill>
                <a:latin typeface="Verdana" pitchFamily="34" charset="0"/>
              </a:rPr>
              <a:t>Still image and MPEG-2 motion video capture </a:t>
            </a:r>
          </a:p>
          <a:p>
            <a:pPr lvl="1">
              <a:spcBef>
                <a:spcPct val="50000"/>
              </a:spcBef>
              <a:buFontTx/>
              <a:buChar char="•"/>
            </a:pPr>
            <a:r>
              <a:rPr lang="en-US" altLang="en-US" sz="1500">
                <a:solidFill>
                  <a:srgbClr val="FFFFFF"/>
                </a:solidFill>
                <a:latin typeface="Verdana" pitchFamily="34" charset="0"/>
              </a:rPr>
              <a:t>Video editing </a:t>
            </a:r>
          </a:p>
          <a:p>
            <a:pPr lvl="1">
              <a:spcBef>
                <a:spcPct val="50000"/>
              </a:spcBef>
              <a:buFontTx/>
              <a:buChar char="•"/>
            </a:pPr>
            <a:r>
              <a:rPr lang="en-US" altLang="en-US" sz="1500">
                <a:solidFill>
                  <a:srgbClr val="FFFFFF"/>
                </a:solidFill>
                <a:latin typeface="Verdana" pitchFamily="34" charset="0"/>
              </a:rPr>
              <a:t>Hardware DVD video playback </a:t>
            </a:r>
          </a:p>
          <a:p>
            <a:pPr lvl="1">
              <a:spcBef>
                <a:spcPct val="50000"/>
              </a:spcBef>
              <a:buFontTx/>
              <a:buChar char="•"/>
            </a:pPr>
            <a:r>
              <a:rPr lang="en-US" altLang="en-US" sz="1500">
                <a:solidFill>
                  <a:srgbClr val="FFFFFF"/>
                </a:solidFill>
                <a:latin typeface="Verdana" pitchFamily="34" charset="0"/>
              </a:rPr>
              <a:t>Video output to TV or VCR </a:t>
            </a:r>
          </a:p>
          <a:p>
            <a:pPr>
              <a:spcBef>
                <a:spcPct val="50000"/>
              </a:spcBef>
            </a:pPr>
            <a:endParaRPr lang="en-US" altLang="en-US" sz="1500">
              <a:solidFill>
                <a:srgbClr val="FFFFFF"/>
              </a:solidFill>
              <a:latin typeface="Arial" charset="0"/>
            </a:endParaRPr>
          </a:p>
        </p:txBody>
      </p:sp>
    </p:spTree>
    <p:extLst>
      <p:ext uri="{BB962C8B-B14F-4D97-AF65-F5344CB8AC3E}">
        <p14:creationId xmlns:p14="http://schemas.microsoft.com/office/powerpoint/2010/main" val="2943614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DC1D05A3-AD3F-4261-B522-3CB2693CB1E4}" type="slidenum">
              <a:rPr lang="en-US" altLang="en-US">
                <a:solidFill>
                  <a:srgbClr val="FFFFFF"/>
                </a:solidFill>
              </a:rPr>
              <a:pPr/>
              <a:t>46</a:t>
            </a:fld>
            <a:endParaRPr lang="en-US" altLang="en-US">
              <a:solidFill>
                <a:srgbClr val="FFFFFF"/>
              </a:solidFill>
            </a:endParaRPr>
          </a:p>
        </p:txBody>
      </p:sp>
      <p:sp>
        <p:nvSpPr>
          <p:cNvPr id="129026" name="Rectangle 2"/>
          <p:cNvSpPr>
            <a:spLocks noGrp="1" noChangeArrowheads="1"/>
          </p:cNvSpPr>
          <p:nvPr>
            <p:ph type="title"/>
          </p:nvPr>
        </p:nvSpPr>
        <p:spPr/>
        <p:txBody>
          <a:bodyPr/>
          <a:lstStyle/>
          <a:p>
            <a:r>
              <a:rPr lang="en-US" altLang="en-US"/>
              <a:t>Displaying a String of Characters</a:t>
            </a:r>
          </a:p>
        </p:txBody>
      </p:sp>
      <p:sp>
        <p:nvSpPr>
          <p:cNvPr id="129027" name="Rectangle 3"/>
          <p:cNvSpPr>
            <a:spLocks noGrp="1" noChangeArrowheads="1"/>
          </p:cNvSpPr>
          <p:nvPr>
            <p:ph type="body" idx="1"/>
          </p:nvPr>
        </p:nvSpPr>
        <p:spPr>
          <a:xfrm>
            <a:off x="1066800" y="2133600"/>
            <a:ext cx="2895600" cy="2133600"/>
          </a:xfrm>
        </p:spPr>
        <p:txBody>
          <a:bodyPr/>
          <a:lstStyle/>
          <a:p>
            <a:pPr marL="0" indent="0">
              <a:buFontTx/>
              <a:buNone/>
            </a:pPr>
            <a:r>
              <a:rPr lang="en-US" altLang="en-US" sz="2000"/>
              <a:t>When a HLL program displays a string of characters, the following steps take place:</a:t>
            </a:r>
          </a:p>
        </p:txBody>
      </p:sp>
      <p:graphicFrame>
        <p:nvGraphicFramePr>
          <p:cNvPr id="129028" name="Object 4"/>
          <p:cNvGraphicFramePr>
            <a:graphicFrameLocks noChangeAspect="1"/>
          </p:cNvGraphicFramePr>
          <p:nvPr/>
        </p:nvGraphicFramePr>
        <p:xfrm>
          <a:off x="4191000" y="1295400"/>
          <a:ext cx="2971800" cy="3810000"/>
        </p:xfrm>
        <a:graphic>
          <a:graphicData uri="http://schemas.openxmlformats.org/presentationml/2006/ole">
            <mc:AlternateContent xmlns:mc="http://schemas.openxmlformats.org/markup-compatibility/2006">
              <mc:Choice xmlns:v="urn:schemas-microsoft-com:vml" Requires="v">
                <p:oleObj spid="_x0000_s168973" name="VISIO" r:id="rId3" imgW="2040840" imgH="2377800" progId="Visio.Drawing.6">
                  <p:embed/>
                </p:oleObj>
              </mc:Choice>
              <mc:Fallback>
                <p:oleObj name="VISIO" r:id="rId3" imgW="2040840" imgH="23778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4191000" y="1295400"/>
                        <a:ext cx="2971800" cy="3810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544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4EFF4142-DAE8-4E76-8355-50849177B6B4}" type="slidenum">
              <a:rPr lang="en-US" altLang="en-US">
                <a:solidFill>
                  <a:srgbClr val="FFFFFF"/>
                </a:solidFill>
              </a:rPr>
              <a:pPr/>
              <a:t>47</a:t>
            </a:fld>
            <a:endParaRPr lang="en-US" altLang="en-US">
              <a:solidFill>
                <a:srgbClr val="FFFFFF"/>
              </a:solidFill>
            </a:endParaRPr>
          </a:p>
        </p:txBody>
      </p:sp>
      <p:sp>
        <p:nvSpPr>
          <p:cNvPr id="130050" name="Rectangle 2"/>
          <p:cNvSpPr>
            <a:spLocks noGrp="1" noChangeArrowheads="1"/>
          </p:cNvSpPr>
          <p:nvPr>
            <p:ph type="title"/>
          </p:nvPr>
        </p:nvSpPr>
        <p:spPr/>
        <p:txBody>
          <a:bodyPr/>
          <a:lstStyle/>
          <a:p>
            <a:r>
              <a:rPr lang="en-US" altLang="en-US"/>
              <a:t>Programming levels</a:t>
            </a:r>
          </a:p>
        </p:txBody>
      </p:sp>
      <p:sp>
        <p:nvSpPr>
          <p:cNvPr id="130053" name="Text Box 5"/>
          <p:cNvSpPr txBox="1">
            <a:spLocks noChangeArrowheads="1"/>
          </p:cNvSpPr>
          <p:nvPr/>
        </p:nvSpPr>
        <p:spPr bwMode="auto">
          <a:xfrm>
            <a:off x="1524000" y="1295400"/>
            <a:ext cx="5486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Assembly language programs can perform input-output at each of the following levels:</a:t>
            </a:r>
          </a:p>
        </p:txBody>
      </p:sp>
      <p:pic>
        <p:nvPicPr>
          <p:cNvPr id="130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010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028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E57BB58E-B941-425B-A80A-D91020EC94B6}" type="slidenum">
              <a:rPr lang="en-US" altLang="en-US">
                <a:solidFill>
                  <a:srgbClr val="FFFFFF"/>
                </a:solidFill>
              </a:rPr>
              <a:pPr/>
              <a:t>48</a:t>
            </a:fld>
            <a:endParaRPr lang="en-US" altLang="en-US">
              <a:solidFill>
                <a:srgbClr val="FFFFFF"/>
              </a:solidFill>
            </a:endParaRPr>
          </a:p>
        </p:txBody>
      </p:sp>
      <p:sp>
        <p:nvSpPr>
          <p:cNvPr id="34818" name="Rectangle 2"/>
          <p:cNvSpPr>
            <a:spLocks noGrp="1" noChangeArrowheads="1"/>
          </p:cNvSpPr>
          <p:nvPr>
            <p:ph type="title"/>
          </p:nvPr>
        </p:nvSpPr>
        <p:spPr>
          <a:xfrm>
            <a:off x="2667000" y="3200400"/>
            <a:ext cx="3886200" cy="609600"/>
          </a:xfrm>
          <a:noFill/>
          <a:ln/>
        </p:spPr>
        <p:txBody>
          <a:bodyPr tIns="137160"/>
          <a:lstStyle/>
          <a:p>
            <a:r>
              <a:rPr lang="en-US" altLang="en-US" sz="2800">
                <a:latin typeface="Viner Hand ITC" pitchFamily="66" charset="0"/>
              </a:rPr>
              <a:t>42 69 6E 61 72 79</a:t>
            </a:r>
          </a:p>
        </p:txBody>
      </p:sp>
      <p:graphicFrame>
        <p:nvGraphicFramePr>
          <p:cNvPr id="34821" name="Object 5"/>
          <p:cNvGraphicFramePr>
            <a:graphicFrameLocks noChangeAspect="1"/>
          </p:cNvGraphicFramePr>
          <p:nvPr/>
        </p:nvGraphicFramePr>
        <p:xfrm>
          <a:off x="3962400" y="2286000"/>
          <a:ext cx="1295400" cy="688975"/>
        </p:xfrm>
        <a:graphic>
          <a:graphicData uri="http://schemas.openxmlformats.org/presentationml/2006/ole">
            <mc:AlternateContent xmlns:mc="http://schemas.openxmlformats.org/markup-compatibility/2006">
              <mc:Choice xmlns:v="urn:schemas-microsoft-com:vml" Requires="v">
                <p:oleObj spid="_x0000_s169997"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p:cNvSpPr txBox="1">
            <a:spLocks noChangeArrowheads="1"/>
          </p:cNvSpPr>
          <p:nvPr/>
        </p:nvSpPr>
        <p:spPr bwMode="auto">
          <a:xfrm>
            <a:off x="2971800" y="3886200"/>
            <a:ext cx="3048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What does this say?</a:t>
            </a:r>
          </a:p>
        </p:txBody>
      </p:sp>
    </p:spTree>
    <p:extLst>
      <p:ext uri="{BB962C8B-B14F-4D97-AF65-F5344CB8AC3E}">
        <p14:creationId xmlns:p14="http://schemas.microsoft.com/office/powerpoint/2010/main" val="345907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ADC93ACF-CAC4-4FCC-895E-3CDFBEE1CB41}" type="slidenum">
              <a:rPr lang="en-US" altLang="en-US">
                <a:solidFill>
                  <a:srgbClr val="FFFFFF"/>
                </a:solidFill>
              </a:rPr>
              <a:pPr/>
              <a:t>5</a:t>
            </a:fld>
            <a:endParaRPr lang="en-US" altLang="en-US">
              <a:solidFill>
                <a:srgbClr val="FFFFFF"/>
              </a:solidFill>
            </a:endParaRPr>
          </a:p>
        </p:txBody>
      </p:sp>
      <p:sp>
        <p:nvSpPr>
          <p:cNvPr id="77826" name="Rectangle 2"/>
          <p:cNvSpPr>
            <a:spLocks noGrp="1" noChangeArrowheads="1"/>
          </p:cNvSpPr>
          <p:nvPr>
            <p:ph type="title"/>
          </p:nvPr>
        </p:nvSpPr>
        <p:spPr/>
        <p:txBody>
          <a:bodyPr/>
          <a:lstStyle/>
          <a:p>
            <a:r>
              <a:rPr lang="en-US" altLang="en-US"/>
              <a:t>Instruction Execution Cycle</a:t>
            </a:r>
          </a:p>
        </p:txBody>
      </p:sp>
      <p:sp>
        <p:nvSpPr>
          <p:cNvPr id="77827" name="Rectangle 3"/>
          <p:cNvSpPr>
            <a:spLocks noGrp="1" noChangeArrowheads="1"/>
          </p:cNvSpPr>
          <p:nvPr>
            <p:ph type="body" idx="1"/>
          </p:nvPr>
        </p:nvSpPr>
        <p:spPr>
          <a:xfrm>
            <a:off x="228600" y="1066800"/>
            <a:ext cx="2514600" cy="4826000"/>
          </a:xfrm>
        </p:spPr>
        <p:txBody>
          <a:bodyPr/>
          <a:lstStyle/>
          <a:p>
            <a:pPr>
              <a:lnSpc>
                <a:spcPct val="90000"/>
              </a:lnSpc>
            </a:pPr>
            <a:r>
              <a:rPr lang="en-US" altLang="en-US" sz="2000" dirty="0" smtClean="0"/>
              <a:t>Fetch</a:t>
            </a:r>
          </a:p>
          <a:p>
            <a:pPr>
              <a:lnSpc>
                <a:spcPct val="90000"/>
              </a:lnSpc>
            </a:pPr>
            <a:endParaRPr lang="en-US" altLang="en-US" sz="2000" dirty="0"/>
          </a:p>
          <a:p>
            <a:pPr>
              <a:lnSpc>
                <a:spcPct val="90000"/>
              </a:lnSpc>
            </a:pPr>
            <a:r>
              <a:rPr lang="en-US" altLang="en-US" sz="2000" dirty="0" smtClean="0"/>
              <a:t>Decode</a:t>
            </a:r>
          </a:p>
          <a:p>
            <a:pPr>
              <a:lnSpc>
                <a:spcPct val="90000"/>
              </a:lnSpc>
            </a:pPr>
            <a:endParaRPr lang="en-US" altLang="en-US" sz="2000" dirty="0"/>
          </a:p>
          <a:p>
            <a:pPr>
              <a:lnSpc>
                <a:spcPct val="90000"/>
              </a:lnSpc>
            </a:pPr>
            <a:r>
              <a:rPr lang="en-US" altLang="en-US" sz="2000" dirty="0">
                <a:solidFill>
                  <a:srgbClr val="FFC000"/>
                </a:solidFill>
              </a:rPr>
              <a:t>Fetch </a:t>
            </a:r>
            <a:r>
              <a:rPr lang="en-US" altLang="en-US" sz="2000" dirty="0" smtClean="0">
                <a:solidFill>
                  <a:srgbClr val="FFC000"/>
                </a:solidFill>
              </a:rPr>
              <a:t>operands</a:t>
            </a:r>
          </a:p>
          <a:p>
            <a:pPr>
              <a:lnSpc>
                <a:spcPct val="90000"/>
              </a:lnSpc>
            </a:pPr>
            <a:endParaRPr lang="en-US" altLang="en-US" sz="2000" dirty="0">
              <a:solidFill>
                <a:srgbClr val="FFC000"/>
              </a:solidFill>
            </a:endParaRPr>
          </a:p>
          <a:p>
            <a:pPr>
              <a:lnSpc>
                <a:spcPct val="90000"/>
              </a:lnSpc>
            </a:pPr>
            <a:r>
              <a:rPr lang="en-US" altLang="en-US" sz="2000" dirty="0"/>
              <a:t>Execute </a:t>
            </a:r>
            <a:endParaRPr lang="en-US" altLang="en-US" sz="2000" dirty="0" smtClean="0"/>
          </a:p>
          <a:p>
            <a:pPr>
              <a:lnSpc>
                <a:spcPct val="90000"/>
              </a:lnSpc>
            </a:pPr>
            <a:endParaRPr lang="en-US" altLang="en-US" sz="2000" dirty="0"/>
          </a:p>
          <a:p>
            <a:pPr>
              <a:lnSpc>
                <a:spcPct val="90000"/>
              </a:lnSpc>
            </a:pPr>
            <a:r>
              <a:rPr lang="en-US" altLang="en-US" sz="2000" dirty="0">
                <a:solidFill>
                  <a:srgbClr val="FFC000"/>
                </a:solidFill>
              </a:rPr>
              <a:t>Store </a:t>
            </a:r>
            <a:r>
              <a:rPr lang="en-US" altLang="en-US" sz="2000" dirty="0" smtClean="0">
                <a:solidFill>
                  <a:srgbClr val="FFC000"/>
                </a:solidFill>
              </a:rPr>
              <a:t>output</a:t>
            </a:r>
          </a:p>
          <a:p>
            <a:pPr>
              <a:lnSpc>
                <a:spcPct val="90000"/>
              </a:lnSpc>
            </a:pPr>
            <a:endParaRPr lang="en-US" altLang="en-US" sz="2000" dirty="0">
              <a:solidFill>
                <a:srgbClr val="FFC000"/>
              </a:solidFill>
            </a:endParaRPr>
          </a:p>
          <a:p>
            <a:pPr marL="0" indent="0">
              <a:lnSpc>
                <a:spcPct val="90000"/>
              </a:lnSpc>
              <a:buNone/>
            </a:pPr>
            <a:r>
              <a:rPr lang="en-US" altLang="en-US" sz="2000" dirty="0" smtClean="0">
                <a:solidFill>
                  <a:srgbClr val="FFC000"/>
                </a:solidFill>
              </a:rPr>
              <a:t>   (See Page 27)</a:t>
            </a:r>
            <a:endParaRPr lang="en-US" altLang="en-US" sz="2000" dirty="0">
              <a:solidFill>
                <a:srgbClr val="FFC000"/>
              </a:solidFill>
            </a:endParaRPr>
          </a:p>
        </p:txBody>
      </p:sp>
      <p:sp>
        <p:nvSpPr>
          <p:cNvPr id="77829" name="Rectangle 5"/>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FFFFFF"/>
              </a:buClr>
              <a:buFontTx/>
              <a:buChar char="•"/>
            </a:pPr>
            <a:endParaRPr lang="en-US" altLang="en-US" sz="2000">
              <a:solidFill>
                <a:srgbClr val="FFFFFF"/>
              </a:solidFill>
              <a:latin typeface="Arial" charset="0"/>
            </a:endParaRPr>
          </a:p>
        </p:txBody>
      </p:sp>
      <p:sp>
        <p:nvSpPr>
          <p:cNvPr id="77830" name="Rectangle 6"/>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3200">
                <a:solidFill>
                  <a:schemeClr val="tx2"/>
                </a:solidFill>
                <a:effectLst>
                  <a:outerShdw blurRad="38100" dist="38100" dir="2700000" algn="tl">
                    <a:srgbClr val="000000"/>
                  </a:outerShdw>
                </a:effectLst>
                <a:latin typeface="Arial" charset="0"/>
              </a:defRPr>
            </a:lvl1pPr>
            <a:lvl2pPr algn="ctr">
              <a:defRPr sz="3200">
                <a:solidFill>
                  <a:schemeClr val="tx2"/>
                </a:solidFill>
                <a:effectLst>
                  <a:outerShdw blurRad="38100" dist="38100" dir="2700000" algn="tl">
                    <a:srgbClr val="000000"/>
                  </a:outerShdw>
                </a:effectLst>
                <a:latin typeface="Arial" charset="0"/>
              </a:defRPr>
            </a:lvl2pPr>
            <a:lvl3pPr algn="ctr">
              <a:defRPr sz="3200">
                <a:solidFill>
                  <a:schemeClr val="tx2"/>
                </a:solidFill>
                <a:effectLst>
                  <a:outerShdw blurRad="38100" dist="38100" dir="2700000" algn="tl">
                    <a:srgbClr val="000000"/>
                  </a:outerShdw>
                </a:effectLst>
                <a:latin typeface="Arial" charset="0"/>
              </a:defRPr>
            </a:lvl3pPr>
            <a:lvl4pPr algn="ctr">
              <a:defRPr sz="3200">
                <a:solidFill>
                  <a:schemeClr val="tx2"/>
                </a:solidFill>
                <a:effectLst>
                  <a:outerShdw blurRad="38100" dist="38100" dir="2700000" algn="tl">
                    <a:srgbClr val="000000"/>
                  </a:outerShdw>
                </a:effectLst>
                <a:latin typeface="Arial" charset="0"/>
              </a:defRPr>
            </a:lvl4pPr>
            <a:lvl5pPr algn="ctr">
              <a:defRPr sz="32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r>
              <a:rPr lang="en-US" altLang="en-US">
                <a:solidFill>
                  <a:srgbClr val="FFCC66"/>
                </a:solidFill>
              </a:rPr>
              <a:t>Instruction Execution Cycle</a:t>
            </a:r>
          </a:p>
        </p:txBody>
      </p:sp>
      <p:sp>
        <p:nvSpPr>
          <p:cNvPr id="77832" name="Rectangle 8"/>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buClr>
                <a:srgbClr val="FFFFFF"/>
              </a:buClr>
              <a:buFontTx/>
              <a:buChar char="•"/>
            </a:pPr>
            <a:endParaRPr lang="en-US" altLang="en-US" sz="2000">
              <a:solidFill>
                <a:srgbClr val="FFFFFF"/>
              </a:solidFill>
              <a:latin typeface="Arial" charset="0"/>
            </a:endParaRPr>
          </a:p>
        </p:txBody>
      </p:sp>
      <p:pic>
        <p:nvPicPr>
          <p:cNvPr id="778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6172200" cy="482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54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6D9C54-1EE2-4D19-8678-FF52A0638471}" type="slidenum">
              <a:rPr lang="en-US" altLang="en-US">
                <a:solidFill>
                  <a:srgbClr val="FF9966"/>
                </a:solidFill>
              </a:rPr>
              <a:pPr/>
              <a:t>6</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Platform We Will Use</a:t>
            </a:r>
            <a:endParaRPr lang="fr-FR" altLang="en-US" dirty="0"/>
          </a:p>
        </p:txBody>
      </p:sp>
      <p:sp>
        <p:nvSpPr>
          <p:cNvPr id="83971" name="Rectangle 3"/>
          <p:cNvSpPr>
            <a:spLocks noGrp="1" noChangeArrowheads="1"/>
          </p:cNvSpPr>
          <p:nvPr>
            <p:ph type="body" idx="1"/>
          </p:nvPr>
        </p:nvSpPr>
        <p:spPr>
          <a:xfrm>
            <a:off x="76200" y="762000"/>
            <a:ext cx="8991600" cy="5943600"/>
          </a:xfrm>
        </p:spPr>
        <p:txBody>
          <a:bodyPr/>
          <a:lstStyle/>
          <a:p>
            <a:pPr algn="just">
              <a:lnSpc>
                <a:spcPct val="90000"/>
              </a:lnSpc>
            </a:pPr>
            <a:r>
              <a:rPr lang="en-US" altLang="en-US" dirty="0"/>
              <a:t>Assembly language and machine language are processor </a:t>
            </a:r>
            <a:r>
              <a:rPr lang="en-US" altLang="en-US" dirty="0" smtClean="0"/>
              <a:t>specific</a:t>
            </a:r>
          </a:p>
          <a:p>
            <a:pPr algn="just">
              <a:lnSpc>
                <a:spcPct val="90000"/>
              </a:lnSpc>
            </a:pPr>
            <a:endParaRPr lang="en-US" altLang="en-US" dirty="0"/>
          </a:p>
          <a:p>
            <a:pPr lvl="1" algn="just">
              <a:lnSpc>
                <a:spcPct val="90000"/>
              </a:lnSpc>
            </a:pPr>
            <a:r>
              <a:rPr lang="en-US" altLang="en-US" dirty="0"/>
              <a:t>We will write code for </a:t>
            </a:r>
            <a:r>
              <a:rPr lang="en-US" altLang="en-US"/>
              <a:t>Intel’s </a:t>
            </a:r>
            <a:r>
              <a:rPr lang="en-US" altLang="en-US" smtClean="0"/>
              <a:t>80x86  </a:t>
            </a:r>
            <a:r>
              <a:rPr lang="en-US" altLang="en-US" dirty="0"/>
              <a:t>(x&gt;=3</a:t>
            </a:r>
            <a:r>
              <a:rPr lang="en-US" altLang="en-US" dirty="0" smtClean="0"/>
              <a:t>)</a:t>
            </a:r>
          </a:p>
          <a:p>
            <a:pPr lvl="1" algn="just">
              <a:lnSpc>
                <a:spcPct val="90000"/>
              </a:lnSpc>
            </a:pPr>
            <a:r>
              <a:rPr lang="en-US" altLang="en-US" dirty="0" smtClean="0">
                <a:solidFill>
                  <a:srgbClr val="FF0000"/>
                </a:solidFill>
              </a:rPr>
              <a:t>IA-32 family: Intel 80386, 486, … Pentium, …</a:t>
            </a:r>
          </a:p>
          <a:p>
            <a:pPr lvl="1" algn="just">
              <a:lnSpc>
                <a:spcPct val="90000"/>
              </a:lnSpc>
            </a:pPr>
            <a:endParaRPr lang="en-US" altLang="en-US" dirty="0">
              <a:solidFill>
                <a:srgbClr val="FF0000"/>
              </a:solidFill>
            </a:endParaRPr>
          </a:p>
          <a:p>
            <a:pPr algn="just">
              <a:lnSpc>
                <a:spcPct val="90000"/>
              </a:lnSpc>
            </a:pPr>
            <a:r>
              <a:rPr lang="en-US" altLang="en-US" dirty="0"/>
              <a:t>The assembler places its machine code into an object file which is OS </a:t>
            </a:r>
            <a:r>
              <a:rPr lang="en-US" altLang="en-US" dirty="0" smtClean="0"/>
              <a:t>specific</a:t>
            </a:r>
          </a:p>
          <a:p>
            <a:pPr algn="just">
              <a:lnSpc>
                <a:spcPct val="90000"/>
              </a:lnSpc>
            </a:pPr>
            <a:endParaRPr lang="en-US" altLang="en-US" dirty="0"/>
          </a:p>
          <a:p>
            <a:pPr lvl="1" algn="just">
              <a:lnSpc>
                <a:spcPct val="90000"/>
              </a:lnSpc>
            </a:pPr>
            <a:r>
              <a:rPr lang="en-US" altLang="en-US" dirty="0"/>
              <a:t>Our code will run (only) on Windows</a:t>
            </a:r>
          </a:p>
          <a:p>
            <a:pPr lvl="2" algn="just">
              <a:lnSpc>
                <a:spcPct val="90000"/>
              </a:lnSpc>
            </a:pPr>
            <a:r>
              <a:rPr lang="en-US" altLang="en-US" dirty="0"/>
              <a:t>And it will crash on DOS</a:t>
            </a:r>
          </a:p>
          <a:p>
            <a:pPr lvl="1" algn="just">
              <a:lnSpc>
                <a:spcPct val="90000"/>
              </a:lnSpc>
            </a:pPr>
            <a:r>
              <a:rPr lang="en-US" altLang="en-US" dirty="0"/>
              <a:t>Our programs will be Win32 console applications</a:t>
            </a:r>
          </a:p>
          <a:p>
            <a:pPr lvl="2" algn="just">
              <a:lnSpc>
                <a:spcPct val="90000"/>
              </a:lnSpc>
            </a:pPr>
            <a:r>
              <a:rPr lang="en-US" altLang="en-US" dirty="0"/>
              <a:t>These are programs for which all I/O operations are character-based</a:t>
            </a:r>
          </a:p>
          <a:p>
            <a:pPr lvl="2" algn="just">
              <a:lnSpc>
                <a:spcPct val="90000"/>
              </a:lnSpc>
            </a:pPr>
            <a:r>
              <a:rPr lang="en-US" altLang="en-US" dirty="0"/>
              <a:t>They run into an MS-DOS box but they are not DOS programs (they do not use DOS calls</a:t>
            </a:r>
            <a:r>
              <a:rPr lang="en-US" altLang="en-US" dirty="0" smtClean="0"/>
              <a:t>)</a:t>
            </a:r>
            <a:endParaRPr lang="en-US" altLang="en-US" dirty="0"/>
          </a:p>
        </p:txBody>
      </p:sp>
    </p:spTree>
    <p:extLst>
      <p:ext uri="{BB962C8B-B14F-4D97-AF65-F5344CB8AC3E}">
        <p14:creationId xmlns:p14="http://schemas.microsoft.com/office/powerpoint/2010/main" val="3629853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4FF98CE3-6BA7-4791-86D9-668EB204DBBC}" type="slidenum">
              <a:rPr lang="en-US" altLang="en-US">
                <a:solidFill>
                  <a:srgbClr val="FF9966"/>
                </a:solidFill>
              </a:rPr>
              <a:pPr/>
              <a:t>7</a:t>
            </a:fld>
            <a:endParaRPr lang="en-US" altLang="en-US">
              <a:solidFill>
                <a:srgbClr val="FF9966"/>
              </a:solidFill>
            </a:endParaRPr>
          </a:p>
        </p:txBody>
      </p:sp>
      <p:sp>
        <p:nvSpPr>
          <p:cNvPr id="84994" name="Rectangle 2"/>
          <p:cNvSpPr>
            <a:spLocks noGrp="1" noChangeArrowheads="1"/>
          </p:cNvSpPr>
          <p:nvPr>
            <p:ph type="title"/>
          </p:nvPr>
        </p:nvSpPr>
        <p:spPr>
          <a:xfrm>
            <a:off x="914400" y="228600"/>
            <a:ext cx="7885113" cy="817563"/>
          </a:xfrm>
        </p:spPr>
        <p:txBody>
          <a:bodyPr/>
          <a:lstStyle/>
          <a:p>
            <a:r>
              <a:rPr lang="en-US" altLang="en-US"/>
              <a:t>The Intel X86 Family</a:t>
            </a:r>
          </a:p>
        </p:txBody>
      </p:sp>
      <p:sp>
        <p:nvSpPr>
          <p:cNvPr id="84995" name="Rectangle 3"/>
          <p:cNvSpPr>
            <a:spLocks noGrp="1" noChangeArrowheads="1"/>
          </p:cNvSpPr>
          <p:nvPr>
            <p:ph type="body" idx="1"/>
          </p:nvPr>
        </p:nvSpPr>
        <p:spPr>
          <a:xfrm>
            <a:off x="990600" y="5029200"/>
            <a:ext cx="7658100" cy="1600200"/>
          </a:xfrm>
        </p:spPr>
        <p:txBody>
          <a:bodyPr/>
          <a:lstStyle/>
          <a:p>
            <a:r>
              <a:rPr lang="en-US" altLang="en-US" sz="2200"/>
              <a:t>The instruction set of the x86 is backward compatible with any one of its predecessors</a:t>
            </a:r>
          </a:p>
          <a:p>
            <a:pPr lvl="1"/>
            <a:r>
              <a:rPr lang="en-US" altLang="en-US"/>
              <a:t>New additional instructions are introduced with each new processor</a:t>
            </a:r>
          </a:p>
        </p:txBody>
      </p:sp>
      <p:sp>
        <p:nvSpPr>
          <p:cNvPr id="84999" name="Oval 7"/>
          <p:cNvSpPr>
            <a:spLocks noChangeArrowheads="1"/>
          </p:cNvSpPr>
          <p:nvPr/>
        </p:nvSpPr>
        <p:spPr bwMode="auto">
          <a:xfrm>
            <a:off x="3063875" y="3163888"/>
            <a:ext cx="1371600" cy="685800"/>
          </a:xfrm>
          <a:prstGeom prst="ellipse">
            <a:avLst/>
          </a:prstGeom>
          <a:noFill/>
          <a:ln w="12700" cap="sq">
            <a:solidFill>
              <a:srgbClr val="33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0" name="Oval 8"/>
          <p:cNvSpPr>
            <a:spLocks noChangeArrowheads="1"/>
          </p:cNvSpPr>
          <p:nvPr/>
        </p:nvSpPr>
        <p:spPr bwMode="auto">
          <a:xfrm>
            <a:off x="2759075" y="2782888"/>
            <a:ext cx="2362200" cy="12954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1" name="Text Box 9"/>
          <p:cNvSpPr txBox="1">
            <a:spLocks noChangeArrowheads="1"/>
          </p:cNvSpPr>
          <p:nvPr/>
        </p:nvSpPr>
        <p:spPr bwMode="auto">
          <a:xfrm>
            <a:off x="3352800" y="3276600"/>
            <a:ext cx="77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smtClean="0">
                <a:solidFill>
                  <a:srgbClr val="010000"/>
                </a:solidFill>
              </a:rPr>
              <a:t>8086</a:t>
            </a:r>
            <a:endParaRPr lang="fr-FR" altLang="en-US" sz="1800" smtClean="0">
              <a:solidFill>
                <a:srgbClr val="010000"/>
              </a:solidFill>
            </a:endParaRPr>
          </a:p>
        </p:txBody>
      </p:sp>
      <p:sp>
        <p:nvSpPr>
          <p:cNvPr id="85002" name="Oval 10"/>
          <p:cNvSpPr>
            <a:spLocks noChangeArrowheads="1"/>
          </p:cNvSpPr>
          <p:nvPr/>
        </p:nvSpPr>
        <p:spPr bwMode="auto">
          <a:xfrm>
            <a:off x="2606675" y="2325688"/>
            <a:ext cx="3352800" cy="1985962"/>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3" name="Text Box 11"/>
          <p:cNvSpPr txBox="1">
            <a:spLocks noChangeArrowheads="1"/>
          </p:cNvSpPr>
          <p:nvPr/>
        </p:nvSpPr>
        <p:spPr bwMode="auto">
          <a:xfrm>
            <a:off x="3597275" y="28590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80286</a:t>
            </a:r>
            <a:endParaRPr lang="fr-FR" altLang="en-US" sz="1800" smtClean="0">
              <a:solidFill>
                <a:srgbClr val="010000"/>
              </a:solidFill>
            </a:endParaRPr>
          </a:p>
        </p:txBody>
      </p:sp>
      <p:sp>
        <p:nvSpPr>
          <p:cNvPr id="85004" name="Text Box 12"/>
          <p:cNvSpPr txBox="1">
            <a:spLocks noChangeArrowheads="1"/>
          </p:cNvSpPr>
          <p:nvPr/>
        </p:nvSpPr>
        <p:spPr bwMode="auto">
          <a:xfrm>
            <a:off x="3810000" y="2438400"/>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80386</a:t>
            </a:r>
            <a:endParaRPr lang="fr-FR" altLang="en-US" sz="1800" smtClean="0">
              <a:solidFill>
                <a:srgbClr val="010000"/>
              </a:solidFill>
            </a:endParaRPr>
          </a:p>
        </p:txBody>
      </p:sp>
      <p:sp>
        <p:nvSpPr>
          <p:cNvPr id="85005" name="Oval 13"/>
          <p:cNvSpPr>
            <a:spLocks noChangeArrowheads="1"/>
          </p:cNvSpPr>
          <p:nvPr/>
        </p:nvSpPr>
        <p:spPr bwMode="auto">
          <a:xfrm>
            <a:off x="2362200" y="1828800"/>
            <a:ext cx="4343400" cy="2667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6" name="Text Box 14"/>
          <p:cNvSpPr txBox="1">
            <a:spLocks noChangeArrowheads="1"/>
          </p:cNvSpPr>
          <p:nvPr/>
        </p:nvSpPr>
        <p:spPr bwMode="auto">
          <a:xfrm>
            <a:off x="4495800" y="1905000"/>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80486</a:t>
            </a:r>
            <a:endParaRPr lang="fr-FR" altLang="en-US" sz="1800" smtClean="0">
              <a:solidFill>
                <a:srgbClr val="010000"/>
              </a:solidFill>
            </a:endParaRPr>
          </a:p>
        </p:txBody>
      </p:sp>
      <p:sp>
        <p:nvSpPr>
          <p:cNvPr id="85008" name="Oval 16"/>
          <p:cNvSpPr>
            <a:spLocks noChangeArrowheads="1"/>
          </p:cNvSpPr>
          <p:nvPr/>
        </p:nvSpPr>
        <p:spPr bwMode="auto">
          <a:xfrm>
            <a:off x="2209800" y="1371600"/>
            <a:ext cx="5410200" cy="3429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9" name="Text Box 17"/>
          <p:cNvSpPr txBox="1">
            <a:spLocks noChangeArrowheads="1"/>
          </p:cNvSpPr>
          <p:nvPr/>
        </p:nvSpPr>
        <p:spPr bwMode="auto">
          <a:xfrm>
            <a:off x="4860925" y="1484313"/>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Pentium</a:t>
            </a:r>
            <a:endParaRPr lang="fr-FR" altLang="en-US" sz="1800" smtClean="0">
              <a:solidFill>
                <a:srgbClr val="010000"/>
              </a:solidFill>
            </a:endParaRPr>
          </a:p>
        </p:txBody>
      </p:sp>
      <p:sp>
        <p:nvSpPr>
          <p:cNvPr id="85010" name="Text Box 18"/>
          <p:cNvSpPr txBox="1">
            <a:spLocks noChangeArrowheads="1"/>
          </p:cNvSpPr>
          <p:nvPr/>
        </p:nvSpPr>
        <p:spPr bwMode="auto">
          <a:xfrm>
            <a:off x="6781800" y="1371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 . .</a:t>
            </a:r>
            <a:endParaRPr lang="fr-FR" altLang="en-US" sz="1800" smtClean="0">
              <a:solidFill>
                <a:srgbClr val="010000"/>
              </a:solidFill>
            </a:endParaRPr>
          </a:p>
        </p:txBody>
      </p:sp>
    </p:spTree>
    <p:extLst>
      <p:ext uri="{BB962C8B-B14F-4D97-AF65-F5344CB8AC3E}">
        <p14:creationId xmlns:p14="http://schemas.microsoft.com/office/powerpoint/2010/main" val="3668836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9E5D890C-4ABD-4839-B455-788E3F0435CD}" type="slidenum">
              <a:rPr lang="en-US" altLang="en-US">
                <a:solidFill>
                  <a:srgbClr val="FFFFFF"/>
                </a:solidFill>
              </a:rPr>
              <a:pPr/>
              <a:t>8</a:t>
            </a:fld>
            <a:endParaRPr lang="en-US" altLang="en-US">
              <a:solidFill>
                <a:srgbClr val="FFFFFF"/>
              </a:solidFill>
            </a:endParaRPr>
          </a:p>
        </p:txBody>
      </p:sp>
      <p:sp>
        <p:nvSpPr>
          <p:cNvPr id="109570" name="Rectangle 2"/>
          <p:cNvSpPr>
            <a:spLocks noGrp="1" noChangeArrowheads="1"/>
          </p:cNvSpPr>
          <p:nvPr>
            <p:ph type="title"/>
          </p:nvPr>
        </p:nvSpPr>
        <p:spPr/>
        <p:txBody>
          <a:bodyPr/>
          <a:lstStyle/>
          <a:p>
            <a:r>
              <a:rPr lang="en-US" altLang="en-US" dirty="0" smtClean="0"/>
              <a:t>Basic Program Execution Registers</a:t>
            </a:r>
            <a:endParaRPr lang="en-US" altLang="en-US" dirty="0"/>
          </a:p>
        </p:txBody>
      </p:sp>
      <p:graphicFrame>
        <p:nvGraphicFramePr>
          <p:cNvPr id="109572" name="Object 4"/>
          <p:cNvGraphicFramePr>
            <a:graphicFrameLocks noChangeAspect="1"/>
          </p:cNvGraphicFramePr>
          <p:nvPr>
            <p:extLst>
              <p:ext uri="{D42A27DB-BD31-4B8C-83A1-F6EECF244321}">
                <p14:modId xmlns:p14="http://schemas.microsoft.com/office/powerpoint/2010/main" val="1878568071"/>
              </p:ext>
            </p:extLst>
          </p:nvPr>
        </p:nvGraphicFramePr>
        <p:xfrm>
          <a:off x="1752600" y="2895600"/>
          <a:ext cx="5638800" cy="3421063"/>
        </p:xfrm>
        <a:graphic>
          <a:graphicData uri="http://schemas.openxmlformats.org/presentationml/2006/ole">
            <mc:AlternateContent xmlns:mc="http://schemas.openxmlformats.org/markup-compatibility/2006">
              <mc:Choice xmlns:v="urn:schemas-microsoft-com:vml" Requires="v">
                <p:oleObj spid="_x0000_s159757" name="VISIO" r:id="rId3" imgW="4206600" imgH="2552760" progId="Visio.Drawing.6">
                  <p:embed/>
                </p:oleObj>
              </mc:Choice>
              <mc:Fallback>
                <p:oleObj name="VISIO" r:id="rId3" imgW="4206600" imgH="2552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95600"/>
                        <a:ext cx="56388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3" name="Text Box 5"/>
          <p:cNvSpPr txBox="1">
            <a:spLocks noChangeArrowheads="1"/>
          </p:cNvSpPr>
          <p:nvPr/>
        </p:nvSpPr>
        <p:spPr bwMode="auto">
          <a:xfrm>
            <a:off x="990600" y="1143000"/>
            <a:ext cx="701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Registers: high-speed memories located in the CPU</a:t>
            </a:r>
          </a:p>
          <a:p>
            <a:pPr marL="342900" indent="-342900">
              <a:spcBef>
                <a:spcPct val="50000"/>
              </a:spcBef>
              <a:buFont typeface="Arial" panose="020B0604020202020204" pitchFamily="34" charset="0"/>
              <a:buChar char="•"/>
            </a:pPr>
            <a:r>
              <a:rPr lang="en-US" altLang="en-US" dirty="0" smtClean="0">
                <a:solidFill>
                  <a:srgbClr val="FFFFFF"/>
                </a:solidFill>
              </a:rPr>
              <a:t>Registers for 8086 and 80286 are 16 bits wide</a:t>
            </a:r>
          </a:p>
          <a:p>
            <a:pPr marL="342900" indent="-342900">
              <a:spcBef>
                <a:spcPct val="50000"/>
              </a:spcBef>
              <a:buFont typeface="Arial" panose="020B0604020202020204" pitchFamily="34" charset="0"/>
              <a:buChar char="•"/>
            </a:pPr>
            <a:r>
              <a:rPr lang="en-US" altLang="en-US" dirty="0" smtClean="0">
                <a:solidFill>
                  <a:srgbClr val="FFFFFF"/>
                </a:solidFill>
              </a:rPr>
              <a:t>Registers for IA-32 family are 32 bits wide</a:t>
            </a:r>
            <a:endParaRPr lang="en-US" altLang="en-US" dirty="0">
              <a:solidFill>
                <a:srgbClr val="FFFFFF"/>
              </a:solidFill>
            </a:endParaRPr>
          </a:p>
        </p:txBody>
      </p:sp>
    </p:spTree>
    <p:extLst>
      <p:ext uri="{BB962C8B-B14F-4D97-AF65-F5344CB8AC3E}">
        <p14:creationId xmlns:p14="http://schemas.microsoft.com/office/powerpoint/2010/main" val="34979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9ADD9EF8-62EE-4793-8DA8-4A24889F7324}" type="slidenum">
              <a:rPr lang="en-US" altLang="en-US">
                <a:solidFill>
                  <a:srgbClr val="FFFFFF"/>
                </a:solidFill>
              </a:rPr>
              <a:pPr/>
              <a:t>9</a:t>
            </a:fld>
            <a:endParaRPr lang="en-US" altLang="en-US">
              <a:solidFill>
                <a:srgbClr val="FFFFFF"/>
              </a:solidFill>
            </a:endParaRPr>
          </a:p>
        </p:txBody>
      </p:sp>
      <p:sp>
        <p:nvSpPr>
          <p:cNvPr id="110594" name="Rectangle 2"/>
          <p:cNvSpPr>
            <a:spLocks noGrp="1" noChangeArrowheads="1"/>
          </p:cNvSpPr>
          <p:nvPr>
            <p:ph type="title"/>
          </p:nvPr>
        </p:nvSpPr>
        <p:spPr/>
        <p:txBody>
          <a:bodyPr/>
          <a:lstStyle/>
          <a:p>
            <a:r>
              <a:rPr lang="en-US" altLang="en-US" dirty="0" smtClean="0"/>
              <a:t>General-Purpose Registers</a:t>
            </a:r>
            <a:endParaRPr lang="en-US" altLang="en-US" dirty="0"/>
          </a:p>
        </p:txBody>
      </p:sp>
      <p:sp>
        <p:nvSpPr>
          <p:cNvPr id="110595" name="Rectangle 3"/>
          <p:cNvSpPr>
            <a:spLocks noGrp="1" noChangeArrowheads="1"/>
          </p:cNvSpPr>
          <p:nvPr>
            <p:ph type="body" idx="1"/>
          </p:nvPr>
        </p:nvSpPr>
        <p:spPr>
          <a:xfrm>
            <a:off x="685800" y="1143000"/>
            <a:ext cx="7772400" cy="1371600"/>
          </a:xfrm>
        </p:spPr>
        <p:txBody>
          <a:bodyPr/>
          <a:lstStyle/>
          <a:p>
            <a:r>
              <a:rPr lang="en-US" altLang="en-US" dirty="0" smtClean="0"/>
              <a:t>8 registers used for arithmetic and data movement</a:t>
            </a:r>
          </a:p>
          <a:p>
            <a:pPr lvl="1"/>
            <a:r>
              <a:rPr lang="en-US" altLang="en-US" dirty="0" smtClean="0"/>
              <a:t>Use </a:t>
            </a:r>
            <a:r>
              <a:rPr lang="en-US" altLang="en-US" dirty="0"/>
              <a:t>8-bit name, 16-bit name, or 32-bit name</a:t>
            </a:r>
          </a:p>
          <a:p>
            <a:pPr lvl="1"/>
            <a:r>
              <a:rPr lang="en-US" altLang="en-US" dirty="0"/>
              <a:t>Applies to EAX, EBX, ECX, and </a:t>
            </a:r>
            <a:r>
              <a:rPr lang="en-US" altLang="en-US" dirty="0" smtClean="0"/>
              <a:t>EDX only</a:t>
            </a:r>
            <a:endParaRPr lang="en-US" altLang="en-US" dirty="0"/>
          </a:p>
        </p:txBody>
      </p:sp>
      <p:graphicFrame>
        <p:nvGraphicFramePr>
          <p:cNvPr id="110596" name="Object 4"/>
          <p:cNvGraphicFramePr>
            <a:graphicFrameLocks noChangeAspect="1"/>
          </p:cNvGraphicFramePr>
          <p:nvPr>
            <p:extLst>
              <p:ext uri="{D42A27DB-BD31-4B8C-83A1-F6EECF244321}">
                <p14:modId xmlns:p14="http://schemas.microsoft.com/office/powerpoint/2010/main" val="78662435"/>
              </p:ext>
            </p:extLst>
          </p:nvPr>
        </p:nvGraphicFramePr>
        <p:xfrm>
          <a:off x="2667000" y="2667000"/>
          <a:ext cx="3657600" cy="1981200"/>
        </p:xfrm>
        <a:graphic>
          <a:graphicData uri="http://schemas.openxmlformats.org/presentationml/2006/ole">
            <mc:AlternateContent xmlns:mc="http://schemas.openxmlformats.org/markup-compatibility/2006">
              <mc:Choice xmlns:v="urn:schemas-microsoft-com:vml" Requires="v">
                <p:oleObj spid="_x0000_s160781" name="VISIO" r:id="rId3" imgW="2699640" imgH="1476360" progId="Visio.Drawing.6">
                  <p:embed/>
                </p:oleObj>
              </mc:Choice>
              <mc:Fallback>
                <p:oleObj name="VISIO" r:id="rId3" imgW="2699640" imgH="1476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127" b="-1216"/>
                      <a:stretch>
                        <a:fillRect/>
                      </a:stretch>
                    </p:blipFill>
                    <p:spPr bwMode="auto">
                      <a:xfrm>
                        <a:off x="2667000" y="2667000"/>
                        <a:ext cx="36576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05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953000"/>
            <a:ext cx="45180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38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4221</TotalTime>
  <Words>2834</Words>
  <Application>Microsoft Office PowerPoint</Application>
  <PresentationFormat>On-screen Show (4:3)</PresentationFormat>
  <Paragraphs>520</Paragraphs>
  <Slides>48</Slides>
  <Notes>10</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48</vt:i4>
      </vt:variant>
    </vt:vector>
  </HeadingPairs>
  <TitlesOfParts>
    <vt:vector size="55" baseType="lpstr">
      <vt:lpstr>Soaring</vt:lpstr>
      <vt:lpstr>Default Design</vt:lpstr>
      <vt:lpstr>6_Soaring</vt:lpstr>
      <vt:lpstr>1_Soaring</vt:lpstr>
      <vt:lpstr>VISIO</vt:lpstr>
      <vt:lpstr>Clip</vt:lpstr>
      <vt:lpstr>Artwork</vt:lpstr>
      <vt:lpstr>Assembly Language for x86 Processors 6th Edition </vt:lpstr>
      <vt:lpstr>Basic Microcomputer Design</vt:lpstr>
      <vt:lpstr>Clock</vt:lpstr>
      <vt:lpstr>Instruction Execution Cycle [Fetch-and-Execute Cycle] </vt:lpstr>
      <vt:lpstr>Instruction Execution Cycle</vt:lpstr>
      <vt:lpstr>The Platform We Will Use</vt:lpstr>
      <vt:lpstr>The Intel X86 Family</vt:lpstr>
      <vt:lpstr>Basic Program Execution Registers</vt:lpstr>
      <vt:lpstr>General-Purpose Registers</vt:lpstr>
      <vt:lpstr>Index and Base Registers</vt:lpstr>
      <vt:lpstr>Some Specialized Register Uses (1 of 2)</vt:lpstr>
      <vt:lpstr>Segment Registers</vt:lpstr>
      <vt:lpstr>Some Specialized Register Uses (2 of 2)</vt:lpstr>
      <vt:lpstr>EFLAGS’s Status Flags</vt:lpstr>
      <vt:lpstr>Floating-Point UNIT, MMX, XMM Registers</vt:lpstr>
      <vt:lpstr>Early Intel Microprocessors</vt:lpstr>
      <vt:lpstr>The IBM-AT</vt:lpstr>
      <vt:lpstr>Intel IA-32 Family</vt:lpstr>
      <vt:lpstr>64-bit Processors</vt:lpstr>
      <vt:lpstr>Intel Technologies</vt:lpstr>
      <vt:lpstr>Intel Processor Families</vt:lpstr>
      <vt:lpstr>CISC and RISC</vt:lpstr>
      <vt:lpstr>Logical and Physical Addresses</vt:lpstr>
      <vt:lpstr>Segmented Memory</vt:lpstr>
      <vt:lpstr>IA-32 Processor Architecture (Modes of Operation)</vt:lpstr>
      <vt:lpstr>Addressable Memory</vt:lpstr>
      <vt:lpstr>Address Translation and Running Modes</vt:lpstr>
      <vt:lpstr>IA-32 Memory Management (Real-Address mode)</vt:lpstr>
      <vt:lpstr>Address Translation in Real Mode</vt:lpstr>
      <vt:lpstr>Calculating Linear Addresses</vt:lpstr>
      <vt:lpstr>Your turn . . .</vt:lpstr>
      <vt:lpstr>Your turn . . .</vt:lpstr>
      <vt:lpstr>Characteristics of (Archaic) Real Mode</vt:lpstr>
      <vt:lpstr>IA-32 Memory Management (Protected Mode)</vt:lpstr>
      <vt:lpstr>Protected mode</vt:lpstr>
      <vt:lpstr>Address Translation in Protected Mode</vt:lpstr>
      <vt:lpstr>Intel 386  Address  Translation</vt:lpstr>
      <vt:lpstr>The FLAT Memory Model</vt:lpstr>
      <vt:lpstr>Flat Segment Model</vt:lpstr>
      <vt:lpstr>Multi-Segment Model</vt:lpstr>
      <vt:lpstr>Paging</vt:lpstr>
      <vt:lpstr>54 68 65 20 45 6E 64</vt:lpstr>
      <vt:lpstr>Intel D850MD Motherboard</vt:lpstr>
      <vt:lpstr>Intel 965 Express Chipset</vt:lpstr>
      <vt:lpstr>Sample Video Controller (ATI Corp.)</vt:lpstr>
      <vt:lpstr>Displaying a String of Characters</vt:lpstr>
      <vt:lpstr>Programming levels</vt:lpstr>
      <vt:lpstr>42 69 6E 61 72 79</vt:lpstr>
    </vt:vector>
  </TitlesOfParts>
  <Company>Prentice-Hall Publishing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ANgom</cp:lastModifiedBy>
  <cp:revision>504</cp:revision>
  <cp:lastPrinted>1601-01-01T00:00:00Z</cp:lastPrinted>
  <dcterms:created xsi:type="dcterms:W3CDTF">2002-05-30T02:31:33Z</dcterms:created>
  <dcterms:modified xsi:type="dcterms:W3CDTF">2015-01-13T18:58:01Z</dcterms:modified>
</cp:coreProperties>
</file>