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2.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3.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4.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5.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6.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7.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18.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9.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0.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7" r:id="rId4"/>
    <p:sldMasterId id="2147483712" r:id="rId5"/>
    <p:sldMasterId id="2147483724" r:id="rId6"/>
    <p:sldMasterId id="2147483737" r:id="rId7"/>
    <p:sldMasterId id="2147483750" r:id="rId8"/>
    <p:sldMasterId id="2147483763" r:id="rId9"/>
    <p:sldMasterId id="2147483776" r:id="rId10"/>
    <p:sldMasterId id="2147483788" r:id="rId11"/>
    <p:sldMasterId id="2147483814" r:id="rId12"/>
    <p:sldMasterId id="2147483826" r:id="rId13"/>
    <p:sldMasterId id="2147483839" r:id="rId14"/>
    <p:sldMasterId id="2147483852" r:id="rId15"/>
    <p:sldMasterId id="2147483865" r:id="rId16"/>
    <p:sldMasterId id="2147483878" r:id="rId17"/>
    <p:sldMasterId id="2147483890" r:id="rId18"/>
    <p:sldMasterId id="2147483903" r:id="rId19"/>
    <p:sldMasterId id="2147483916" r:id="rId20"/>
    <p:sldMasterId id="2147483940" r:id="rId21"/>
  </p:sldMasterIdLst>
  <p:notesMasterIdLst>
    <p:notesMasterId r:id="rId77"/>
  </p:notesMasterIdLst>
  <p:handoutMasterIdLst>
    <p:handoutMasterId r:id="rId78"/>
  </p:handoutMasterIdLst>
  <p:sldIdLst>
    <p:sldId id="256" r:id="rId22"/>
    <p:sldId id="362" r:id="rId23"/>
    <p:sldId id="367" r:id="rId24"/>
    <p:sldId id="373" r:id="rId25"/>
    <p:sldId id="374" r:id="rId26"/>
    <p:sldId id="369" r:id="rId27"/>
    <p:sldId id="370" r:id="rId28"/>
    <p:sldId id="375" r:id="rId29"/>
    <p:sldId id="371" r:id="rId30"/>
    <p:sldId id="372" r:id="rId31"/>
    <p:sldId id="376" r:id="rId32"/>
    <p:sldId id="379" r:id="rId33"/>
    <p:sldId id="353" r:id="rId34"/>
    <p:sldId id="363" r:id="rId35"/>
    <p:sldId id="380" r:id="rId36"/>
    <p:sldId id="394" r:id="rId37"/>
    <p:sldId id="383" r:id="rId38"/>
    <p:sldId id="395" r:id="rId39"/>
    <p:sldId id="396" r:id="rId40"/>
    <p:sldId id="385" r:id="rId41"/>
    <p:sldId id="386" r:id="rId42"/>
    <p:sldId id="387" r:id="rId43"/>
    <p:sldId id="388" r:id="rId44"/>
    <p:sldId id="389" r:id="rId45"/>
    <p:sldId id="390" r:id="rId46"/>
    <p:sldId id="391" r:id="rId47"/>
    <p:sldId id="392" r:id="rId48"/>
    <p:sldId id="397" r:id="rId49"/>
    <p:sldId id="393" r:id="rId50"/>
    <p:sldId id="398" r:id="rId51"/>
    <p:sldId id="399" r:id="rId52"/>
    <p:sldId id="424" r:id="rId53"/>
    <p:sldId id="354" r:id="rId54"/>
    <p:sldId id="357" r:id="rId55"/>
    <p:sldId id="364" r:id="rId56"/>
    <p:sldId id="358" r:id="rId57"/>
    <p:sldId id="400" r:id="rId58"/>
    <p:sldId id="401" r:id="rId59"/>
    <p:sldId id="402" r:id="rId60"/>
    <p:sldId id="403" r:id="rId61"/>
    <p:sldId id="404" r:id="rId62"/>
    <p:sldId id="409" r:id="rId63"/>
    <p:sldId id="410" r:id="rId64"/>
    <p:sldId id="411" r:id="rId65"/>
    <p:sldId id="412" r:id="rId66"/>
    <p:sldId id="413" r:id="rId67"/>
    <p:sldId id="414" r:id="rId68"/>
    <p:sldId id="415" r:id="rId69"/>
    <p:sldId id="416" r:id="rId70"/>
    <p:sldId id="417" r:id="rId71"/>
    <p:sldId id="420" r:id="rId72"/>
    <p:sldId id="421" r:id="rId73"/>
    <p:sldId id="422" r:id="rId74"/>
    <p:sldId id="423" r:id="rId75"/>
    <p:sldId id="419" r:id="rId76"/>
  </p:sldIdLst>
  <p:sldSz cx="9144000" cy="6858000" type="screen4x3"/>
  <p:notesSz cx="6858000" cy="9236075"/>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4" autoAdjust="0"/>
    <p:restoredTop sz="90945"/>
  </p:normalViewPr>
  <p:slideViewPr>
    <p:cSldViewPr>
      <p:cViewPr varScale="1">
        <p:scale>
          <a:sx n="119" d="100"/>
          <a:sy n="119" d="100"/>
        </p:scale>
        <p:origin x="2216"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7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63" Type="http://schemas.openxmlformats.org/officeDocument/2006/relationships/slide" Target="slides/slide42.xml"/><Relationship Id="rId64" Type="http://schemas.openxmlformats.org/officeDocument/2006/relationships/slide" Target="slides/slide43.xml"/><Relationship Id="rId65" Type="http://schemas.openxmlformats.org/officeDocument/2006/relationships/slide" Target="slides/slide44.xml"/><Relationship Id="rId66" Type="http://schemas.openxmlformats.org/officeDocument/2006/relationships/slide" Target="slides/slide45.xml"/><Relationship Id="rId67" Type="http://schemas.openxmlformats.org/officeDocument/2006/relationships/slide" Target="slides/slide46.xml"/><Relationship Id="rId68" Type="http://schemas.openxmlformats.org/officeDocument/2006/relationships/slide" Target="slides/slide47.xml"/><Relationship Id="rId69" Type="http://schemas.openxmlformats.org/officeDocument/2006/relationships/slide" Target="slides/slide48.xml"/><Relationship Id="rId50" Type="http://schemas.openxmlformats.org/officeDocument/2006/relationships/slide" Target="slides/slide29.xml"/><Relationship Id="rId51" Type="http://schemas.openxmlformats.org/officeDocument/2006/relationships/slide" Target="slides/slide30.xml"/><Relationship Id="rId52" Type="http://schemas.openxmlformats.org/officeDocument/2006/relationships/slide" Target="slides/slide31.xml"/><Relationship Id="rId53" Type="http://schemas.openxmlformats.org/officeDocument/2006/relationships/slide" Target="slides/slide32.xml"/><Relationship Id="rId54" Type="http://schemas.openxmlformats.org/officeDocument/2006/relationships/slide" Target="slides/slide33.xml"/><Relationship Id="rId55" Type="http://schemas.openxmlformats.org/officeDocument/2006/relationships/slide" Target="slides/slide34.xml"/><Relationship Id="rId56" Type="http://schemas.openxmlformats.org/officeDocument/2006/relationships/slide" Target="slides/slide35.xml"/><Relationship Id="rId57" Type="http://schemas.openxmlformats.org/officeDocument/2006/relationships/slide" Target="slides/slide36.xml"/><Relationship Id="rId58" Type="http://schemas.openxmlformats.org/officeDocument/2006/relationships/slide" Target="slides/slide37.xml"/><Relationship Id="rId59" Type="http://schemas.openxmlformats.org/officeDocument/2006/relationships/slide" Target="slides/slide3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Relationship Id="rId45" Type="http://schemas.openxmlformats.org/officeDocument/2006/relationships/slide" Target="slides/slide24.xml"/><Relationship Id="rId46" Type="http://schemas.openxmlformats.org/officeDocument/2006/relationships/slide" Target="slides/slide25.xml"/><Relationship Id="rId47" Type="http://schemas.openxmlformats.org/officeDocument/2006/relationships/slide" Target="slides/slide26.xml"/><Relationship Id="rId48" Type="http://schemas.openxmlformats.org/officeDocument/2006/relationships/slide" Target="slides/slide27.xml"/><Relationship Id="rId4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49.xml"/><Relationship Id="rId71" Type="http://schemas.openxmlformats.org/officeDocument/2006/relationships/slide" Target="slides/slide50.xml"/><Relationship Id="rId72" Type="http://schemas.openxmlformats.org/officeDocument/2006/relationships/slide" Target="slides/slide51.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73" Type="http://schemas.openxmlformats.org/officeDocument/2006/relationships/slide" Target="slides/slide52.xml"/><Relationship Id="rId74" Type="http://schemas.openxmlformats.org/officeDocument/2006/relationships/slide" Target="slides/slide53.xml"/><Relationship Id="rId75" Type="http://schemas.openxmlformats.org/officeDocument/2006/relationships/slide" Target="slides/slide54.xml"/><Relationship Id="rId76" Type="http://schemas.openxmlformats.org/officeDocument/2006/relationships/slide" Target="slides/slide5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39.xml"/><Relationship Id="rId61" Type="http://schemas.openxmlformats.org/officeDocument/2006/relationships/slide" Target="slides/slide40.xml"/><Relationship Id="rId62" Type="http://schemas.openxmlformats.org/officeDocument/2006/relationships/slide" Target="slides/slide41.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4" Type="http://schemas.openxmlformats.org/officeDocument/2006/relationships/slide" Target="slides/slide15.xml"/><Relationship Id="rId5" Type="http://schemas.openxmlformats.org/officeDocument/2006/relationships/slide" Target="slides/slide31.xml"/><Relationship Id="rId6" Type="http://schemas.openxmlformats.org/officeDocument/2006/relationships/slide" Target="slides/slide39.xml"/><Relationship Id="rId1" Type="http://schemas.openxmlformats.org/officeDocument/2006/relationships/slide" Target="slides/slide4.xml"/><Relationship Id="rId2"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186">
              <a:defRPr sz="12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3885904" y="1"/>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186">
              <a:defRPr sz="12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8774883"/>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186">
              <a:defRPr sz="12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3885904" y="8774883"/>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186">
              <a:defRPr sz="1200">
                <a:latin typeface="Times New Roman" pitchFamily="18" charset="0"/>
              </a:defRPr>
            </a:lvl1pPr>
          </a:lstStyle>
          <a:p>
            <a:fld id="{EDCBF575-D5A7-45BE-87DD-91C57544A22B}" type="slidenum">
              <a:rPr lang="en-US" altLang="en-US"/>
              <a:pPr/>
              <a:t>‹#›</a:t>
            </a:fld>
            <a:endParaRPr lang="en-US" altLang="en-US"/>
          </a:p>
        </p:txBody>
      </p:sp>
    </p:spTree>
    <p:extLst>
      <p:ext uri="{BB962C8B-B14F-4D97-AF65-F5344CB8AC3E}">
        <p14:creationId xmlns:p14="http://schemas.microsoft.com/office/powerpoint/2010/main" val="205863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defTabSz="923186">
              <a:defRPr sz="1200"/>
            </a:lvl1pPr>
          </a:lstStyle>
          <a:p>
            <a:endParaRPr lang="en-US" altLang="en-US"/>
          </a:p>
        </p:txBody>
      </p:sp>
      <p:sp>
        <p:nvSpPr>
          <p:cNvPr id="35843" name="Rectangle 3"/>
          <p:cNvSpPr>
            <a:spLocks noGrp="1" noChangeArrowheads="1"/>
          </p:cNvSpPr>
          <p:nvPr>
            <p:ph type="dt" idx="1"/>
          </p:nvPr>
        </p:nvSpPr>
        <p:spPr bwMode="auto">
          <a:xfrm>
            <a:off x="3885904" y="1"/>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ltLang="en-US"/>
          </a:p>
        </p:txBody>
      </p:sp>
      <p:sp>
        <p:nvSpPr>
          <p:cNvPr id="35844" name="Rectangle 4"/>
          <p:cNvSpPr>
            <a:spLocks noGrp="1" noRot="1" noChangeAspect="1" noChangeArrowheads="1" noTextEdit="1"/>
          </p:cNvSpPr>
          <p:nvPr>
            <p:ph type="sldImg" idx="2"/>
          </p:nvPr>
        </p:nvSpPr>
        <p:spPr bwMode="auto">
          <a:xfrm>
            <a:off x="1120775" y="693738"/>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3806" y="4387443"/>
            <a:ext cx="5030391" cy="415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8774883"/>
            <a:ext cx="2972098"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defTabSz="923186">
              <a:defRPr sz="1200"/>
            </a:lvl1pPr>
          </a:lstStyle>
          <a:p>
            <a:endParaRPr lang="en-US" altLang="en-US"/>
          </a:p>
        </p:txBody>
      </p:sp>
      <p:sp>
        <p:nvSpPr>
          <p:cNvPr id="35847" name="Rectangle 7"/>
          <p:cNvSpPr>
            <a:spLocks noGrp="1" noChangeArrowheads="1"/>
          </p:cNvSpPr>
          <p:nvPr>
            <p:ph type="sldNum" sz="quarter" idx="5"/>
          </p:nvPr>
        </p:nvSpPr>
        <p:spPr bwMode="auto">
          <a:xfrm>
            <a:off x="3885904" y="8774883"/>
            <a:ext cx="2972097" cy="46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2" tIns="46151" rIns="92302" bIns="46151" numCol="1" anchor="b" anchorCtr="0" compatLnSpc="1">
            <a:prstTxWarp prst="textNoShape">
              <a:avLst/>
            </a:prstTxWarp>
          </a:bodyPr>
          <a:lstStyle>
            <a:lvl1pPr algn="r" defTabSz="923186">
              <a:defRPr sz="1200"/>
            </a:lvl1pPr>
          </a:lstStyle>
          <a:p>
            <a:fld id="{AEDD13C9-1D36-4C37-B66A-AC918FF41437}" type="slidenum">
              <a:rPr lang="en-US" altLang="en-US"/>
              <a:pPr/>
              <a:t>‹#›</a:t>
            </a:fld>
            <a:endParaRPr lang="en-US" altLang="en-US"/>
          </a:p>
        </p:txBody>
      </p:sp>
    </p:spTree>
    <p:extLst>
      <p:ext uri="{BB962C8B-B14F-4D97-AF65-F5344CB8AC3E}">
        <p14:creationId xmlns:p14="http://schemas.microsoft.com/office/powerpoint/2010/main" val="2264842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A939D6-9CE9-4BFC-A713-14F464BDE4E0}" type="slidenum">
              <a:rPr lang="en-US" altLang="en-US">
                <a:solidFill>
                  <a:srgbClr val="EEECE1"/>
                </a:solidFill>
              </a:rPr>
              <a:pPr/>
              <a:t>2</a:t>
            </a:fld>
            <a:endParaRPr lang="en-US" altLang="en-US">
              <a:solidFill>
                <a:srgbClr val="EEECE1"/>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9307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BA638-A6EF-40CB-9795-C6553A6A013E}" type="slidenum">
              <a:rPr lang="en-US" altLang="en-US">
                <a:solidFill>
                  <a:srgbClr val="EEECE1"/>
                </a:solidFill>
              </a:rPr>
              <a:pPr/>
              <a:t>19</a:t>
            </a:fld>
            <a:endParaRPr lang="en-US" altLang="en-US">
              <a:solidFill>
                <a:srgbClr val="EEECE1"/>
              </a:solidFill>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41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3CF54-0FD0-4F4F-9336-49FAF9F2B26C}" type="slidenum">
              <a:rPr lang="en-US" altLang="en-US">
                <a:solidFill>
                  <a:srgbClr val="EEECE1"/>
                </a:solidFill>
              </a:rPr>
              <a:pPr/>
              <a:t>28</a:t>
            </a:fld>
            <a:endParaRPr lang="en-US" altLang="en-US">
              <a:solidFill>
                <a:srgbClr val="EEECE1"/>
              </a:solidFill>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96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C67A7A-6C4C-49D3-BFB4-E2CD5C338619}" type="slidenum">
              <a:rPr lang="en-US" altLang="en-US">
                <a:solidFill>
                  <a:srgbClr val="EEECE1"/>
                </a:solidFill>
              </a:rPr>
              <a:pPr/>
              <a:t>30</a:t>
            </a:fld>
            <a:endParaRPr lang="en-US" altLang="en-US">
              <a:solidFill>
                <a:srgbClr val="EEECE1"/>
              </a:solidFill>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7016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A1AF8-BFCA-4E66-9AC6-28B6AEAAF974}" type="slidenum">
              <a:rPr lang="en-US" altLang="en-US">
                <a:solidFill>
                  <a:srgbClr val="EEECE1"/>
                </a:solidFill>
              </a:rPr>
              <a:pPr/>
              <a:t>31</a:t>
            </a:fld>
            <a:endParaRPr lang="en-US" altLang="en-US">
              <a:solidFill>
                <a:srgbClr val="EEECE1"/>
              </a:solidFill>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51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3DF11-2E0F-45B3-9B57-2BA472C7326E}" type="slidenum">
              <a:rPr lang="en-US" altLang="en-US">
                <a:solidFill>
                  <a:srgbClr val="EEECE1"/>
                </a:solidFill>
              </a:rPr>
              <a:pPr/>
              <a:t>32</a:t>
            </a:fld>
            <a:endParaRPr lang="en-US" altLang="en-US">
              <a:solidFill>
                <a:srgbClr val="EEECE1"/>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4057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92B67-B0BB-4DED-A568-29380D98F267}" type="slidenum">
              <a:rPr lang="en-US" altLang="en-US">
                <a:solidFill>
                  <a:srgbClr val="EEECE1"/>
                </a:solidFill>
              </a:rPr>
              <a:pPr/>
              <a:t>35</a:t>
            </a:fld>
            <a:endParaRPr lang="en-US" altLang="en-US">
              <a:solidFill>
                <a:srgbClr val="EEECE1"/>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57107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C31C7-ECB4-41B7-A4D1-137BAE4575A3}" type="slidenum">
              <a:rPr lang="en-US" altLang="en-US">
                <a:solidFill>
                  <a:srgbClr val="EEECE1"/>
                </a:solidFill>
              </a:rPr>
              <a:pPr/>
              <a:t>39</a:t>
            </a:fld>
            <a:endParaRPr lang="en-US" altLang="en-US">
              <a:solidFill>
                <a:srgbClr val="EEECE1"/>
              </a:solidFill>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349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96D3E-38E5-40BA-A1E7-7E8EBDB3B1BA}" type="slidenum">
              <a:rPr lang="en-US" altLang="en-US">
                <a:solidFill>
                  <a:srgbClr val="EEECE1"/>
                </a:solidFill>
              </a:rPr>
              <a:pPr/>
              <a:t>40</a:t>
            </a:fld>
            <a:endParaRPr lang="en-US" altLang="en-US">
              <a:solidFill>
                <a:srgbClr val="EEECE1"/>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815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4A299-C7C8-4AE6-8722-8C38549FF897}" type="slidenum">
              <a:rPr lang="en-US" altLang="en-US">
                <a:solidFill>
                  <a:srgbClr val="EEECE1"/>
                </a:solidFill>
              </a:rPr>
              <a:pPr/>
              <a:t>4</a:t>
            </a:fld>
            <a:endParaRPr lang="en-US" altLang="en-US">
              <a:solidFill>
                <a:srgbClr val="EEECE1"/>
              </a:solidFill>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7470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E89E9-6562-411F-B2F6-2BFACB4024AA}" type="slidenum">
              <a:rPr lang="en-US" altLang="en-US">
                <a:solidFill>
                  <a:srgbClr val="EEECE1"/>
                </a:solidFill>
              </a:rPr>
              <a:pPr/>
              <a:t>5</a:t>
            </a:fld>
            <a:endParaRPr lang="en-US" altLang="en-US">
              <a:solidFill>
                <a:srgbClr val="EEECE1"/>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478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06BC1-0050-4630-A9FF-88C9FFE21AFD}" type="slidenum">
              <a:rPr lang="en-US" altLang="en-US">
                <a:solidFill>
                  <a:srgbClr val="EEECE1"/>
                </a:solidFill>
              </a:rPr>
              <a:pPr/>
              <a:t>8</a:t>
            </a:fld>
            <a:endParaRPr lang="en-US" altLang="en-US">
              <a:solidFill>
                <a:srgbClr val="EEECE1"/>
              </a:solidFill>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349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47A6B-FA1C-4B42-B487-AA92BF521DC9}" type="slidenum">
              <a:rPr lang="en-US" altLang="en-US">
                <a:solidFill>
                  <a:srgbClr val="EEECE1"/>
                </a:solidFill>
              </a:rPr>
              <a:pPr/>
              <a:t>11</a:t>
            </a:fld>
            <a:endParaRPr lang="en-US" altLang="en-US">
              <a:solidFill>
                <a:srgbClr val="EEECE1"/>
              </a:solidFill>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3160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90572-1828-4FFC-A98D-EE345FE39338}" type="slidenum">
              <a:rPr lang="en-US" altLang="en-US">
                <a:solidFill>
                  <a:srgbClr val="EEECE1"/>
                </a:solidFill>
              </a:rPr>
              <a:pPr/>
              <a:t>14</a:t>
            </a:fld>
            <a:endParaRPr lang="en-US" altLang="en-US">
              <a:solidFill>
                <a:srgbClr val="EEECE1"/>
              </a:solidFill>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3826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EE8F2-BF52-4B67-B222-C6CC69EB1126}" type="slidenum">
              <a:rPr lang="en-US" altLang="en-US">
                <a:solidFill>
                  <a:srgbClr val="EEECE1"/>
                </a:solidFill>
              </a:rPr>
              <a:pPr/>
              <a:t>15</a:t>
            </a:fld>
            <a:endParaRPr lang="en-US" altLang="en-US">
              <a:solidFill>
                <a:srgbClr val="EEECE1"/>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9632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74AE0-DABF-4366-9B34-36D8A01ED5D1}" type="slidenum">
              <a:rPr lang="en-US" altLang="en-US">
                <a:solidFill>
                  <a:srgbClr val="EEECE1"/>
                </a:solidFill>
              </a:rPr>
              <a:pPr/>
              <a:t>16</a:t>
            </a:fld>
            <a:endParaRPr lang="en-US" altLang="en-US">
              <a:solidFill>
                <a:srgbClr val="EEECE1"/>
              </a:solidFill>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474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05C8D-86DD-4C37-960E-EBAF329DD6EE}" type="slidenum">
              <a:rPr lang="en-US" altLang="en-US">
                <a:solidFill>
                  <a:srgbClr val="EEECE1"/>
                </a:solidFill>
              </a:rPr>
              <a:pPr/>
              <a:t>18</a:t>
            </a:fld>
            <a:endParaRPr lang="en-US" altLang="en-US">
              <a:solidFill>
                <a:srgbClr val="EEECE1"/>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373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C04EC9F-CEA6-45C2-8021-8AEE7E8101FA}" type="slidenum">
              <a:rPr lang="en-US" altLang="en-US"/>
              <a:pPr/>
              <a:t>‹#›</a:t>
            </a:fld>
            <a:endParaRPr lang="en-US" altLang="en-US"/>
          </a:p>
        </p:txBody>
      </p:sp>
    </p:spTree>
    <p:extLst>
      <p:ext uri="{BB962C8B-B14F-4D97-AF65-F5344CB8AC3E}">
        <p14:creationId xmlns:p14="http://schemas.microsoft.com/office/powerpoint/2010/main" val="7912531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9327351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993734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2290320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27225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031258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59758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6089787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6227154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4393014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9777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7E0486D-FF44-422D-9004-986AF49C9F22}" type="slidenum">
              <a:rPr lang="en-US" altLang="en-US"/>
              <a:pPr/>
              <a:t>‹#›</a:t>
            </a:fld>
            <a:endParaRPr lang="en-US" altLang="en-US"/>
          </a:p>
        </p:txBody>
      </p:sp>
    </p:spTree>
    <p:extLst>
      <p:ext uri="{BB962C8B-B14F-4D97-AF65-F5344CB8AC3E}">
        <p14:creationId xmlns:p14="http://schemas.microsoft.com/office/powerpoint/2010/main" val="86403456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251134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653954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500667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2336016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8910378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6383825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4366532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62143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276838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690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92F0932-B0AB-4F2B-9C11-3031BB34B07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548184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4897743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773208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0646058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771893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122953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889377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4615250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9770863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8212319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8843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6D8A840-9B61-44B0-9834-32720BEB09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784484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42588354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2731405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780382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5891650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5960486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7294368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7011847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0035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498254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90862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4CE3A63-78F9-4D0F-A97A-CE0C9BAE85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7526727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9820104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7721380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7189533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9213048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071976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9357318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0219423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641852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711363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28835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59D242B-C90F-4A44-B011-4628F1C9E9F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6922679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439921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8726137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484756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4994101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9703558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3728734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2685748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5831475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9332345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91436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EEF8DC49-6A24-4A4B-9597-B3DE02BC918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184410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0689463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4105151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4448188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8090824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8891025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1737354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8217624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4748871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121106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5935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9F5074FB-2B73-47AB-9225-35B65E6446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632164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190696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271507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8280377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2955629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7168673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3355576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0981483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3540014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250863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48424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2F848793-08BE-41BD-AAB2-BC379507A44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5726707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4581033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4468070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3657629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772812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150311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860219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8070467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4123320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7900676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4021206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D275E08-A13B-4324-AF15-27629ED163A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9993436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2268922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4164103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539730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9686703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0140550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9676713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8724334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9366635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5957479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7690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2EE5D9-EFFA-4D7B-B163-E01948F381B9}" type="slidenum">
              <a:rPr lang="en-US" altLang="en-US"/>
              <a:pPr/>
              <a:t>‹#›</a:t>
            </a:fld>
            <a:endParaRPr lang="en-US" altLang="en-US"/>
          </a:p>
        </p:txBody>
      </p:sp>
    </p:spTree>
    <p:extLst>
      <p:ext uri="{BB962C8B-B14F-4D97-AF65-F5344CB8AC3E}">
        <p14:creationId xmlns:p14="http://schemas.microsoft.com/office/powerpoint/2010/main" val="1443387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B51913F-338D-45CD-842E-DCC50F14A99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9275141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4658886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1120701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629535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6283535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4544263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6142240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4441497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5403996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2380279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20707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17131F4-585B-4A35-ADF7-D5EE227EB6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504311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379869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5844988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32B45C0-9205-4717-8678-FA09B88E60E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3838826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EB96F79D-9537-4498-B808-A50E1590D3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6096208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D5B2B86-13D2-409E-9E28-F5AECD0483D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9134132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E71D0DF-F283-4401-A18F-53744C04DD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4763210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083D5A71-17F8-4C8F-86E3-42E4D1F6B37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1485468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D424AEC7-F8F4-48F0-94EC-D8BBDB4740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8249214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A09C117-8AA8-4332-BAB5-647EC461A06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2009247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6329C2-2C31-46B1-BE5D-EF76CE9EA62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08910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AC2022F-C272-4278-9084-3C8CE18BE22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325837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DAE5500-A048-458A-831A-2A418207E51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2186566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DDF6BC6-BE7C-4426-A505-1A092B305F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812978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F47A285-0316-4B7C-8FE7-10BEE17769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9625787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F6AA899-69F0-4FB8-AB5A-3847B0E9DD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2402383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63991956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2EE5D9-EFFA-4D7B-B163-E01948F381B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6416286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F690E18-27C7-4EE6-9993-CAC0BF0904F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696600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97F45C2-47FE-409C-9197-7D217047395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708975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33FBB70-C05F-4AAE-9792-98645BE50CC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0700105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F69F9D45-8114-4FA8-92A5-1F77F4B513F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37506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37D468F7-FA68-4A86-9383-36292AF51E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0019051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5B1AF138-2B05-4F28-8E98-811A2005E0A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964251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67B2A4-5CCC-4D19-8F93-F84528FFE13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9610268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88CC5B62-B238-4D10-B496-F85888C4EB1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6054378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3C04EC9F-CEA6-45C2-8021-8AEE7E8101FA}"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0151916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D7E0486D-FF44-422D-9004-986AF49C9F2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8188877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18097091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1340853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6908434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813334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43888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92F0932-B0AB-4F2B-9C11-3031BB34B07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4973557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4917399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380335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0679937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2934439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6530264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81421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6D8A840-9B61-44B0-9834-32720BEB09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23351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4CE3A63-78F9-4D0F-A97A-CE0C9BAE85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8978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59D242B-C90F-4A44-B011-4628F1C9E9F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06968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EEF8DC49-6A24-4A4B-9597-B3DE02BC918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03223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9F5074FB-2B73-47AB-9225-35B65E6446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3756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F690E18-27C7-4EE6-9993-CAC0BF0904F9}" type="slidenum">
              <a:rPr lang="en-US" altLang="en-US"/>
              <a:pPr/>
              <a:t>‹#›</a:t>
            </a:fld>
            <a:endParaRPr lang="en-US" altLang="en-US"/>
          </a:p>
        </p:txBody>
      </p:sp>
    </p:spTree>
    <p:extLst>
      <p:ext uri="{BB962C8B-B14F-4D97-AF65-F5344CB8AC3E}">
        <p14:creationId xmlns:p14="http://schemas.microsoft.com/office/powerpoint/2010/main" val="661329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2F848793-08BE-41BD-AAB2-BC379507A44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29750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D275E08-A13B-4324-AF15-27629ED163A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102361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B51913F-338D-45CD-842E-DCC50F14A99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08041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17131F4-585B-4A35-ADF7-D5EE227EB6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18909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AC2022F-C272-4278-9084-3C8CE18BE22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1862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37D468F7-FA68-4A86-9383-36292AF51E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008109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692F0932-B0AB-4F2B-9C11-3031BB34B07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272843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6D8A840-9B61-44B0-9834-32720BEB09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83360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74CE3A63-78F9-4D0F-A97A-CE0C9BAE85E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40611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59D242B-C90F-4A44-B011-4628F1C9E9F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2157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97F45C2-47FE-409C-9197-7D217047395B}" type="slidenum">
              <a:rPr lang="en-US" altLang="en-US"/>
              <a:pPr/>
              <a:t>‹#›</a:t>
            </a:fld>
            <a:endParaRPr lang="en-US" altLang="en-US"/>
          </a:p>
        </p:txBody>
      </p:sp>
    </p:spTree>
    <p:extLst>
      <p:ext uri="{BB962C8B-B14F-4D97-AF65-F5344CB8AC3E}">
        <p14:creationId xmlns:p14="http://schemas.microsoft.com/office/powerpoint/2010/main" val="27562001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EEF8DC49-6A24-4A4B-9597-B3DE02BC918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694299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9F5074FB-2B73-47AB-9225-35B65E6446A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39905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2F848793-08BE-41BD-AAB2-BC379507A44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31780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D275E08-A13B-4324-AF15-27629ED163A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29144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B51913F-338D-45CD-842E-DCC50F14A99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617770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17131F4-585B-4A35-ADF7-D5EE227EB6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84905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AC2022F-C272-4278-9084-3C8CE18BE22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063940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37D468F7-FA68-4A86-9383-36292AF51E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026611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419068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5945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33FBB70-C05F-4AAE-9792-98645BE50CC9}" type="slidenum">
              <a:rPr lang="en-US" altLang="en-US"/>
              <a:pPr/>
              <a:t>‹#›</a:t>
            </a:fld>
            <a:endParaRPr lang="en-US" altLang="en-US"/>
          </a:p>
        </p:txBody>
      </p:sp>
    </p:spTree>
    <p:extLst>
      <p:ext uri="{BB962C8B-B14F-4D97-AF65-F5344CB8AC3E}">
        <p14:creationId xmlns:p14="http://schemas.microsoft.com/office/powerpoint/2010/main" val="17527329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2066033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124085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290762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422484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751729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739668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7398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424948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53040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9314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F69F9D45-8114-4FA8-92A5-1F77F4B513FC}" type="slidenum">
              <a:rPr lang="en-US" altLang="en-US"/>
              <a:pPr/>
              <a:t>‹#›</a:t>
            </a:fld>
            <a:endParaRPr lang="en-US" altLang="en-US"/>
          </a:p>
        </p:txBody>
      </p:sp>
    </p:spTree>
    <p:extLst>
      <p:ext uri="{BB962C8B-B14F-4D97-AF65-F5344CB8AC3E}">
        <p14:creationId xmlns:p14="http://schemas.microsoft.com/office/powerpoint/2010/main" val="11368557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516056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371547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360251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394111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430198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213255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093636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890517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137161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7855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5B1AF138-2B05-4F28-8E98-811A2005E0A7}" type="slidenum">
              <a:rPr lang="en-US" altLang="en-US"/>
              <a:pPr/>
              <a:t>‹#›</a:t>
            </a:fld>
            <a:endParaRPr lang="en-US" altLang="en-US"/>
          </a:p>
        </p:txBody>
      </p:sp>
    </p:spTree>
    <p:extLst>
      <p:ext uri="{BB962C8B-B14F-4D97-AF65-F5344CB8AC3E}">
        <p14:creationId xmlns:p14="http://schemas.microsoft.com/office/powerpoint/2010/main" val="23872081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168572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23971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844806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77760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967060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51022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033104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288618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975257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5931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5C67B2A4-5CCC-4D19-8F93-F84528FFE139}" type="slidenum">
              <a:rPr lang="en-US" altLang="en-US"/>
              <a:pPr/>
              <a:t>‹#›</a:t>
            </a:fld>
            <a:endParaRPr lang="en-US" altLang="en-US"/>
          </a:p>
        </p:txBody>
      </p:sp>
    </p:spTree>
    <p:extLst>
      <p:ext uri="{BB962C8B-B14F-4D97-AF65-F5344CB8AC3E}">
        <p14:creationId xmlns:p14="http://schemas.microsoft.com/office/powerpoint/2010/main" val="12274210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1567860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354912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46244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439916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681165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931580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851158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905600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FD5D4C9-3130-4773-B71A-5B4D395866D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10880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F982F6BB-4057-4D50-B738-A0D234E0226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7826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88CC5B62-B238-4D10-B496-F85888C4EB11}" type="slidenum">
              <a:rPr lang="en-US" altLang="en-US"/>
              <a:pPr/>
              <a:t>‹#›</a:t>
            </a:fld>
            <a:endParaRPr lang="en-US" altLang="en-US"/>
          </a:p>
        </p:txBody>
      </p:sp>
    </p:spTree>
    <p:extLst>
      <p:ext uri="{BB962C8B-B14F-4D97-AF65-F5344CB8AC3E}">
        <p14:creationId xmlns:p14="http://schemas.microsoft.com/office/powerpoint/2010/main" val="38264590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C81094A-EA04-4A96-8DA4-8CDA024C265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321815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707615F-3F8D-4797-8312-B720E66148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569707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3B13E3A-DDA4-4489-97AE-EBFB709410C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190271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45FDAF2-B0E2-4255-8A32-68732F6705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651191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0DC4DA4C-0EE5-4A9F-82DC-B2775F58E0F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459127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81DF8B9F-F2D5-45C1-8178-6AC26F70CC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5721553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BF79CC1-85A2-4EFD-BBFD-28AC2EE4A3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419437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68D2881-F847-4B33-919A-1560C6FC994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264012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5D9E1FD-361B-4466-928C-A2EE0479722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224268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B837FE94-C6F5-4403-9BA2-2C994B40AA9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28561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7.xml"/><Relationship Id="rId12" Type="http://schemas.openxmlformats.org/officeDocument/2006/relationships/theme" Target="../theme/theme10.xml"/><Relationship Id="rId1" Type="http://schemas.openxmlformats.org/officeDocument/2006/relationships/slideLayout" Target="../slideLayouts/slideLayout107.xml"/><Relationship Id="rId2" Type="http://schemas.openxmlformats.org/officeDocument/2006/relationships/slideLayout" Target="../slideLayouts/slideLayout108.xml"/><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8.xml"/><Relationship Id="rId12" Type="http://schemas.openxmlformats.org/officeDocument/2006/relationships/slideLayout" Target="../slideLayouts/slideLayout129.xml"/><Relationship Id="rId13" Type="http://schemas.openxmlformats.org/officeDocument/2006/relationships/theme" Target="../theme/theme11.xml"/><Relationship Id="rId1" Type="http://schemas.openxmlformats.org/officeDocument/2006/relationships/slideLayout" Target="../slideLayouts/slideLayout118.xml"/><Relationship Id="rId2" Type="http://schemas.openxmlformats.org/officeDocument/2006/relationships/slideLayout" Target="../slideLayouts/slideLayout119.xml"/><Relationship Id="rId3" Type="http://schemas.openxmlformats.org/officeDocument/2006/relationships/slideLayout" Target="../slideLayouts/slideLayout120.xml"/><Relationship Id="rId4" Type="http://schemas.openxmlformats.org/officeDocument/2006/relationships/slideLayout" Target="../slideLayouts/slideLayout121.xml"/><Relationship Id="rId5" Type="http://schemas.openxmlformats.org/officeDocument/2006/relationships/slideLayout" Target="../slideLayouts/slideLayout122.xml"/><Relationship Id="rId6" Type="http://schemas.openxmlformats.org/officeDocument/2006/relationships/slideLayout" Target="../slideLayouts/slideLayout123.xml"/><Relationship Id="rId7" Type="http://schemas.openxmlformats.org/officeDocument/2006/relationships/slideLayout" Target="../slideLayouts/slideLayout124.xml"/><Relationship Id="rId8" Type="http://schemas.openxmlformats.org/officeDocument/2006/relationships/slideLayout" Target="../slideLayouts/slideLayout125.xml"/><Relationship Id="rId9" Type="http://schemas.openxmlformats.org/officeDocument/2006/relationships/slideLayout" Target="../slideLayouts/slideLayout126.xml"/><Relationship Id="rId10"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0.xml"/><Relationship Id="rId12" Type="http://schemas.openxmlformats.org/officeDocument/2006/relationships/theme" Target="../theme/theme12.xml"/><Relationship Id="rId1" Type="http://schemas.openxmlformats.org/officeDocument/2006/relationships/slideLayout" Target="../slideLayouts/slideLayout130.xml"/><Relationship Id="rId2" Type="http://schemas.openxmlformats.org/officeDocument/2006/relationships/slideLayout" Target="../slideLayouts/slideLayout131.xml"/><Relationship Id="rId3" Type="http://schemas.openxmlformats.org/officeDocument/2006/relationships/slideLayout" Target="../slideLayouts/slideLayout132.xml"/><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51.xml"/><Relationship Id="rId12" Type="http://schemas.openxmlformats.org/officeDocument/2006/relationships/slideLayout" Target="../slideLayouts/slideLayout152.xml"/><Relationship Id="rId13" Type="http://schemas.openxmlformats.org/officeDocument/2006/relationships/theme" Target="../theme/theme13.xml"/><Relationship Id="rId1" Type="http://schemas.openxmlformats.org/officeDocument/2006/relationships/slideLayout" Target="../slideLayouts/slideLayout141.xml"/><Relationship Id="rId2" Type="http://schemas.openxmlformats.org/officeDocument/2006/relationships/slideLayout" Target="../slideLayouts/slideLayout142.xml"/><Relationship Id="rId3" Type="http://schemas.openxmlformats.org/officeDocument/2006/relationships/slideLayout" Target="../slideLayouts/slideLayout143.xml"/><Relationship Id="rId4" Type="http://schemas.openxmlformats.org/officeDocument/2006/relationships/slideLayout" Target="../slideLayouts/slideLayout144.xml"/><Relationship Id="rId5" Type="http://schemas.openxmlformats.org/officeDocument/2006/relationships/slideLayout" Target="../slideLayouts/slideLayout145.xml"/><Relationship Id="rId6" Type="http://schemas.openxmlformats.org/officeDocument/2006/relationships/slideLayout" Target="../slideLayouts/slideLayout146.xml"/><Relationship Id="rId7" Type="http://schemas.openxmlformats.org/officeDocument/2006/relationships/slideLayout" Target="../slideLayouts/slideLayout147.xml"/><Relationship Id="rId8" Type="http://schemas.openxmlformats.org/officeDocument/2006/relationships/slideLayout" Target="../slideLayouts/slideLayout148.xml"/><Relationship Id="rId9" Type="http://schemas.openxmlformats.org/officeDocument/2006/relationships/slideLayout" Target="../slideLayouts/slideLayout149.xml"/><Relationship Id="rId10" Type="http://schemas.openxmlformats.org/officeDocument/2006/relationships/slideLayout" Target="../slideLayouts/slideLayout150.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63.xml"/><Relationship Id="rId12" Type="http://schemas.openxmlformats.org/officeDocument/2006/relationships/slideLayout" Target="../slideLayouts/slideLayout164.xml"/><Relationship Id="rId13" Type="http://schemas.openxmlformats.org/officeDocument/2006/relationships/theme" Target="../theme/theme14.xml"/><Relationship Id="rId1" Type="http://schemas.openxmlformats.org/officeDocument/2006/relationships/slideLayout" Target="../slideLayouts/slideLayout153.xml"/><Relationship Id="rId2" Type="http://schemas.openxmlformats.org/officeDocument/2006/relationships/slideLayout" Target="../slideLayouts/slideLayout154.xml"/><Relationship Id="rId3" Type="http://schemas.openxmlformats.org/officeDocument/2006/relationships/slideLayout" Target="../slideLayouts/slideLayout155.xml"/><Relationship Id="rId4" Type="http://schemas.openxmlformats.org/officeDocument/2006/relationships/slideLayout" Target="../slideLayouts/slideLayout156.xml"/><Relationship Id="rId5" Type="http://schemas.openxmlformats.org/officeDocument/2006/relationships/slideLayout" Target="../slideLayouts/slideLayout157.xml"/><Relationship Id="rId6" Type="http://schemas.openxmlformats.org/officeDocument/2006/relationships/slideLayout" Target="../slideLayouts/slideLayout158.xml"/><Relationship Id="rId7" Type="http://schemas.openxmlformats.org/officeDocument/2006/relationships/slideLayout" Target="../slideLayouts/slideLayout159.xml"/><Relationship Id="rId8" Type="http://schemas.openxmlformats.org/officeDocument/2006/relationships/slideLayout" Target="../slideLayouts/slideLayout160.xml"/><Relationship Id="rId9" Type="http://schemas.openxmlformats.org/officeDocument/2006/relationships/slideLayout" Target="../slideLayouts/slideLayout161.xml"/><Relationship Id="rId10" Type="http://schemas.openxmlformats.org/officeDocument/2006/relationships/slideLayout" Target="../slideLayouts/slideLayout162.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75.xml"/><Relationship Id="rId12" Type="http://schemas.openxmlformats.org/officeDocument/2006/relationships/slideLayout" Target="../slideLayouts/slideLayout176.xml"/><Relationship Id="rId13" Type="http://schemas.openxmlformats.org/officeDocument/2006/relationships/theme" Target="../theme/theme15.xml"/><Relationship Id="rId1" Type="http://schemas.openxmlformats.org/officeDocument/2006/relationships/slideLayout" Target="../slideLayouts/slideLayout165.xml"/><Relationship Id="rId2" Type="http://schemas.openxmlformats.org/officeDocument/2006/relationships/slideLayout" Target="../slideLayouts/slideLayout166.xml"/><Relationship Id="rId3" Type="http://schemas.openxmlformats.org/officeDocument/2006/relationships/slideLayout" Target="../slideLayouts/slideLayout167.xml"/><Relationship Id="rId4" Type="http://schemas.openxmlformats.org/officeDocument/2006/relationships/slideLayout" Target="../slideLayouts/slideLayout168.xml"/><Relationship Id="rId5" Type="http://schemas.openxmlformats.org/officeDocument/2006/relationships/slideLayout" Target="../slideLayouts/slideLayout169.xml"/><Relationship Id="rId6" Type="http://schemas.openxmlformats.org/officeDocument/2006/relationships/slideLayout" Target="../slideLayouts/slideLayout170.xml"/><Relationship Id="rId7" Type="http://schemas.openxmlformats.org/officeDocument/2006/relationships/slideLayout" Target="../slideLayouts/slideLayout171.xml"/><Relationship Id="rId8" Type="http://schemas.openxmlformats.org/officeDocument/2006/relationships/slideLayout" Target="../slideLayouts/slideLayout172.xml"/><Relationship Id="rId9" Type="http://schemas.openxmlformats.org/officeDocument/2006/relationships/slideLayout" Target="../slideLayouts/slideLayout173.xml"/><Relationship Id="rId10" Type="http://schemas.openxmlformats.org/officeDocument/2006/relationships/slideLayout" Target="../slideLayouts/slideLayout17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slideLayout" Target="../slideLayouts/slideLayout188.xml"/><Relationship Id="rId13" Type="http://schemas.openxmlformats.org/officeDocument/2006/relationships/theme" Target="../theme/theme16.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99.xml"/><Relationship Id="rId12" Type="http://schemas.openxmlformats.org/officeDocument/2006/relationships/theme" Target="../theme/theme17.xml"/><Relationship Id="rId1" Type="http://schemas.openxmlformats.org/officeDocument/2006/relationships/slideLayout" Target="../slideLayouts/slideLayout189.xml"/><Relationship Id="rId2" Type="http://schemas.openxmlformats.org/officeDocument/2006/relationships/slideLayout" Target="../slideLayouts/slideLayout190.xml"/><Relationship Id="rId3" Type="http://schemas.openxmlformats.org/officeDocument/2006/relationships/slideLayout" Target="../slideLayouts/slideLayout191.xml"/><Relationship Id="rId4" Type="http://schemas.openxmlformats.org/officeDocument/2006/relationships/slideLayout" Target="../slideLayouts/slideLayout192.xml"/><Relationship Id="rId5" Type="http://schemas.openxmlformats.org/officeDocument/2006/relationships/slideLayout" Target="../slideLayouts/slideLayout193.xml"/><Relationship Id="rId6" Type="http://schemas.openxmlformats.org/officeDocument/2006/relationships/slideLayout" Target="../slideLayouts/slideLayout194.xml"/><Relationship Id="rId7" Type="http://schemas.openxmlformats.org/officeDocument/2006/relationships/slideLayout" Target="../slideLayouts/slideLayout195.xml"/><Relationship Id="rId8" Type="http://schemas.openxmlformats.org/officeDocument/2006/relationships/slideLayout" Target="../slideLayouts/slideLayout196.xml"/><Relationship Id="rId9" Type="http://schemas.openxmlformats.org/officeDocument/2006/relationships/slideLayout" Target="../slideLayouts/slideLayout197.xml"/><Relationship Id="rId10" Type="http://schemas.openxmlformats.org/officeDocument/2006/relationships/slideLayout" Target="../slideLayouts/slideLayout198.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210.xml"/><Relationship Id="rId12" Type="http://schemas.openxmlformats.org/officeDocument/2006/relationships/slideLayout" Target="../slideLayouts/slideLayout211.xml"/><Relationship Id="rId13" Type="http://schemas.openxmlformats.org/officeDocument/2006/relationships/theme" Target="../theme/theme18.xml"/><Relationship Id="rId1" Type="http://schemas.openxmlformats.org/officeDocument/2006/relationships/slideLayout" Target="../slideLayouts/slideLayout200.xml"/><Relationship Id="rId2" Type="http://schemas.openxmlformats.org/officeDocument/2006/relationships/slideLayout" Target="../slideLayouts/slideLayout201.xml"/><Relationship Id="rId3" Type="http://schemas.openxmlformats.org/officeDocument/2006/relationships/slideLayout" Target="../slideLayouts/slideLayout202.xml"/><Relationship Id="rId4" Type="http://schemas.openxmlformats.org/officeDocument/2006/relationships/slideLayout" Target="../slideLayouts/slideLayout203.xml"/><Relationship Id="rId5" Type="http://schemas.openxmlformats.org/officeDocument/2006/relationships/slideLayout" Target="../slideLayouts/slideLayout204.xml"/><Relationship Id="rId6" Type="http://schemas.openxmlformats.org/officeDocument/2006/relationships/slideLayout" Target="../slideLayouts/slideLayout205.xml"/><Relationship Id="rId7" Type="http://schemas.openxmlformats.org/officeDocument/2006/relationships/slideLayout" Target="../slideLayouts/slideLayout206.xml"/><Relationship Id="rId8" Type="http://schemas.openxmlformats.org/officeDocument/2006/relationships/slideLayout" Target="../slideLayouts/slideLayout207.xml"/><Relationship Id="rId9" Type="http://schemas.openxmlformats.org/officeDocument/2006/relationships/slideLayout" Target="../slideLayouts/slideLayout208.xml"/><Relationship Id="rId10" Type="http://schemas.openxmlformats.org/officeDocument/2006/relationships/slideLayout" Target="../slideLayouts/slideLayout209.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22.xml"/><Relationship Id="rId12" Type="http://schemas.openxmlformats.org/officeDocument/2006/relationships/slideLayout" Target="../slideLayouts/slideLayout223.xml"/><Relationship Id="rId13" Type="http://schemas.openxmlformats.org/officeDocument/2006/relationships/theme" Target="../theme/theme19.xml"/><Relationship Id="rId1" Type="http://schemas.openxmlformats.org/officeDocument/2006/relationships/slideLayout" Target="../slideLayouts/slideLayout212.xml"/><Relationship Id="rId2" Type="http://schemas.openxmlformats.org/officeDocument/2006/relationships/slideLayout" Target="../slideLayouts/slideLayout213.xml"/><Relationship Id="rId3" Type="http://schemas.openxmlformats.org/officeDocument/2006/relationships/slideLayout" Target="../slideLayouts/slideLayout214.xml"/><Relationship Id="rId4" Type="http://schemas.openxmlformats.org/officeDocument/2006/relationships/slideLayout" Target="../slideLayouts/slideLayout215.xml"/><Relationship Id="rId5" Type="http://schemas.openxmlformats.org/officeDocument/2006/relationships/slideLayout" Target="../slideLayouts/slideLayout216.xml"/><Relationship Id="rId6" Type="http://schemas.openxmlformats.org/officeDocument/2006/relationships/slideLayout" Target="../slideLayouts/slideLayout217.xml"/><Relationship Id="rId7" Type="http://schemas.openxmlformats.org/officeDocument/2006/relationships/slideLayout" Target="../slideLayouts/slideLayout218.xml"/><Relationship Id="rId8" Type="http://schemas.openxmlformats.org/officeDocument/2006/relationships/slideLayout" Target="../slideLayouts/slideLayout219.xml"/><Relationship Id="rId9" Type="http://schemas.openxmlformats.org/officeDocument/2006/relationships/slideLayout" Target="../slideLayouts/slideLayout220.xml"/><Relationship Id="rId10" Type="http://schemas.openxmlformats.org/officeDocument/2006/relationships/slideLayout" Target="../slideLayouts/slideLayout22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34.xml"/><Relationship Id="rId12" Type="http://schemas.openxmlformats.org/officeDocument/2006/relationships/theme" Target="../theme/theme20.xml"/><Relationship Id="rId1" Type="http://schemas.openxmlformats.org/officeDocument/2006/relationships/slideLayout" Target="../slideLayouts/slideLayout224.xml"/><Relationship Id="rId2" Type="http://schemas.openxmlformats.org/officeDocument/2006/relationships/slideLayout" Target="../slideLayouts/slideLayout225.xml"/><Relationship Id="rId3" Type="http://schemas.openxmlformats.org/officeDocument/2006/relationships/slideLayout" Target="../slideLayouts/slideLayout226.xml"/><Relationship Id="rId4" Type="http://schemas.openxmlformats.org/officeDocument/2006/relationships/slideLayout" Target="../slideLayouts/slideLayout227.xml"/><Relationship Id="rId5" Type="http://schemas.openxmlformats.org/officeDocument/2006/relationships/slideLayout" Target="../slideLayouts/slideLayout228.xml"/><Relationship Id="rId6" Type="http://schemas.openxmlformats.org/officeDocument/2006/relationships/slideLayout" Target="../slideLayouts/slideLayout229.xml"/><Relationship Id="rId7" Type="http://schemas.openxmlformats.org/officeDocument/2006/relationships/slideLayout" Target="../slideLayouts/slideLayout230.xml"/><Relationship Id="rId8" Type="http://schemas.openxmlformats.org/officeDocument/2006/relationships/slideLayout" Target="../slideLayouts/slideLayout231.xml"/><Relationship Id="rId9" Type="http://schemas.openxmlformats.org/officeDocument/2006/relationships/slideLayout" Target="../slideLayouts/slideLayout232.xml"/><Relationship Id="rId10" Type="http://schemas.openxmlformats.org/officeDocument/2006/relationships/slideLayout" Target="../slideLayouts/slideLayout233.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45.xml"/><Relationship Id="rId12" Type="http://schemas.openxmlformats.org/officeDocument/2006/relationships/theme" Target="../theme/theme21.xml"/><Relationship Id="rId1" Type="http://schemas.openxmlformats.org/officeDocument/2006/relationships/slideLayout" Target="../slideLayouts/slideLayout235.xml"/><Relationship Id="rId2" Type="http://schemas.openxmlformats.org/officeDocument/2006/relationships/slideLayout" Target="../slideLayouts/slideLayout236.xml"/><Relationship Id="rId3" Type="http://schemas.openxmlformats.org/officeDocument/2006/relationships/slideLayout" Target="../slideLayouts/slideLayout237.xml"/><Relationship Id="rId4" Type="http://schemas.openxmlformats.org/officeDocument/2006/relationships/slideLayout" Target="../slideLayouts/slideLayout238.xml"/><Relationship Id="rId5" Type="http://schemas.openxmlformats.org/officeDocument/2006/relationships/slideLayout" Target="../slideLayouts/slideLayout239.xml"/><Relationship Id="rId6" Type="http://schemas.openxmlformats.org/officeDocument/2006/relationships/slideLayout" Target="../slideLayouts/slideLayout240.xml"/><Relationship Id="rId7" Type="http://schemas.openxmlformats.org/officeDocument/2006/relationships/slideLayout" Target="../slideLayouts/slideLayout241.xml"/><Relationship Id="rId8" Type="http://schemas.openxmlformats.org/officeDocument/2006/relationships/slideLayout" Target="../slideLayouts/slideLayout242.xml"/><Relationship Id="rId9" Type="http://schemas.openxmlformats.org/officeDocument/2006/relationships/slideLayout" Target="../slideLayouts/slideLayout243.xml"/><Relationship Id="rId10" Type="http://schemas.openxmlformats.org/officeDocument/2006/relationships/slideLayout" Target="../slideLayouts/slideLayout24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theme" Target="../theme/theme6.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theme" Target="../theme/theme7.xml"/><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theme" Target="../theme/theme8.xml"/><Relationship Id="rId1" Type="http://schemas.openxmlformats.org/officeDocument/2006/relationships/slideLayout" Target="../slideLayouts/slideLayout83.xml"/><Relationship Id="rId2" Type="http://schemas.openxmlformats.org/officeDocument/2006/relationships/slideLayout" Target="../slideLayouts/slideLayout84.xml"/><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theme" Target="../theme/theme9.xml"/><Relationship Id="rId1" Type="http://schemas.openxmlformats.org/officeDocument/2006/relationships/slideLayout" Target="../slideLayouts/slideLayout95.xml"/><Relationship Id="rId2" Type="http://schemas.openxmlformats.org/officeDocument/2006/relationships/slideLayout" Target="../slideLayouts/slideLayout96.xml"/><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1AB9788B-AD30-4181-87D5-EB26C08B3BAB}"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95272376"/>
      </p:ext>
    </p:extLst>
  </p:cSld>
  <p:clrMap bg1="dk2" tx1="lt1" bg2="dk1"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438103910"/>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17199457"/>
      </p:ext>
    </p:extLst>
  </p:cSld>
  <p:clrMap bg1="dk2" tx1="lt1" bg2="dk1"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65218081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0167719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5422485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922625884"/>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09611673"/>
      </p:ext>
    </p:extLst>
  </p:cSld>
  <p:clrMap bg1="dk2" tx1="lt1" bg2="dk1"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62075876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189BD832-4328-48DD-A4FB-959D0C2C7A53}"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68200622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6B56E440-24E9-493C-8A66-36243F4A4844}"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3059963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4047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1AB9788B-AD30-4181-87D5-EB26C08B3BA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91767081"/>
      </p:ext>
    </p:extLst>
  </p:cSld>
  <p:clrMap bg1="dk2" tx1="lt1" bg2="dk1"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06538470"/>
      </p:ext>
    </p:extLst>
  </p:cSld>
  <p:clrMap bg1="dk2" tx1="lt1" bg2="dk1"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6B56E440-24E9-493C-8A66-36243F4A4844}"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0341678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6B56E440-24E9-493C-8A66-36243F4A4844}"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0804764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30256112"/>
      </p:ext>
    </p:extLst>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74886197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5282187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3809715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804BFF3-402D-4ADB-B9F5-80BDB48EDB4B}"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63817667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9.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4.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8.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0.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3.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1.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3.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0.xml"/><Relationship Id="rId2"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6.xml"/><Relationship Id="rId2" Type="http://schemas.openxmlformats.org/officeDocument/2006/relationships/image" Target="../media/image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dirty="0"/>
              <a:t>Assembly Language for x86 Processors </a:t>
            </a:r>
            <a:r>
              <a:rPr lang="en-US" altLang="en-US" sz="2800" dirty="0"/>
              <a:t>6th Edition  </a:t>
            </a:r>
          </a:p>
        </p:txBody>
      </p:sp>
      <p:sp>
        <p:nvSpPr>
          <p:cNvPr id="28675" name="Rectangle 3"/>
          <p:cNvSpPr>
            <a:spLocks noGrp="1" noChangeArrowheads="1"/>
          </p:cNvSpPr>
          <p:nvPr>
            <p:ph type="subTitle" idx="1"/>
          </p:nvPr>
        </p:nvSpPr>
        <p:spPr>
          <a:xfrm>
            <a:off x="152400" y="2209800"/>
            <a:ext cx="8839200" cy="2209800"/>
          </a:xfrm>
        </p:spPr>
        <p:txBody>
          <a:bodyPr/>
          <a:lstStyle/>
          <a:p>
            <a:r>
              <a:rPr lang="en-US" altLang="en-US" sz="3200" dirty="0"/>
              <a:t>Chapter 4: </a:t>
            </a:r>
            <a:r>
              <a:rPr lang="en-US" altLang="en-US" sz="3200" dirty="0" smtClean="0"/>
              <a:t>Control Flow Instructions and Directives</a:t>
            </a:r>
          </a:p>
          <a:p>
            <a:r>
              <a:rPr lang="en-US" altLang="en-US" sz="3200" dirty="0" smtClean="0">
                <a:solidFill>
                  <a:srgbClr val="FFC000"/>
                </a:solidFill>
              </a:rPr>
              <a:t>(Includes Chapter 6, Sections 6.3--6.5, 6.7)</a:t>
            </a:r>
            <a:endParaRPr lang="en-US" altLang="en-US" sz="3200" dirty="0">
              <a:solidFill>
                <a:srgbClr val="FFC000"/>
              </a:solidFill>
            </a:endParaRPr>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dirty="0"/>
              <a:t>Slides prepared by the author</a:t>
            </a:r>
          </a:p>
          <a:p>
            <a:pPr>
              <a:spcBef>
                <a:spcPct val="50000"/>
              </a:spcBef>
            </a:pPr>
            <a:r>
              <a:rPr lang="en-US" altLang="en-US" sz="1700" i="1" dirty="0"/>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dirty="0">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F6A3394A-F7DC-40AE-834A-C161A9FF94B1}" type="slidenum">
              <a:rPr lang="en-US" altLang="en-US">
                <a:solidFill>
                  <a:srgbClr val="FFFFFF"/>
                </a:solidFill>
              </a:rPr>
              <a:pPr/>
              <a:t>10</a:t>
            </a:fld>
            <a:endParaRPr lang="en-US" altLang="en-US">
              <a:solidFill>
                <a:srgbClr val="FFFFFF"/>
              </a:solidFill>
            </a:endParaRPr>
          </a:p>
        </p:txBody>
      </p:sp>
      <p:sp>
        <p:nvSpPr>
          <p:cNvPr id="100354" name="Rectangle 2"/>
          <p:cNvSpPr>
            <a:spLocks noGrp="1" noChangeArrowheads="1"/>
          </p:cNvSpPr>
          <p:nvPr>
            <p:ph type="title"/>
          </p:nvPr>
        </p:nvSpPr>
        <p:spPr/>
        <p:txBody>
          <a:bodyPr/>
          <a:lstStyle/>
          <a:p>
            <a:r>
              <a:rPr lang="en-US" altLang="en-US"/>
              <a:t>Jumps Based on Signed Comparisons</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781800"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2400" y="4495800"/>
            <a:ext cx="8839200" cy="1384995"/>
          </a:xfrm>
          <a:prstGeom prst="rect">
            <a:avLst/>
          </a:prstGeom>
          <a:noFill/>
        </p:spPr>
        <p:txBody>
          <a:bodyPr wrap="square" rtlCol="0">
            <a:spAutoFit/>
          </a:bodyPr>
          <a:lstStyle/>
          <a:p>
            <a:pPr marL="342900" indent="-342900">
              <a:buFont typeface="Arial" panose="020B0604020202020204" pitchFamily="34" charset="0"/>
              <a:buChar char="•"/>
            </a:pPr>
            <a:r>
              <a:rPr lang="en-US" altLang="en-US" dirty="0" smtClean="0">
                <a:solidFill>
                  <a:schemeClr val="tx2"/>
                </a:solidFill>
              </a:rPr>
              <a:t>Each </a:t>
            </a:r>
            <a:r>
              <a:rPr lang="en-US" altLang="en-US" dirty="0">
                <a:solidFill>
                  <a:schemeClr val="tx2"/>
                </a:solidFill>
              </a:rPr>
              <a:t>of these instructions have 2 different mnemonics</a:t>
            </a:r>
          </a:p>
          <a:p>
            <a:pPr marL="342900" indent="-342900">
              <a:buFont typeface="Arial" panose="020B0604020202020204" pitchFamily="34" charset="0"/>
              <a:buChar char="•"/>
            </a:pPr>
            <a:endParaRPr lang="en-US" altLang="en-US" dirty="0">
              <a:solidFill>
                <a:schemeClr val="tx2"/>
              </a:solidFill>
            </a:endParaRPr>
          </a:p>
          <a:p>
            <a:pPr marL="342900" indent="-342900">
              <a:buFont typeface="Arial" panose="020B0604020202020204" pitchFamily="34" charset="0"/>
              <a:buChar char="•"/>
            </a:pPr>
            <a:r>
              <a:rPr lang="en-US" altLang="en-US" dirty="0">
                <a:solidFill>
                  <a:schemeClr val="tx2"/>
                </a:solidFill>
              </a:rPr>
              <a:t>We normally used them just after a </a:t>
            </a:r>
            <a:r>
              <a:rPr lang="en-US" altLang="en-US" b="1" i="1" dirty="0">
                <a:solidFill>
                  <a:schemeClr val="tx2"/>
                </a:solidFill>
              </a:rPr>
              <a:t>CMP op1,op2</a:t>
            </a:r>
            <a:r>
              <a:rPr lang="en-US" altLang="en-US" dirty="0">
                <a:solidFill>
                  <a:schemeClr val="tx2"/>
                </a:solidFill>
              </a:rPr>
              <a:t> instruction and the jumping condition is given by a </a:t>
            </a:r>
            <a:r>
              <a:rPr lang="en-US" altLang="en-US" dirty="0" smtClean="0">
                <a:solidFill>
                  <a:schemeClr val="folHlink"/>
                </a:solidFill>
              </a:rPr>
              <a:t>signed </a:t>
            </a:r>
            <a:r>
              <a:rPr lang="en-US" altLang="en-US" dirty="0">
                <a:solidFill>
                  <a:schemeClr val="folHlink"/>
                </a:solidFill>
              </a:rPr>
              <a:t>interpretation</a:t>
            </a:r>
            <a:r>
              <a:rPr lang="en-US" altLang="en-US" dirty="0">
                <a:solidFill>
                  <a:schemeClr val="tx2"/>
                </a:solidFill>
              </a:rPr>
              <a:t> of the </a:t>
            </a:r>
            <a:r>
              <a:rPr lang="en-US" altLang="en-US" dirty="0" smtClean="0">
                <a:solidFill>
                  <a:schemeClr val="tx2"/>
                </a:solidFill>
              </a:rPr>
              <a:t>comparison</a:t>
            </a:r>
            <a:endParaRPr lang="en-US" altLang="en-US" dirty="0">
              <a:solidFill>
                <a:schemeClr val="tx2"/>
              </a:solidFill>
            </a:endParaRPr>
          </a:p>
        </p:txBody>
      </p:sp>
    </p:spTree>
    <p:extLst>
      <p:ext uri="{BB962C8B-B14F-4D97-AF65-F5344CB8AC3E}">
        <p14:creationId xmlns:p14="http://schemas.microsoft.com/office/powerpoint/2010/main" val="152102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5D8F97F-956E-49E4-8B33-740D760539D2}" type="slidenum">
              <a:rPr lang="en-US" altLang="en-US">
                <a:solidFill>
                  <a:srgbClr val="FF9966"/>
                </a:solidFill>
              </a:rPr>
              <a:pPr/>
              <a:t>11</a:t>
            </a:fld>
            <a:endParaRPr lang="en-US" altLang="en-US">
              <a:solidFill>
                <a:srgbClr val="FF9966"/>
              </a:solidFill>
            </a:endParaRPr>
          </a:p>
        </p:txBody>
      </p:sp>
      <p:sp>
        <p:nvSpPr>
          <p:cNvPr id="78850" name="Rectangle 2"/>
          <p:cNvSpPr>
            <a:spLocks noGrp="1" noChangeArrowheads="1"/>
          </p:cNvSpPr>
          <p:nvPr>
            <p:ph type="title"/>
          </p:nvPr>
        </p:nvSpPr>
        <p:spPr/>
        <p:txBody>
          <a:bodyPr/>
          <a:lstStyle/>
          <a:p>
            <a:r>
              <a:rPr lang="en-US" altLang="en-US" dirty="0"/>
              <a:t>Using Comparison Jumps</a:t>
            </a:r>
          </a:p>
        </p:txBody>
      </p:sp>
      <p:sp>
        <p:nvSpPr>
          <p:cNvPr id="78851" name="Rectangle 3"/>
          <p:cNvSpPr>
            <a:spLocks noGrp="1" noChangeArrowheads="1"/>
          </p:cNvSpPr>
          <p:nvPr>
            <p:ph type="body" idx="1"/>
          </p:nvPr>
        </p:nvSpPr>
        <p:spPr>
          <a:xfrm>
            <a:off x="76200" y="1371600"/>
            <a:ext cx="8991600" cy="5334000"/>
          </a:xfrm>
        </p:spPr>
        <p:txBody>
          <a:bodyPr/>
          <a:lstStyle/>
          <a:p>
            <a:r>
              <a:rPr lang="en-US" altLang="en-US" dirty="0"/>
              <a:t>CMP is normally used before a comparison </a:t>
            </a:r>
            <a:r>
              <a:rPr lang="en-US" altLang="en-US" dirty="0" smtClean="0"/>
              <a:t>jump</a:t>
            </a:r>
          </a:p>
          <a:p>
            <a:endParaRPr lang="en-US" altLang="en-US" dirty="0"/>
          </a:p>
          <a:p>
            <a:r>
              <a:rPr lang="en-US" altLang="en-US" dirty="0"/>
              <a:t>Ex: to branch to exit when AX &gt; BX under a signed interpretation (ex: AX=1, BX=</a:t>
            </a:r>
            <a:r>
              <a:rPr lang="en-US" altLang="en-US" dirty="0" err="1"/>
              <a:t>FFFFh</a:t>
            </a:r>
            <a:r>
              <a:rPr lang="en-US" altLang="en-US" dirty="0"/>
              <a:t>):</a:t>
            </a:r>
          </a:p>
          <a:p>
            <a:pPr lvl="2"/>
            <a:r>
              <a:rPr lang="en-US" altLang="en-US" dirty="0" err="1"/>
              <a:t>cmp</a:t>
            </a:r>
            <a:r>
              <a:rPr lang="en-US" altLang="en-US" dirty="0"/>
              <a:t> </a:t>
            </a:r>
            <a:r>
              <a:rPr lang="en-US" altLang="en-US" dirty="0" err="1"/>
              <a:t>ax,bx</a:t>
            </a:r>
            <a:r>
              <a:rPr lang="en-US" altLang="en-US" dirty="0"/>
              <a:t>; </a:t>
            </a:r>
            <a:r>
              <a:rPr lang="en-US" altLang="en-US" dirty="0">
                <a:solidFill>
                  <a:srgbClr val="FF0000"/>
                </a:solidFill>
              </a:rPr>
              <a:t>ax = +1, </a:t>
            </a:r>
            <a:r>
              <a:rPr lang="en-US" altLang="en-US" dirty="0" err="1">
                <a:solidFill>
                  <a:srgbClr val="FF0000"/>
                </a:solidFill>
              </a:rPr>
              <a:t>bx</a:t>
            </a:r>
            <a:r>
              <a:rPr lang="en-US" altLang="en-US" dirty="0">
                <a:solidFill>
                  <a:srgbClr val="FF0000"/>
                </a:solidFill>
              </a:rPr>
              <a:t> = -1</a:t>
            </a:r>
          </a:p>
          <a:p>
            <a:pPr lvl="2"/>
            <a:r>
              <a:rPr lang="en-US" altLang="en-US" dirty="0" err="1"/>
              <a:t>jg</a:t>
            </a:r>
            <a:r>
              <a:rPr lang="en-US" altLang="en-US" dirty="0"/>
              <a:t> exit</a:t>
            </a:r>
          </a:p>
          <a:p>
            <a:endParaRPr lang="en-US" altLang="en-US" dirty="0" smtClean="0"/>
          </a:p>
          <a:p>
            <a:r>
              <a:rPr lang="en-US" altLang="en-US" dirty="0" smtClean="0"/>
              <a:t>But </a:t>
            </a:r>
            <a:r>
              <a:rPr lang="en-US" altLang="en-US" dirty="0"/>
              <a:t>to branch to exit when AX &gt; BX under a unsigned interpretation:</a:t>
            </a:r>
          </a:p>
          <a:p>
            <a:pPr lvl="2"/>
            <a:r>
              <a:rPr lang="en-US" altLang="en-US" dirty="0" err="1"/>
              <a:t>cmp</a:t>
            </a:r>
            <a:r>
              <a:rPr lang="en-US" altLang="en-US" dirty="0"/>
              <a:t> </a:t>
            </a:r>
            <a:r>
              <a:rPr lang="en-US" altLang="en-US" dirty="0" err="1"/>
              <a:t>ax,bx</a:t>
            </a:r>
            <a:r>
              <a:rPr lang="en-US" altLang="en-US" dirty="0"/>
              <a:t>; </a:t>
            </a:r>
            <a:r>
              <a:rPr lang="en-US" altLang="en-US" dirty="0">
                <a:solidFill>
                  <a:srgbClr val="FF0000"/>
                </a:solidFill>
              </a:rPr>
              <a:t>ax = 1, </a:t>
            </a:r>
            <a:r>
              <a:rPr lang="en-US" altLang="en-US" dirty="0" err="1">
                <a:solidFill>
                  <a:srgbClr val="FF0000"/>
                </a:solidFill>
              </a:rPr>
              <a:t>bx</a:t>
            </a:r>
            <a:r>
              <a:rPr lang="en-US" altLang="en-US" dirty="0">
                <a:solidFill>
                  <a:srgbClr val="FF0000"/>
                </a:solidFill>
              </a:rPr>
              <a:t> = 65535</a:t>
            </a:r>
          </a:p>
          <a:p>
            <a:pPr lvl="2"/>
            <a:r>
              <a:rPr lang="en-US" altLang="en-US" dirty="0" err="1"/>
              <a:t>ja</a:t>
            </a:r>
            <a:r>
              <a:rPr lang="en-US" altLang="en-US" dirty="0"/>
              <a:t> exit</a:t>
            </a:r>
          </a:p>
          <a:p>
            <a:pPr lvl="1"/>
            <a:r>
              <a:rPr lang="en-US" altLang="en-US" dirty="0"/>
              <a:t>Note that the jump is not performed when </a:t>
            </a:r>
            <a:endParaRPr lang="en-US" altLang="en-US" dirty="0" smtClean="0"/>
          </a:p>
          <a:p>
            <a:pPr lvl="2"/>
            <a:r>
              <a:rPr lang="en-US" altLang="en-US" dirty="0" smtClean="0"/>
              <a:t>AX=1 </a:t>
            </a:r>
            <a:r>
              <a:rPr lang="en-US" altLang="en-US" dirty="0"/>
              <a:t>and BX =</a:t>
            </a:r>
            <a:r>
              <a:rPr lang="en-US" altLang="en-US" dirty="0" err="1"/>
              <a:t>FFFFh</a:t>
            </a:r>
            <a:endParaRPr lang="en-US" altLang="en-US" dirty="0"/>
          </a:p>
        </p:txBody>
      </p:sp>
    </p:spTree>
    <p:extLst>
      <p:ext uri="{BB962C8B-B14F-4D97-AF65-F5344CB8AC3E}">
        <p14:creationId xmlns:p14="http://schemas.microsoft.com/office/powerpoint/2010/main" val="130963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10" name="Slide Number Placeholder 3"/>
          <p:cNvSpPr>
            <a:spLocks noGrp="1"/>
          </p:cNvSpPr>
          <p:nvPr>
            <p:ph type="sldNum" sz="quarter" idx="11"/>
          </p:nvPr>
        </p:nvSpPr>
        <p:spPr/>
        <p:txBody>
          <a:bodyPr/>
          <a:lstStyle/>
          <a:p>
            <a:fld id="{FCE9639D-A49A-4D2B-AD7C-C2DA73978B95}" type="slidenum">
              <a:rPr lang="en-US" altLang="en-US">
                <a:solidFill>
                  <a:srgbClr val="FFFFFF"/>
                </a:solidFill>
              </a:rPr>
              <a:pPr/>
              <a:t>12</a:t>
            </a:fld>
            <a:endParaRPr lang="en-US" altLang="en-US">
              <a:solidFill>
                <a:srgbClr val="FFFFFF"/>
              </a:solidFill>
            </a:endParaRPr>
          </a:p>
        </p:txBody>
      </p:sp>
      <p:sp>
        <p:nvSpPr>
          <p:cNvPr id="105474" name="Rectangle 2"/>
          <p:cNvSpPr>
            <a:spLocks noGrp="1" noChangeArrowheads="1"/>
          </p:cNvSpPr>
          <p:nvPr>
            <p:ph type="title"/>
          </p:nvPr>
        </p:nvSpPr>
        <p:spPr/>
        <p:txBody>
          <a:bodyPr/>
          <a:lstStyle/>
          <a:p>
            <a:r>
              <a:rPr lang="en-US" altLang="en-US" dirty="0" smtClean="0"/>
              <a:t>Applications</a:t>
            </a:r>
            <a:endParaRPr lang="en-US" altLang="en-US" sz="2400" dirty="0"/>
          </a:p>
        </p:txBody>
      </p:sp>
      <p:grpSp>
        <p:nvGrpSpPr>
          <p:cNvPr id="105480" name="Group 8"/>
          <p:cNvGrpSpPr>
            <a:grpSpLocks/>
          </p:cNvGrpSpPr>
          <p:nvPr/>
        </p:nvGrpSpPr>
        <p:grpSpPr bwMode="auto">
          <a:xfrm>
            <a:off x="685800" y="914400"/>
            <a:ext cx="7696200" cy="2514600"/>
            <a:chOff x="432" y="576"/>
            <a:chExt cx="4848" cy="1584"/>
          </a:xfrm>
        </p:grpSpPr>
        <p:sp>
          <p:nvSpPr>
            <p:cNvPr id="105475" name="Text Box 3"/>
            <p:cNvSpPr txBox="1">
              <a:spLocks noChangeArrowheads="1"/>
            </p:cNvSpPr>
            <p:nvPr/>
          </p:nvSpPr>
          <p:spPr bwMode="auto">
            <a:xfrm>
              <a:off x="1008" y="1152"/>
              <a:ext cx="3024"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a:solidFill>
                    <a:srgbClr val="FFFFFF"/>
                  </a:solidFill>
                  <a:latin typeface="Courier New" pitchFamily="49" charset="0"/>
                </a:rPr>
                <a:t>mov Large,bx</a:t>
              </a:r>
            </a:p>
            <a:p>
              <a:pPr lvl="1">
                <a:lnSpc>
                  <a:spcPct val="50000"/>
                </a:lnSpc>
                <a:spcBef>
                  <a:spcPct val="50000"/>
                </a:spcBef>
              </a:pPr>
              <a:r>
                <a:rPr lang="en-US" altLang="en-US" sz="1800" b="1">
                  <a:solidFill>
                    <a:srgbClr val="FFFFFF"/>
                  </a:solidFill>
                  <a:latin typeface="Courier New" pitchFamily="49" charset="0"/>
                </a:rPr>
                <a:t>cmp ax,bx</a:t>
              </a:r>
            </a:p>
            <a:p>
              <a:pPr lvl="1">
                <a:lnSpc>
                  <a:spcPct val="50000"/>
                </a:lnSpc>
                <a:spcBef>
                  <a:spcPct val="50000"/>
                </a:spcBef>
              </a:pPr>
              <a:r>
                <a:rPr lang="en-US" altLang="en-US" sz="1800" b="1">
                  <a:solidFill>
                    <a:srgbClr val="FFFFFF"/>
                  </a:solidFill>
                  <a:latin typeface="Courier New" pitchFamily="49" charset="0"/>
                </a:rPr>
                <a:t>jna Next</a:t>
              </a:r>
            </a:p>
            <a:p>
              <a:pPr lvl="1">
                <a:lnSpc>
                  <a:spcPct val="50000"/>
                </a:lnSpc>
                <a:spcBef>
                  <a:spcPct val="50000"/>
                </a:spcBef>
              </a:pPr>
              <a:r>
                <a:rPr lang="en-US" altLang="en-US" sz="1800" b="1">
                  <a:solidFill>
                    <a:srgbClr val="FFFFFF"/>
                  </a:solidFill>
                  <a:latin typeface="Courier New" pitchFamily="49" charset="0"/>
                </a:rPr>
                <a:t>mov Large,ax</a:t>
              </a:r>
            </a:p>
            <a:p>
              <a:pPr>
                <a:lnSpc>
                  <a:spcPct val="50000"/>
                </a:lnSpc>
                <a:spcBef>
                  <a:spcPct val="50000"/>
                </a:spcBef>
              </a:pPr>
              <a:r>
                <a:rPr lang="en-US" altLang="en-US" sz="1800" b="1">
                  <a:solidFill>
                    <a:srgbClr val="FFFFFF"/>
                  </a:solidFill>
                  <a:latin typeface="Courier New" pitchFamily="49" charset="0"/>
                </a:rPr>
                <a:t>Next:</a:t>
              </a:r>
            </a:p>
          </p:txBody>
        </p:sp>
        <p:sp>
          <p:nvSpPr>
            <p:cNvPr id="105476" name="Text Box 4"/>
            <p:cNvSpPr txBox="1">
              <a:spLocks noChangeArrowheads="1"/>
            </p:cNvSpPr>
            <p:nvPr/>
          </p:nvSpPr>
          <p:spPr bwMode="auto">
            <a:xfrm>
              <a:off x="432" y="576"/>
              <a:ext cx="48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marL="5143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solidFill>
                    <a:srgbClr val="FFFFFF"/>
                  </a:solidFill>
                  <a:latin typeface="Arial" charset="0"/>
                </a:rPr>
                <a:t>Compare unsigned AX to BX, and copy the larger of the two into a variable named </a:t>
              </a:r>
              <a:r>
                <a:rPr lang="en-US" altLang="en-US" sz="2100">
                  <a:solidFill>
                    <a:srgbClr val="FFCC66"/>
                  </a:solidFill>
                  <a:latin typeface="Arial" charset="0"/>
                </a:rPr>
                <a:t>Large</a:t>
              </a:r>
            </a:p>
          </p:txBody>
        </p:sp>
      </p:grpSp>
      <p:grpSp>
        <p:nvGrpSpPr>
          <p:cNvPr id="105481" name="Group 9"/>
          <p:cNvGrpSpPr>
            <a:grpSpLocks/>
          </p:cNvGrpSpPr>
          <p:nvPr/>
        </p:nvGrpSpPr>
        <p:grpSpPr bwMode="auto">
          <a:xfrm>
            <a:off x="762000" y="3657600"/>
            <a:ext cx="7696200" cy="2590800"/>
            <a:chOff x="480" y="2304"/>
            <a:chExt cx="4848" cy="1632"/>
          </a:xfrm>
        </p:grpSpPr>
        <p:sp>
          <p:nvSpPr>
            <p:cNvPr id="105478" name="Text Box 6"/>
            <p:cNvSpPr txBox="1">
              <a:spLocks noChangeArrowheads="1"/>
            </p:cNvSpPr>
            <p:nvPr/>
          </p:nvSpPr>
          <p:spPr bwMode="auto">
            <a:xfrm>
              <a:off x="1008" y="2880"/>
              <a:ext cx="3024"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a:solidFill>
                    <a:srgbClr val="FFFFFF"/>
                  </a:solidFill>
                  <a:latin typeface="Courier New" pitchFamily="49" charset="0"/>
                </a:rPr>
                <a:t>mov Small,ax</a:t>
              </a:r>
            </a:p>
            <a:p>
              <a:pPr lvl="1">
                <a:lnSpc>
                  <a:spcPct val="50000"/>
                </a:lnSpc>
                <a:spcBef>
                  <a:spcPct val="50000"/>
                </a:spcBef>
              </a:pPr>
              <a:r>
                <a:rPr lang="en-US" altLang="en-US" sz="1800" b="1">
                  <a:solidFill>
                    <a:srgbClr val="FFFFFF"/>
                  </a:solidFill>
                  <a:latin typeface="Courier New" pitchFamily="49" charset="0"/>
                </a:rPr>
                <a:t>cmp bx,ax</a:t>
              </a:r>
            </a:p>
            <a:p>
              <a:pPr lvl="1">
                <a:lnSpc>
                  <a:spcPct val="50000"/>
                </a:lnSpc>
                <a:spcBef>
                  <a:spcPct val="50000"/>
                </a:spcBef>
              </a:pPr>
              <a:r>
                <a:rPr lang="en-US" altLang="en-US" sz="1800" b="1">
                  <a:solidFill>
                    <a:srgbClr val="FFFFFF"/>
                  </a:solidFill>
                  <a:latin typeface="Courier New" pitchFamily="49" charset="0"/>
                </a:rPr>
                <a:t>jnl Next</a:t>
              </a:r>
            </a:p>
            <a:p>
              <a:pPr lvl="1">
                <a:lnSpc>
                  <a:spcPct val="50000"/>
                </a:lnSpc>
                <a:spcBef>
                  <a:spcPct val="50000"/>
                </a:spcBef>
              </a:pPr>
              <a:r>
                <a:rPr lang="en-US" altLang="en-US" sz="1800" b="1">
                  <a:solidFill>
                    <a:srgbClr val="FFFFFF"/>
                  </a:solidFill>
                  <a:latin typeface="Courier New" pitchFamily="49" charset="0"/>
                </a:rPr>
                <a:t>mov Small,bx</a:t>
              </a:r>
            </a:p>
            <a:p>
              <a:pPr>
                <a:lnSpc>
                  <a:spcPct val="50000"/>
                </a:lnSpc>
                <a:spcBef>
                  <a:spcPct val="50000"/>
                </a:spcBef>
              </a:pPr>
              <a:r>
                <a:rPr lang="en-US" altLang="en-US" sz="1800" b="1">
                  <a:solidFill>
                    <a:srgbClr val="FFFFFF"/>
                  </a:solidFill>
                  <a:latin typeface="Courier New" pitchFamily="49" charset="0"/>
                </a:rPr>
                <a:t>Next:</a:t>
              </a:r>
            </a:p>
          </p:txBody>
        </p:sp>
        <p:sp>
          <p:nvSpPr>
            <p:cNvPr id="105479" name="Text Box 7"/>
            <p:cNvSpPr txBox="1">
              <a:spLocks noChangeArrowheads="1"/>
            </p:cNvSpPr>
            <p:nvPr/>
          </p:nvSpPr>
          <p:spPr bwMode="auto">
            <a:xfrm>
              <a:off x="480" y="2304"/>
              <a:ext cx="48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marL="5143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solidFill>
                    <a:srgbClr val="FFFFFF"/>
                  </a:solidFill>
                  <a:latin typeface="Arial" charset="0"/>
                </a:rPr>
                <a:t>Compare signed AX to BX, and copy the smaller of the two into a variable named </a:t>
              </a:r>
              <a:r>
                <a:rPr lang="en-US" altLang="en-US" sz="2100">
                  <a:solidFill>
                    <a:srgbClr val="FFCC66"/>
                  </a:solidFill>
                  <a:latin typeface="Arial" charset="0"/>
                </a:rPr>
                <a:t>Small</a:t>
              </a:r>
            </a:p>
          </p:txBody>
        </p:sp>
      </p:grpSp>
    </p:spTree>
    <p:extLst>
      <p:ext uri="{BB962C8B-B14F-4D97-AF65-F5344CB8AC3E}">
        <p14:creationId xmlns:p14="http://schemas.microsoft.com/office/powerpoint/2010/main" val="266236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5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45B9726A-6113-4060-8BDB-E0F42018D007}" type="slidenum">
              <a:rPr lang="en-US" altLang="en-US">
                <a:solidFill>
                  <a:srgbClr val="FFFFFF"/>
                </a:solidFill>
              </a:rPr>
              <a:pPr/>
              <a:t>13</a:t>
            </a:fld>
            <a:endParaRPr lang="en-US" altLang="en-US">
              <a:solidFill>
                <a:srgbClr val="FFFFFF"/>
              </a:solidFill>
            </a:endParaRPr>
          </a:p>
        </p:txBody>
      </p:sp>
      <p:sp>
        <p:nvSpPr>
          <p:cNvPr id="133122" name="Rectangle 2"/>
          <p:cNvSpPr>
            <a:spLocks noGrp="1" noChangeArrowheads="1"/>
          </p:cNvSpPr>
          <p:nvPr>
            <p:ph type="title"/>
          </p:nvPr>
        </p:nvSpPr>
        <p:spPr/>
        <p:txBody>
          <a:bodyPr/>
          <a:lstStyle/>
          <a:p>
            <a:r>
              <a:rPr lang="en-US" altLang="en-US" dirty="0" smtClean="0"/>
              <a:t>Unconditional JMP </a:t>
            </a:r>
            <a:r>
              <a:rPr lang="en-US" altLang="en-US" dirty="0"/>
              <a:t>Instruction</a:t>
            </a:r>
          </a:p>
        </p:txBody>
      </p:sp>
      <p:sp>
        <p:nvSpPr>
          <p:cNvPr id="133123" name="Text Box 3"/>
          <p:cNvSpPr txBox="1">
            <a:spLocks noChangeArrowheads="1"/>
          </p:cNvSpPr>
          <p:nvPr/>
        </p:nvSpPr>
        <p:spPr bwMode="auto">
          <a:xfrm>
            <a:off x="2819400" y="3767539"/>
            <a:ext cx="4191000" cy="15240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60000"/>
              </a:lnSpc>
              <a:spcBef>
                <a:spcPct val="50000"/>
              </a:spcBef>
            </a:pPr>
            <a:r>
              <a:rPr lang="en-US" altLang="en-US" sz="1800" b="1" dirty="0" smtClean="0">
                <a:solidFill>
                  <a:srgbClr val="FFFFFF"/>
                </a:solidFill>
                <a:latin typeface="Courier New" pitchFamily="49" charset="0"/>
              </a:rPr>
              <a:t>target:</a:t>
            </a:r>
            <a:endParaRPr lang="en-US" altLang="en-US" sz="1800" b="1" dirty="0">
              <a:solidFill>
                <a:srgbClr val="FFFFFF"/>
              </a:solidFill>
              <a:latin typeface="Courier New" pitchFamily="49" charset="0"/>
            </a:endParaRPr>
          </a:p>
          <a:p>
            <a:pPr>
              <a:lnSpc>
                <a:spcPct val="60000"/>
              </a:lnSpc>
              <a:spcBef>
                <a:spcPct val="50000"/>
              </a:spcBef>
            </a:pP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a:t>
            </a:r>
            <a:endParaRPr lang="en-US" altLang="en-US" sz="1800" b="1" dirty="0">
              <a:solidFill>
                <a:srgbClr val="FFFFFF"/>
              </a:solidFill>
              <a:latin typeface="Courier New" pitchFamily="49" charset="0"/>
            </a:endParaRPr>
          </a:p>
          <a:p>
            <a:pPr>
              <a:lnSpc>
                <a:spcPct val="60000"/>
              </a:lnSpc>
              <a:spcBef>
                <a:spcPct val="50000"/>
              </a:spcBef>
            </a:pP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a:t>
            </a:r>
            <a:endParaRPr lang="en-US" altLang="en-US" sz="1800" b="1" dirty="0">
              <a:solidFill>
                <a:srgbClr val="FFFFFF"/>
              </a:solidFill>
              <a:latin typeface="Courier New" pitchFamily="49" charset="0"/>
            </a:endParaRPr>
          </a:p>
          <a:p>
            <a:pPr>
              <a:lnSpc>
                <a:spcPct val="60000"/>
              </a:lnSpc>
              <a:spcBef>
                <a:spcPct val="50000"/>
              </a:spcBef>
            </a:pP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    </a:t>
            </a:r>
            <a:r>
              <a:rPr lang="en-US" altLang="en-US" sz="1800" b="1" dirty="0" err="1" smtClean="0">
                <a:solidFill>
                  <a:srgbClr val="FFFFFF"/>
                </a:solidFill>
                <a:latin typeface="Courier New" pitchFamily="49" charset="0"/>
              </a:rPr>
              <a:t>jmp</a:t>
            </a:r>
            <a:r>
              <a:rPr lang="en-US" altLang="en-US" sz="1800" b="1" dirty="0" smtClean="0">
                <a:solidFill>
                  <a:srgbClr val="FFFFFF"/>
                </a:solidFill>
                <a:latin typeface="Courier New" pitchFamily="49" charset="0"/>
              </a:rPr>
              <a:t> target</a:t>
            </a:r>
            <a:endParaRPr lang="en-US" altLang="en-US" sz="1800" b="1" dirty="0">
              <a:solidFill>
                <a:srgbClr val="FFFFFF"/>
              </a:solidFill>
              <a:latin typeface="Courier New" pitchFamily="49" charset="0"/>
            </a:endParaRPr>
          </a:p>
        </p:txBody>
      </p:sp>
      <p:sp>
        <p:nvSpPr>
          <p:cNvPr id="133124" name="Text Box 4"/>
          <p:cNvSpPr txBox="1">
            <a:spLocks noChangeArrowheads="1"/>
          </p:cNvSpPr>
          <p:nvPr/>
        </p:nvSpPr>
        <p:spPr bwMode="auto">
          <a:xfrm>
            <a:off x="685800" y="1066800"/>
            <a:ext cx="7696200" cy="270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dirty="0" smtClean="0">
                <a:solidFill>
                  <a:srgbClr val="FFFFFF"/>
                </a:solidFill>
                <a:latin typeface="Arial" charset="0"/>
              </a:rPr>
              <a:t>Sometimes we need to jump without a condition. JMP </a:t>
            </a:r>
            <a:r>
              <a:rPr lang="en-US" altLang="en-US" sz="2100" dirty="0">
                <a:solidFill>
                  <a:srgbClr val="FFFFFF"/>
                </a:solidFill>
                <a:latin typeface="Arial" charset="0"/>
              </a:rPr>
              <a:t>is an unconditional jump to a label that is usually within the  same procedure.</a:t>
            </a:r>
          </a:p>
          <a:p>
            <a:pPr>
              <a:spcBef>
                <a:spcPct val="50000"/>
              </a:spcBef>
              <a:buFontTx/>
              <a:buChar char="•"/>
            </a:pPr>
            <a:r>
              <a:rPr lang="en-US" altLang="en-US" sz="2100" dirty="0">
                <a:solidFill>
                  <a:srgbClr val="FFFFFF"/>
                </a:solidFill>
                <a:latin typeface="Arial" charset="0"/>
              </a:rPr>
              <a:t>Syntax: </a:t>
            </a:r>
            <a:r>
              <a:rPr lang="en-US" altLang="en-US" sz="2100" dirty="0">
                <a:solidFill>
                  <a:srgbClr val="FFCC66"/>
                </a:solidFill>
                <a:latin typeface="Arial" charset="0"/>
              </a:rPr>
              <a:t>JMP </a:t>
            </a:r>
            <a:r>
              <a:rPr lang="en-US" altLang="en-US" sz="2100" i="1" dirty="0">
                <a:solidFill>
                  <a:srgbClr val="FFCC66"/>
                </a:solidFill>
                <a:latin typeface="Arial" charset="0"/>
              </a:rPr>
              <a:t>target</a:t>
            </a:r>
          </a:p>
          <a:p>
            <a:pPr>
              <a:spcBef>
                <a:spcPct val="50000"/>
              </a:spcBef>
              <a:buFontTx/>
              <a:buChar char="•"/>
            </a:pPr>
            <a:r>
              <a:rPr lang="en-US" altLang="en-US" sz="2100" dirty="0">
                <a:solidFill>
                  <a:srgbClr val="FFFFFF"/>
                </a:solidFill>
                <a:latin typeface="Arial" charset="0"/>
              </a:rPr>
              <a:t>Logic: EIP </a:t>
            </a:r>
            <a:r>
              <a:rPr lang="en-US" altLang="en-US" sz="2100" dirty="0">
                <a:solidFill>
                  <a:srgbClr val="FFFFFF"/>
                </a:solidFill>
                <a:latin typeface="Arial" charset="0"/>
                <a:sym typeface="Symbol" pitchFamily="18" charset="2"/>
              </a:rPr>
              <a:t> </a:t>
            </a:r>
            <a:r>
              <a:rPr lang="en-US" altLang="en-US" sz="2100" i="1" dirty="0">
                <a:solidFill>
                  <a:srgbClr val="FFFFFF"/>
                </a:solidFill>
                <a:latin typeface="Arial" charset="0"/>
                <a:sym typeface="Symbol" pitchFamily="18" charset="2"/>
              </a:rPr>
              <a:t>target</a:t>
            </a:r>
          </a:p>
          <a:p>
            <a:pPr>
              <a:spcBef>
                <a:spcPct val="50000"/>
              </a:spcBef>
              <a:buFontTx/>
              <a:buChar char="•"/>
            </a:pPr>
            <a:r>
              <a:rPr lang="en-US" altLang="en-US" sz="2100" dirty="0">
                <a:solidFill>
                  <a:srgbClr val="FFFFFF"/>
                </a:solidFill>
                <a:latin typeface="Arial" charset="0"/>
                <a:sym typeface="Symbol" pitchFamily="18" charset="2"/>
              </a:rPr>
              <a:t>Example:</a:t>
            </a:r>
          </a:p>
        </p:txBody>
      </p:sp>
      <p:sp>
        <p:nvSpPr>
          <p:cNvPr id="133125" name="Text Box 5"/>
          <p:cNvSpPr txBox="1">
            <a:spLocks noChangeArrowheads="1"/>
          </p:cNvSpPr>
          <p:nvPr/>
        </p:nvSpPr>
        <p:spPr bwMode="auto">
          <a:xfrm>
            <a:off x="762000" y="5483225"/>
            <a:ext cx="7696200" cy="92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110000"/>
              </a:lnSpc>
              <a:spcBef>
                <a:spcPct val="50000"/>
              </a:spcBef>
            </a:pPr>
            <a:r>
              <a:rPr lang="en-US" altLang="en-US" sz="1900" dirty="0">
                <a:solidFill>
                  <a:srgbClr val="FFFFFF"/>
                </a:solidFill>
              </a:rPr>
              <a:t>A jump outside the current procedure must be to a special type of label called a </a:t>
            </a:r>
            <a:r>
              <a:rPr lang="en-US" altLang="en-US" sz="1900" dirty="0">
                <a:solidFill>
                  <a:srgbClr val="FFCC66"/>
                </a:solidFill>
              </a:rPr>
              <a:t>global label</a:t>
            </a:r>
            <a:r>
              <a:rPr lang="en-US" altLang="en-US" sz="1900" dirty="0">
                <a:solidFill>
                  <a:srgbClr val="FFFFFF"/>
                </a:solidFill>
              </a:rPr>
              <a:t> (see Section </a:t>
            </a:r>
            <a:r>
              <a:rPr lang="en-US" altLang="en-US" sz="1900" dirty="0" smtClean="0">
                <a:solidFill>
                  <a:srgbClr val="FFFFFF"/>
                </a:solidFill>
              </a:rPr>
              <a:t>5.5.1 </a:t>
            </a:r>
            <a:r>
              <a:rPr lang="en-US" altLang="en-US" sz="1900" dirty="0">
                <a:solidFill>
                  <a:srgbClr val="FFFFFF"/>
                </a:solidFill>
              </a:rPr>
              <a:t>for details).</a:t>
            </a:r>
          </a:p>
        </p:txBody>
      </p:sp>
    </p:spTree>
    <p:extLst>
      <p:ext uri="{BB962C8B-B14F-4D97-AF65-F5344CB8AC3E}">
        <p14:creationId xmlns:p14="http://schemas.microsoft.com/office/powerpoint/2010/main" val="368472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dissolve">
                                      <p:cBhvr>
                                        <p:cTn id="7"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83FCCCD-5FFD-432C-9722-792711D58C57}" type="slidenum">
              <a:rPr lang="en-US" altLang="en-US">
                <a:solidFill>
                  <a:srgbClr val="FF9966"/>
                </a:solidFill>
              </a:rPr>
              <a:pPr/>
              <a:t>14</a:t>
            </a:fld>
            <a:endParaRPr lang="en-US" altLang="en-US">
              <a:solidFill>
                <a:srgbClr val="FF9966"/>
              </a:solidFill>
            </a:endParaRPr>
          </a:p>
        </p:txBody>
      </p:sp>
      <p:sp>
        <p:nvSpPr>
          <p:cNvPr id="90114" name="Rectangle 2"/>
          <p:cNvSpPr>
            <a:spLocks noGrp="1" noChangeArrowheads="1"/>
          </p:cNvSpPr>
          <p:nvPr>
            <p:ph type="title"/>
          </p:nvPr>
        </p:nvSpPr>
        <p:spPr/>
        <p:txBody>
          <a:bodyPr/>
          <a:lstStyle/>
          <a:p>
            <a:r>
              <a:rPr lang="en-US" altLang="en-US"/>
              <a:t>Unconditional Jump</a:t>
            </a:r>
          </a:p>
        </p:txBody>
      </p:sp>
      <p:sp>
        <p:nvSpPr>
          <p:cNvPr id="90117" name="Text Box 5"/>
          <p:cNvSpPr txBox="1">
            <a:spLocks noChangeArrowheads="1"/>
          </p:cNvSpPr>
          <p:nvPr/>
        </p:nvSpPr>
        <p:spPr bwMode="auto">
          <a:xfrm>
            <a:off x="685800" y="1447800"/>
            <a:ext cx="7620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.data</a:t>
            </a:r>
          </a:p>
          <a:p>
            <a:pPr eaLnBrk="0" hangingPunct="0"/>
            <a:r>
              <a:rPr lang="en-US" altLang="en-US" sz="1800" b="1" dirty="0">
                <a:solidFill>
                  <a:srgbClr val="010000"/>
                </a:solidFill>
                <a:latin typeface="Courier New" pitchFamily="49" charset="0"/>
              </a:rPr>
              <a:t>	</a:t>
            </a:r>
            <a:r>
              <a:rPr lang="en-US" altLang="en-US" sz="1800" b="1" dirty="0" err="1" smtClean="0">
                <a:solidFill>
                  <a:srgbClr val="010000"/>
                </a:solidFill>
                <a:latin typeface="Courier New" pitchFamily="49" charset="0"/>
              </a:rPr>
              <a:t>msg</a:t>
            </a:r>
            <a:r>
              <a:rPr lang="en-US" altLang="en-US" sz="1800" b="1" dirty="0" smtClean="0">
                <a:solidFill>
                  <a:srgbClr val="010000"/>
                </a:solidFill>
                <a:latin typeface="Courier New" pitchFamily="49" charset="0"/>
              </a:rPr>
              <a:t> BYTE ”hello”,0</a:t>
            </a:r>
          </a:p>
          <a:p>
            <a:pPr eaLnBrk="0" hangingPunct="0"/>
            <a:r>
              <a:rPr lang="en-US" altLang="en-US" sz="1800" b="1" dirty="0" smtClean="0">
                <a:solidFill>
                  <a:srgbClr val="010000"/>
                </a:solidFill>
                <a:latin typeface="Courier New" pitchFamily="49" charset="0"/>
              </a:rPr>
              <a:t>.code   </a:t>
            </a:r>
          </a:p>
          <a:p>
            <a:pPr eaLnBrk="0" hangingPunct="0"/>
            <a:r>
              <a:rPr lang="en-US" altLang="en-US" sz="1800" b="1" dirty="0" smtClean="0">
                <a:solidFill>
                  <a:srgbClr val="010000"/>
                </a:solidFill>
                <a:latin typeface="Courier New" pitchFamily="49" charset="0"/>
              </a:rPr>
              <a:t>          </a:t>
            </a:r>
          </a:p>
          <a:p>
            <a:pPr eaLnBrk="0" hangingPunct="0"/>
            <a:r>
              <a:rPr lang="en-US" altLang="en-US" sz="1800" b="1" dirty="0" smtClean="0">
                <a:solidFill>
                  <a:srgbClr val="010000"/>
                </a:solidFill>
                <a:latin typeface="Courier New" pitchFamily="49" charset="0"/>
              </a:rPr>
              <a:t>	main	PROC</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edx,12345678h</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jmp</a:t>
            </a:r>
            <a:r>
              <a:rPr lang="en-US" altLang="en-US" sz="1800" b="1" dirty="0" smtClean="0">
                <a:solidFill>
                  <a:srgbClr val="FF0000"/>
                </a:solidFill>
                <a:latin typeface="Courier New" pitchFamily="49" charset="0"/>
              </a:rPr>
              <a:t> over</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edx,OFFSET</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msg</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over</a:t>
            </a:r>
            <a:r>
              <a:rPr lang="en-US" altLang="en-US" sz="1800" b="1" dirty="0" smtClean="0">
                <a:solidFill>
                  <a:srgbClr val="010000"/>
                </a:solidFill>
                <a:latin typeface="Courier New" pitchFamily="49" charset="0"/>
              </a:rPr>
              <a:t>:</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WriteString</a:t>
            </a:r>
            <a:r>
              <a:rPr lang="en-US" altLang="en-US" sz="1800" b="1" dirty="0" smtClean="0">
                <a:solidFill>
                  <a:srgbClr val="010000"/>
                </a:solidFill>
                <a:latin typeface="Courier New" pitchFamily="49" charset="0"/>
              </a:rPr>
              <a:t>	</a:t>
            </a:r>
          </a:p>
          <a:p>
            <a:pPr eaLnBrk="0" hangingPunct="0"/>
            <a:r>
              <a:rPr lang="en-US" altLang="en-US" sz="1800" b="1" dirty="0" smtClean="0">
                <a:solidFill>
                  <a:srgbClr val="010000"/>
                </a:solidFill>
                <a:latin typeface="Courier New" pitchFamily="49" charset="0"/>
              </a:rPr>
              <a:t>   		exit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main	ENDP</a:t>
            </a:r>
          </a:p>
          <a:p>
            <a:pPr eaLnBrk="0" hangingPunct="0"/>
            <a:r>
              <a:rPr lang="en-US" altLang="en-US" sz="1800" b="1" dirty="0" smtClean="0">
                <a:solidFill>
                  <a:srgbClr val="010000"/>
                </a:solidFill>
                <a:latin typeface="Courier New" pitchFamily="49" charset="0"/>
              </a:rPr>
              <a:t>end main</a:t>
            </a:r>
          </a:p>
          <a:p>
            <a:pPr eaLnBrk="0" hangingPunct="0"/>
            <a:endParaRPr lang="en-US" altLang="en-US" sz="1800" b="1" dirty="0">
              <a:solidFill>
                <a:srgbClr val="010000"/>
              </a:solidFill>
              <a:latin typeface="Courier New" pitchFamily="49" charset="0"/>
            </a:endParaRPr>
          </a:p>
          <a:p>
            <a:pPr algn="ctr" eaLnBrk="0" hangingPunct="0"/>
            <a:r>
              <a:rPr lang="en-US" altLang="en-US" sz="1800" b="1" dirty="0">
                <a:solidFill>
                  <a:srgbClr val="FF0000"/>
                </a:solidFill>
                <a:latin typeface="Courier New" pitchFamily="49" charset="0"/>
              </a:rPr>
              <a:t>Instruction “</a:t>
            </a:r>
            <a:r>
              <a:rPr lang="en-US" altLang="en-US" sz="1800" b="1" dirty="0" err="1">
                <a:solidFill>
                  <a:srgbClr val="FF0000"/>
                </a:solidFill>
                <a:latin typeface="Courier New" pitchFamily="49" charset="0"/>
              </a:rPr>
              <a:t>mov</a:t>
            </a:r>
            <a:r>
              <a:rPr lang="en-US" altLang="en-US" sz="1800" b="1" dirty="0">
                <a:solidFill>
                  <a:srgbClr val="FF0000"/>
                </a:solidFill>
                <a:latin typeface="Courier New" pitchFamily="49" charset="0"/>
              </a:rPr>
              <a:t> </a:t>
            </a:r>
            <a:r>
              <a:rPr lang="en-US" altLang="en-US" sz="1800" b="1" dirty="0" err="1">
                <a:solidFill>
                  <a:srgbClr val="FF0000"/>
                </a:solidFill>
                <a:latin typeface="Courier New" pitchFamily="49" charset="0"/>
              </a:rPr>
              <a:t>edx,OFFSET</a:t>
            </a:r>
            <a:r>
              <a:rPr lang="en-US" altLang="en-US" sz="1800" b="1" dirty="0">
                <a:solidFill>
                  <a:srgbClr val="FF0000"/>
                </a:solidFill>
                <a:latin typeface="Courier New" pitchFamily="49" charset="0"/>
              </a:rPr>
              <a:t> </a:t>
            </a:r>
            <a:r>
              <a:rPr lang="en-US" altLang="en-US" sz="1800" b="1" dirty="0" err="1">
                <a:solidFill>
                  <a:srgbClr val="FF0000"/>
                </a:solidFill>
                <a:latin typeface="Courier New" pitchFamily="49" charset="0"/>
              </a:rPr>
              <a:t>msg</a:t>
            </a:r>
            <a:r>
              <a:rPr lang="en-US" altLang="en-US" sz="1800" b="1" dirty="0" smtClean="0">
                <a:solidFill>
                  <a:srgbClr val="FF0000"/>
                </a:solidFill>
                <a:latin typeface="Courier New" pitchFamily="49" charset="0"/>
              </a:rPr>
              <a:t>” has not been executed</a:t>
            </a:r>
          </a:p>
        </p:txBody>
      </p:sp>
    </p:spTree>
    <p:extLst>
      <p:ext uri="{BB962C8B-B14F-4D97-AF65-F5344CB8AC3E}">
        <p14:creationId xmlns:p14="http://schemas.microsoft.com/office/powerpoint/2010/main" val="342261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D92C572-F262-42E6-AE32-31B79C449B77}" type="slidenum">
              <a:rPr lang="en-US" altLang="en-US">
                <a:solidFill>
                  <a:srgbClr val="FF9966"/>
                </a:solidFill>
              </a:rPr>
              <a:pPr/>
              <a:t>15</a:t>
            </a:fld>
            <a:endParaRPr lang="en-US" altLang="en-US">
              <a:solidFill>
                <a:srgbClr val="FF9966"/>
              </a:solidFill>
            </a:endParaRPr>
          </a:p>
        </p:txBody>
      </p:sp>
      <p:sp>
        <p:nvSpPr>
          <p:cNvPr id="91138" name="Rectangle 2"/>
          <p:cNvSpPr>
            <a:spLocks noGrp="1" noChangeArrowheads="1"/>
          </p:cNvSpPr>
          <p:nvPr>
            <p:ph type="title"/>
          </p:nvPr>
        </p:nvSpPr>
        <p:spPr/>
        <p:txBody>
          <a:bodyPr/>
          <a:lstStyle/>
          <a:p>
            <a:r>
              <a:rPr lang="en-US" altLang="en-US"/>
              <a:t>Application: an Echo Program</a:t>
            </a:r>
          </a:p>
        </p:txBody>
      </p:sp>
      <p:sp>
        <p:nvSpPr>
          <p:cNvPr id="91139" name="Rectangle 3"/>
          <p:cNvSpPr>
            <a:spLocks noGrp="1" noChangeArrowheads="1"/>
          </p:cNvSpPr>
          <p:nvPr>
            <p:ph type="body" sz="half" idx="1"/>
          </p:nvPr>
        </p:nvSpPr>
        <p:spPr>
          <a:xfrm>
            <a:off x="152400" y="762000"/>
            <a:ext cx="4191000" cy="6019800"/>
          </a:xfrm>
        </p:spPr>
        <p:txBody>
          <a:bodyPr/>
          <a:lstStyle/>
          <a:p>
            <a:r>
              <a:rPr lang="en-US" altLang="en-US" sz="2000" dirty="0" err="1" smtClean="0"/>
              <a:t>ReadChar</a:t>
            </a:r>
            <a:r>
              <a:rPr lang="en-US" altLang="en-US" sz="2000" dirty="0" smtClean="0"/>
              <a:t> returns AL=0 when an extended key is pressed, else it returns an ASCII code</a:t>
            </a:r>
          </a:p>
          <a:p>
            <a:endParaRPr lang="en-US" altLang="en-US" sz="2000" dirty="0"/>
          </a:p>
          <a:p>
            <a:r>
              <a:rPr lang="en-US" altLang="en-US" sz="2000" dirty="0" err="1" smtClean="0"/>
              <a:t>WriteChar</a:t>
            </a:r>
            <a:r>
              <a:rPr lang="en-US" altLang="en-US" sz="2000" dirty="0" smtClean="0"/>
              <a:t> prints any character read in AL != 0.</a:t>
            </a:r>
          </a:p>
          <a:p>
            <a:endParaRPr lang="en-US" altLang="en-US" sz="2000" dirty="0"/>
          </a:p>
          <a:p>
            <a:r>
              <a:rPr lang="en-US" altLang="en-US" sz="2000" dirty="0" smtClean="0"/>
              <a:t>Repeats until user press an extended key, i.e. AL = 0.</a:t>
            </a:r>
          </a:p>
          <a:p>
            <a:endParaRPr lang="en-US" altLang="en-US" sz="2000" dirty="0"/>
          </a:p>
          <a:p>
            <a:r>
              <a:rPr lang="en-US" altLang="en-US" sz="2000" dirty="0"/>
              <a:t>Hence this program echoes on the screen the user string entered on the keyboard</a:t>
            </a:r>
          </a:p>
          <a:p>
            <a:endParaRPr lang="en-US" altLang="en-US" sz="2000" dirty="0" smtClean="0"/>
          </a:p>
          <a:p>
            <a:r>
              <a:rPr lang="en-US" altLang="en-US" sz="2000" dirty="0" smtClean="0"/>
              <a:t>Try </a:t>
            </a:r>
            <a:r>
              <a:rPr lang="en-US" altLang="en-US" sz="2000" dirty="0"/>
              <a:t>it!</a:t>
            </a:r>
          </a:p>
        </p:txBody>
      </p:sp>
      <p:sp>
        <p:nvSpPr>
          <p:cNvPr id="91141" name="Text Box 5"/>
          <p:cNvSpPr txBox="1">
            <a:spLocks noChangeArrowheads="1"/>
          </p:cNvSpPr>
          <p:nvPr/>
        </p:nvSpPr>
        <p:spPr bwMode="auto">
          <a:xfrm>
            <a:off x="4267200" y="1274088"/>
            <a:ext cx="4800600" cy="5355312"/>
          </a:xfrm>
          <a:prstGeom prst="rect">
            <a:avLst/>
          </a:prstGeom>
          <a:solidFill>
            <a:srgbClr val="FFFF00"/>
          </a:solidFill>
          <a:ln>
            <a:noFill/>
          </a:ln>
          <a:effectLst/>
          <a:extLst/>
        </p:spPr>
        <p:txBody>
          <a:bodyPr wrap="square">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.code </a:t>
            </a:r>
            <a:endParaRPr lang="en-US" altLang="en-US" sz="1800" b="1" dirty="0" smtClean="0">
              <a:solidFill>
                <a:srgbClr val="010000"/>
              </a:solidFill>
              <a:latin typeface="Courier New" pitchFamily="49" charset="0"/>
            </a:endParaRPr>
          </a:p>
          <a:p>
            <a:pPr eaLnBrk="0" hangingPunct="0"/>
            <a:endParaRPr lang="en-US" altLang="en-US" sz="1800" b="1" dirty="0" smtClean="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PROC    </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continue</a:t>
            </a:r>
            <a:r>
              <a:rPr lang="en-US" altLang="en-US" sz="1800" b="1" dirty="0" smtClean="0">
                <a:solidFill>
                  <a:srgbClr val="010000"/>
                </a:solidFill>
                <a:latin typeface="Courier New" pitchFamily="49" charset="0"/>
              </a:rPr>
              <a:t>:</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ReadChar</a:t>
            </a:r>
            <a:r>
              <a:rPr lang="en-US" altLang="en-US" sz="1800" b="1" dirty="0" smtClean="0">
                <a:solidFill>
                  <a:srgbClr val="010000"/>
                </a:solidFill>
                <a:latin typeface="Courier New" pitchFamily="49" charset="0"/>
              </a:rPr>
              <a:t>  ;char in AL</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cmp</a:t>
            </a:r>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 al, 0     ;</a:t>
            </a:r>
            <a:r>
              <a:rPr lang="en-US" altLang="en-US" sz="1800" b="1" dirty="0" smtClean="0">
                <a:solidFill>
                  <a:srgbClr val="010000"/>
                </a:solidFill>
                <a:latin typeface="Courier New" pitchFamily="49" charset="0"/>
              </a:rPr>
              <a:t>extended key?</a:t>
            </a:r>
          </a:p>
          <a:p>
            <a:pPr eaLnBrk="0" hangingPunct="0"/>
            <a:r>
              <a:rPr lang="en-US" altLang="en-US" sz="1800" b="1" dirty="0" smtClean="0">
                <a:solidFill>
                  <a:srgbClr val="010000"/>
                </a:solidFill>
                <a:latin typeface="Courier New" pitchFamily="49" charset="0"/>
              </a:rPr>
              <a:t>   </a:t>
            </a:r>
            <a:r>
              <a:rPr lang="en-US" altLang="en-US" sz="1800" b="1" dirty="0" smtClean="0">
                <a:solidFill>
                  <a:srgbClr val="00B050"/>
                </a:solidFill>
                <a:latin typeface="Courier New" pitchFamily="49" charset="0"/>
              </a:rPr>
              <a:t>je </a:t>
            </a:r>
            <a:r>
              <a:rPr lang="en-US" altLang="en-US" sz="1800" b="1" dirty="0" smtClean="0">
                <a:solidFill>
                  <a:srgbClr val="00B050"/>
                </a:solidFill>
                <a:latin typeface="Courier New" pitchFamily="49" charset="0"/>
              </a:rPr>
              <a:t>  stop</a:t>
            </a:r>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yes</a:t>
            </a:r>
            <a:r>
              <a:rPr lang="en-US" altLang="en-US" sz="1800" b="1" dirty="0">
                <a:solidFill>
                  <a:srgbClr val="010000"/>
                </a:solidFill>
                <a:latin typeface="Courier New" pitchFamily="49" charset="0"/>
              </a:rPr>
              <a:t>,</a:t>
            </a:r>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then exit</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WriteChar</a:t>
            </a:r>
            <a:r>
              <a:rPr lang="en-US" altLang="en-US" sz="1800" b="1" dirty="0" smtClean="0">
                <a:solidFill>
                  <a:srgbClr val="010000"/>
                </a:solidFill>
                <a:latin typeface="Courier New" pitchFamily="49" charset="0"/>
              </a:rPr>
              <a:t> ;no, print char</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jmp</a:t>
            </a:r>
            <a:r>
              <a:rPr lang="en-US" altLang="en-US" sz="1800" b="1" dirty="0" smtClean="0">
                <a:solidFill>
                  <a:srgbClr val="FF0000"/>
                </a:solidFill>
                <a:latin typeface="Courier New" pitchFamily="49" charset="0"/>
              </a:rPr>
              <a:t> </a:t>
            </a:r>
            <a:r>
              <a:rPr lang="en-US" altLang="en-US" sz="1800" b="1" dirty="0" smtClean="0">
                <a:solidFill>
                  <a:srgbClr val="FF0000"/>
                </a:solidFill>
                <a:latin typeface="Courier New" pitchFamily="49" charset="0"/>
              </a:rPr>
              <a:t> continue</a:t>
            </a:r>
          </a:p>
          <a:p>
            <a:pPr eaLnBrk="0" hangingPunct="0"/>
            <a:endParaRPr lang="en-US" altLang="en-US" sz="1800" b="1" dirty="0" smtClean="0">
              <a:solidFill>
                <a:srgbClr val="FF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00B050"/>
                </a:solidFill>
                <a:latin typeface="Courier New" pitchFamily="49" charset="0"/>
              </a:rPr>
              <a:t>stop</a:t>
            </a:r>
            <a:r>
              <a:rPr lang="en-US" altLang="en-US" sz="1800" b="1" dirty="0" smtClean="0">
                <a:solidFill>
                  <a:srgbClr val="010000"/>
                </a:solidFill>
                <a:latin typeface="Courier New" pitchFamily="49" charset="0"/>
              </a:rPr>
              <a:t>: </a:t>
            </a:r>
          </a:p>
          <a:p>
            <a:pPr eaLnBrk="0" hangingPunct="0"/>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exit</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a:t>
            </a:r>
            <a:r>
              <a:rPr lang="en-US" altLang="en-US" sz="1800" b="1" dirty="0" smtClean="0">
                <a:solidFill>
                  <a:srgbClr val="010000"/>
                </a:solidFill>
                <a:latin typeface="Courier New" pitchFamily="49" charset="0"/>
              </a:rPr>
              <a:t>ENDP</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main</a:t>
            </a:r>
          </a:p>
        </p:txBody>
      </p:sp>
    </p:spTree>
    <p:extLst>
      <p:ext uri="{BB962C8B-B14F-4D97-AF65-F5344CB8AC3E}">
        <p14:creationId xmlns:p14="http://schemas.microsoft.com/office/powerpoint/2010/main" val="345685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362FA63-A0C1-48D3-BA19-6E3B44B04191}" type="slidenum">
              <a:rPr lang="en-US" altLang="en-US">
                <a:solidFill>
                  <a:srgbClr val="FF9966"/>
                </a:solidFill>
              </a:rPr>
              <a:pPr/>
              <a:t>16</a:t>
            </a:fld>
            <a:endParaRPr lang="en-US" altLang="en-US">
              <a:solidFill>
                <a:srgbClr val="FF9966"/>
              </a:solidFill>
            </a:endParaRPr>
          </a:p>
        </p:txBody>
      </p:sp>
      <p:sp>
        <p:nvSpPr>
          <p:cNvPr id="94210" name="Rectangle 2"/>
          <p:cNvSpPr>
            <a:spLocks noGrp="1" noChangeArrowheads="1"/>
          </p:cNvSpPr>
          <p:nvPr>
            <p:ph type="title"/>
          </p:nvPr>
        </p:nvSpPr>
        <p:spPr/>
        <p:txBody>
          <a:bodyPr/>
          <a:lstStyle/>
          <a:p>
            <a:r>
              <a:rPr lang="en-US" altLang="en-US"/>
              <a:t>High-Level Flow Control Structures</a:t>
            </a:r>
          </a:p>
        </p:txBody>
      </p:sp>
      <p:sp>
        <p:nvSpPr>
          <p:cNvPr id="94211" name="Rectangle 3"/>
          <p:cNvSpPr>
            <a:spLocks noGrp="1" noChangeArrowheads="1"/>
          </p:cNvSpPr>
          <p:nvPr>
            <p:ph type="body" idx="1"/>
          </p:nvPr>
        </p:nvSpPr>
        <p:spPr>
          <a:xfrm>
            <a:off x="152400" y="762000"/>
            <a:ext cx="8839200" cy="5943600"/>
          </a:xfrm>
        </p:spPr>
        <p:txBody>
          <a:bodyPr/>
          <a:lstStyle/>
          <a:p>
            <a:pPr algn="just"/>
            <a:r>
              <a:rPr lang="en-US" altLang="en-US" dirty="0"/>
              <a:t>High-level languages uses high-level structures such as if-then-else, </a:t>
            </a:r>
            <a:r>
              <a:rPr lang="en-US" altLang="en-US" dirty="0" smtClean="0"/>
              <a:t>switch, while or repeat statements </a:t>
            </a:r>
            <a:r>
              <a:rPr lang="en-US" altLang="en-US" dirty="0"/>
              <a:t>to control the flow of </a:t>
            </a:r>
            <a:r>
              <a:rPr lang="en-US" altLang="en-US" dirty="0" smtClean="0"/>
              <a:t>execution</a:t>
            </a:r>
            <a:endParaRPr lang="en-US" altLang="en-US" dirty="0"/>
          </a:p>
          <a:p>
            <a:pPr lvl="1" algn="just"/>
            <a:r>
              <a:rPr lang="en-US" altLang="en-US" dirty="0"/>
              <a:t>algorithms are normally expressed in terms of these high-level </a:t>
            </a:r>
            <a:r>
              <a:rPr lang="en-US" altLang="en-US" dirty="0" smtClean="0"/>
              <a:t>structures</a:t>
            </a:r>
          </a:p>
          <a:p>
            <a:pPr lvl="1" algn="just"/>
            <a:endParaRPr lang="en-US" altLang="en-US" dirty="0"/>
          </a:p>
          <a:p>
            <a:pPr algn="just"/>
            <a:r>
              <a:rPr lang="en-US" altLang="en-US" dirty="0"/>
              <a:t>Processors only provide conditional and unconditional </a:t>
            </a:r>
            <a:r>
              <a:rPr lang="en-US" altLang="en-US" dirty="0" smtClean="0"/>
              <a:t>jump </a:t>
            </a:r>
            <a:r>
              <a:rPr lang="en-US" altLang="en-US" dirty="0"/>
              <a:t>and </a:t>
            </a:r>
            <a:r>
              <a:rPr lang="en-US" altLang="en-US" dirty="0" smtClean="0"/>
              <a:t>loop instructions</a:t>
            </a:r>
            <a:endParaRPr lang="en-US" altLang="en-US" dirty="0"/>
          </a:p>
          <a:p>
            <a:pPr lvl="1" algn="just"/>
            <a:r>
              <a:rPr lang="en-US" altLang="en-US" dirty="0"/>
              <a:t>thus we need to decompose the high-level control flow structures into low-level </a:t>
            </a:r>
            <a:r>
              <a:rPr lang="en-US" altLang="en-US" dirty="0" smtClean="0"/>
              <a:t>ones</a:t>
            </a:r>
          </a:p>
          <a:p>
            <a:pPr lvl="1" algn="just"/>
            <a:endParaRPr lang="en-US" altLang="en-US" dirty="0"/>
          </a:p>
          <a:p>
            <a:pPr algn="just"/>
            <a:r>
              <a:rPr lang="en-US" altLang="en-US" dirty="0"/>
              <a:t>We give here a few examples on how this can be done by using </a:t>
            </a:r>
            <a:r>
              <a:rPr lang="en-US" altLang="en-US" dirty="0" smtClean="0"/>
              <a:t>jump instructions</a:t>
            </a:r>
            <a:endParaRPr lang="en-US" altLang="en-US" dirty="0"/>
          </a:p>
        </p:txBody>
      </p:sp>
    </p:spTree>
    <p:extLst>
      <p:ext uri="{BB962C8B-B14F-4D97-AF65-F5344CB8AC3E}">
        <p14:creationId xmlns:p14="http://schemas.microsoft.com/office/powerpoint/2010/main" val="11008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DFF96159-F754-42C0-8846-67910264E5B5}" type="slidenum">
              <a:rPr lang="en-US" altLang="en-US">
                <a:solidFill>
                  <a:srgbClr val="FFFFFF"/>
                </a:solidFill>
              </a:rPr>
              <a:pPr/>
              <a:t>17</a:t>
            </a:fld>
            <a:endParaRPr lang="en-US" altLang="en-US">
              <a:solidFill>
                <a:srgbClr val="FFFFFF"/>
              </a:solidFill>
            </a:endParaRPr>
          </a:p>
        </p:txBody>
      </p:sp>
      <p:sp>
        <p:nvSpPr>
          <p:cNvPr id="113666" name="Rectangle 2"/>
          <p:cNvSpPr>
            <a:spLocks noGrp="1" noChangeArrowheads="1"/>
          </p:cNvSpPr>
          <p:nvPr>
            <p:ph type="title"/>
          </p:nvPr>
        </p:nvSpPr>
        <p:spPr>
          <a:xfrm>
            <a:off x="685800" y="228600"/>
            <a:ext cx="7772400" cy="838200"/>
          </a:xfrm>
        </p:spPr>
        <p:txBody>
          <a:bodyPr/>
          <a:lstStyle/>
          <a:p>
            <a:r>
              <a:rPr lang="en-US" altLang="en-US" b="1" dirty="0"/>
              <a:t>Conditional Structures</a:t>
            </a:r>
            <a:r>
              <a:rPr lang="en-US" altLang="en-US" dirty="0"/>
              <a:t/>
            </a:r>
            <a:br>
              <a:rPr lang="en-US" altLang="en-US" dirty="0"/>
            </a:br>
            <a:r>
              <a:rPr lang="en-US" altLang="en-US" sz="2800" dirty="0"/>
              <a:t>Block-Structured IF Statements</a:t>
            </a:r>
          </a:p>
        </p:txBody>
      </p:sp>
      <p:sp>
        <p:nvSpPr>
          <p:cNvPr id="113667" name="Rectangle 3"/>
          <p:cNvSpPr>
            <a:spLocks noGrp="1" noChangeArrowheads="1"/>
          </p:cNvSpPr>
          <p:nvPr>
            <p:ph type="body" idx="1"/>
          </p:nvPr>
        </p:nvSpPr>
        <p:spPr>
          <a:xfrm>
            <a:off x="685800" y="1143000"/>
            <a:ext cx="7772400" cy="1295400"/>
          </a:xfrm>
        </p:spPr>
        <p:txBody>
          <a:bodyPr/>
          <a:lstStyle/>
          <a:p>
            <a:pPr marL="0" indent="0">
              <a:lnSpc>
                <a:spcPct val="120000"/>
              </a:lnSpc>
              <a:buFontTx/>
              <a:buNone/>
            </a:pPr>
            <a:r>
              <a:rPr lang="en-US" altLang="en-US" sz="2000"/>
              <a:t>Assembly language programmers can easily translate logical statements written in C++/Java into assembly language. For example:</a:t>
            </a:r>
            <a:endParaRPr lang="en-US" altLang="en-US" sz="1800" b="1">
              <a:latin typeface="Courier New" pitchFamily="49" charset="0"/>
            </a:endParaRPr>
          </a:p>
        </p:txBody>
      </p:sp>
      <p:sp>
        <p:nvSpPr>
          <p:cNvPr id="113668" name="Text Box 4"/>
          <p:cNvSpPr txBox="1">
            <a:spLocks noChangeArrowheads="1"/>
          </p:cNvSpPr>
          <p:nvPr/>
        </p:nvSpPr>
        <p:spPr bwMode="auto">
          <a:xfrm>
            <a:off x="4419600" y="2667000"/>
            <a:ext cx="3276600" cy="2286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eax,op1</a:t>
            </a:r>
          </a:p>
          <a:p>
            <a:pPr lvl="1">
              <a:lnSpc>
                <a:spcPct val="50000"/>
              </a:lnSpc>
              <a:spcBef>
                <a:spcPct val="50000"/>
              </a:spcBef>
            </a:pP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eax,op2</a:t>
            </a:r>
          </a:p>
          <a:p>
            <a:pPr lvl="1">
              <a:lnSpc>
                <a:spcPct val="50000"/>
              </a:lnSpc>
              <a:spcBef>
                <a:spcPct val="50000"/>
              </a:spcBef>
            </a:pPr>
            <a:r>
              <a:rPr lang="en-US" altLang="en-US" sz="1800" b="1" dirty="0" err="1">
                <a:solidFill>
                  <a:srgbClr val="FFC000"/>
                </a:solidFill>
                <a:latin typeface="Courier New" pitchFamily="49" charset="0"/>
              </a:rPr>
              <a:t>jne</a:t>
            </a:r>
            <a:r>
              <a:rPr lang="en-US" altLang="en-US" sz="1800" b="1" dirty="0">
                <a:solidFill>
                  <a:srgbClr val="FFC000"/>
                </a:solidFill>
                <a:latin typeface="Courier New" pitchFamily="49" charset="0"/>
              </a:rPr>
              <a:t> L1</a:t>
            </a:r>
          </a:p>
          <a:p>
            <a:pPr lvl="1">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X,1</a:t>
            </a:r>
            <a:endParaRPr lang="en-US" altLang="en-US" sz="1800" b="1" dirty="0">
              <a:solidFill>
                <a:srgbClr val="FFFFFF"/>
              </a:solidFill>
              <a:latin typeface="Courier New" pitchFamily="49" charset="0"/>
            </a:endParaRPr>
          </a:p>
          <a:p>
            <a:pPr lvl="1">
              <a:lnSpc>
                <a:spcPct val="50000"/>
              </a:lnSpc>
              <a:spcBef>
                <a:spcPct val="50000"/>
              </a:spcBef>
            </a:pPr>
            <a:r>
              <a:rPr lang="en-US" altLang="en-US" sz="1800" b="1" dirty="0" err="1">
                <a:solidFill>
                  <a:srgbClr val="FFFF00"/>
                </a:solidFill>
                <a:latin typeface="Courier New" pitchFamily="49" charset="0"/>
              </a:rPr>
              <a:t>jmp</a:t>
            </a:r>
            <a:r>
              <a:rPr lang="en-US" altLang="en-US" sz="1800" b="1" dirty="0">
                <a:solidFill>
                  <a:srgbClr val="FFFF00"/>
                </a:solidFill>
                <a:latin typeface="Courier New" pitchFamily="49" charset="0"/>
              </a:rPr>
              <a:t> L2</a:t>
            </a:r>
          </a:p>
          <a:p>
            <a:pPr>
              <a:lnSpc>
                <a:spcPct val="50000"/>
              </a:lnSpc>
              <a:spcBef>
                <a:spcPct val="50000"/>
              </a:spcBef>
            </a:pPr>
            <a:r>
              <a:rPr lang="en-US" altLang="en-US" sz="1800" b="1" dirty="0">
                <a:solidFill>
                  <a:srgbClr val="FFC000"/>
                </a:solidFill>
                <a:latin typeface="Courier New" pitchFamily="49" charset="0"/>
              </a:rPr>
              <a:t>L1:</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t>
            </a:r>
            <a:r>
              <a:rPr lang="en-US" altLang="en-US" sz="1800" b="1" dirty="0" smtClean="0">
                <a:solidFill>
                  <a:srgbClr val="FFFFFF"/>
                </a:solidFill>
                <a:latin typeface="Courier New" pitchFamily="49" charset="0"/>
              </a:rPr>
              <a:t>X,2</a:t>
            </a: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a:solidFill>
                  <a:srgbClr val="FFFF00"/>
                </a:solidFill>
                <a:latin typeface="Courier New" pitchFamily="49" charset="0"/>
              </a:rPr>
              <a:t>L2:</a:t>
            </a:r>
          </a:p>
          <a:p>
            <a:pPr>
              <a:lnSpc>
                <a:spcPct val="50000"/>
              </a:lnSpc>
              <a:spcBef>
                <a:spcPct val="50000"/>
              </a:spcBef>
            </a:pPr>
            <a:endParaRPr lang="en-US" altLang="en-US" sz="1800" b="1" dirty="0">
              <a:solidFill>
                <a:srgbClr val="FFFFFF"/>
              </a:solidFill>
              <a:latin typeface="Courier New" pitchFamily="49" charset="0"/>
            </a:endParaRPr>
          </a:p>
        </p:txBody>
      </p:sp>
      <p:sp>
        <p:nvSpPr>
          <p:cNvPr id="113669" name="Text Box 5"/>
          <p:cNvSpPr txBox="1">
            <a:spLocks noChangeArrowheads="1"/>
          </p:cNvSpPr>
          <p:nvPr/>
        </p:nvSpPr>
        <p:spPr bwMode="auto">
          <a:xfrm>
            <a:off x="914400" y="2667000"/>
            <a:ext cx="30480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dirty="0">
                <a:solidFill>
                  <a:srgbClr val="FFFFFF"/>
                </a:solidFill>
                <a:latin typeface="Courier New" pitchFamily="49" charset="0"/>
              </a:rPr>
              <a:t>if( op1 == op2 )</a:t>
            </a:r>
          </a:p>
          <a:p>
            <a:pPr>
              <a:lnSpc>
                <a:spcPct val="90000"/>
              </a:lnSpc>
              <a:spcBef>
                <a:spcPct val="20000"/>
              </a:spcBef>
              <a:buClr>
                <a:srgbClr val="FFFFFF"/>
              </a:buClr>
            </a:pPr>
            <a:r>
              <a:rPr lang="en-US" altLang="en-US" sz="1800" b="1" dirty="0">
                <a:solidFill>
                  <a:srgbClr val="FFFFFF"/>
                </a:solidFill>
                <a:latin typeface="Courier New" pitchFamily="49" charset="0"/>
              </a:rPr>
              <a:t>  X = 1;</a:t>
            </a:r>
          </a:p>
          <a:p>
            <a:pPr>
              <a:lnSpc>
                <a:spcPct val="90000"/>
              </a:lnSpc>
              <a:spcBef>
                <a:spcPct val="20000"/>
              </a:spcBef>
              <a:buClr>
                <a:srgbClr val="FFFFFF"/>
              </a:buClr>
            </a:pPr>
            <a:r>
              <a:rPr lang="en-US" altLang="en-US" sz="1800" b="1" dirty="0">
                <a:solidFill>
                  <a:srgbClr val="FFC000"/>
                </a:solidFill>
                <a:latin typeface="Courier New" pitchFamily="49" charset="0"/>
              </a:rPr>
              <a:t>else</a:t>
            </a:r>
          </a:p>
          <a:p>
            <a:pPr>
              <a:lnSpc>
                <a:spcPct val="90000"/>
              </a:lnSpc>
              <a:spcBef>
                <a:spcPct val="20000"/>
              </a:spcBef>
              <a:buClr>
                <a:srgbClr val="FFFFFF"/>
              </a:buClr>
            </a:pPr>
            <a:r>
              <a:rPr lang="en-US" altLang="en-US" sz="1800" b="1" dirty="0">
                <a:solidFill>
                  <a:srgbClr val="FFC000"/>
                </a:solidFill>
                <a:latin typeface="Courier New" pitchFamily="49" charset="0"/>
              </a:rPr>
              <a:t>  X = 2</a:t>
            </a:r>
            <a:r>
              <a:rPr lang="en-US" altLang="en-US" sz="1800" b="1" dirty="0">
                <a:solidFill>
                  <a:srgbClr val="FFFFFF"/>
                </a:solidFill>
                <a:latin typeface="Courier New" pitchFamily="49" charset="0"/>
              </a:rPr>
              <a:t>;</a:t>
            </a:r>
          </a:p>
          <a:p>
            <a:pPr>
              <a:lnSpc>
                <a:spcPct val="50000"/>
              </a:lnSpc>
              <a:spcBef>
                <a:spcPct val="50000"/>
              </a:spcBef>
            </a:pPr>
            <a:endParaRPr lang="en-US" altLang="en-US" sz="1800" b="1" dirty="0">
              <a:solidFill>
                <a:srgbClr val="FFFFFF"/>
              </a:solidFill>
              <a:latin typeface="Courier New" pitchFamily="49" charset="0"/>
            </a:endParaRPr>
          </a:p>
        </p:txBody>
      </p:sp>
    </p:spTree>
    <p:extLst>
      <p:ext uri="{BB962C8B-B14F-4D97-AF65-F5344CB8AC3E}">
        <p14:creationId xmlns:p14="http://schemas.microsoft.com/office/powerpoint/2010/main" val="1654199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4A68E5B-B02F-4B24-A1F5-418E72226AC0}" type="slidenum">
              <a:rPr lang="en-US" altLang="en-US">
                <a:solidFill>
                  <a:srgbClr val="FF9966"/>
                </a:solidFill>
              </a:rPr>
              <a:pPr/>
              <a:t>18</a:t>
            </a:fld>
            <a:endParaRPr lang="en-US" altLang="en-US">
              <a:solidFill>
                <a:srgbClr val="FF9966"/>
              </a:solidFill>
            </a:endParaRPr>
          </a:p>
        </p:txBody>
      </p:sp>
      <p:sp>
        <p:nvSpPr>
          <p:cNvPr id="118786" name="Rectangle 2"/>
          <p:cNvSpPr>
            <a:spLocks noGrp="1" noChangeArrowheads="1"/>
          </p:cNvSpPr>
          <p:nvPr>
            <p:ph type="title"/>
          </p:nvPr>
        </p:nvSpPr>
        <p:spPr/>
        <p:txBody>
          <a:bodyPr/>
          <a:lstStyle/>
          <a:p>
            <a:r>
              <a:rPr lang="en-US" altLang="en-US"/>
              <a:t>If-Then-Else</a:t>
            </a:r>
          </a:p>
        </p:txBody>
      </p:sp>
      <p:sp>
        <p:nvSpPr>
          <p:cNvPr id="118787" name="Rectangle 3"/>
          <p:cNvSpPr>
            <a:spLocks noGrp="1" noChangeArrowheads="1"/>
          </p:cNvSpPr>
          <p:nvPr>
            <p:ph type="body" idx="1"/>
          </p:nvPr>
        </p:nvSpPr>
        <p:spPr>
          <a:xfrm>
            <a:off x="838200" y="1371600"/>
            <a:ext cx="3048000" cy="2895600"/>
          </a:xfrm>
        </p:spPr>
        <p:txBody>
          <a:bodyPr/>
          <a:lstStyle/>
          <a:p>
            <a:r>
              <a:rPr lang="en-US" altLang="en-US">
                <a:solidFill>
                  <a:srgbClr val="FF0000"/>
                </a:solidFill>
              </a:rPr>
              <a:t>HLL Observation</a:t>
            </a:r>
          </a:p>
          <a:p>
            <a:pPr>
              <a:buFont typeface="Wingdings" pitchFamily="2" charset="2"/>
              <a:buNone/>
            </a:pPr>
            <a:r>
              <a:rPr lang="en-US" altLang="en-US"/>
              <a:t>  If </a:t>
            </a:r>
            <a:r>
              <a:rPr lang="en-US" altLang="en-US" i="1">
                <a:solidFill>
                  <a:schemeClr val="hlink"/>
                </a:solidFill>
              </a:rPr>
              <a:t>Condition</a:t>
            </a:r>
            <a:r>
              <a:rPr lang="en-US" altLang="en-US"/>
              <a:t> </a:t>
            </a:r>
          </a:p>
          <a:p>
            <a:pPr>
              <a:buFont typeface="Wingdings" pitchFamily="2" charset="2"/>
              <a:buNone/>
            </a:pPr>
            <a:r>
              <a:rPr lang="en-US" altLang="en-US"/>
              <a:t>    { Code-Block-1 } </a:t>
            </a:r>
          </a:p>
          <a:p>
            <a:pPr>
              <a:buFont typeface="Wingdings" pitchFamily="2" charset="2"/>
              <a:buNone/>
            </a:pPr>
            <a:r>
              <a:rPr lang="en-US" altLang="en-US"/>
              <a:t>  else </a:t>
            </a:r>
          </a:p>
          <a:p>
            <a:pPr>
              <a:buFont typeface="Wingdings" pitchFamily="2" charset="2"/>
              <a:buNone/>
            </a:pPr>
            <a:r>
              <a:rPr lang="en-US" altLang="en-US"/>
              <a:t>    { Code-Block-2 }</a:t>
            </a:r>
          </a:p>
          <a:p>
            <a:pPr>
              <a:buFont typeface="Wingdings" pitchFamily="2" charset="2"/>
              <a:buNone/>
            </a:pPr>
            <a:endParaRPr lang="en-US" altLang="en-US" i="1"/>
          </a:p>
        </p:txBody>
      </p:sp>
      <p:sp>
        <p:nvSpPr>
          <p:cNvPr id="118789" name="Text Box 5"/>
          <p:cNvSpPr txBox="1">
            <a:spLocks noChangeArrowheads="1"/>
          </p:cNvSpPr>
          <p:nvPr/>
        </p:nvSpPr>
        <p:spPr bwMode="auto">
          <a:xfrm>
            <a:off x="4114800" y="1371600"/>
            <a:ext cx="3962400" cy="1187450"/>
          </a:xfrm>
          <a:prstGeom prst="rect">
            <a:avLst/>
          </a:prstGeom>
          <a:solidFill>
            <a:srgbClr val="FFFF00"/>
          </a:solidFill>
          <a:ln>
            <a:noFill/>
          </a:ln>
          <a:effectLst/>
          <a:extLst/>
        </p:spPr>
        <p:txBody>
          <a:bodyPr>
            <a:spAutoFit/>
          </a:bodyPr>
          <a:lstStyle/>
          <a:p>
            <a:pPr eaLnBrk="0" hangingPunct="0">
              <a:spcBef>
                <a:spcPct val="50000"/>
              </a:spcBef>
            </a:pPr>
            <a:r>
              <a:rPr lang="en-US" altLang="en-US" sz="2400" b="1" dirty="0" smtClean="0">
                <a:solidFill>
                  <a:srgbClr val="010000"/>
                </a:solidFill>
                <a:latin typeface="Courier New" pitchFamily="49" charset="0"/>
              </a:rPr>
              <a:t>The program</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branches</a:t>
            </a:r>
            <a:r>
              <a:rPr lang="en-US" altLang="en-US" sz="1800" b="1" dirty="0" smtClean="0">
                <a:solidFill>
                  <a:srgbClr val="010000"/>
                </a:solidFill>
                <a:latin typeface="Courier New" pitchFamily="49" charset="0"/>
              </a:rPr>
              <a:t> </a:t>
            </a:r>
            <a:r>
              <a:rPr lang="en-US" altLang="en-US" sz="2400" b="1" dirty="0" smtClean="0">
                <a:solidFill>
                  <a:srgbClr val="010000"/>
                </a:solidFill>
                <a:latin typeface="Courier New" pitchFamily="49" charset="0"/>
              </a:rPr>
              <a:t>to Code-Block-2 if</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Condition</a:t>
            </a:r>
            <a:r>
              <a:rPr lang="en-US" altLang="en-US" sz="1800" b="1" dirty="0" smtClean="0">
                <a:solidFill>
                  <a:srgbClr val="010000"/>
                </a:solidFill>
                <a:latin typeface="Courier New" pitchFamily="49" charset="0"/>
              </a:rPr>
              <a:t> </a:t>
            </a:r>
            <a:r>
              <a:rPr lang="en-US" altLang="en-US" sz="2400" b="1" dirty="0" smtClean="0">
                <a:solidFill>
                  <a:srgbClr val="010000"/>
                </a:solidFill>
                <a:latin typeface="Courier New" pitchFamily="49" charset="0"/>
              </a:rPr>
              <a:t>is</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False</a:t>
            </a:r>
          </a:p>
        </p:txBody>
      </p:sp>
      <p:sp>
        <p:nvSpPr>
          <p:cNvPr id="118791" name="Text Box 7"/>
          <p:cNvSpPr txBox="1">
            <a:spLocks noChangeArrowheads="1"/>
          </p:cNvSpPr>
          <p:nvPr/>
        </p:nvSpPr>
        <p:spPr bwMode="auto">
          <a:xfrm>
            <a:off x="838200" y="4419600"/>
            <a:ext cx="4038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kumimoji="1" lang="en-US" altLang="en-US" sz="2400" b="1" smtClean="0">
                <a:solidFill>
                  <a:srgbClr val="009999"/>
                </a:solidFill>
              </a:rPr>
              <a:t> </a:t>
            </a:r>
            <a:r>
              <a:rPr kumimoji="1" lang="en-US" altLang="en-US" sz="2400" b="1" smtClean="0">
                <a:solidFill>
                  <a:srgbClr val="FF0000"/>
                </a:solidFill>
              </a:rPr>
              <a:t>Assembler Observation</a:t>
            </a:r>
          </a:p>
          <a:p>
            <a:pPr eaLnBrk="0" hangingPunct="0">
              <a:spcBef>
                <a:spcPct val="50000"/>
              </a:spcBef>
            </a:pPr>
            <a:r>
              <a:rPr kumimoji="1" lang="en-US" altLang="en-US" sz="2400" b="1" smtClean="0">
                <a:solidFill>
                  <a:srgbClr val="009999"/>
                </a:solidFill>
              </a:rPr>
              <a:t>  J</a:t>
            </a:r>
            <a:r>
              <a:rPr kumimoji="1" lang="en-US" altLang="en-US" sz="2400" b="1" i="1" smtClean="0">
                <a:solidFill>
                  <a:srgbClr val="FF9966"/>
                </a:solidFill>
              </a:rPr>
              <a:t>cc </a:t>
            </a:r>
            <a:r>
              <a:rPr kumimoji="1" lang="en-US" altLang="en-US" sz="2400" b="1" smtClean="0">
                <a:solidFill>
                  <a:srgbClr val="009999"/>
                </a:solidFill>
              </a:rPr>
              <a:t>Code-Block-2</a:t>
            </a:r>
          </a:p>
        </p:txBody>
      </p:sp>
      <p:sp>
        <p:nvSpPr>
          <p:cNvPr id="118792" name="Text Box 8"/>
          <p:cNvSpPr txBox="1">
            <a:spLocks noChangeArrowheads="1"/>
          </p:cNvSpPr>
          <p:nvPr/>
        </p:nvSpPr>
        <p:spPr bwMode="auto">
          <a:xfrm>
            <a:off x="4876800" y="4038600"/>
            <a:ext cx="3962400" cy="1552575"/>
          </a:xfrm>
          <a:prstGeom prst="rect">
            <a:avLst/>
          </a:prstGeom>
          <a:solidFill>
            <a:srgbClr val="FFFF00"/>
          </a:solidFill>
          <a:ln>
            <a:noFill/>
          </a:ln>
          <a:effectLst/>
          <a:extLst/>
        </p:spPr>
        <p:txBody>
          <a:bodyPr>
            <a:spAutoFit/>
          </a:bodyPr>
          <a:lstStyle/>
          <a:p>
            <a:pPr eaLnBrk="0" hangingPunct="0">
              <a:spcBef>
                <a:spcPct val="50000"/>
              </a:spcBef>
            </a:pPr>
            <a:r>
              <a:rPr lang="en-US" altLang="en-US" sz="2400" b="1" dirty="0" smtClean="0">
                <a:solidFill>
                  <a:srgbClr val="010000"/>
                </a:solidFill>
                <a:latin typeface="Courier New" pitchFamily="49" charset="0"/>
              </a:rPr>
              <a:t>The program</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branches</a:t>
            </a:r>
            <a:r>
              <a:rPr lang="en-US" altLang="en-US" sz="1800" b="1" dirty="0" smtClean="0">
                <a:solidFill>
                  <a:srgbClr val="010000"/>
                </a:solidFill>
                <a:latin typeface="Courier New" pitchFamily="49" charset="0"/>
              </a:rPr>
              <a:t> </a:t>
            </a:r>
            <a:r>
              <a:rPr lang="en-US" altLang="en-US" sz="2400" b="1" dirty="0" smtClean="0">
                <a:solidFill>
                  <a:srgbClr val="010000"/>
                </a:solidFill>
                <a:latin typeface="Courier New" pitchFamily="49" charset="0"/>
              </a:rPr>
              <a:t>to Code-Block-2 if</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cc</a:t>
            </a:r>
            <a:r>
              <a:rPr lang="en-US" altLang="en-US" sz="18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e.g.,J</a:t>
            </a:r>
            <a:r>
              <a:rPr kumimoji="1" lang="en-US" altLang="en-US" sz="2400" b="1" i="1" dirty="0" err="1" smtClean="0">
                <a:solidFill>
                  <a:srgbClr val="FF9966"/>
                </a:solidFill>
              </a:rPr>
              <a:t>E</a:t>
            </a:r>
            <a:r>
              <a:rPr lang="en-US" altLang="en-US" sz="2400" b="1" dirty="0" smtClean="0">
                <a:solidFill>
                  <a:srgbClr val="010000"/>
                </a:solidFill>
                <a:latin typeface="Courier New" pitchFamily="49" charset="0"/>
              </a:rPr>
              <a:t> or J</a:t>
            </a:r>
            <a:r>
              <a:rPr kumimoji="1" lang="en-US" altLang="en-US" sz="2400" b="1" i="1" dirty="0" smtClean="0">
                <a:solidFill>
                  <a:srgbClr val="FF9966"/>
                </a:solidFill>
              </a:rPr>
              <a:t>NZ</a:t>
            </a:r>
            <a:r>
              <a:rPr lang="en-US" altLang="en-US" sz="2400" b="1" dirty="0" smtClean="0">
                <a:solidFill>
                  <a:srgbClr val="010000"/>
                </a:solidFill>
                <a:latin typeface="Courier New" pitchFamily="49" charset="0"/>
              </a:rPr>
              <a:t>,</a:t>
            </a:r>
            <a:r>
              <a:rPr kumimoji="1" lang="en-US" altLang="en-US" sz="2400" b="1" i="1" dirty="0" smtClean="0">
                <a:solidFill>
                  <a:srgbClr val="FF9966"/>
                </a:solidFill>
              </a:rPr>
              <a:t> </a:t>
            </a:r>
            <a:r>
              <a:rPr lang="en-US" altLang="en-US" sz="2400" b="1" dirty="0" smtClean="0">
                <a:solidFill>
                  <a:srgbClr val="010000"/>
                </a:solidFill>
                <a:latin typeface="Courier New" pitchFamily="49" charset="0"/>
              </a:rPr>
              <a:t>is</a:t>
            </a:r>
            <a:r>
              <a:rPr lang="en-US" altLang="en-US" sz="1800" b="1" dirty="0" smtClean="0">
                <a:solidFill>
                  <a:srgbClr val="010000"/>
                </a:solidFill>
                <a:latin typeface="Courier New" pitchFamily="49" charset="0"/>
              </a:rPr>
              <a:t> </a:t>
            </a:r>
            <a:r>
              <a:rPr kumimoji="1" lang="en-US" altLang="en-US" sz="2400" b="1" i="1" dirty="0" smtClean="0">
                <a:solidFill>
                  <a:srgbClr val="FF9966"/>
                </a:solidFill>
              </a:rPr>
              <a:t>True </a:t>
            </a:r>
          </a:p>
        </p:txBody>
      </p:sp>
      <p:sp>
        <p:nvSpPr>
          <p:cNvPr id="118793" name="Text Box 9"/>
          <p:cNvSpPr txBox="1">
            <a:spLocks noChangeArrowheads="1"/>
          </p:cNvSpPr>
          <p:nvPr/>
        </p:nvSpPr>
        <p:spPr bwMode="auto">
          <a:xfrm>
            <a:off x="838200" y="58674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kumimoji="1" lang="en-US" altLang="en-US" sz="2400" b="1" smtClean="0">
                <a:solidFill>
                  <a:srgbClr val="009999"/>
                </a:solidFill>
              </a:rPr>
              <a:t>Therefore</a:t>
            </a:r>
            <a:r>
              <a:rPr lang="en-US" altLang="en-US" sz="1800" b="1" smtClean="0">
                <a:solidFill>
                  <a:srgbClr val="010000"/>
                </a:solidFill>
                <a:latin typeface="Courier New" pitchFamily="49" charset="0"/>
              </a:rPr>
              <a:t> </a:t>
            </a:r>
            <a:r>
              <a:rPr kumimoji="1" lang="en-US" altLang="en-US" sz="2400" b="1" smtClean="0">
                <a:solidFill>
                  <a:srgbClr val="009999"/>
                </a:solidFill>
              </a:rPr>
              <a:t>HLL </a:t>
            </a:r>
            <a:r>
              <a:rPr kumimoji="1" lang="en-US" altLang="en-US" sz="2400" b="1" i="1" smtClean="0">
                <a:solidFill>
                  <a:srgbClr val="FF9966"/>
                </a:solidFill>
              </a:rPr>
              <a:t>not</a:t>
            </a:r>
            <a:r>
              <a:rPr kumimoji="1" lang="en-US" altLang="en-US" sz="2400" b="1" smtClean="0">
                <a:solidFill>
                  <a:srgbClr val="009999"/>
                </a:solidFill>
              </a:rPr>
              <a:t> </a:t>
            </a:r>
            <a:r>
              <a:rPr kumimoji="1" lang="en-US" altLang="en-US" sz="2400" b="1" i="1" smtClean="0">
                <a:solidFill>
                  <a:srgbClr val="FF9966"/>
                </a:solidFill>
              </a:rPr>
              <a:t>Condition</a:t>
            </a:r>
            <a:r>
              <a:rPr kumimoji="1" lang="en-US" altLang="en-US" sz="2400" b="1" smtClean="0">
                <a:solidFill>
                  <a:srgbClr val="009999"/>
                </a:solidFill>
              </a:rPr>
              <a:t> </a:t>
            </a:r>
            <a:r>
              <a:rPr kumimoji="1" lang="en-US" altLang="en-US" sz="2400" b="1" smtClean="0">
                <a:solidFill>
                  <a:srgbClr val="009999"/>
                </a:solidFill>
                <a:sym typeface="Wingdings" pitchFamily="2" charset="2"/>
              </a:rPr>
              <a:t> Assembler J</a:t>
            </a:r>
            <a:r>
              <a:rPr kumimoji="1" lang="en-US" altLang="en-US" sz="2400" b="1" i="1" smtClean="0">
                <a:solidFill>
                  <a:srgbClr val="FF9966"/>
                </a:solidFill>
                <a:sym typeface="Wingdings" pitchFamily="2" charset="2"/>
              </a:rPr>
              <a:t>cc</a:t>
            </a:r>
            <a:endParaRPr kumimoji="1" lang="en-US" altLang="en-US" sz="2400" b="1" i="1" smtClean="0">
              <a:solidFill>
                <a:srgbClr val="FF9966"/>
              </a:solidFill>
            </a:endParaRPr>
          </a:p>
        </p:txBody>
      </p:sp>
    </p:spTree>
    <p:extLst>
      <p:ext uri="{BB962C8B-B14F-4D97-AF65-F5344CB8AC3E}">
        <p14:creationId xmlns:p14="http://schemas.microsoft.com/office/powerpoint/2010/main" val="11647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1135144-8B4D-4D3D-91B7-1C3BD8B44D86}" type="slidenum">
              <a:rPr lang="en-US" altLang="en-US">
                <a:solidFill>
                  <a:srgbClr val="FF9966"/>
                </a:solidFill>
              </a:rPr>
              <a:pPr/>
              <a:t>19</a:t>
            </a:fld>
            <a:endParaRPr lang="en-US" altLang="en-US">
              <a:solidFill>
                <a:srgbClr val="FF9966"/>
              </a:solidFill>
            </a:endParaRPr>
          </a:p>
        </p:txBody>
      </p:sp>
      <p:sp>
        <p:nvSpPr>
          <p:cNvPr id="95234" name="Rectangle 2"/>
          <p:cNvSpPr>
            <a:spLocks noGrp="1" noChangeArrowheads="1"/>
          </p:cNvSpPr>
          <p:nvPr>
            <p:ph type="title"/>
          </p:nvPr>
        </p:nvSpPr>
        <p:spPr/>
        <p:txBody>
          <a:bodyPr/>
          <a:lstStyle/>
          <a:p>
            <a:r>
              <a:rPr lang="en-US" altLang="en-US"/>
              <a:t>If-Then-Else (</a:t>
            </a:r>
            <a:r>
              <a:rPr lang="en-US" altLang="en-US" sz="2400"/>
              <a:t>Continued…</a:t>
            </a:r>
            <a:r>
              <a:rPr lang="en-US" altLang="en-US"/>
              <a:t>)</a:t>
            </a:r>
          </a:p>
        </p:txBody>
      </p:sp>
      <p:sp>
        <p:nvSpPr>
          <p:cNvPr id="95235" name="Rectangle 3"/>
          <p:cNvSpPr>
            <a:spLocks noGrp="1" noChangeArrowheads="1"/>
          </p:cNvSpPr>
          <p:nvPr>
            <p:ph type="body" sz="half" idx="1"/>
          </p:nvPr>
        </p:nvSpPr>
        <p:spPr>
          <a:xfrm>
            <a:off x="1028700" y="1635125"/>
            <a:ext cx="3924300" cy="4841875"/>
          </a:xfrm>
        </p:spPr>
        <p:txBody>
          <a:bodyPr/>
          <a:lstStyle/>
          <a:p>
            <a:r>
              <a:rPr lang="en-US" altLang="en-US" sz="2000"/>
              <a:t>Example:</a:t>
            </a:r>
          </a:p>
          <a:p>
            <a:pPr marL="914400" lvl="2" indent="0">
              <a:buFont typeface="Monotype Sorts" pitchFamily="2" charset="2"/>
              <a:buNone/>
            </a:pPr>
            <a:r>
              <a:rPr lang="en-US" altLang="en-US" sz="1800"/>
              <a:t>if (op1 &lt; op2) then</a:t>
            </a:r>
          </a:p>
          <a:p>
            <a:pPr marL="1371600" lvl="3" indent="0">
              <a:buFont typeface="Monotype Sorts" pitchFamily="2" charset="2"/>
              <a:buNone/>
            </a:pPr>
            <a:r>
              <a:rPr lang="en-US" altLang="en-US"/>
              <a:t>statement 1</a:t>
            </a:r>
          </a:p>
          <a:p>
            <a:pPr marL="914400" lvl="2" indent="0">
              <a:buFont typeface="Monotype Sorts" pitchFamily="2" charset="2"/>
              <a:buNone/>
            </a:pPr>
            <a:r>
              <a:rPr lang="en-US" altLang="en-US" sz="1800"/>
              <a:t>else </a:t>
            </a:r>
          </a:p>
          <a:p>
            <a:pPr marL="1371600" lvl="3" indent="0">
              <a:buFont typeface="Monotype Sorts" pitchFamily="2" charset="2"/>
              <a:buNone/>
            </a:pPr>
            <a:r>
              <a:rPr lang="en-US" altLang="en-US"/>
              <a:t>statement 2</a:t>
            </a:r>
          </a:p>
          <a:p>
            <a:pPr marL="914400" lvl="2" indent="0">
              <a:buFont typeface="Monotype Sorts" pitchFamily="2" charset="2"/>
              <a:buNone/>
            </a:pPr>
            <a:r>
              <a:rPr lang="en-US" altLang="en-US" sz="1800"/>
              <a:t>end_if</a:t>
            </a:r>
          </a:p>
          <a:p>
            <a:r>
              <a:rPr lang="en-US" altLang="en-US" sz="2000"/>
              <a:t>Analysis:</a:t>
            </a:r>
          </a:p>
          <a:p>
            <a:pPr marL="457200" lvl="1" indent="0"/>
            <a:r>
              <a:rPr lang="en-US" altLang="en-US" sz="2000"/>
              <a:t> there is a conditional jump (JXXX) to else when </a:t>
            </a:r>
          </a:p>
          <a:p>
            <a:pPr marL="914400" lvl="2" indent="0"/>
            <a:r>
              <a:rPr lang="en-US" altLang="en-US" sz="1800"/>
              <a:t>op1 &gt;= op2</a:t>
            </a:r>
          </a:p>
          <a:p>
            <a:pPr marL="457200" lvl="1" indent="0"/>
            <a:r>
              <a:rPr lang="en-US" altLang="en-US" sz="2000"/>
              <a:t> there is an unconditional jump (JMP) from end of “statement 1” to end_if </a:t>
            </a:r>
          </a:p>
        </p:txBody>
      </p:sp>
      <p:sp>
        <p:nvSpPr>
          <p:cNvPr id="95236" name="Rectangle 4"/>
          <p:cNvSpPr>
            <a:spLocks noGrp="1" noChangeArrowheads="1"/>
          </p:cNvSpPr>
          <p:nvPr>
            <p:ph type="body" sz="half" idx="2"/>
          </p:nvPr>
        </p:nvSpPr>
        <p:spPr>
          <a:xfrm>
            <a:off x="4800600" y="1635125"/>
            <a:ext cx="4191000" cy="4994275"/>
          </a:xfrm>
          <a:solidFill>
            <a:srgbClr val="FFFF00"/>
          </a:solidFill>
        </p:spPr>
        <p:txBody>
          <a:bodyPr/>
          <a:lstStyle/>
          <a:p>
            <a:r>
              <a:rPr lang="en-US" altLang="en-US" sz="2000" dirty="0"/>
              <a:t>ASM solution for </a:t>
            </a:r>
            <a:r>
              <a:rPr lang="en-US" altLang="en-US" sz="2000" dirty="0">
                <a:solidFill>
                  <a:schemeClr val="hlink"/>
                </a:solidFill>
              </a:rPr>
              <a:t>signed</a:t>
            </a:r>
            <a:r>
              <a:rPr lang="en-US" altLang="en-US" sz="2000" dirty="0"/>
              <a:t> comparison</a:t>
            </a:r>
            <a:r>
              <a:rPr lang="en-US" altLang="en-US" sz="2000" dirty="0" smtClean="0"/>
              <a:t>:</a:t>
            </a:r>
          </a:p>
          <a:p>
            <a:endParaRPr lang="en-US" altLang="en-US" sz="2000" dirty="0"/>
          </a:p>
          <a:p>
            <a:pPr marL="914400" lvl="2" indent="0">
              <a:buFont typeface="Monotype Sorts" pitchFamily="2" charset="2"/>
              <a:buNone/>
            </a:pPr>
            <a:r>
              <a:rPr lang="en-US" altLang="en-US" sz="1800" dirty="0" err="1"/>
              <a:t>cmp</a:t>
            </a:r>
            <a:r>
              <a:rPr lang="en-US" altLang="en-US" sz="1800" dirty="0"/>
              <a:t> op1</a:t>
            </a:r>
            <a:r>
              <a:rPr lang="en-US" altLang="en-US" sz="1800" dirty="0" smtClean="0"/>
              <a:t>, op2</a:t>
            </a:r>
            <a:endParaRPr lang="en-US" altLang="en-US" sz="1800" dirty="0"/>
          </a:p>
          <a:p>
            <a:pPr marL="914400" lvl="2" indent="0">
              <a:buFont typeface="Monotype Sorts" pitchFamily="2" charset="2"/>
              <a:buNone/>
            </a:pPr>
            <a:r>
              <a:rPr lang="en-US" altLang="en-US" sz="1800" dirty="0" err="1"/>
              <a:t>jge</a:t>
            </a:r>
            <a:r>
              <a:rPr lang="en-US" altLang="en-US" sz="1800" dirty="0"/>
              <a:t> else_</a:t>
            </a:r>
          </a:p>
          <a:p>
            <a:pPr marL="914400" lvl="2" indent="0">
              <a:buFont typeface="Monotype Sorts" pitchFamily="2" charset="2"/>
              <a:buNone/>
            </a:pPr>
            <a:r>
              <a:rPr lang="en-US" altLang="en-US" sz="1800" dirty="0"/>
              <a:t> ;put statement 1 here</a:t>
            </a:r>
          </a:p>
          <a:p>
            <a:pPr marL="914400" lvl="2" indent="0">
              <a:buFont typeface="Monotype Sorts" pitchFamily="2" charset="2"/>
              <a:buNone/>
            </a:pPr>
            <a:r>
              <a:rPr lang="en-US" altLang="en-US" sz="1800" dirty="0" err="1">
                <a:solidFill>
                  <a:srgbClr val="FF0000"/>
                </a:solidFill>
              </a:rPr>
              <a:t>jmp</a:t>
            </a:r>
            <a:r>
              <a:rPr lang="en-US" altLang="en-US" sz="1800" dirty="0">
                <a:solidFill>
                  <a:srgbClr val="FF0000"/>
                </a:solidFill>
              </a:rPr>
              <a:t> </a:t>
            </a:r>
            <a:r>
              <a:rPr lang="en-US" altLang="en-US" sz="1800" dirty="0" err="1">
                <a:solidFill>
                  <a:srgbClr val="FF0000"/>
                </a:solidFill>
              </a:rPr>
              <a:t>end_if</a:t>
            </a:r>
            <a:endParaRPr lang="en-US" altLang="en-US" sz="1800" dirty="0">
              <a:solidFill>
                <a:srgbClr val="FF0000"/>
              </a:solidFill>
            </a:endParaRPr>
          </a:p>
          <a:p>
            <a:pPr marL="914400" lvl="2" indent="0">
              <a:buFont typeface="Monotype Sorts" pitchFamily="2" charset="2"/>
              <a:buNone/>
            </a:pPr>
            <a:r>
              <a:rPr lang="en-US" altLang="en-US" sz="1800" dirty="0"/>
              <a:t>else_:</a:t>
            </a:r>
          </a:p>
          <a:p>
            <a:pPr marL="914400" lvl="2" indent="0">
              <a:buFont typeface="Monotype Sorts" pitchFamily="2" charset="2"/>
              <a:buNone/>
            </a:pPr>
            <a:r>
              <a:rPr lang="en-US" altLang="en-US" sz="1800" dirty="0"/>
              <a:t> ;put statement 2 here</a:t>
            </a:r>
          </a:p>
          <a:p>
            <a:pPr marL="914400" lvl="2" indent="0">
              <a:buFont typeface="Monotype Sorts" pitchFamily="2" charset="2"/>
              <a:buNone/>
            </a:pPr>
            <a:r>
              <a:rPr lang="en-US" altLang="en-US" sz="1800" dirty="0" err="1">
                <a:solidFill>
                  <a:srgbClr val="FF0000"/>
                </a:solidFill>
              </a:rPr>
              <a:t>end_if</a:t>
            </a:r>
            <a:r>
              <a:rPr lang="en-US" altLang="en-US" sz="1800" dirty="0" smtClean="0">
                <a:solidFill>
                  <a:srgbClr val="FF0000"/>
                </a:solidFill>
              </a:rPr>
              <a:t>:</a:t>
            </a:r>
          </a:p>
          <a:p>
            <a:pPr marL="914400" lvl="2" indent="0">
              <a:buFont typeface="Monotype Sorts" pitchFamily="2" charset="2"/>
              <a:buNone/>
            </a:pPr>
            <a:endParaRPr lang="en-US" altLang="en-US" sz="1800" dirty="0">
              <a:solidFill>
                <a:srgbClr val="FF0000"/>
              </a:solidFill>
            </a:endParaRPr>
          </a:p>
          <a:p>
            <a:r>
              <a:rPr lang="en-US" altLang="en-US" sz="2000" dirty="0"/>
              <a:t>Note: “else” is a ASM reserved word. We use “else_” instead</a:t>
            </a:r>
          </a:p>
        </p:txBody>
      </p:sp>
    </p:spTree>
    <p:extLst>
      <p:ext uri="{BB962C8B-B14F-4D97-AF65-F5344CB8AC3E}">
        <p14:creationId xmlns:p14="http://schemas.microsoft.com/office/powerpoint/2010/main" val="140256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078E6B0-7A37-4D90-9E3C-E77D3CA0CD4C}" type="slidenum">
              <a:rPr lang="en-US" altLang="en-US">
                <a:solidFill>
                  <a:srgbClr val="FF9966"/>
                </a:solidFill>
              </a:rPr>
              <a:pPr/>
              <a:t>2</a:t>
            </a:fld>
            <a:endParaRPr lang="en-US" altLang="en-US">
              <a:solidFill>
                <a:srgbClr val="FF9966"/>
              </a:solidFill>
            </a:endParaRPr>
          </a:p>
        </p:txBody>
      </p:sp>
      <p:sp>
        <p:nvSpPr>
          <p:cNvPr id="80898" name="Rectangle 2"/>
          <p:cNvSpPr>
            <a:spLocks noGrp="1" noChangeArrowheads="1"/>
          </p:cNvSpPr>
          <p:nvPr>
            <p:ph type="title"/>
          </p:nvPr>
        </p:nvSpPr>
        <p:spPr/>
        <p:txBody>
          <a:bodyPr/>
          <a:lstStyle/>
          <a:p>
            <a:r>
              <a:rPr lang="en-US" altLang="en-US"/>
              <a:t>Jumps and Loops</a:t>
            </a:r>
          </a:p>
        </p:txBody>
      </p:sp>
      <p:sp>
        <p:nvSpPr>
          <p:cNvPr id="80899" name="Rectangle 3"/>
          <p:cNvSpPr>
            <a:spLocks noGrp="1" noChangeArrowheads="1"/>
          </p:cNvSpPr>
          <p:nvPr>
            <p:ph type="body" idx="1"/>
          </p:nvPr>
        </p:nvSpPr>
        <p:spPr>
          <a:xfrm>
            <a:off x="76200" y="838200"/>
            <a:ext cx="8915400" cy="5867400"/>
          </a:xfrm>
        </p:spPr>
        <p:txBody>
          <a:bodyPr/>
          <a:lstStyle/>
          <a:p>
            <a:pPr algn="just">
              <a:lnSpc>
                <a:spcPct val="90000"/>
              </a:lnSpc>
            </a:pPr>
            <a:r>
              <a:rPr lang="en-US" altLang="en-US" dirty="0"/>
              <a:t>The basic instructions for branching are jumps and </a:t>
            </a:r>
            <a:r>
              <a:rPr lang="en-US" altLang="en-US" dirty="0" smtClean="0"/>
              <a:t>loops</a:t>
            </a:r>
          </a:p>
          <a:p>
            <a:pPr algn="just">
              <a:lnSpc>
                <a:spcPct val="90000"/>
              </a:lnSpc>
            </a:pPr>
            <a:endParaRPr lang="en-US" altLang="en-US" dirty="0"/>
          </a:p>
          <a:p>
            <a:pPr algn="just">
              <a:lnSpc>
                <a:spcPct val="90000"/>
              </a:lnSpc>
            </a:pPr>
            <a:r>
              <a:rPr lang="en-US" altLang="en-US" dirty="0">
                <a:solidFill>
                  <a:schemeClr val="folHlink"/>
                </a:solidFill>
              </a:rPr>
              <a:t>Loops</a:t>
            </a:r>
            <a:r>
              <a:rPr lang="en-US" altLang="en-US" dirty="0"/>
              <a:t> are instructions to repeat a block of code a certain number of </a:t>
            </a:r>
            <a:r>
              <a:rPr lang="en-US" altLang="en-US" dirty="0" smtClean="0"/>
              <a:t>times</a:t>
            </a:r>
          </a:p>
          <a:p>
            <a:pPr algn="just">
              <a:lnSpc>
                <a:spcPct val="90000"/>
              </a:lnSpc>
            </a:pPr>
            <a:endParaRPr lang="en-US" altLang="en-US" dirty="0"/>
          </a:p>
          <a:p>
            <a:pPr algn="just">
              <a:lnSpc>
                <a:spcPct val="90000"/>
              </a:lnSpc>
            </a:pPr>
            <a:r>
              <a:rPr lang="en-US" altLang="en-US" dirty="0">
                <a:solidFill>
                  <a:schemeClr val="folHlink"/>
                </a:solidFill>
              </a:rPr>
              <a:t>Jumps</a:t>
            </a:r>
            <a:r>
              <a:rPr lang="en-US" altLang="en-US" dirty="0"/>
              <a:t> are instructions that branch to a distant labeled instruction when a flag condition is </a:t>
            </a:r>
            <a:r>
              <a:rPr lang="en-US" altLang="en-US" dirty="0" smtClean="0"/>
              <a:t>met</a:t>
            </a:r>
          </a:p>
          <a:p>
            <a:pPr algn="just">
              <a:lnSpc>
                <a:spcPct val="90000"/>
              </a:lnSpc>
            </a:pPr>
            <a:endParaRPr lang="en-US" altLang="en-US" dirty="0"/>
          </a:p>
          <a:p>
            <a:pPr lvl="1" algn="just">
              <a:lnSpc>
                <a:spcPct val="90000"/>
              </a:lnSpc>
            </a:pPr>
            <a:r>
              <a:rPr lang="en-US" altLang="en-US" dirty="0"/>
              <a:t>Status flags are modified by arithmetic instructions so these are normally used just before a jump</a:t>
            </a:r>
          </a:p>
          <a:p>
            <a:pPr lvl="1" algn="just">
              <a:lnSpc>
                <a:spcPct val="90000"/>
              </a:lnSpc>
            </a:pPr>
            <a:r>
              <a:rPr lang="en-US" altLang="en-US" dirty="0"/>
              <a:t>Example: the JNZ (jump if not zero) instruction jumps to the destination-label if ZF = 0. Usage:</a:t>
            </a:r>
          </a:p>
          <a:p>
            <a:pPr lvl="3" algn="just">
              <a:lnSpc>
                <a:spcPct val="90000"/>
              </a:lnSpc>
            </a:pPr>
            <a:r>
              <a:rPr lang="en-US" altLang="en-US" dirty="0"/>
              <a:t>	JNZ destination-label</a:t>
            </a:r>
          </a:p>
          <a:p>
            <a:pPr lvl="1" algn="just">
              <a:lnSpc>
                <a:spcPct val="90000"/>
              </a:lnSpc>
            </a:pPr>
            <a:r>
              <a:rPr lang="en-US" altLang="en-US" dirty="0"/>
              <a:t>Syntax: </a:t>
            </a:r>
            <a:r>
              <a:rPr lang="en-US" altLang="en-US" dirty="0">
                <a:solidFill>
                  <a:srgbClr val="FF0000"/>
                </a:solidFill>
              </a:rPr>
              <a:t>J</a:t>
            </a:r>
            <a:r>
              <a:rPr lang="en-US" altLang="en-US" b="1" i="1" u="sng" dirty="0">
                <a:solidFill>
                  <a:srgbClr val="FF0000"/>
                </a:solidFill>
              </a:rPr>
              <a:t>COND</a:t>
            </a:r>
            <a:r>
              <a:rPr lang="en-US" altLang="en-US" dirty="0">
                <a:solidFill>
                  <a:srgbClr val="FF0000"/>
                </a:solidFill>
              </a:rPr>
              <a:t> </a:t>
            </a:r>
            <a:r>
              <a:rPr lang="en-US" altLang="en-US" dirty="0" err="1">
                <a:solidFill>
                  <a:srgbClr val="FF0000"/>
                </a:solidFill>
              </a:rPr>
              <a:t>Dest_label</a:t>
            </a:r>
            <a:r>
              <a:rPr lang="en-US" altLang="en-US" dirty="0"/>
              <a:t>; </a:t>
            </a:r>
          </a:p>
          <a:p>
            <a:pPr lvl="2" algn="just">
              <a:lnSpc>
                <a:spcPct val="90000"/>
              </a:lnSpc>
            </a:pPr>
            <a:r>
              <a:rPr lang="en-US" altLang="en-US" dirty="0"/>
              <a:t>Jump/Branch to Label If </a:t>
            </a:r>
            <a:r>
              <a:rPr lang="en-US" altLang="en-US" u="sng" dirty="0">
                <a:solidFill>
                  <a:srgbClr val="FF0000"/>
                </a:solidFill>
              </a:rPr>
              <a:t>COND</a:t>
            </a:r>
            <a:r>
              <a:rPr lang="en-US" altLang="en-US" dirty="0"/>
              <a:t> is True</a:t>
            </a:r>
          </a:p>
        </p:txBody>
      </p:sp>
    </p:spTree>
    <p:extLst>
      <p:ext uri="{BB962C8B-B14F-4D97-AF65-F5344CB8AC3E}">
        <p14:creationId xmlns:p14="http://schemas.microsoft.com/office/powerpoint/2010/main" val="1600785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4"/>
          <p:cNvSpPr>
            <a:spLocks noGrp="1"/>
          </p:cNvSpPr>
          <p:nvPr>
            <p:ph type="sldNum" sz="quarter" idx="11"/>
          </p:nvPr>
        </p:nvSpPr>
        <p:spPr/>
        <p:txBody>
          <a:bodyPr/>
          <a:lstStyle/>
          <a:p>
            <a:fld id="{E472AE44-1E35-4E72-B5DB-5EB1F9E8904D}" type="slidenum">
              <a:rPr lang="en-US" altLang="en-US">
                <a:solidFill>
                  <a:srgbClr val="FFFFFF"/>
                </a:solidFill>
              </a:rPr>
              <a:pPr/>
              <a:t>20</a:t>
            </a:fld>
            <a:endParaRPr lang="en-US" altLang="en-US">
              <a:solidFill>
                <a:srgbClr val="FFFFFF"/>
              </a:solidFill>
            </a:endParaRPr>
          </a:p>
        </p:txBody>
      </p:sp>
      <p:sp>
        <p:nvSpPr>
          <p:cNvPr id="115714" name="Rectangle 2"/>
          <p:cNvSpPr>
            <a:spLocks noGrp="1" noChangeArrowheads="1"/>
          </p:cNvSpPr>
          <p:nvPr>
            <p:ph type="title"/>
          </p:nvPr>
        </p:nvSpPr>
        <p:spPr/>
        <p:txBody>
          <a:bodyPr/>
          <a:lstStyle/>
          <a:p>
            <a:r>
              <a:rPr lang="en-US" altLang="en-US"/>
              <a:t>Your turn . . .</a:t>
            </a:r>
          </a:p>
        </p:txBody>
      </p:sp>
      <p:sp>
        <p:nvSpPr>
          <p:cNvPr id="115715" name="Rectangle 3"/>
          <p:cNvSpPr>
            <a:spLocks noGrp="1" noChangeArrowheads="1"/>
          </p:cNvSpPr>
          <p:nvPr>
            <p:ph type="body" idx="1"/>
          </p:nvPr>
        </p:nvSpPr>
        <p:spPr>
          <a:xfrm>
            <a:off x="685800" y="1143000"/>
            <a:ext cx="7772400" cy="1219200"/>
          </a:xfrm>
        </p:spPr>
        <p:txBody>
          <a:bodyPr/>
          <a:lstStyle/>
          <a:p>
            <a:pPr marL="0" indent="0">
              <a:lnSpc>
                <a:spcPct val="120000"/>
              </a:lnSpc>
              <a:buFontTx/>
              <a:buNone/>
            </a:pPr>
            <a:r>
              <a:rPr lang="en-US" altLang="en-US"/>
              <a:t>Implement the following pseudocode in assembly language. All values are 32-bit signed integers:</a:t>
            </a:r>
            <a:endParaRPr lang="en-US" altLang="en-US" sz="2000" b="1">
              <a:latin typeface="Courier New" pitchFamily="49" charset="0"/>
            </a:endParaRPr>
          </a:p>
        </p:txBody>
      </p:sp>
      <p:sp>
        <p:nvSpPr>
          <p:cNvPr id="115716" name="Text Box 4"/>
          <p:cNvSpPr txBox="1">
            <a:spLocks noChangeArrowheads="1"/>
          </p:cNvSpPr>
          <p:nvPr/>
        </p:nvSpPr>
        <p:spPr bwMode="auto">
          <a:xfrm>
            <a:off x="4419600" y="2362200"/>
            <a:ext cx="3276600" cy="2438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eax,var1</a:t>
            </a:r>
          </a:p>
          <a:p>
            <a:pPr lvl="1">
              <a:lnSpc>
                <a:spcPct val="50000"/>
              </a:lnSpc>
              <a:spcBef>
                <a:spcPct val="50000"/>
              </a:spcBef>
            </a:pPr>
            <a:r>
              <a:rPr lang="en-US" altLang="en-US" sz="1800" b="1" dirty="0" err="1">
                <a:solidFill>
                  <a:srgbClr val="FFCC66"/>
                </a:solidFill>
                <a:latin typeface="Courier New" pitchFamily="49" charset="0"/>
              </a:rPr>
              <a:t>cmp</a:t>
            </a:r>
            <a:r>
              <a:rPr lang="en-US" altLang="en-US" sz="1800" b="1" dirty="0">
                <a:solidFill>
                  <a:srgbClr val="FFCC66"/>
                </a:solidFill>
                <a:latin typeface="Courier New" pitchFamily="49" charset="0"/>
              </a:rPr>
              <a:t> eax,var2</a:t>
            </a:r>
          </a:p>
          <a:p>
            <a:pPr lvl="1">
              <a:lnSpc>
                <a:spcPct val="50000"/>
              </a:lnSpc>
              <a:spcBef>
                <a:spcPct val="50000"/>
              </a:spcBef>
            </a:pPr>
            <a:r>
              <a:rPr lang="en-US" altLang="en-US" sz="1800" b="1" dirty="0" err="1">
                <a:solidFill>
                  <a:srgbClr val="FFCC66"/>
                </a:solidFill>
                <a:latin typeface="Courier New" pitchFamily="49" charset="0"/>
              </a:rPr>
              <a:t>jle</a:t>
            </a:r>
            <a:r>
              <a:rPr lang="en-US" altLang="en-US" sz="1800" b="1" dirty="0">
                <a:solidFill>
                  <a:srgbClr val="FFCC66"/>
                </a:solidFill>
                <a:latin typeface="Courier New" pitchFamily="49" charset="0"/>
              </a:rPr>
              <a:t> L1</a:t>
            </a:r>
          </a:p>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a:t>
            </a:r>
            <a:r>
              <a:rPr lang="en-US" altLang="en-US" sz="1800" b="1" dirty="0" smtClean="0">
                <a:solidFill>
                  <a:srgbClr val="FFCC66"/>
                </a:solidFill>
                <a:latin typeface="Courier New" pitchFamily="49" charset="0"/>
              </a:rPr>
              <a:t>var3,6</a:t>
            </a:r>
            <a:endParaRPr lang="en-US" altLang="en-US" sz="1800" b="1" dirty="0">
              <a:solidFill>
                <a:srgbClr val="FFCC66"/>
              </a:solidFill>
              <a:latin typeface="Courier New" pitchFamily="49" charset="0"/>
            </a:endParaRPr>
          </a:p>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a:t>
            </a:r>
            <a:r>
              <a:rPr lang="en-US" altLang="en-US" sz="1800" b="1" dirty="0" smtClean="0">
                <a:solidFill>
                  <a:srgbClr val="FFCC66"/>
                </a:solidFill>
                <a:latin typeface="Courier New" pitchFamily="49" charset="0"/>
              </a:rPr>
              <a:t>var4,7</a:t>
            </a:r>
            <a:endParaRPr lang="en-US" altLang="en-US" sz="1800" b="1" dirty="0">
              <a:solidFill>
                <a:srgbClr val="FFCC66"/>
              </a:solidFill>
              <a:latin typeface="Courier New" pitchFamily="49" charset="0"/>
            </a:endParaRPr>
          </a:p>
          <a:p>
            <a:pPr lvl="1">
              <a:lnSpc>
                <a:spcPct val="50000"/>
              </a:lnSpc>
              <a:spcBef>
                <a:spcPct val="50000"/>
              </a:spcBef>
            </a:pPr>
            <a:r>
              <a:rPr lang="en-US" altLang="en-US" sz="1800" b="1" dirty="0" err="1">
                <a:solidFill>
                  <a:srgbClr val="FFCC66"/>
                </a:solidFill>
                <a:latin typeface="Courier New" pitchFamily="49" charset="0"/>
              </a:rPr>
              <a:t>jmp</a:t>
            </a:r>
            <a:r>
              <a:rPr lang="en-US" altLang="en-US" sz="1800" b="1" dirty="0">
                <a:solidFill>
                  <a:srgbClr val="FFCC66"/>
                </a:solidFill>
                <a:latin typeface="Courier New" pitchFamily="49" charset="0"/>
              </a:rPr>
              <a:t> L2</a:t>
            </a:r>
          </a:p>
          <a:p>
            <a:pPr>
              <a:lnSpc>
                <a:spcPct val="50000"/>
              </a:lnSpc>
              <a:spcBef>
                <a:spcPct val="50000"/>
              </a:spcBef>
            </a:pPr>
            <a:r>
              <a:rPr lang="en-US" altLang="en-US" sz="1800" b="1" dirty="0">
                <a:solidFill>
                  <a:srgbClr val="FFCC66"/>
                </a:solidFill>
                <a:latin typeface="Courier New" pitchFamily="49" charset="0"/>
              </a:rPr>
              <a:t>L1:	</a:t>
            </a: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a:t>
            </a:r>
            <a:r>
              <a:rPr lang="en-US" altLang="en-US" sz="1800" b="1" dirty="0" smtClean="0">
                <a:solidFill>
                  <a:srgbClr val="FFCC66"/>
                </a:solidFill>
                <a:latin typeface="Courier New" pitchFamily="49" charset="0"/>
              </a:rPr>
              <a:t>var3,10</a:t>
            </a:r>
            <a:endParaRPr lang="en-US" altLang="en-US" sz="1800" b="1" dirty="0">
              <a:solidFill>
                <a:srgbClr val="FFCC66"/>
              </a:solidFill>
              <a:latin typeface="Courier New" pitchFamily="49" charset="0"/>
            </a:endParaRPr>
          </a:p>
          <a:p>
            <a:pPr>
              <a:lnSpc>
                <a:spcPct val="50000"/>
              </a:lnSpc>
              <a:spcBef>
                <a:spcPct val="50000"/>
              </a:spcBef>
            </a:pPr>
            <a:r>
              <a:rPr lang="en-US" altLang="en-US" sz="1800" b="1" dirty="0">
                <a:solidFill>
                  <a:srgbClr val="FFCC66"/>
                </a:solidFill>
                <a:latin typeface="Courier New" pitchFamily="49" charset="0"/>
              </a:rPr>
              <a:t>L2:</a:t>
            </a:r>
          </a:p>
        </p:txBody>
      </p:sp>
      <p:sp>
        <p:nvSpPr>
          <p:cNvPr id="115717" name="Text Box 5"/>
          <p:cNvSpPr txBox="1">
            <a:spLocks noChangeArrowheads="1"/>
          </p:cNvSpPr>
          <p:nvPr/>
        </p:nvSpPr>
        <p:spPr bwMode="auto">
          <a:xfrm>
            <a:off x="838200" y="2362200"/>
            <a:ext cx="32004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a:solidFill>
                  <a:srgbClr val="FFFFFF"/>
                </a:solidFill>
                <a:latin typeface="Courier New" pitchFamily="49" charset="0"/>
              </a:rPr>
              <a:t>if( var1 &lt;= var2 )</a:t>
            </a:r>
          </a:p>
          <a:p>
            <a:pPr>
              <a:lnSpc>
                <a:spcPct val="90000"/>
              </a:lnSpc>
              <a:spcBef>
                <a:spcPct val="20000"/>
              </a:spcBef>
              <a:buClr>
                <a:srgbClr val="FFFFFF"/>
              </a:buClr>
            </a:pPr>
            <a:r>
              <a:rPr lang="en-US" altLang="en-US" sz="1800" b="1">
                <a:solidFill>
                  <a:srgbClr val="FFFFFF"/>
                </a:solidFill>
                <a:latin typeface="Courier New" pitchFamily="49" charset="0"/>
              </a:rPr>
              <a:t>  var3 = 10;</a:t>
            </a:r>
          </a:p>
          <a:p>
            <a:pPr>
              <a:lnSpc>
                <a:spcPct val="90000"/>
              </a:lnSpc>
              <a:spcBef>
                <a:spcPct val="20000"/>
              </a:spcBef>
              <a:buClr>
                <a:srgbClr val="FFFFFF"/>
              </a:buClr>
            </a:pPr>
            <a:r>
              <a:rPr lang="en-US" altLang="en-US" sz="1800" b="1">
                <a:solidFill>
                  <a:srgbClr val="FFFFFF"/>
                </a:solidFill>
                <a:latin typeface="Courier New" pitchFamily="49" charset="0"/>
              </a:rPr>
              <a:t>else</a:t>
            </a:r>
          </a:p>
          <a:p>
            <a:pPr>
              <a:lnSpc>
                <a:spcPct val="90000"/>
              </a:lnSpc>
              <a:spcBef>
                <a:spcPct val="20000"/>
              </a:spcBef>
              <a:buClr>
                <a:srgbClr val="FFFFFF"/>
              </a:buClr>
            </a:pPr>
            <a:r>
              <a:rPr lang="en-US" altLang="en-US" sz="1800" b="1">
                <a:solidFill>
                  <a:srgbClr val="FFFFFF"/>
                </a:solidFill>
                <a:latin typeface="Courier New" pitchFamily="49" charset="0"/>
              </a:rPr>
              <a:t>{</a:t>
            </a:r>
          </a:p>
          <a:p>
            <a:pPr>
              <a:lnSpc>
                <a:spcPct val="90000"/>
              </a:lnSpc>
              <a:spcBef>
                <a:spcPct val="20000"/>
              </a:spcBef>
              <a:buClr>
                <a:srgbClr val="FFFFFF"/>
              </a:buClr>
            </a:pPr>
            <a:r>
              <a:rPr lang="en-US" altLang="en-US" sz="1800" b="1">
                <a:solidFill>
                  <a:srgbClr val="FFFFFF"/>
                </a:solidFill>
                <a:latin typeface="Courier New" pitchFamily="49" charset="0"/>
              </a:rPr>
              <a:t>  var3 = 6;</a:t>
            </a:r>
          </a:p>
          <a:p>
            <a:pPr>
              <a:lnSpc>
                <a:spcPct val="90000"/>
              </a:lnSpc>
              <a:spcBef>
                <a:spcPct val="20000"/>
              </a:spcBef>
              <a:buClr>
                <a:srgbClr val="FFFFFF"/>
              </a:buClr>
            </a:pPr>
            <a:r>
              <a:rPr lang="en-US" altLang="en-US" sz="1800" b="1">
                <a:solidFill>
                  <a:srgbClr val="FFFFFF"/>
                </a:solidFill>
                <a:latin typeface="Courier New" pitchFamily="49" charset="0"/>
              </a:rPr>
              <a:t>  var4 = 7;</a:t>
            </a:r>
          </a:p>
          <a:p>
            <a:pPr>
              <a:lnSpc>
                <a:spcPct val="90000"/>
              </a:lnSpc>
              <a:spcBef>
                <a:spcPct val="20000"/>
              </a:spcBef>
              <a:buClr>
                <a:srgbClr val="FFFFFF"/>
              </a:buClr>
            </a:pPr>
            <a:r>
              <a:rPr lang="en-US" altLang="en-US" sz="1800" b="1">
                <a:solidFill>
                  <a:srgbClr val="FFFFFF"/>
                </a:solidFill>
                <a:latin typeface="Courier New" pitchFamily="49" charset="0"/>
              </a:rPr>
              <a:t>}</a:t>
            </a:r>
          </a:p>
        </p:txBody>
      </p:sp>
      <p:sp>
        <p:nvSpPr>
          <p:cNvPr id="115718" name="Text Box 6"/>
          <p:cNvSpPr txBox="1">
            <a:spLocks noChangeArrowheads="1"/>
          </p:cNvSpPr>
          <p:nvPr/>
        </p:nvSpPr>
        <p:spPr bwMode="auto">
          <a:xfrm>
            <a:off x="685800" y="51054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(There are multiple correct solutions to this problem.)</a:t>
            </a:r>
          </a:p>
        </p:txBody>
      </p:sp>
    </p:spTree>
    <p:extLst>
      <p:ext uri="{BB962C8B-B14F-4D97-AF65-F5344CB8AC3E}">
        <p14:creationId xmlns:p14="http://schemas.microsoft.com/office/powerpoint/2010/main" val="1327970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box(in)">
                                      <p:cBhvr>
                                        <p:cTn id="7"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21516CC8-AA27-4C73-A4C6-B2AE1B382552}" type="slidenum">
              <a:rPr lang="en-US" altLang="en-US">
                <a:solidFill>
                  <a:srgbClr val="FFFFFF"/>
                </a:solidFill>
              </a:rPr>
              <a:pPr/>
              <a:t>21</a:t>
            </a:fld>
            <a:endParaRPr lang="en-US" altLang="en-US">
              <a:solidFill>
                <a:srgbClr val="FFFFFF"/>
              </a:solidFill>
            </a:endParaRPr>
          </a:p>
        </p:txBody>
      </p:sp>
      <p:sp>
        <p:nvSpPr>
          <p:cNvPr id="116738" name="Rectangle 2"/>
          <p:cNvSpPr>
            <a:spLocks noGrp="1" noChangeArrowheads="1"/>
          </p:cNvSpPr>
          <p:nvPr>
            <p:ph type="title"/>
          </p:nvPr>
        </p:nvSpPr>
        <p:spPr/>
        <p:txBody>
          <a:bodyPr/>
          <a:lstStyle/>
          <a:p>
            <a:r>
              <a:rPr lang="en-US" altLang="en-US" b="1" dirty="0"/>
              <a:t>Conditional Structures</a:t>
            </a:r>
            <a:r>
              <a:rPr lang="en-US" altLang="en-US" dirty="0"/>
              <a:t/>
            </a:r>
            <a:br>
              <a:rPr lang="en-US" altLang="en-US" dirty="0"/>
            </a:br>
            <a:r>
              <a:rPr lang="en-US" altLang="en-US" sz="2800" dirty="0"/>
              <a:t>Compound Expression with </a:t>
            </a:r>
            <a:r>
              <a:rPr lang="en-US" altLang="en-US" sz="2800" dirty="0" smtClean="0"/>
              <a:t>AND</a:t>
            </a:r>
            <a:endParaRPr lang="en-US" altLang="en-US" sz="2800" dirty="0"/>
          </a:p>
        </p:txBody>
      </p:sp>
      <p:sp>
        <p:nvSpPr>
          <p:cNvPr id="116739" name="Rectangle 3"/>
          <p:cNvSpPr>
            <a:spLocks noGrp="1" noChangeArrowheads="1"/>
          </p:cNvSpPr>
          <p:nvPr>
            <p:ph type="body" idx="1"/>
          </p:nvPr>
        </p:nvSpPr>
        <p:spPr>
          <a:xfrm>
            <a:off x="533400" y="1143000"/>
            <a:ext cx="8077200" cy="1676400"/>
          </a:xfrm>
        </p:spPr>
        <p:txBody>
          <a:bodyPr/>
          <a:lstStyle/>
          <a:p>
            <a:pPr marL="228600" indent="-228600">
              <a:lnSpc>
                <a:spcPct val="120000"/>
              </a:lnSpc>
            </a:pPr>
            <a:r>
              <a:rPr lang="en-US" altLang="en-US" sz="2000"/>
              <a:t>When implementing the logical AND operator, consider that HLLs use short-circuit evaluation</a:t>
            </a:r>
          </a:p>
          <a:p>
            <a:pPr marL="228600" indent="-228600">
              <a:lnSpc>
                <a:spcPct val="120000"/>
              </a:lnSpc>
            </a:pPr>
            <a:r>
              <a:rPr lang="en-US" altLang="en-US" sz="2000"/>
              <a:t>In the following example, if the first expression is false, the second expression is skipped:</a:t>
            </a:r>
          </a:p>
        </p:txBody>
      </p:sp>
      <p:sp>
        <p:nvSpPr>
          <p:cNvPr id="116741" name="Text Box 5"/>
          <p:cNvSpPr txBox="1">
            <a:spLocks noChangeArrowheads="1"/>
          </p:cNvSpPr>
          <p:nvPr/>
        </p:nvSpPr>
        <p:spPr bwMode="auto">
          <a:xfrm>
            <a:off x="1752600" y="3124200"/>
            <a:ext cx="3886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dirty="0">
                <a:solidFill>
                  <a:srgbClr val="FFFFFF"/>
                </a:solidFill>
                <a:latin typeface="Courier New" pitchFamily="49" charset="0"/>
              </a:rPr>
              <a:t>if (al &gt; </a:t>
            </a:r>
            <a:r>
              <a:rPr lang="en-US" altLang="en-US" sz="1800" b="1" dirty="0" err="1">
                <a:solidFill>
                  <a:srgbClr val="FFFFFF"/>
                </a:solidFill>
                <a:latin typeface="Courier New" pitchFamily="49" charset="0"/>
              </a:rPr>
              <a:t>bl</a:t>
            </a:r>
            <a:r>
              <a:rPr lang="en-US" altLang="en-US" sz="1800" b="1" dirty="0">
                <a:solidFill>
                  <a:srgbClr val="FFFFFF"/>
                </a:solidFill>
                <a:latin typeface="Courier New" pitchFamily="49" charset="0"/>
              </a:rPr>
              <a:t>) AND (</a:t>
            </a:r>
            <a:r>
              <a:rPr lang="en-US" altLang="en-US" sz="1800" b="1" dirty="0" err="1">
                <a:solidFill>
                  <a:srgbClr val="FFFFFF"/>
                </a:solidFill>
                <a:latin typeface="Courier New" pitchFamily="49" charset="0"/>
              </a:rPr>
              <a:t>bl</a:t>
            </a:r>
            <a:r>
              <a:rPr lang="en-US" altLang="en-US" sz="1800" b="1" dirty="0">
                <a:solidFill>
                  <a:srgbClr val="FFFFFF"/>
                </a:solidFill>
                <a:latin typeface="Courier New" pitchFamily="49" charset="0"/>
              </a:rPr>
              <a:t> &gt; cl)</a:t>
            </a:r>
          </a:p>
          <a:p>
            <a:pPr>
              <a:lnSpc>
                <a:spcPct val="90000"/>
              </a:lnSpc>
              <a:spcBef>
                <a:spcPct val="20000"/>
              </a:spcBef>
              <a:buClr>
                <a:srgbClr val="FFFFFF"/>
              </a:buClr>
            </a:pPr>
            <a:r>
              <a:rPr lang="en-US" altLang="en-US" sz="1800" b="1" dirty="0">
                <a:solidFill>
                  <a:srgbClr val="FFFFFF"/>
                </a:solidFill>
                <a:latin typeface="Courier New" pitchFamily="49" charset="0"/>
              </a:rPr>
              <a:t>  X = 1;</a:t>
            </a:r>
          </a:p>
          <a:p>
            <a:pPr>
              <a:lnSpc>
                <a:spcPct val="50000"/>
              </a:lnSpc>
              <a:spcBef>
                <a:spcPct val="50000"/>
              </a:spcBef>
            </a:pPr>
            <a:endParaRPr lang="en-US" altLang="en-US" sz="1800" b="1" dirty="0">
              <a:solidFill>
                <a:srgbClr val="FFFFFF"/>
              </a:solidFill>
              <a:latin typeface="Courier New" pitchFamily="49" charset="0"/>
            </a:endParaRPr>
          </a:p>
        </p:txBody>
      </p:sp>
      <p:sp>
        <p:nvSpPr>
          <p:cNvPr id="116742" name="Line 6"/>
          <p:cNvSpPr>
            <a:spLocks noChangeShapeType="1"/>
          </p:cNvSpPr>
          <p:nvPr/>
        </p:nvSpPr>
        <p:spPr bwMode="auto">
          <a:xfrm>
            <a:off x="3886200" y="47244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Tree>
    <p:extLst>
      <p:ext uri="{BB962C8B-B14F-4D97-AF65-F5344CB8AC3E}">
        <p14:creationId xmlns:p14="http://schemas.microsoft.com/office/powerpoint/2010/main" val="385349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15A905A3-087F-43C7-B064-CDBBCBCAFA56}" type="slidenum">
              <a:rPr lang="en-US" altLang="en-US">
                <a:solidFill>
                  <a:srgbClr val="FFFFFF"/>
                </a:solidFill>
              </a:rPr>
              <a:pPr/>
              <a:t>22</a:t>
            </a:fld>
            <a:endParaRPr lang="en-US" altLang="en-US">
              <a:solidFill>
                <a:srgbClr val="FFFFFF"/>
              </a:solidFill>
            </a:endParaRPr>
          </a:p>
        </p:txBody>
      </p:sp>
      <p:sp>
        <p:nvSpPr>
          <p:cNvPr id="117762" name="Rectangle 2"/>
          <p:cNvSpPr>
            <a:spLocks noGrp="1" noChangeArrowheads="1"/>
          </p:cNvSpPr>
          <p:nvPr>
            <p:ph type="title"/>
          </p:nvPr>
        </p:nvSpPr>
        <p:spPr/>
        <p:txBody>
          <a:bodyPr/>
          <a:lstStyle/>
          <a:p>
            <a:r>
              <a:rPr lang="en-US" altLang="en-US" dirty="0" smtClean="0"/>
              <a:t>Compound </a:t>
            </a:r>
            <a:r>
              <a:rPr lang="en-US" altLang="en-US" dirty="0"/>
              <a:t>Expression with </a:t>
            </a:r>
            <a:r>
              <a:rPr lang="en-US" altLang="en-US" dirty="0" smtClean="0"/>
              <a:t>AND</a:t>
            </a:r>
            <a:endParaRPr lang="en-US" altLang="en-US" sz="2400" dirty="0"/>
          </a:p>
        </p:txBody>
      </p:sp>
      <p:sp>
        <p:nvSpPr>
          <p:cNvPr id="117764" name="Text Box 4"/>
          <p:cNvSpPr txBox="1">
            <a:spLocks noChangeArrowheads="1"/>
          </p:cNvSpPr>
          <p:nvPr/>
        </p:nvSpPr>
        <p:spPr bwMode="auto">
          <a:xfrm>
            <a:off x="990600" y="2971800"/>
            <a:ext cx="7010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al,bl</a:t>
            </a:r>
            <a:r>
              <a:rPr lang="en-US" altLang="en-US" sz="1800" b="1" dirty="0">
                <a:solidFill>
                  <a:srgbClr val="FFFFFF"/>
                </a:solidFill>
                <a:latin typeface="Courier New" pitchFamily="49" charset="0"/>
              </a:rPr>
              <a:t>	; first expression...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ja</a:t>
            </a:r>
            <a:r>
              <a:rPr lang="en-US" altLang="en-US" sz="1800" b="1" dirty="0">
                <a:solidFill>
                  <a:srgbClr val="FFFFFF"/>
                </a:solidFill>
                <a:latin typeface="Courier New" pitchFamily="49" charset="0"/>
              </a:rPr>
              <a:t>  L1</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jmp</a:t>
            </a:r>
            <a:r>
              <a:rPr lang="en-US" altLang="en-US" sz="1800" b="1" dirty="0">
                <a:solidFill>
                  <a:srgbClr val="FFC000"/>
                </a:solidFill>
                <a:latin typeface="Courier New" pitchFamily="49" charset="0"/>
              </a:rPr>
              <a:t> next</a:t>
            </a:r>
          </a:p>
          <a:p>
            <a:pPr>
              <a:lnSpc>
                <a:spcPct val="50000"/>
              </a:lnSpc>
              <a:spcBef>
                <a:spcPct val="50000"/>
              </a:spcBef>
            </a:pPr>
            <a:r>
              <a:rPr lang="en-US" altLang="en-US" sz="1800" b="1" dirty="0">
                <a:solidFill>
                  <a:srgbClr val="FFFFFF"/>
                </a:solidFill>
                <a:latin typeface="Courier New" pitchFamily="49" charset="0"/>
              </a:rPr>
              <a:t>L1:</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bl,cl</a:t>
            </a:r>
            <a:r>
              <a:rPr lang="en-US" altLang="en-US" sz="1800" b="1" dirty="0">
                <a:solidFill>
                  <a:srgbClr val="FFFFFF"/>
                </a:solidFill>
                <a:latin typeface="Courier New" pitchFamily="49" charset="0"/>
              </a:rPr>
              <a:t>	; second expression...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ja</a:t>
            </a:r>
            <a:r>
              <a:rPr lang="en-US" altLang="en-US" sz="1800" b="1" dirty="0">
                <a:solidFill>
                  <a:srgbClr val="FFFFFF"/>
                </a:solidFill>
                <a:latin typeface="Courier New" pitchFamily="49" charset="0"/>
              </a:rPr>
              <a:t>  L2</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jmp</a:t>
            </a:r>
            <a:r>
              <a:rPr lang="en-US" altLang="en-US" sz="1800" b="1" dirty="0">
                <a:solidFill>
                  <a:srgbClr val="FFFFFF"/>
                </a:solidFill>
                <a:latin typeface="Courier New" pitchFamily="49" charset="0"/>
              </a:rPr>
              <a:t> next</a:t>
            </a:r>
          </a:p>
          <a:p>
            <a:pPr>
              <a:lnSpc>
                <a:spcPct val="50000"/>
              </a:lnSpc>
              <a:spcBef>
                <a:spcPct val="50000"/>
              </a:spcBef>
            </a:pPr>
            <a:r>
              <a:rPr lang="en-US" altLang="en-US" sz="1800" b="1" dirty="0">
                <a:solidFill>
                  <a:srgbClr val="FFFFFF"/>
                </a:solidFill>
                <a:latin typeface="Courier New" pitchFamily="49" charset="0"/>
              </a:rPr>
              <a:t>L2:		; both are true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X,1	; set X to 1</a:t>
            </a:r>
          </a:p>
          <a:p>
            <a:pPr>
              <a:lnSpc>
                <a:spcPct val="50000"/>
              </a:lnSpc>
              <a:spcBef>
                <a:spcPct val="50000"/>
              </a:spcBef>
            </a:pPr>
            <a:r>
              <a:rPr lang="en-US" altLang="en-US" sz="1800" b="1" dirty="0">
                <a:solidFill>
                  <a:srgbClr val="FFC000"/>
                </a:solidFill>
                <a:latin typeface="Courier New" pitchFamily="49" charset="0"/>
              </a:rPr>
              <a:t>next:</a:t>
            </a:r>
          </a:p>
        </p:txBody>
      </p:sp>
      <p:sp>
        <p:nvSpPr>
          <p:cNvPr id="117765" name="Text Box 5"/>
          <p:cNvSpPr txBox="1">
            <a:spLocks noChangeArrowheads="1"/>
          </p:cNvSpPr>
          <p:nvPr/>
        </p:nvSpPr>
        <p:spPr bwMode="auto">
          <a:xfrm>
            <a:off x="1600200" y="1066800"/>
            <a:ext cx="480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a:solidFill>
                  <a:srgbClr val="FFFFFF"/>
                </a:solidFill>
                <a:latin typeface="Courier New" pitchFamily="49" charset="0"/>
              </a:rPr>
              <a:t>if (al &gt; bl) AND (bl &gt; cl)</a:t>
            </a:r>
          </a:p>
          <a:p>
            <a:pPr>
              <a:lnSpc>
                <a:spcPct val="90000"/>
              </a:lnSpc>
              <a:spcBef>
                <a:spcPct val="20000"/>
              </a:spcBef>
              <a:buClr>
                <a:srgbClr val="FFFFFF"/>
              </a:buClr>
            </a:pPr>
            <a:r>
              <a:rPr lang="en-US" altLang="en-US" sz="2000" b="1">
                <a:solidFill>
                  <a:srgbClr val="FFFFFF"/>
                </a:solidFill>
                <a:latin typeface="Courier New" pitchFamily="49" charset="0"/>
              </a:rPr>
              <a:t>  X = 1;</a:t>
            </a:r>
          </a:p>
          <a:p>
            <a:pPr>
              <a:lnSpc>
                <a:spcPct val="50000"/>
              </a:lnSpc>
              <a:spcBef>
                <a:spcPct val="50000"/>
              </a:spcBef>
            </a:pPr>
            <a:endParaRPr lang="en-US" altLang="en-US" sz="2000" b="1">
              <a:solidFill>
                <a:srgbClr val="FFFFFF"/>
              </a:solidFill>
              <a:latin typeface="Courier New" pitchFamily="49" charset="0"/>
            </a:endParaRPr>
          </a:p>
        </p:txBody>
      </p:sp>
      <p:sp>
        <p:nvSpPr>
          <p:cNvPr id="117767" name="Text Box 7"/>
          <p:cNvSpPr txBox="1">
            <a:spLocks noChangeArrowheads="1"/>
          </p:cNvSpPr>
          <p:nvPr/>
        </p:nvSpPr>
        <p:spPr bwMode="auto">
          <a:xfrm>
            <a:off x="762000" y="2285999"/>
            <a:ext cx="7315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CC66"/>
                </a:solidFill>
              </a:rPr>
              <a:t>This is one possible implementation . . .</a:t>
            </a:r>
          </a:p>
        </p:txBody>
      </p:sp>
    </p:spTree>
    <p:extLst>
      <p:ext uri="{BB962C8B-B14F-4D97-AF65-F5344CB8AC3E}">
        <p14:creationId xmlns:p14="http://schemas.microsoft.com/office/powerpoint/2010/main" val="366219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CD64C068-1E4D-4344-BDB5-3CF8CCABD95A}" type="slidenum">
              <a:rPr lang="en-US" altLang="en-US">
                <a:solidFill>
                  <a:srgbClr val="FFFFFF"/>
                </a:solidFill>
              </a:rPr>
              <a:pPr/>
              <a:t>23</a:t>
            </a:fld>
            <a:endParaRPr lang="en-US" altLang="en-US">
              <a:solidFill>
                <a:srgbClr val="FFFFFF"/>
              </a:solidFill>
            </a:endParaRPr>
          </a:p>
        </p:txBody>
      </p:sp>
      <p:sp>
        <p:nvSpPr>
          <p:cNvPr id="118786" name="Rectangle 2"/>
          <p:cNvSpPr>
            <a:spLocks noGrp="1" noChangeArrowheads="1"/>
          </p:cNvSpPr>
          <p:nvPr>
            <p:ph type="title"/>
          </p:nvPr>
        </p:nvSpPr>
        <p:spPr/>
        <p:txBody>
          <a:bodyPr/>
          <a:lstStyle/>
          <a:p>
            <a:r>
              <a:rPr lang="en-US" altLang="en-US" dirty="0" smtClean="0"/>
              <a:t>Compound </a:t>
            </a:r>
            <a:r>
              <a:rPr lang="en-US" altLang="en-US" dirty="0"/>
              <a:t>Expression with </a:t>
            </a:r>
            <a:r>
              <a:rPr lang="en-US" altLang="en-US" dirty="0" smtClean="0"/>
              <a:t>AND</a:t>
            </a:r>
            <a:endParaRPr lang="en-US" altLang="en-US" sz="2400" dirty="0"/>
          </a:p>
        </p:txBody>
      </p:sp>
      <p:sp>
        <p:nvSpPr>
          <p:cNvPr id="118787" name="Text Box 3"/>
          <p:cNvSpPr txBox="1">
            <a:spLocks noChangeArrowheads="1"/>
          </p:cNvSpPr>
          <p:nvPr/>
        </p:nvSpPr>
        <p:spPr bwMode="auto">
          <a:xfrm>
            <a:off x="914400" y="3810000"/>
            <a:ext cx="7315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al,bl</a:t>
            </a:r>
            <a:r>
              <a:rPr lang="en-US" altLang="en-US" sz="1800" b="1" dirty="0">
                <a:solidFill>
                  <a:srgbClr val="FFFFFF"/>
                </a:solidFill>
                <a:latin typeface="Courier New" pitchFamily="49" charset="0"/>
              </a:rPr>
              <a:t>	; first expression...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jbe</a:t>
            </a:r>
            <a:r>
              <a:rPr lang="en-US" altLang="en-US" sz="1800" b="1" dirty="0">
                <a:solidFill>
                  <a:srgbClr val="FFC000"/>
                </a:solidFill>
                <a:latin typeface="Courier New" pitchFamily="49" charset="0"/>
              </a:rPr>
              <a:t> next</a:t>
            </a:r>
            <a:r>
              <a:rPr lang="en-US" altLang="en-US" sz="1800" b="1" dirty="0">
                <a:solidFill>
                  <a:srgbClr val="FFFFFF"/>
                </a:solidFill>
                <a:latin typeface="Courier New" pitchFamily="49" charset="0"/>
              </a:rPr>
              <a:t>	; </a:t>
            </a:r>
            <a:r>
              <a:rPr lang="en-US" altLang="en-US" sz="1800" b="1" dirty="0">
                <a:solidFill>
                  <a:srgbClr val="FFFF00"/>
                </a:solidFill>
                <a:latin typeface="Courier New" pitchFamily="49" charset="0"/>
              </a:rPr>
              <a:t>quit if false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bl,cl</a:t>
            </a:r>
            <a:r>
              <a:rPr lang="en-US" altLang="en-US" sz="1800" b="1" dirty="0">
                <a:solidFill>
                  <a:srgbClr val="FFFFFF"/>
                </a:solidFill>
                <a:latin typeface="Courier New" pitchFamily="49" charset="0"/>
              </a:rPr>
              <a:t>	; second expression...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jbe</a:t>
            </a:r>
            <a:r>
              <a:rPr lang="en-US" altLang="en-US" sz="1800" b="1" dirty="0">
                <a:solidFill>
                  <a:srgbClr val="FFFFFF"/>
                </a:solidFill>
                <a:latin typeface="Courier New" pitchFamily="49" charset="0"/>
              </a:rPr>
              <a:t> next	; quit if false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X,1	; both are true</a:t>
            </a:r>
          </a:p>
          <a:p>
            <a:pPr>
              <a:lnSpc>
                <a:spcPct val="50000"/>
              </a:lnSpc>
              <a:spcBef>
                <a:spcPct val="50000"/>
              </a:spcBef>
            </a:pPr>
            <a:r>
              <a:rPr lang="en-US" altLang="en-US" sz="1800" b="1" dirty="0">
                <a:solidFill>
                  <a:srgbClr val="FFC000"/>
                </a:solidFill>
                <a:latin typeface="Courier New" pitchFamily="49" charset="0"/>
              </a:rPr>
              <a:t>next</a:t>
            </a:r>
            <a:r>
              <a:rPr lang="en-US" altLang="en-US" sz="1800" b="1" dirty="0">
                <a:solidFill>
                  <a:srgbClr val="FFFFFF"/>
                </a:solidFill>
                <a:latin typeface="Courier New" pitchFamily="49" charset="0"/>
              </a:rPr>
              <a:t>:</a:t>
            </a:r>
          </a:p>
        </p:txBody>
      </p:sp>
      <p:sp>
        <p:nvSpPr>
          <p:cNvPr id="118788" name="Text Box 4"/>
          <p:cNvSpPr txBox="1">
            <a:spLocks noChangeArrowheads="1"/>
          </p:cNvSpPr>
          <p:nvPr/>
        </p:nvSpPr>
        <p:spPr bwMode="auto">
          <a:xfrm>
            <a:off x="1828800" y="1143000"/>
            <a:ext cx="4876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dirty="0">
                <a:solidFill>
                  <a:srgbClr val="FFFFFF"/>
                </a:solidFill>
                <a:latin typeface="Courier New" pitchFamily="49" charset="0"/>
              </a:rPr>
              <a:t>if (al &gt; </a:t>
            </a:r>
            <a:r>
              <a:rPr lang="en-US" altLang="en-US" sz="2000" b="1" dirty="0" err="1">
                <a:solidFill>
                  <a:srgbClr val="FFFFFF"/>
                </a:solidFill>
                <a:latin typeface="Courier New" pitchFamily="49" charset="0"/>
              </a:rPr>
              <a:t>bl</a:t>
            </a:r>
            <a:r>
              <a:rPr lang="en-US" altLang="en-US" sz="2000" b="1" dirty="0">
                <a:solidFill>
                  <a:srgbClr val="FFFFFF"/>
                </a:solidFill>
                <a:latin typeface="Courier New" pitchFamily="49" charset="0"/>
              </a:rPr>
              <a:t>) AND (</a:t>
            </a:r>
            <a:r>
              <a:rPr lang="en-US" altLang="en-US" sz="2000" b="1" dirty="0" err="1">
                <a:solidFill>
                  <a:srgbClr val="FFFFFF"/>
                </a:solidFill>
                <a:latin typeface="Courier New" pitchFamily="49" charset="0"/>
              </a:rPr>
              <a:t>bl</a:t>
            </a:r>
            <a:r>
              <a:rPr lang="en-US" altLang="en-US" sz="2000" b="1" dirty="0">
                <a:solidFill>
                  <a:srgbClr val="FFFFFF"/>
                </a:solidFill>
                <a:latin typeface="Courier New" pitchFamily="49" charset="0"/>
              </a:rPr>
              <a:t> &gt; cl)</a:t>
            </a:r>
          </a:p>
          <a:p>
            <a:pPr>
              <a:lnSpc>
                <a:spcPct val="90000"/>
              </a:lnSpc>
              <a:spcBef>
                <a:spcPct val="20000"/>
              </a:spcBef>
              <a:buClr>
                <a:srgbClr val="FFFFFF"/>
              </a:buClr>
            </a:pPr>
            <a:r>
              <a:rPr lang="en-US" altLang="en-US" sz="2000" b="1" dirty="0">
                <a:solidFill>
                  <a:srgbClr val="FFFFFF"/>
                </a:solidFill>
                <a:latin typeface="Courier New" pitchFamily="49" charset="0"/>
              </a:rPr>
              <a:t>  X = 1;</a:t>
            </a:r>
          </a:p>
          <a:p>
            <a:pPr>
              <a:lnSpc>
                <a:spcPct val="50000"/>
              </a:lnSpc>
              <a:spcBef>
                <a:spcPct val="50000"/>
              </a:spcBef>
            </a:pPr>
            <a:endParaRPr lang="en-US" altLang="en-US" sz="2000" b="1" dirty="0">
              <a:solidFill>
                <a:srgbClr val="FFFFFF"/>
              </a:solidFill>
              <a:latin typeface="Courier New" pitchFamily="49" charset="0"/>
            </a:endParaRPr>
          </a:p>
        </p:txBody>
      </p:sp>
      <p:sp>
        <p:nvSpPr>
          <p:cNvPr id="118789" name="Text Box 5"/>
          <p:cNvSpPr txBox="1">
            <a:spLocks noChangeArrowheads="1"/>
          </p:cNvSpPr>
          <p:nvPr/>
        </p:nvSpPr>
        <p:spPr bwMode="auto">
          <a:xfrm>
            <a:off x="533400" y="2337891"/>
            <a:ext cx="7696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solidFill>
                  <a:srgbClr val="FFCC66"/>
                </a:solidFill>
              </a:rPr>
              <a:t>But the following implementation uses  </a:t>
            </a:r>
            <a:r>
              <a:rPr lang="en-US" altLang="en-US" dirty="0" smtClean="0">
                <a:solidFill>
                  <a:srgbClr val="FFCC66"/>
                </a:solidFill>
              </a:rPr>
              <a:t>much </a:t>
            </a:r>
            <a:r>
              <a:rPr lang="en-US" altLang="en-US" dirty="0">
                <a:solidFill>
                  <a:srgbClr val="FFCC66"/>
                </a:solidFill>
              </a:rPr>
              <a:t>less code by </a:t>
            </a:r>
            <a:r>
              <a:rPr lang="en-US" altLang="en-US" b="1" i="1" u="sng" dirty="0">
                <a:solidFill>
                  <a:srgbClr val="FFFF00"/>
                </a:solidFill>
              </a:rPr>
              <a:t>reversing</a:t>
            </a:r>
            <a:r>
              <a:rPr lang="en-US" altLang="en-US" dirty="0">
                <a:solidFill>
                  <a:srgbClr val="FFCC66"/>
                </a:solidFill>
              </a:rPr>
              <a:t> </a:t>
            </a:r>
            <a:r>
              <a:rPr lang="en-US" altLang="en-US" dirty="0">
                <a:solidFill>
                  <a:srgbClr val="FFFF00"/>
                </a:solidFill>
              </a:rPr>
              <a:t>the first relational operator</a:t>
            </a:r>
            <a:r>
              <a:rPr lang="en-US" altLang="en-US" dirty="0">
                <a:solidFill>
                  <a:srgbClr val="FFCC66"/>
                </a:solidFill>
              </a:rPr>
              <a:t>. We allow the program to "</a:t>
            </a:r>
            <a:r>
              <a:rPr lang="en-US" altLang="en-US" b="1" i="1" u="sng" dirty="0">
                <a:solidFill>
                  <a:srgbClr val="FFFF00"/>
                </a:solidFill>
              </a:rPr>
              <a:t>fall through</a:t>
            </a:r>
            <a:r>
              <a:rPr lang="en-US" altLang="en-US" dirty="0">
                <a:solidFill>
                  <a:srgbClr val="FFCC66"/>
                </a:solidFill>
              </a:rPr>
              <a:t>" to the second expression</a:t>
            </a:r>
            <a:r>
              <a:rPr lang="en-US" altLang="en-US" dirty="0" smtClean="0">
                <a:solidFill>
                  <a:srgbClr val="FFCC66"/>
                </a:solidFill>
              </a:rPr>
              <a:t>:</a:t>
            </a:r>
          </a:p>
          <a:p>
            <a:pPr>
              <a:spcBef>
                <a:spcPct val="50000"/>
              </a:spcBef>
            </a:pPr>
            <a:endParaRPr lang="en-US" altLang="en-US" dirty="0">
              <a:solidFill>
                <a:srgbClr val="FFCC66"/>
              </a:solidFill>
            </a:endParaRPr>
          </a:p>
          <a:p>
            <a:pPr>
              <a:spcBef>
                <a:spcPct val="50000"/>
              </a:spcBef>
            </a:pPr>
            <a:endParaRPr lang="en-US" altLang="en-US" dirty="0" smtClean="0">
              <a:solidFill>
                <a:srgbClr val="FFCC66"/>
              </a:solidFill>
            </a:endParaRPr>
          </a:p>
          <a:p>
            <a:pPr>
              <a:spcBef>
                <a:spcPct val="50000"/>
              </a:spcBef>
            </a:pPr>
            <a:endParaRPr lang="en-US" altLang="en-US" dirty="0">
              <a:solidFill>
                <a:srgbClr val="FFCC66"/>
              </a:solidFill>
            </a:endParaRPr>
          </a:p>
          <a:p>
            <a:pPr>
              <a:spcBef>
                <a:spcPct val="50000"/>
              </a:spcBef>
            </a:pPr>
            <a:endParaRPr lang="en-US" altLang="en-US" dirty="0" smtClean="0">
              <a:solidFill>
                <a:srgbClr val="FFCC66"/>
              </a:solidFill>
            </a:endParaRPr>
          </a:p>
          <a:p>
            <a:pPr>
              <a:spcBef>
                <a:spcPct val="50000"/>
              </a:spcBef>
            </a:pPr>
            <a:endParaRPr lang="en-US" altLang="en-US" dirty="0">
              <a:solidFill>
                <a:srgbClr val="FFCC66"/>
              </a:solidFill>
            </a:endParaRPr>
          </a:p>
          <a:p>
            <a:pPr>
              <a:spcBef>
                <a:spcPct val="50000"/>
              </a:spcBef>
            </a:pPr>
            <a:r>
              <a:rPr lang="en-US" altLang="en-US" b="1" i="1" u="sng" dirty="0" smtClean="0">
                <a:solidFill>
                  <a:srgbClr val="FFFF00"/>
                </a:solidFill>
              </a:rPr>
              <a:t>Reversing</a:t>
            </a:r>
            <a:r>
              <a:rPr lang="en-US" altLang="en-US" dirty="0" smtClean="0">
                <a:solidFill>
                  <a:srgbClr val="FFCC66"/>
                </a:solidFill>
              </a:rPr>
              <a:t> means testing the </a:t>
            </a:r>
            <a:r>
              <a:rPr lang="en-US" altLang="en-US" b="1" i="1" u="sng" dirty="0" smtClean="0">
                <a:solidFill>
                  <a:srgbClr val="FFFF00"/>
                </a:solidFill>
              </a:rPr>
              <a:t>negative</a:t>
            </a:r>
            <a:r>
              <a:rPr lang="en-US" altLang="en-US" dirty="0" smtClean="0">
                <a:solidFill>
                  <a:srgbClr val="FFCC66"/>
                </a:solidFill>
              </a:rPr>
              <a:t> of the conditional</a:t>
            </a:r>
            <a:endParaRPr lang="en-US" altLang="en-US" dirty="0">
              <a:solidFill>
                <a:srgbClr val="FFCC66"/>
              </a:solidFill>
            </a:endParaRPr>
          </a:p>
        </p:txBody>
      </p:sp>
    </p:spTree>
    <p:extLst>
      <p:ext uri="{BB962C8B-B14F-4D97-AF65-F5344CB8AC3E}">
        <p14:creationId xmlns:p14="http://schemas.microsoft.com/office/powerpoint/2010/main" val="424223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4"/>
          <p:cNvSpPr>
            <a:spLocks noGrp="1"/>
          </p:cNvSpPr>
          <p:nvPr>
            <p:ph type="sldNum" sz="quarter" idx="11"/>
          </p:nvPr>
        </p:nvSpPr>
        <p:spPr/>
        <p:txBody>
          <a:bodyPr/>
          <a:lstStyle/>
          <a:p>
            <a:fld id="{6DD37CF3-B715-45B6-ADAC-C8020684CCC8}" type="slidenum">
              <a:rPr lang="en-US" altLang="en-US">
                <a:solidFill>
                  <a:srgbClr val="FFFFFF"/>
                </a:solidFill>
              </a:rPr>
              <a:pPr/>
              <a:t>24</a:t>
            </a:fld>
            <a:endParaRPr lang="en-US" altLang="en-US">
              <a:solidFill>
                <a:srgbClr val="FFFFFF"/>
              </a:solidFill>
            </a:endParaRPr>
          </a:p>
        </p:txBody>
      </p:sp>
      <p:sp>
        <p:nvSpPr>
          <p:cNvPr id="119810" name="Rectangle 2"/>
          <p:cNvSpPr>
            <a:spLocks noGrp="1" noChangeArrowheads="1"/>
          </p:cNvSpPr>
          <p:nvPr>
            <p:ph type="title"/>
          </p:nvPr>
        </p:nvSpPr>
        <p:spPr/>
        <p:txBody>
          <a:bodyPr/>
          <a:lstStyle/>
          <a:p>
            <a:r>
              <a:rPr lang="en-US" altLang="en-US" dirty="0"/>
              <a:t>Your turn . . .</a:t>
            </a:r>
          </a:p>
        </p:txBody>
      </p:sp>
      <p:sp>
        <p:nvSpPr>
          <p:cNvPr id="119811" name="Rectangle 3"/>
          <p:cNvSpPr>
            <a:spLocks noGrp="1" noChangeArrowheads="1"/>
          </p:cNvSpPr>
          <p:nvPr>
            <p:ph type="body" idx="1"/>
          </p:nvPr>
        </p:nvSpPr>
        <p:spPr>
          <a:xfrm>
            <a:off x="685800" y="1143000"/>
            <a:ext cx="7772400" cy="1219200"/>
          </a:xfrm>
        </p:spPr>
        <p:txBody>
          <a:bodyPr/>
          <a:lstStyle/>
          <a:p>
            <a:pPr marL="0" indent="0">
              <a:lnSpc>
                <a:spcPct val="120000"/>
              </a:lnSpc>
              <a:buFontTx/>
              <a:buNone/>
            </a:pPr>
            <a:r>
              <a:rPr lang="en-US" altLang="en-US"/>
              <a:t>Implement the following pseudocode in assembly language. All values are unsigned:</a:t>
            </a:r>
            <a:endParaRPr lang="en-US" altLang="en-US" sz="2000" b="1">
              <a:latin typeface="Courier New" pitchFamily="49" charset="0"/>
            </a:endParaRPr>
          </a:p>
        </p:txBody>
      </p:sp>
      <p:sp>
        <p:nvSpPr>
          <p:cNvPr id="119812" name="Text Box 4"/>
          <p:cNvSpPr txBox="1">
            <a:spLocks noChangeArrowheads="1"/>
          </p:cNvSpPr>
          <p:nvPr/>
        </p:nvSpPr>
        <p:spPr bwMode="auto">
          <a:xfrm>
            <a:off x="4419600" y="2667000"/>
            <a:ext cx="3276600" cy="22098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lvl="1">
              <a:lnSpc>
                <a:spcPct val="50000"/>
              </a:lnSpc>
              <a:spcBef>
                <a:spcPct val="50000"/>
              </a:spcBef>
            </a:pPr>
            <a:r>
              <a:rPr lang="en-US" altLang="en-US" sz="1800" b="1" dirty="0" err="1">
                <a:solidFill>
                  <a:srgbClr val="FFCC66"/>
                </a:solidFill>
                <a:latin typeface="Courier New" pitchFamily="49" charset="0"/>
              </a:rPr>
              <a:t>cmp</a:t>
            </a:r>
            <a:r>
              <a:rPr lang="en-US" altLang="en-US" sz="1800" b="1" dirty="0">
                <a:solidFill>
                  <a:srgbClr val="FFCC66"/>
                </a:solidFill>
                <a:latin typeface="Courier New" pitchFamily="49" charset="0"/>
              </a:rPr>
              <a:t> </a:t>
            </a:r>
            <a:r>
              <a:rPr lang="en-US" altLang="en-US" sz="1800" b="1" dirty="0" err="1">
                <a:solidFill>
                  <a:srgbClr val="FFCC66"/>
                </a:solidFill>
                <a:latin typeface="Courier New" pitchFamily="49" charset="0"/>
              </a:rPr>
              <a:t>ebx,ecx</a:t>
            </a:r>
            <a:endParaRPr lang="en-US" altLang="en-US" sz="1800" b="1" dirty="0">
              <a:solidFill>
                <a:srgbClr val="FFCC66"/>
              </a:solidFill>
              <a:latin typeface="Courier New" pitchFamily="49" charset="0"/>
            </a:endParaRPr>
          </a:p>
          <a:p>
            <a:pPr lvl="1">
              <a:lnSpc>
                <a:spcPct val="50000"/>
              </a:lnSpc>
              <a:spcBef>
                <a:spcPct val="50000"/>
              </a:spcBef>
            </a:pPr>
            <a:r>
              <a:rPr lang="en-US" altLang="en-US" sz="1800" b="1" dirty="0" err="1">
                <a:solidFill>
                  <a:srgbClr val="FFFF00"/>
                </a:solidFill>
                <a:latin typeface="Courier New" pitchFamily="49" charset="0"/>
              </a:rPr>
              <a:t>ja</a:t>
            </a:r>
            <a:r>
              <a:rPr lang="en-US" altLang="en-US" sz="1800" b="1" dirty="0">
                <a:solidFill>
                  <a:srgbClr val="FFFF00"/>
                </a:solidFill>
                <a:latin typeface="Courier New" pitchFamily="49" charset="0"/>
              </a:rPr>
              <a:t>  next</a:t>
            </a:r>
          </a:p>
          <a:p>
            <a:pPr lvl="1">
              <a:lnSpc>
                <a:spcPct val="50000"/>
              </a:lnSpc>
              <a:spcBef>
                <a:spcPct val="50000"/>
              </a:spcBef>
            </a:pPr>
            <a:r>
              <a:rPr lang="en-US" altLang="en-US" sz="1800" b="1" dirty="0" err="1">
                <a:solidFill>
                  <a:srgbClr val="FFCC66"/>
                </a:solidFill>
                <a:latin typeface="Courier New" pitchFamily="49" charset="0"/>
              </a:rPr>
              <a:t>cmp</a:t>
            </a:r>
            <a:r>
              <a:rPr lang="en-US" altLang="en-US" sz="1800" b="1" dirty="0">
                <a:solidFill>
                  <a:srgbClr val="FFCC66"/>
                </a:solidFill>
                <a:latin typeface="Courier New" pitchFamily="49" charset="0"/>
              </a:rPr>
              <a:t> </a:t>
            </a:r>
            <a:r>
              <a:rPr lang="en-US" altLang="en-US" sz="1800" b="1" dirty="0" err="1">
                <a:solidFill>
                  <a:srgbClr val="FFCC66"/>
                </a:solidFill>
                <a:latin typeface="Courier New" pitchFamily="49" charset="0"/>
              </a:rPr>
              <a:t>ecx,edx</a:t>
            </a:r>
            <a:endParaRPr lang="en-US" altLang="en-US" sz="1800" b="1" dirty="0">
              <a:solidFill>
                <a:srgbClr val="FFCC66"/>
              </a:solidFill>
              <a:latin typeface="Courier New" pitchFamily="49" charset="0"/>
            </a:endParaRPr>
          </a:p>
          <a:p>
            <a:pPr lvl="1">
              <a:lnSpc>
                <a:spcPct val="50000"/>
              </a:lnSpc>
              <a:spcBef>
                <a:spcPct val="50000"/>
              </a:spcBef>
            </a:pPr>
            <a:r>
              <a:rPr lang="en-US" altLang="en-US" sz="1800" b="1" dirty="0" err="1">
                <a:solidFill>
                  <a:srgbClr val="FFCC66"/>
                </a:solidFill>
                <a:latin typeface="Courier New" pitchFamily="49" charset="0"/>
              </a:rPr>
              <a:t>jbe</a:t>
            </a:r>
            <a:r>
              <a:rPr lang="en-US" altLang="en-US" sz="1800" b="1" dirty="0">
                <a:solidFill>
                  <a:srgbClr val="FFCC66"/>
                </a:solidFill>
                <a:latin typeface="Courier New" pitchFamily="49" charset="0"/>
              </a:rPr>
              <a:t> next</a:t>
            </a:r>
          </a:p>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eax,5</a:t>
            </a:r>
          </a:p>
          <a:p>
            <a:pPr lvl="1">
              <a:lnSpc>
                <a:spcPct val="50000"/>
              </a:lnSpc>
              <a:spcBef>
                <a:spcPct val="50000"/>
              </a:spcBef>
            </a:pP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edx,6</a:t>
            </a:r>
          </a:p>
          <a:p>
            <a:pPr>
              <a:lnSpc>
                <a:spcPct val="50000"/>
              </a:lnSpc>
              <a:spcBef>
                <a:spcPct val="50000"/>
              </a:spcBef>
            </a:pPr>
            <a:r>
              <a:rPr lang="en-US" altLang="en-US" sz="1800" b="1" dirty="0">
                <a:solidFill>
                  <a:srgbClr val="FFFF00"/>
                </a:solidFill>
                <a:latin typeface="Courier New" pitchFamily="49" charset="0"/>
              </a:rPr>
              <a:t>next:	</a:t>
            </a:r>
          </a:p>
        </p:txBody>
      </p:sp>
      <p:sp>
        <p:nvSpPr>
          <p:cNvPr id="119813" name="Text Box 5"/>
          <p:cNvSpPr txBox="1">
            <a:spLocks noChangeArrowheads="1"/>
          </p:cNvSpPr>
          <p:nvPr/>
        </p:nvSpPr>
        <p:spPr bwMode="auto">
          <a:xfrm>
            <a:off x="838200" y="2667000"/>
            <a:ext cx="3200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a:solidFill>
                  <a:srgbClr val="FFFFFF"/>
                </a:solidFill>
                <a:latin typeface="Courier New" pitchFamily="49" charset="0"/>
              </a:rPr>
              <a:t>if( ebx &lt;= ecx </a:t>
            </a:r>
          </a:p>
          <a:p>
            <a:pPr>
              <a:lnSpc>
                <a:spcPct val="90000"/>
              </a:lnSpc>
              <a:spcBef>
                <a:spcPct val="20000"/>
              </a:spcBef>
              <a:buClr>
                <a:srgbClr val="FFFFFF"/>
              </a:buClr>
            </a:pPr>
            <a:r>
              <a:rPr lang="en-US" altLang="en-US" sz="1800" b="1">
                <a:solidFill>
                  <a:srgbClr val="FFFFFF"/>
                </a:solidFill>
                <a:latin typeface="Courier New" pitchFamily="49" charset="0"/>
              </a:rPr>
              <a:t>	&amp;&amp; ecx &gt; edx )</a:t>
            </a:r>
          </a:p>
          <a:p>
            <a:pPr>
              <a:lnSpc>
                <a:spcPct val="90000"/>
              </a:lnSpc>
              <a:spcBef>
                <a:spcPct val="20000"/>
              </a:spcBef>
              <a:buClr>
                <a:srgbClr val="FFFFFF"/>
              </a:buClr>
            </a:pPr>
            <a:r>
              <a:rPr lang="en-US" altLang="en-US" sz="1800" b="1">
                <a:solidFill>
                  <a:srgbClr val="FFFFFF"/>
                </a:solidFill>
                <a:latin typeface="Courier New" pitchFamily="49" charset="0"/>
              </a:rPr>
              <a:t>{</a:t>
            </a:r>
          </a:p>
          <a:p>
            <a:pPr>
              <a:lnSpc>
                <a:spcPct val="90000"/>
              </a:lnSpc>
              <a:spcBef>
                <a:spcPct val="20000"/>
              </a:spcBef>
              <a:buClr>
                <a:srgbClr val="FFFFFF"/>
              </a:buClr>
            </a:pPr>
            <a:r>
              <a:rPr lang="en-US" altLang="en-US" sz="1800" b="1">
                <a:solidFill>
                  <a:srgbClr val="FFFFFF"/>
                </a:solidFill>
                <a:latin typeface="Courier New" pitchFamily="49" charset="0"/>
              </a:rPr>
              <a:t>  eax = 5;</a:t>
            </a:r>
          </a:p>
          <a:p>
            <a:pPr>
              <a:lnSpc>
                <a:spcPct val="90000"/>
              </a:lnSpc>
              <a:spcBef>
                <a:spcPct val="20000"/>
              </a:spcBef>
              <a:buClr>
                <a:srgbClr val="FFFFFF"/>
              </a:buClr>
            </a:pPr>
            <a:r>
              <a:rPr lang="en-US" altLang="en-US" sz="1800" b="1">
                <a:solidFill>
                  <a:srgbClr val="FFFFFF"/>
                </a:solidFill>
                <a:latin typeface="Courier New" pitchFamily="49" charset="0"/>
              </a:rPr>
              <a:t>  edx = 6;</a:t>
            </a:r>
          </a:p>
          <a:p>
            <a:pPr>
              <a:lnSpc>
                <a:spcPct val="90000"/>
              </a:lnSpc>
              <a:spcBef>
                <a:spcPct val="20000"/>
              </a:spcBef>
              <a:buClr>
                <a:srgbClr val="FFFFFF"/>
              </a:buClr>
            </a:pPr>
            <a:r>
              <a:rPr lang="en-US" altLang="en-US" sz="1800" b="1">
                <a:solidFill>
                  <a:srgbClr val="FFFFFF"/>
                </a:solidFill>
                <a:latin typeface="Courier New" pitchFamily="49" charset="0"/>
              </a:rPr>
              <a:t>}</a:t>
            </a:r>
          </a:p>
          <a:p>
            <a:pPr>
              <a:lnSpc>
                <a:spcPct val="50000"/>
              </a:lnSpc>
              <a:spcBef>
                <a:spcPct val="50000"/>
              </a:spcBef>
            </a:pPr>
            <a:endParaRPr lang="en-US" altLang="en-US" sz="1800" b="1">
              <a:solidFill>
                <a:srgbClr val="FFFFFF"/>
              </a:solidFill>
              <a:latin typeface="Courier New" pitchFamily="49" charset="0"/>
            </a:endParaRPr>
          </a:p>
        </p:txBody>
      </p:sp>
      <p:sp>
        <p:nvSpPr>
          <p:cNvPr id="119814" name="Text Box 6"/>
          <p:cNvSpPr txBox="1">
            <a:spLocks noChangeArrowheads="1"/>
          </p:cNvSpPr>
          <p:nvPr/>
        </p:nvSpPr>
        <p:spPr bwMode="auto">
          <a:xfrm>
            <a:off x="762000" y="57150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rgbClr val="FFFFFF"/>
                </a:solidFill>
              </a:rPr>
              <a:t>(There are multiple correct solutions to this problem.)</a:t>
            </a:r>
          </a:p>
        </p:txBody>
      </p:sp>
    </p:spTree>
    <p:extLst>
      <p:ext uri="{BB962C8B-B14F-4D97-AF65-F5344CB8AC3E}">
        <p14:creationId xmlns:p14="http://schemas.microsoft.com/office/powerpoint/2010/main" val="4146321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ox(in)">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7CAB19DC-F967-435E-B3F6-365572D1108B}" type="slidenum">
              <a:rPr lang="en-US" altLang="en-US">
                <a:solidFill>
                  <a:srgbClr val="FFFFFF"/>
                </a:solidFill>
              </a:rPr>
              <a:pPr/>
              <a:t>25</a:t>
            </a:fld>
            <a:endParaRPr lang="en-US" altLang="en-US">
              <a:solidFill>
                <a:srgbClr val="FFFFFF"/>
              </a:solidFill>
            </a:endParaRPr>
          </a:p>
        </p:txBody>
      </p:sp>
      <p:sp>
        <p:nvSpPr>
          <p:cNvPr id="129026" name="Rectangle 2"/>
          <p:cNvSpPr>
            <a:spLocks noGrp="1" noChangeArrowheads="1"/>
          </p:cNvSpPr>
          <p:nvPr>
            <p:ph type="title"/>
          </p:nvPr>
        </p:nvSpPr>
        <p:spPr/>
        <p:txBody>
          <a:bodyPr/>
          <a:lstStyle/>
          <a:p>
            <a:r>
              <a:rPr lang="en-US" altLang="en-US" b="1" dirty="0"/>
              <a:t>Conditional Structures</a:t>
            </a:r>
            <a:r>
              <a:rPr lang="en-US" altLang="en-US" dirty="0"/>
              <a:t/>
            </a:r>
            <a:br>
              <a:rPr lang="en-US" altLang="en-US" dirty="0"/>
            </a:br>
            <a:r>
              <a:rPr lang="en-US" altLang="en-US" sz="2800" dirty="0"/>
              <a:t>Compound Expression with </a:t>
            </a:r>
            <a:r>
              <a:rPr lang="en-US" altLang="en-US" sz="2800" dirty="0" smtClean="0"/>
              <a:t>OR</a:t>
            </a:r>
            <a:endParaRPr lang="en-US" altLang="en-US" sz="2800" dirty="0"/>
          </a:p>
        </p:txBody>
      </p:sp>
      <p:sp>
        <p:nvSpPr>
          <p:cNvPr id="129027" name="Rectangle 3"/>
          <p:cNvSpPr>
            <a:spLocks noGrp="1" noChangeArrowheads="1"/>
          </p:cNvSpPr>
          <p:nvPr>
            <p:ph type="body" idx="1"/>
          </p:nvPr>
        </p:nvSpPr>
        <p:spPr>
          <a:xfrm>
            <a:off x="533400" y="1143000"/>
            <a:ext cx="8077200" cy="1676400"/>
          </a:xfrm>
        </p:spPr>
        <p:txBody>
          <a:bodyPr/>
          <a:lstStyle/>
          <a:p>
            <a:pPr marL="228600" indent="-228600">
              <a:lnSpc>
                <a:spcPct val="120000"/>
              </a:lnSpc>
            </a:pPr>
            <a:r>
              <a:rPr lang="en-US" altLang="en-US"/>
              <a:t>When implementing the logical OR operator, consider that HLLs use short-circuit evaluation</a:t>
            </a:r>
          </a:p>
          <a:p>
            <a:pPr marL="228600" indent="-228600">
              <a:lnSpc>
                <a:spcPct val="120000"/>
              </a:lnSpc>
            </a:pPr>
            <a:r>
              <a:rPr lang="en-US" altLang="en-US"/>
              <a:t>In the following example, if the first expression is true, the second expression is skipped:</a:t>
            </a:r>
          </a:p>
        </p:txBody>
      </p:sp>
      <p:sp>
        <p:nvSpPr>
          <p:cNvPr id="129028" name="Text Box 4"/>
          <p:cNvSpPr txBox="1">
            <a:spLocks noChangeArrowheads="1"/>
          </p:cNvSpPr>
          <p:nvPr/>
        </p:nvSpPr>
        <p:spPr bwMode="auto">
          <a:xfrm>
            <a:off x="1676400" y="3352800"/>
            <a:ext cx="5105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a:solidFill>
                  <a:srgbClr val="FFFFFF"/>
                </a:solidFill>
                <a:latin typeface="Courier New" pitchFamily="49" charset="0"/>
              </a:rPr>
              <a:t>if (al &gt; bl) OR (bl &gt; cl)</a:t>
            </a:r>
          </a:p>
          <a:p>
            <a:pPr>
              <a:lnSpc>
                <a:spcPct val="90000"/>
              </a:lnSpc>
              <a:spcBef>
                <a:spcPct val="20000"/>
              </a:spcBef>
              <a:buClr>
                <a:srgbClr val="FFFFFF"/>
              </a:buClr>
            </a:pPr>
            <a:r>
              <a:rPr lang="en-US" altLang="en-US" sz="2000" b="1">
                <a:solidFill>
                  <a:srgbClr val="FFFFFF"/>
                </a:solidFill>
                <a:latin typeface="Courier New" pitchFamily="49" charset="0"/>
              </a:rPr>
              <a:t>  X = 1;</a:t>
            </a:r>
          </a:p>
          <a:p>
            <a:pPr>
              <a:lnSpc>
                <a:spcPct val="50000"/>
              </a:lnSpc>
              <a:spcBef>
                <a:spcPct val="50000"/>
              </a:spcBef>
            </a:pPr>
            <a:endParaRPr lang="en-US" altLang="en-US" sz="2000" b="1">
              <a:solidFill>
                <a:srgbClr val="FFFFFF"/>
              </a:solidFill>
              <a:latin typeface="Courier New" pitchFamily="49" charset="0"/>
            </a:endParaRPr>
          </a:p>
        </p:txBody>
      </p:sp>
      <p:sp>
        <p:nvSpPr>
          <p:cNvPr id="129029" name="Line 5"/>
          <p:cNvSpPr>
            <a:spLocks noChangeShapeType="1"/>
          </p:cNvSpPr>
          <p:nvPr/>
        </p:nvSpPr>
        <p:spPr bwMode="auto">
          <a:xfrm>
            <a:off x="5257800" y="50292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Tree>
    <p:extLst>
      <p:ext uri="{BB962C8B-B14F-4D97-AF65-F5344CB8AC3E}">
        <p14:creationId xmlns:p14="http://schemas.microsoft.com/office/powerpoint/2010/main" val="284924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B140881C-E825-448F-BD34-E849D2CF111F}" type="slidenum">
              <a:rPr lang="en-US" altLang="en-US">
                <a:solidFill>
                  <a:srgbClr val="FFFFFF"/>
                </a:solidFill>
              </a:rPr>
              <a:pPr/>
              <a:t>26</a:t>
            </a:fld>
            <a:endParaRPr lang="en-US" altLang="en-US">
              <a:solidFill>
                <a:srgbClr val="FFFFFF"/>
              </a:solidFill>
            </a:endParaRPr>
          </a:p>
        </p:txBody>
      </p:sp>
      <p:sp>
        <p:nvSpPr>
          <p:cNvPr id="130050" name="Rectangle 2"/>
          <p:cNvSpPr>
            <a:spLocks noGrp="1" noChangeArrowheads="1"/>
          </p:cNvSpPr>
          <p:nvPr>
            <p:ph type="title"/>
          </p:nvPr>
        </p:nvSpPr>
        <p:spPr/>
        <p:txBody>
          <a:bodyPr/>
          <a:lstStyle/>
          <a:p>
            <a:r>
              <a:rPr lang="en-US" altLang="en-US" dirty="0" smtClean="0"/>
              <a:t>Compound </a:t>
            </a:r>
            <a:r>
              <a:rPr lang="en-US" altLang="en-US" dirty="0"/>
              <a:t>Expression with </a:t>
            </a:r>
            <a:r>
              <a:rPr lang="en-US" altLang="en-US" dirty="0" smtClean="0"/>
              <a:t>OR</a:t>
            </a:r>
            <a:endParaRPr lang="en-US" altLang="en-US" sz="2400" dirty="0"/>
          </a:p>
        </p:txBody>
      </p:sp>
      <p:sp>
        <p:nvSpPr>
          <p:cNvPr id="130051" name="Text Box 3"/>
          <p:cNvSpPr txBox="1">
            <a:spLocks noChangeArrowheads="1"/>
          </p:cNvSpPr>
          <p:nvPr/>
        </p:nvSpPr>
        <p:spPr bwMode="auto">
          <a:xfrm>
            <a:off x="914400" y="3505200"/>
            <a:ext cx="7696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Lst>
              <a:defRPr sz="2400">
                <a:solidFill>
                  <a:schemeClr val="tx1"/>
                </a:solidFill>
                <a:latin typeface="Times New Roman" pitchFamily="18" charset="0"/>
              </a:defRPr>
            </a:lvl1pPr>
            <a:lvl2pPr>
              <a:tabLst>
                <a:tab pos="457200" algn="l"/>
                <a:tab pos="3657600" algn="l"/>
              </a:tabLst>
              <a:defRPr sz="2400">
                <a:solidFill>
                  <a:schemeClr val="tx1"/>
                </a:solidFill>
                <a:latin typeface="Times New Roman" pitchFamily="18" charset="0"/>
              </a:defRPr>
            </a:lvl2pPr>
            <a:lvl3pPr>
              <a:tabLst>
                <a:tab pos="457200" algn="l"/>
                <a:tab pos="3657600" algn="l"/>
              </a:tabLst>
              <a:defRPr sz="2400">
                <a:solidFill>
                  <a:schemeClr val="tx1"/>
                </a:solidFill>
                <a:latin typeface="Times New Roman" pitchFamily="18" charset="0"/>
              </a:defRPr>
            </a:lvl3pPr>
            <a:lvl4pPr>
              <a:tabLst>
                <a:tab pos="457200" algn="l"/>
                <a:tab pos="3657600" algn="l"/>
              </a:tabLst>
              <a:defRPr sz="2400">
                <a:solidFill>
                  <a:schemeClr val="tx1"/>
                </a:solidFill>
                <a:latin typeface="Times New Roman" pitchFamily="18" charset="0"/>
              </a:defRPr>
            </a:lvl4pPr>
            <a:lvl5pPr>
              <a:tabLst>
                <a:tab pos="457200" algn="l"/>
                <a:tab pos="3657600" algn="l"/>
              </a:tabLst>
              <a:defRPr sz="2400">
                <a:solidFill>
                  <a:schemeClr val="tx1"/>
                </a:solidFill>
                <a:latin typeface="Times New Roman" pitchFamily="18" charset="0"/>
              </a:defRPr>
            </a:lvl5pPr>
            <a:lvl6pPr fontAlgn="base">
              <a:spcBef>
                <a:spcPct val="0"/>
              </a:spcBef>
              <a:spcAft>
                <a:spcPct val="0"/>
              </a:spcAft>
              <a:tabLst>
                <a:tab pos="457200" algn="l"/>
                <a:tab pos="3657600" algn="l"/>
              </a:tabLst>
              <a:defRPr sz="2400">
                <a:solidFill>
                  <a:schemeClr val="tx1"/>
                </a:solidFill>
                <a:latin typeface="Times New Roman" pitchFamily="18" charset="0"/>
              </a:defRPr>
            </a:lvl6pPr>
            <a:lvl7pPr fontAlgn="base">
              <a:spcBef>
                <a:spcPct val="0"/>
              </a:spcBef>
              <a:spcAft>
                <a:spcPct val="0"/>
              </a:spcAft>
              <a:tabLst>
                <a:tab pos="457200" algn="l"/>
                <a:tab pos="3657600" algn="l"/>
              </a:tabLst>
              <a:defRPr sz="2400">
                <a:solidFill>
                  <a:schemeClr val="tx1"/>
                </a:solidFill>
                <a:latin typeface="Times New Roman" pitchFamily="18" charset="0"/>
              </a:defRPr>
            </a:lvl7pPr>
            <a:lvl8pPr fontAlgn="base">
              <a:spcBef>
                <a:spcPct val="0"/>
              </a:spcBef>
              <a:spcAft>
                <a:spcPct val="0"/>
              </a:spcAft>
              <a:tabLst>
                <a:tab pos="457200" algn="l"/>
                <a:tab pos="3657600" algn="l"/>
              </a:tabLst>
              <a:defRPr sz="2400">
                <a:solidFill>
                  <a:schemeClr val="tx1"/>
                </a:solidFill>
                <a:latin typeface="Times New Roman" pitchFamily="18" charset="0"/>
              </a:defRPr>
            </a:lvl8pPr>
            <a:lvl9pPr fontAlgn="base">
              <a:spcBef>
                <a:spcPct val="0"/>
              </a:spcBef>
              <a:spcAft>
                <a:spcPct val="0"/>
              </a:spcAft>
              <a:tabLst>
                <a:tab pos="457200" algn="l"/>
                <a:tab pos="36576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al,bl</a:t>
            </a:r>
            <a:r>
              <a:rPr lang="en-US" altLang="en-US" sz="1800" b="1" dirty="0">
                <a:solidFill>
                  <a:srgbClr val="FFFFFF"/>
                </a:solidFill>
                <a:latin typeface="Courier New" pitchFamily="49" charset="0"/>
              </a:rPr>
              <a:t>	; is AL &gt; BL?</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00"/>
                </a:solidFill>
                <a:latin typeface="Courier New" pitchFamily="49" charset="0"/>
              </a:rPr>
              <a:t>ja</a:t>
            </a:r>
            <a:r>
              <a:rPr lang="en-US" altLang="en-US" sz="1800" b="1" dirty="0">
                <a:solidFill>
                  <a:srgbClr val="FFFF00"/>
                </a:solidFill>
                <a:latin typeface="Courier New" pitchFamily="49" charset="0"/>
              </a:rPr>
              <a:t>  L1</a:t>
            </a:r>
            <a:r>
              <a:rPr lang="en-US" altLang="en-US" sz="1800" b="1" dirty="0">
                <a:solidFill>
                  <a:srgbClr val="FFFFFF"/>
                </a:solidFill>
                <a:latin typeface="Courier New" pitchFamily="49" charset="0"/>
              </a:rPr>
              <a:t>	; </a:t>
            </a:r>
            <a:r>
              <a:rPr lang="en-US" altLang="en-US" sz="1800" b="1" dirty="0">
                <a:solidFill>
                  <a:srgbClr val="FFFF00"/>
                </a:solidFill>
                <a:latin typeface="Courier New" pitchFamily="49" charset="0"/>
              </a:rPr>
              <a:t>yes</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bl,cl</a:t>
            </a:r>
            <a:r>
              <a:rPr lang="en-US" altLang="en-US" sz="1800" b="1" dirty="0">
                <a:solidFill>
                  <a:srgbClr val="FFFFFF"/>
                </a:solidFill>
                <a:latin typeface="Courier New" pitchFamily="49" charset="0"/>
              </a:rPr>
              <a:t>	; no: is BL &gt; CL?</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jbe</a:t>
            </a:r>
            <a:r>
              <a:rPr lang="en-US" altLang="en-US" sz="1800" b="1" dirty="0">
                <a:solidFill>
                  <a:srgbClr val="FFC000"/>
                </a:solidFill>
                <a:latin typeface="Courier New" pitchFamily="49" charset="0"/>
              </a:rPr>
              <a:t> next</a:t>
            </a:r>
            <a:r>
              <a:rPr lang="en-US" altLang="en-US" sz="1800" b="1" dirty="0">
                <a:solidFill>
                  <a:srgbClr val="FFFFFF"/>
                </a:solidFill>
                <a:latin typeface="Courier New" pitchFamily="49" charset="0"/>
              </a:rPr>
              <a:t>	; no: skip next statement</a:t>
            </a:r>
          </a:p>
          <a:p>
            <a:pPr>
              <a:lnSpc>
                <a:spcPct val="50000"/>
              </a:lnSpc>
              <a:spcBef>
                <a:spcPct val="50000"/>
              </a:spcBef>
            </a:pPr>
            <a:r>
              <a:rPr lang="en-US" altLang="en-US" sz="1800" b="1" dirty="0">
                <a:solidFill>
                  <a:srgbClr val="FFFFFF"/>
                </a:solidFill>
                <a:latin typeface="Courier New" pitchFamily="49" charset="0"/>
              </a:rPr>
              <a:t>L1: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X,1	; set X to 1</a:t>
            </a:r>
          </a:p>
          <a:p>
            <a:pPr>
              <a:lnSpc>
                <a:spcPct val="50000"/>
              </a:lnSpc>
              <a:spcBef>
                <a:spcPct val="50000"/>
              </a:spcBef>
            </a:pPr>
            <a:r>
              <a:rPr lang="en-US" altLang="en-US" sz="1800" b="1" dirty="0">
                <a:solidFill>
                  <a:srgbClr val="FFC000"/>
                </a:solidFill>
                <a:latin typeface="Courier New" pitchFamily="49" charset="0"/>
              </a:rPr>
              <a:t>next</a:t>
            </a:r>
            <a:r>
              <a:rPr lang="en-US" altLang="en-US" sz="1800" b="1" dirty="0">
                <a:solidFill>
                  <a:srgbClr val="FFFFFF"/>
                </a:solidFill>
                <a:latin typeface="Courier New" pitchFamily="49" charset="0"/>
              </a:rPr>
              <a:t>:</a:t>
            </a:r>
          </a:p>
        </p:txBody>
      </p:sp>
      <p:sp>
        <p:nvSpPr>
          <p:cNvPr id="130053" name="Text Box 5"/>
          <p:cNvSpPr txBox="1">
            <a:spLocks noChangeArrowheads="1"/>
          </p:cNvSpPr>
          <p:nvPr/>
        </p:nvSpPr>
        <p:spPr bwMode="auto">
          <a:xfrm>
            <a:off x="762000" y="2438400"/>
            <a:ext cx="76962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solidFill>
                  <a:srgbClr val="FFFFFF"/>
                </a:solidFill>
              </a:rPr>
              <a:t>We can use "</a:t>
            </a:r>
            <a:r>
              <a:rPr lang="en-US" altLang="en-US" b="1" i="1" u="sng" dirty="0">
                <a:solidFill>
                  <a:srgbClr val="FFFF00"/>
                </a:solidFill>
              </a:rPr>
              <a:t>fall-through</a:t>
            </a:r>
            <a:r>
              <a:rPr lang="en-US" altLang="en-US" dirty="0">
                <a:solidFill>
                  <a:srgbClr val="FFFFFF"/>
                </a:solidFill>
              </a:rPr>
              <a:t>" logic to keep the code as short as possible</a:t>
            </a:r>
            <a:r>
              <a:rPr lang="en-US" altLang="en-US" dirty="0" smtClean="0">
                <a:solidFill>
                  <a:srgbClr val="FFFFFF"/>
                </a:solidFill>
              </a:rPr>
              <a:t>:</a:t>
            </a: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endParaRPr lang="en-US" altLang="en-US" dirty="0" smtClean="0">
              <a:solidFill>
                <a:srgbClr val="FFFFFF"/>
              </a:solidFill>
            </a:endParaRPr>
          </a:p>
          <a:p>
            <a:pPr>
              <a:spcBef>
                <a:spcPct val="50000"/>
              </a:spcBef>
            </a:pPr>
            <a:endParaRPr lang="en-US" altLang="en-US" dirty="0">
              <a:solidFill>
                <a:srgbClr val="FFFFFF"/>
              </a:solidFill>
            </a:endParaRPr>
          </a:p>
          <a:p>
            <a:pPr>
              <a:spcBef>
                <a:spcPct val="50000"/>
              </a:spcBef>
            </a:pPr>
            <a:r>
              <a:rPr lang="en-US" altLang="en-US" b="1" i="1" u="sng" dirty="0" smtClean="0">
                <a:solidFill>
                  <a:srgbClr val="FFFF00"/>
                </a:solidFill>
              </a:rPr>
              <a:t>Fall-through</a:t>
            </a:r>
            <a:r>
              <a:rPr lang="en-US" altLang="en-US" dirty="0" smtClean="0">
                <a:solidFill>
                  <a:srgbClr val="FFFF00"/>
                </a:solidFill>
              </a:rPr>
              <a:t> </a:t>
            </a:r>
            <a:r>
              <a:rPr lang="en-US" altLang="en-US" dirty="0" smtClean="0">
                <a:solidFill>
                  <a:srgbClr val="FFFFFF"/>
                </a:solidFill>
              </a:rPr>
              <a:t>here means testing the </a:t>
            </a:r>
            <a:r>
              <a:rPr lang="en-US" altLang="en-US" b="1" i="1" u="sng" dirty="0" smtClean="0">
                <a:solidFill>
                  <a:srgbClr val="FFFF00"/>
                </a:solidFill>
              </a:rPr>
              <a:t>positive</a:t>
            </a:r>
            <a:r>
              <a:rPr lang="en-US" altLang="en-US" dirty="0" smtClean="0">
                <a:solidFill>
                  <a:srgbClr val="FFFFFF"/>
                </a:solidFill>
              </a:rPr>
              <a:t> of the conditional</a:t>
            </a:r>
            <a:endParaRPr lang="en-US" altLang="en-US" dirty="0">
              <a:solidFill>
                <a:srgbClr val="FFFFFF"/>
              </a:solidFill>
            </a:endParaRPr>
          </a:p>
        </p:txBody>
      </p:sp>
      <p:sp>
        <p:nvSpPr>
          <p:cNvPr id="130054" name="Text Box 6"/>
          <p:cNvSpPr txBox="1">
            <a:spLocks noChangeArrowheads="1"/>
          </p:cNvSpPr>
          <p:nvPr/>
        </p:nvSpPr>
        <p:spPr bwMode="auto">
          <a:xfrm>
            <a:off x="1981200" y="1143000"/>
            <a:ext cx="5105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a:solidFill>
                  <a:srgbClr val="FFFFFF"/>
                </a:solidFill>
                <a:latin typeface="Courier New" pitchFamily="49" charset="0"/>
              </a:rPr>
              <a:t>if (al &gt; bl) OR (bl &gt; cl)</a:t>
            </a:r>
          </a:p>
          <a:p>
            <a:pPr>
              <a:lnSpc>
                <a:spcPct val="90000"/>
              </a:lnSpc>
              <a:spcBef>
                <a:spcPct val="20000"/>
              </a:spcBef>
              <a:buClr>
                <a:srgbClr val="FFFFFF"/>
              </a:buClr>
            </a:pPr>
            <a:r>
              <a:rPr lang="en-US" altLang="en-US" sz="2000" b="1">
                <a:solidFill>
                  <a:srgbClr val="FFFFFF"/>
                </a:solidFill>
                <a:latin typeface="Courier New" pitchFamily="49" charset="0"/>
              </a:rPr>
              <a:t>  X = 1;</a:t>
            </a:r>
          </a:p>
          <a:p>
            <a:pPr>
              <a:lnSpc>
                <a:spcPct val="50000"/>
              </a:lnSpc>
              <a:spcBef>
                <a:spcPct val="50000"/>
              </a:spcBef>
            </a:pPr>
            <a:endParaRPr lang="en-US" altLang="en-US" sz="2000" b="1">
              <a:solidFill>
                <a:srgbClr val="FFFFFF"/>
              </a:solidFill>
              <a:latin typeface="Courier New" pitchFamily="49" charset="0"/>
            </a:endParaRPr>
          </a:p>
        </p:txBody>
      </p:sp>
    </p:spTree>
    <p:extLst>
      <p:ext uri="{BB962C8B-B14F-4D97-AF65-F5344CB8AC3E}">
        <p14:creationId xmlns:p14="http://schemas.microsoft.com/office/powerpoint/2010/main" val="4034619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50C9A9E3-85D9-4F96-BDF5-29A51829B65A}" type="slidenum">
              <a:rPr lang="en-US" altLang="en-US">
                <a:solidFill>
                  <a:srgbClr val="FFFFFF"/>
                </a:solidFill>
              </a:rPr>
              <a:pPr/>
              <a:t>27</a:t>
            </a:fld>
            <a:endParaRPr lang="en-US" altLang="en-US">
              <a:solidFill>
                <a:srgbClr val="FFFFFF"/>
              </a:solidFill>
            </a:endParaRPr>
          </a:p>
        </p:txBody>
      </p:sp>
      <p:sp>
        <p:nvSpPr>
          <p:cNvPr id="131074" name="Rectangle 2"/>
          <p:cNvSpPr>
            <a:spLocks noGrp="1" noChangeArrowheads="1"/>
          </p:cNvSpPr>
          <p:nvPr>
            <p:ph type="title"/>
          </p:nvPr>
        </p:nvSpPr>
        <p:spPr/>
        <p:txBody>
          <a:bodyPr/>
          <a:lstStyle/>
          <a:p>
            <a:r>
              <a:rPr lang="en-US" altLang="en-US" b="1" dirty="0"/>
              <a:t>Conditional Structures</a:t>
            </a:r>
            <a:r>
              <a:rPr lang="en-US" altLang="en-US" dirty="0" smtClean="0"/>
              <a:t/>
            </a:r>
            <a:br>
              <a:rPr lang="en-US" altLang="en-US" dirty="0" smtClean="0"/>
            </a:br>
            <a:r>
              <a:rPr lang="en-US" altLang="en-US" sz="2800" dirty="0" smtClean="0"/>
              <a:t>WHILE </a:t>
            </a:r>
            <a:r>
              <a:rPr lang="en-US" altLang="en-US" sz="2800" dirty="0"/>
              <a:t>Loops</a:t>
            </a:r>
          </a:p>
        </p:txBody>
      </p:sp>
      <p:sp>
        <p:nvSpPr>
          <p:cNvPr id="131076" name="Text Box 4"/>
          <p:cNvSpPr txBox="1">
            <a:spLocks noChangeArrowheads="1"/>
          </p:cNvSpPr>
          <p:nvPr/>
        </p:nvSpPr>
        <p:spPr bwMode="auto">
          <a:xfrm>
            <a:off x="2057400" y="2362200"/>
            <a:ext cx="457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2000" b="1">
                <a:solidFill>
                  <a:srgbClr val="FFFFFF"/>
                </a:solidFill>
                <a:latin typeface="Courier New" pitchFamily="49" charset="0"/>
              </a:rPr>
              <a:t>while( eax &lt; ebx)</a:t>
            </a:r>
          </a:p>
          <a:p>
            <a:pPr>
              <a:lnSpc>
                <a:spcPct val="90000"/>
              </a:lnSpc>
              <a:spcBef>
                <a:spcPct val="20000"/>
              </a:spcBef>
              <a:buClr>
                <a:srgbClr val="FFFFFF"/>
              </a:buClr>
            </a:pPr>
            <a:r>
              <a:rPr lang="en-US" altLang="en-US" sz="2000" b="1">
                <a:solidFill>
                  <a:srgbClr val="FFFFFF"/>
                </a:solidFill>
                <a:latin typeface="Courier New" pitchFamily="49" charset="0"/>
              </a:rPr>
              <a:t>	eax = eax + 1;</a:t>
            </a:r>
          </a:p>
        </p:txBody>
      </p:sp>
      <p:sp>
        <p:nvSpPr>
          <p:cNvPr id="131077" name="Text Box 5"/>
          <p:cNvSpPr txBox="1">
            <a:spLocks noChangeArrowheads="1"/>
          </p:cNvSpPr>
          <p:nvPr/>
        </p:nvSpPr>
        <p:spPr bwMode="auto">
          <a:xfrm>
            <a:off x="838200" y="1066800"/>
            <a:ext cx="7315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A WHILE loop is really an IF statement followed by the body of the loop, followed by an unconditional jump to the top of the loop. Consider the following example:</a:t>
            </a:r>
          </a:p>
        </p:txBody>
      </p:sp>
      <p:grpSp>
        <p:nvGrpSpPr>
          <p:cNvPr id="131079" name="Group 7"/>
          <p:cNvGrpSpPr>
            <a:grpSpLocks/>
          </p:cNvGrpSpPr>
          <p:nvPr/>
        </p:nvGrpSpPr>
        <p:grpSpPr bwMode="auto">
          <a:xfrm>
            <a:off x="838200" y="3429000"/>
            <a:ext cx="7543800" cy="2286000"/>
            <a:chOff x="528" y="2160"/>
            <a:chExt cx="4752" cy="1440"/>
          </a:xfrm>
        </p:grpSpPr>
        <p:sp>
          <p:nvSpPr>
            <p:cNvPr id="131075" name="Text Box 3"/>
            <p:cNvSpPr txBox="1">
              <a:spLocks noChangeArrowheads="1"/>
            </p:cNvSpPr>
            <p:nvPr/>
          </p:nvSpPr>
          <p:spPr bwMode="auto">
            <a:xfrm>
              <a:off x="576" y="2544"/>
              <a:ext cx="4704"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571500" algn="l"/>
                  <a:tab pos="3657600" algn="l"/>
                </a:tabLst>
                <a:defRPr sz="2400">
                  <a:solidFill>
                    <a:schemeClr val="tx1"/>
                  </a:solidFill>
                  <a:latin typeface="Times New Roman" pitchFamily="18" charset="0"/>
                </a:defRPr>
              </a:lvl1pPr>
              <a:lvl2pPr>
                <a:tabLst>
                  <a:tab pos="571500" algn="l"/>
                  <a:tab pos="3657600" algn="l"/>
                </a:tabLst>
                <a:defRPr sz="2400">
                  <a:solidFill>
                    <a:schemeClr val="tx1"/>
                  </a:solidFill>
                  <a:latin typeface="Times New Roman" pitchFamily="18" charset="0"/>
                </a:defRPr>
              </a:lvl2pPr>
              <a:lvl3pPr>
                <a:tabLst>
                  <a:tab pos="571500" algn="l"/>
                  <a:tab pos="3657600" algn="l"/>
                </a:tabLst>
                <a:defRPr sz="2400">
                  <a:solidFill>
                    <a:schemeClr val="tx1"/>
                  </a:solidFill>
                  <a:latin typeface="Times New Roman" pitchFamily="18" charset="0"/>
                </a:defRPr>
              </a:lvl3pPr>
              <a:lvl4pPr>
                <a:tabLst>
                  <a:tab pos="571500" algn="l"/>
                  <a:tab pos="3657600" algn="l"/>
                </a:tabLst>
                <a:defRPr sz="2400">
                  <a:solidFill>
                    <a:schemeClr val="tx1"/>
                  </a:solidFill>
                  <a:latin typeface="Times New Roman" pitchFamily="18" charset="0"/>
                </a:defRPr>
              </a:lvl4pPr>
              <a:lvl5pPr>
                <a:tabLst>
                  <a:tab pos="571500" algn="l"/>
                  <a:tab pos="3657600" algn="l"/>
                </a:tabLst>
                <a:defRPr sz="2400">
                  <a:solidFill>
                    <a:schemeClr val="tx1"/>
                  </a:solidFill>
                  <a:latin typeface="Times New Roman" pitchFamily="18" charset="0"/>
                </a:defRPr>
              </a:lvl5pPr>
              <a:lvl6pPr fontAlgn="base">
                <a:spcBef>
                  <a:spcPct val="0"/>
                </a:spcBef>
                <a:spcAft>
                  <a:spcPct val="0"/>
                </a:spcAft>
                <a:tabLst>
                  <a:tab pos="571500" algn="l"/>
                  <a:tab pos="3657600" algn="l"/>
                </a:tabLst>
                <a:defRPr sz="2400">
                  <a:solidFill>
                    <a:schemeClr val="tx1"/>
                  </a:solidFill>
                  <a:latin typeface="Times New Roman" pitchFamily="18" charset="0"/>
                </a:defRPr>
              </a:lvl6pPr>
              <a:lvl7pPr fontAlgn="base">
                <a:spcBef>
                  <a:spcPct val="0"/>
                </a:spcBef>
                <a:spcAft>
                  <a:spcPct val="0"/>
                </a:spcAft>
                <a:tabLst>
                  <a:tab pos="571500" algn="l"/>
                  <a:tab pos="3657600" algn="l"/>
                </a:tabLst>
                <a:defRPr sz="2400">
                  <a:solidFill>
                    <a:schemeClr val="tx1"/>
                  </a:solidFill>
                  <a:latin typeface="Times New Roman" pitchFamily="18" charset="0"/>
                </a:defRPr>
              </a:lvl7pPr>
              <a:lvl8pPr fontAlgn="base">
                <a:spcBef>
                  <a:spcPct val="0"/>
                </a:spcBef>
                <a:spcAft>
                  <a:spcPct val="0"/>
                </a:spcAft>
                <a:tabLst>
                  <a:tab pos="571500" algn="l"/>
                  <a:tab pos="3657600" algn="l"/>
                </a:tabLst>
                <a:defRPr sz="2400">
                  <a:solidFill>
                    <a:schemeClr val="tx1"/>
                  </a:solidFill>
                  <a:latin typeface="Times New Roman" pitchFamily="18" charset="0"/>
                </a:defRPr>
              </a:lvl8pPr>
              <a:lvl9pPr fontAlgn="base">
                <a:spcBef>
                  <a:spcPct val="0"/>
                </a:spcBef>
                <a:spcAft>
                  <a:spcPct val="0"/>
                </a:spcAft>
                <a:tabLst>
                  <a:tab pos="571500" algn="l"/>
                  <a:tab pos="36576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00"/>
                  </a:solidFill>
                  <a:latin typeface="Courier New" pitchFamily="49" charset="0"/>
                </a:rPr>
                <a:t>top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eax,ebx</a:t>
              </a:r>
              <a:r>
                <a:rPr lang="en-US" altLang="en-US" sz="1800" b="1" dirty="0">
                  <a:solidFill>
                    <a:srgbClr val="FFFFFF"/>
                  </a:solidFill>
                  <a:latin typeface="Courier New" pitchFamily="49" charset="0"/>
                </a:rPr>
                <a:t>	; check loop condition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jae</a:t>
              </a:r>
              <a:r>
                <a:rPr lang="en-US" altLang="en-US" sz="1800" b="1" dirty="0">
                  <a:solidFill>
                    <a:srgbClr val="FFC000"/>
                  </a:solidFill>
                  <a:latin typeface="Courier New" pitchFamily="49" charset="0"/>
                </a:rPr>
                <a:t> next</a:t>
              </a:r>
              <a:r>
                <a:rPr lang="en-US" altLang="en-US" sz="1800" b="1" dirty="0">
                  <a:solidFill>
                    <a:srgbClr val="FFFFFF"/>
                  </a:solidFill>
                  <a:latin typeface="Courier New" pitchFamily="49" charset="0"/>
                </a:rPr>
                <a:t>	; </a:t>
              </a:r>
              <a:r>
                <a:rPr lang="en-US" altLang="en-US" sz="1800" b="1" dirty="0">
                  <a:solidFill>
                    <a:srgbClr val="FFFF00"/>
                  </a:solidFill>
                  <a:latin typeface="Courier New" pitchFamily="49" charset="0"/>
                </a:rPr>
                <a:t>false? exit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inc</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eax</a:t>
              </a:r>
              <a:r>
                <a:rPr lang="en-US" altLang="en-US" sz="1800" b="1" dirty="0">
                  <a:solidFill>
                    <a:srgbClr val="FFFFFF"/>
                  </a:solidFill>
                  <a:latin typeface="Courier New" pitchFamily="49" charset="0"/>
                </a:rPr>
                <a:t>	; body of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00"/>
                  </a:solidFill>
                  <a:latin typeface="Courier New" pitchFamily="49" charset="0"/>
                </a:rPr>
                <a:t>jmp</a:t>
              </a:r>
              <a:r>
                <a:rPr lang="en-US" altLang="en-US" sz="1800" b="1" dirty="0">
                  <a:solidFill>
                    <a:srgbClr val="FFFF00"/>
                  </a:solidFill>
                  <a:latin typeface="Courier New" pitchFamily="49" charset="0"/>
                </a:rPr>
                <a:t> top</a:t>
              </a:r>
              <a:r>
                <a:rPr lang="en-US" altLang="en-US" sz="1800" b="1" dirty="0">
                  <a:solidFill>
                    <a:srgbClr val="FFFFFF"/>
                  </a:solidFill>
                  <a:latin typeface="Courier New" pitchFamily="49" charset="0"/>
                </a:rPr>
                <a:t>	; repeat the loop</a:t>
              </a:r>
            </a:p>
            <a:p>
              <a:pPr>
                <a:lnSpc>
                  <a:spcPct val="50000"/>
                </a:lnSpc>
                <a:spcBef>
                  <a:spcPct val="50000"/>
                </a:spcBef>
              </a:pPr>
              <a:r>
                <a:rPr lang="en-US" altLang="en-US" sz="1800" b="1" dirty="0">
                  <a:solidFill>
                    <a:srgbClr val="FFC000"/>
                  </a:solidFill>
                  <a:latin typeface="Courier New" pitchFamily="49" charset="0"/>
                </a:rPr>
                <a:t>next</a:t>
              </a:r>
              <a:r>
                <a:rPr lang="en-US" altLang="en-US" sz="1800" b="1" dirty="0">
                  <a:solidFill>
                    <a:srgbClr val="FFFFFF"/>
                  </a:solidFill>
                  <a:latin typeface="Courier New" pitchFamily="49" charset="0"/>
                </a:rPr>
                <a:t>:</a:t>
              </a:r>
            </a:p>
          </p:txBody>
        </p:sp>
        <p:sp>
          <p:nvSpPr>
            <p:cNvPr id="131078" name="Text Box 6"/>
            <p:cNvSpPr txBox="1">
              <a:spLocks noChangeArrowheads="1"/>
            </p:cNvSpPr>
            <p:nvPr/>
          </p:nvSpPr>
          <p:spPr bwMode="auto">
            <a:xfrm>
              <a:off x="528" y="2160"/>
              <a:ext cx="408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rgbClr val="FFFFFF"/>
                  </a:solidFill>
                </a:rPr>
                <a:t>This is a possible implementation:</a:t>
              </a:r>
            </a:p>
          </p:txBody>
        </p:sp>
      </p:grpSp>
    </p:spTree>
    <p:extLst>
      <p:ext uri="{BB962C8B-B14F-4D97-AF65-F5344CB8AC3E}">
        <p14:creationId xmlns:p14="http://schemas.microsoft.com/office/powerpoint/2010/main" val="1854646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box(in)">
                                      <p:cBhvr>
                                        <p:cTn id="7" dur="500"/>
                                        <p:tgtEl>
                                          <p:spTgt spid="13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0CBAE63-C601-4D52-9110-5DADDC5D25D5}" type="slidenum">
              <a:rPr lang="en-US" altLang="en-US">
                <a:solidFill>
                  <a:srgbClr val="FF9966"/>
                </a:solidFill>
              </a:rPr>
              <a:pPr/>
              <a:t>28</a:t>
            </a:fld>
            <a:endParaRPr lang="en-US" altLang="en-US">
              <a:solidFill>
                <a:srgbClr val="FF9966"/>
              </a:solidFill>
            </a:endParaRPr>
          </a:p>
        </p:txBody>
      </p:sp>
      <p:sp>
        <p:nvSpPr>
          <p:cNvPr id="96258" name="Rectangle 2"/>
          <p:cNvSpPr>
            <a:spLocks noGrp="1" noChangeArrowheads="1"/>
          </p:cNvSpPr>
          <p:nvPr>
            <p:ph type="title"/>
          </p:nvPr>
        </p:nvSpPr>
        <p:spPr/>
        <p:txBody>
          <a:bodyPr/>
          <a:lstStyle/>
          <a:p>
            <a:r>
              <a:rPr lang="en-US" altLang="en-US"/>
              <a:t>While</a:t>
            </a:r>
          </a:p>
        </p:txBody>
      </p:sp>
      <p:sp>
        <p:nvSpPr>
          <p:cNvPr id="96259" name="Rectangle 3"/>
          <p:cNvSpPr>
            <a:spLocks noGrp="1" noChangeArrowheads="1"/>
          </p:cNvSpPr>
          <p:nvPr>
            <p:ph type="body" sz="half" idx="1"/>
          </p:nvPr>
        </p:nvSpPr>
        <p:spPr>
          <a:xfrm>
            <a:off x="533400" y="1350962"/>
            <a:ext cx="3924300" cy="4765675"/>
          </a:xfrm>
        </p:spPr>
        <p:txBody>
          <a:bodyPr/>
          <a:lstStyle/>
          <a:p>
            <a:r>
              <a:rPr lang="en-US" altLang="en-US" sz="2000" dirty="0"/>
              <a:t>Example :</a:t>
            </a:r>
          </a:p>
          <a:p>
            <a:endParaRPr lang="en-US" altLang="en-US" sz="2000" dirty="0"/>
          </a:p>
          <a:p>
            <a:pPr marL="914400" lvl="2" indent="0">
              <a:buFont typeface="Monotype Sorts" pitchFamily="2" charset="2"/>
              <a:buNone/>
            </a:pPr>
            <a:r>
              <a:rPr lang="en-US" altLang="en-US" sz="1800" dirty="0"/>
              <a:t>do while (op1 &lt; op2)</a:t>
            </a:r>
          </a:p>
          <a:p>
            <a:pPr marL="1371600" lvl="3" indent="0">
              <a:buFont typeface="Monotype Sorts" pitchFamily="2" charset="2"/>
              <a:buNone/>
            </a:pPr>
            <a:r>
              <a:rPr lang="en-US" altLang="en-US" dirty="0"/>
              <a:t>statement</a:t>
            </a:r>
          </a:p>
          <a:p>
            <a:pPr marL="914400" lvl="2" indent="0">
              <a:buFont typeface="Monotype Sorts" pitchFamily="2" charset="2"/>
              <a:buNone/>
            </a:pPr>
            <a:r>
              <a:rPr lang="en-US" altLang="en-US" sz="1800" dirty="0"/>
              <a:t>end do</a:t>
            </a:r>
          </a:p>
          <a:p>
            <a:endParaRPr lang="en-US" altLang="en-US" sz="2000" dirty="0"/>
          </a:p>
          <a:p>
            <a:r>
              <a:rPr lang="en-US" altLang="en-US" sz="2000" dirty="0"/>
              <a:t>Analysis: </a:t>
            </a:r>
          </a:p>
          <a:p>
            <a:pPr marL="457200" lvl="1" indent="0"/>
            <a:r>
              <a:rPr lang="en-US" altLang="en-US" sz="2000" dirty="0"/>
              <a:t>JXXX to </a:t>
            </a:r>
            <a:r>
              <a:rPr lang="en-US" altLang="en-US" sz="2000" dirty="0" err="1"/>
              <a:t>end_do</a:t>
            </a:r>
            <a:r>
              <a:rPr lang="en-US" altLang="en-US" sz="2000" dirty="0"/>
              <a:t> when </a:t>
            </a:r>
          </a:p>
          <a:p>
            <a:pPr marL="914400" lvl="2" indent="0"/>
            <a:r>
              <a:rPr lang="en-US" altLang="en-US" sz="1800" dirty="0"/>
              <a:t>op1 &gt;= op2</a:t>
            </a:r>
          </a:p>
          <a:p>
            <a:pPr marL="457200" lvl="1" indent="0"/>
            <a:r>
              <a:rPr lang="en-US" altLang="en-US" sz="2000" dirty="0"/>
              <a:t>JMP from </a:t>
            </a:r>
            <a:r>
              <a:rPr lang="en-US" altLang="en-US" sz="2000" dirty="0" err="1"/>
              <a:t>end_do</a:t>
            </a:r>
            <a:r>
              <a:rPr lang="en-US" altLang="en-US" sz="2000" dirty="0"/>
              <a:t> to while </a:t>
            </a:r>
          </a:p>
        </p:txBody>
      </p:sp>
      <p:sp>
        <p:nvSpPr>
          <p:cNvPr id="96260" name="Rectangle 4"/>
          <p:cNvSpPr>
            <a:spLocks noGrp="1" noChangeArrowheads="1"/>
          </p:cNvSpPr>
          <p:nvPr>
            <p:ph type="body" sz="half" idx="2"/>
          </p:nvPr>
        </p:nvSpPr>
        <p:spPr>
          <a:xfrm>
            <a:off x="4648200" y="1219200"/>
            <a:ext cx="4343400" cy="5029200"/>
          </a:xfrm>
          <a:solidFill>
            <a:srgbClr val="FFFF00"/>
          </a:solidFill>
        </p:spPr>
        <p:txBody>
          <a:bodyPr/>
          <a:lstStyle/>
          <a:p>
            <a:r>
              <a:rPr lang="en-US" altLang="en-US" sz="2000" dirty="0"/>
              <a:t>ASM solution for an </a:t>
            </a:r>
            <a:r>
              <a:rPr lang="en-US" altLang="en-US" sz="2000" dirty="0">
                <a:solidFill>
                  <a:schemeClr val="hlink"/>
                </a:solidFill>
              </a:rPr>
              <a:t>unsigned</a:t>
            </a:r>
            <a:r>
              <a:rPr lang="en-US" altLang="en-US" sz="2000" dirty="0"/>
              <a:t> comparison:</a:t>
            </a:r>
          </a:p>
          <a:p>
            <a:endParaRPr lang="en-US" altLang="en-US" sz="2000" dirty="0"/>
          </a:p>
          <a:p>
            <a:pPr marL="914400" lvl="2" indent="0">
              <a:buFont typeface="Monotype Sorts" pitchFamily="2" charset="2"/>
              <a:buNone/>
            </a:pPr>
            <a:r>
              <a:rPr lang="en-US" altLang="en-US" sz="1800" dirty="0" err="1"/>
              <a:t>do_while</a:t>
            </a:r>
            <a:r>
              <a:rPr lang="en-US" altLang="en-US" sz="1800" dirty="0" smtClean="0"/>
              <a:t>:</a:t>
            </a:r>
          </a:p>
          <a:p>
            <a:pPr marL="914400" lvl="2" indent="0">
              <a:buFont typeface="Monotype Sorts" pitchFamily="2" charset="2"/>
              <a:buNone/>
            </a:pPr>
            <a:endParaRPr lang="en-US" altLang="en-US" sz="1800" dirty="0"/>
          </a:p>
          <a:p>
            <a:pPr marL="1371600" lvl="3" indent="0">
              <a:buFont typeface="Monotype Sorts" pitchFamily="2" charset="2"/>
              <a:buNone/>
            </a:pPr>
            <a:r>
              <a:rPr lang="en-US" altLang="en-US" dirty="0" err="1"/>
              <a:t>cmp</a:t>
            </a:r>
            <a:r>
              <a:rPr lang="en-US" altLang="en-US" dirty="0"/>
              <a:t> op1</a:t>
            </a:r>
            <a:r>
              <a:rPr lang="en-US" altLang="en-US" dirty="0" smtClean="0"/>
              <a:t>, op2</a:t>
            </a:r>
            <a:endParaRPr lang="en-US" altLang="en-US" dirty="0"/>
          </a:p>
          <a:p>
            <a:pPr marL="1371600" lvl="3" indent="0">
              <a:buFont typeface="Monotype Sorts" pitchFamily="2" charset="2"/>
              <a:buNone/>
            </a:pPr>
            <a:r>
              <a:rPr lang="en-US" altLang="en-US" dirty="0" err="1">
                <a:solidFill>
                  <a:srgbClr val="FF0000"/>
                </a:solidFill>
              </a:rPr>
              <a:t>jae</a:t>
            </a:r>
            <a:r>
              <a:rPr lang="en-US" altLang="en-US" dirty="0">
                <a:solidFill>
                  <a:srgbClr val="FF0000"/>
                </a:solidFill>
              </a:rPr>
              <a:t> </a:t>
            </a:r>
            <a:r>
              <a:rPr lang="en-US" altLang="en-US" dirty="0" err="1">
                <a:solidFill>
                  <a:srgbClr val="FF0000"/>
                </a:solidFill>
              </a:rPr>
              <a:t>end_do</a:t>
            </a:r>
            <a:endParaRPr lang="en-US" altLang="en-US" dirty="0">
              <a:solidFill>
                <a:srgbClr val="FF0000"/>
              </a:solidFill>
            </a:endParaRPr>
          </a:p>
          <a:p>
            <a:pPr marL="1371600" lvl="3" indent="0">
              <a:buFont typeface="Monotype Sorts" pitchFamily="2" charset="2"/>
              <a:buNone/>
            </a:pPr>
            <a:r>
              <a:rPr lang="en-US" altLang="en-US" dirty="0"/>
              <a:t> ;put statement </a:t>
            </a:r>
            <a:r>
              <a:rPr lang="en-US" altLang="en-US" dirty="0" smtClean="0"/>
              <a:t>here</a:t>
            </a:r>
          </a:p>
          <a:p>
            <a:pPr marL="1371600" lvl="3" indent="0">
              <a:buFont typeface="Monotype Sorts" pitchFamily="2" charset="2"/>
              <a:buNone/>
            </a:pPr>
            <a:endParaRPr lang="en-US" altLang="en-US" dirty="0"/>
          </a:p>
          <a:p>
            <a:pPr marL="1371600" lvl="3" indent="0">
              <a:buFont typeface="Monotype Sorts" pitchFamily="2" charset="2"/>
              <a:buNone/>
            </a:pPr>
            <a:r>
              <a:rPr lang="en-US" altLang="en-US" dirty="0" err="1"/>
              <a:t>jmp</a:t>
            </a:r>
            <a:r>
              <a:rPr lang="en-US" altLang="en-US" dirty="0"/>
              <a:t> </a:t>
            </a:r>
            <a:r>
              <a:rPr lang="en-US" altLang="en-US" dirty="0" err="1" smtClean="0"/>
              <a:t>do_while</a:t>
            </a:r>
            <a:endParaRPr lang="en-US" altLang="en-US" dirty="0" smtClean="0"/>
          </a:p>
          <a:p>
            <a:pPr marL="1371600" lvl="3" indent="0">
              <a:buFont typeface="Monotype Sorts" pitchFamily="2" charset="2"/>
              <a:buNone/>
            </a:pPr>
            <a:endParaRPr lang="en-US" altLang="en-US" dirty="0"/>
          </a:p>
          <a:p>
            <a:pPr marL="914400" lvl="2" indent="0">
              <a:buFont typeface="Monotype Sorts" pitchFamily="2" charset="2"/>
              <a:buNone/>
            </a:pPr>
            <a:r>
              <a:rPr lang="en-US" altLang="en-US" sz="1800" dirty="0" err="1">
                <a:solidFill>
                  <a:srgbClr val="FF0000"/>
                </a:solidFill>
              </a:rPr>
              <a:t>end_do</a:t>
            </a:r>
            <a:r>
              <a:rPr lang="en-US" altLang="en-US" sz="1800" dirty="0"/>
              <a:t>:</a:t>
            </a:r>
          </a:p>
        </p:txBody>
      </p:sp>
    </p:spTree>
    <p:extLst>
      <p:ext uri="{BB962C8B-B14F-4D97-AF65-F5344CB8AC3E}">
        <p14:creationId xmlns:p14="http://schemas.microsoft.com/office/powerpoint/2010/main" val="1130790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819DAE32-121C-40EE-B70B-EAC1E507925D}" type="slidenum">
              <a:rPr lang="en-US" altLang="en-US">
                <a:solidFill>
                  <a:srgbClr val="FFFFFF"/>
                </a:solidFill>
              </a:rPr>
              <a:pPr/>
              <a:t>29</a:t>
            </a:fld>
            <a:endParaRPr lang="en-US" altLang="en-US">
              <a:solidFill>
                <a:srgbClr val="FFFFFF"/>
              </a:solidFill>
            </a:endParaRPr>
          </a:p>
        </p:txBody>
      </p:sp>
      <p:sp>
        <p:nvSpPr>
          <p:cNvPr id="132098" name="Rectangle 2"/>
          <p:cNvSpPr>
            <a:spLocks noGrp="1" noChangeArrowheads="1"/>
          </p:cNvSpPr>
          <p:nvPr>
            <p:ph type="title"/>
          </p:nvPr>
        </p:nvSpPr>
        <p:spPr/>
        <p:txBody>
          <a:bodyPr/>
          <a:lstStyle/>
          <a:p>
            <a:r>
              <a:rPr lang="en-US" altLang="en-US"/>
              <a:t>Your turn . . .</a:t>
            </a:r>
            <a:endParaRPr lang="en-US" altLang="en-US" sz="2400"/>
          </a:p>
        </p:txBody>
      </p:sp>
      <p:sp>
        <p:nvSpPr>
          <p:cNvPr id="132099" name="Text Box 3"/>
          <p:cNvSpPr txBox="1">
            <a:spLocks noChangeArrowheads="1"/>
          </p:cNvSpPr>
          <p:nvPr/>
        </p:nvSpPr>
        <p:spPr bwMode="auto">
          <a:xfrm>
            <a:off x="990600" y="3733800"/>
            <a:ext cx="70866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571500" algn="l"/>
                <a:tab pos="3657600" algn="l"/>
              </a:tabLst>
              <a:defRPr sz="2400">
                <a:solidFill>
                  <a:schemeClr val="tx1"/>
                </a:solidFill>
                <a:latin typeface="Times New Roman" pitchFamily="18" charset="0"/>
              </a:defRPr>
            </a:lvl1pPr>
            <a:lvl2pPr>
              <a:tabLst>
                <a:tab pos="571500" algn="l"/>
                <a:tab pos="3657600" algn="l"/>
              </a:tabLst>
              <a:defRPr sz="2400">
                <a:solidFill>
                  <a:schemeClr val="tx1"/>
                </a:solidFill>
                <a:latin typeface="Times New Roman" pitchFamily="18" charset="0"/>
              </a:defRPr>
            </a:lvl2pPr>
            <a:lvl3pPr>
              <a:tabLst>
                <a:tab pos="571500" algn="l"/>
                <a:tab pos="3657600" algn="l"/>
              </a:tabLst>
              <a:defRPr sz="2400">
                <a:solidFill>
                  <a:schemeClr val="tx1"/>
                </a:solidFill>
                <a:latin typeface="Times New Roman" pitchFamily="18" charset="0"/>
              </a:defRPr>
            </a:lvl3pPr>
            <a:lvl4pPr>
              <a:tabLst>
                <a:tab pos="571500" algn="l"/>
                <a:tab pos="3657600" algn="l"/>
              </a:tabLst>
              <a:defRPr sz="2400">
                <a:solidFill>
                  <a:schemeClr val="tx1"/>
                </a:solidFill>
                <a:latin typeface="Times New Roman" pitchFamily="18" charset="0"/>
              </a:defRPr>
            </a:lvl4pPr>
            <a:lvl5pPr>
              <a:tabLst>
                <a:tab pos="571500" algn="l"/>
                <a:tab pos="3657600" algn="l"/>
              </a:tabLst>
              <a:defRPr sz="2400">
                <a:solidFill>
                  <a:schemeClr val="tx1"/>
                </a:solidFill>
                <a:latin typeface="Times New Roman" pitchFamily="18" charset="0"/>
              </a:defRPr>
            </a:lvl5pPr>
            <a:lvl6pPr fontAlgn="base">
              <a:spcBef>
                <a:spcPct val="0"/>
              </a:spcBef>
              <a:spcAft>
                <a:spcPct val="0"/>
              </a:spcAft>
              <a:tabLst>
                <a:tab pos="571500" algn="l"/>
                <a:tab pos="3657600" algn="l"/>
              </a:tabLst>
              <a:defRPr sz="2400">
                <a:solidFill>
                  <a:schemeClr val="tx1"/>
                </a:solidFill>
                <a:latin typeface="Times New Roman" pitchFamily="18" charset="0"/>
              </a:defRPr>
            </a:lvl6pPr>
            <a:lvl7pPr fontAlgn="base">
              <a:spcBef>
                <a:spcPct val="0"/>
              </a:spcBef>
              <a:spcAft>
                <a:spcPct val="0"/>
              </a:spcAft>
              <a:tabLst>
                <a:tab pos="571500" algn="l"/>
                <a:tab pos="3657600" algn="l"/>
              </a:tabLst>
              <a:defRPr sz="2400">
                <a:solidFill>
                  <a:schemeClr val="tx1"/>
                </a:solidFill>
                <a:latin typeface="Times New Roman" pitchFamily="18" charset="0"/>
              </a:defRPr>
            </a:lvl7pPr>
            <a:lvl8pPr fontAlgn="base">
              <a:spcBef>
                <a:spcPct val="0"/>
              </a:spcBef>
              <a:spcAft>
                <a:spcPct val="0"/>
              </a:spcAft>
              <a:tabLst>
                <a:tab pos="571500" algn="l"/>
                <a:tab pos="3657600" algn="l"/>
              </a:tabLst>
              <a:defRPr sz="2400">
                <a:solidFill>
                  <a:schemeClr val="tx1"/>
                </a:solidFill>
                <a:latin typeface="Times New Roman" pitchFamily="18" charset="0"/>
              </a:defRPr>
            </a:lvl8pPr>
            <a:lvl9pPr fontAlgn="base">
              <a:spcBef>
                <a:spcPct val="0"/>
              </a:spcBef>
              <a:spcAft>
                <a:spcPct val="0"/>
              </a:spcAft>
              <a:tabLst>
                <a:tab pos="571500" algn="l"/>
                <a:tab pos="3657600"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00"/>
                </a:solidFill>
                <a:latin typeface="Courier New" pitchFamily="49" charset="0"/>
              </a:rPr>
              <a:t>top</a:t>
            </a: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cmp</a:t>
            </a:r>
            <a:r>
              <a:rPr lang="en-US" altLang="en-US" sz="1800" b="1" dirty="0">
                <a:solidFill>
                  <a:srgbClr val="FFFFFF"/>
                </a:solidFill>
                <a:latin typeface="Courier New" pitchFamily="49" charset="0"/>
              </a:rPr>
              <a:t> ebx,val1	; check loop condition</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C000"/>
                </a:solidFill>
                <a:latin typeface="Courier New" pitchFamily="49" charset="0"/>
              </a:rPr>
              <a:t>ja</a:t>
            </a:r>
            <a:r>
              <a:rPr lang="en-US" altLang="en-US" sz="1800" b="1" dirty="0">
                <a:solidFill>
                  <a:srgbClr val="FFC000"/>
                </a:solidFill>
                <a:latin typeface="Courier New" pitchFamily="49" charset="0"/>
              </a:rPr>
              <a:t>  next</a:t>
            </a:r>
            <a:r>
              <a:rPr lang="en-US" altLang="en-US" sz="1800" b="1" dirty="0">
                <a:solidFill>
                  <a:srgbClr val="FFFFFF"/>
                </a:solidFill>
                <a:latin typeface="Courier New" pitchFamily="49" charset="0"/>
              </a:rPr>
              <a:t>	; false? exit loop</a:t>
            </a:r>
          </a:p>
          <a:p>
            <a:pPr>
              <a:lnSpc>
                <a:spcPct val="50000"/>
              </a:lnSpc>
              <a:spcBef>
                <a:spcPct val="50000"/>
              </a:spcBef>
            </a:pPr>
            <a:r>
              <a:rPr lang="en-US" altLang="en-US" sz="1800" b="1" dirty="0">
                <a:solidFill>
                  <a:srgbClr val="FFFFFF"/>
                </a:solidFill>
                <a:latin typeface="Courier New" pitchFamily="49" charset="0"/>
              </a:rPr>
              <a:t>	add ebx,5	; body of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dec</a:t>
            </a:r>
            <a:r>
              <a:rPr lang="en-US" altLang="en-US" sz="1800" b="1" dirty="0">
                <a:solidFill>
                  <a:srgbClr val="FFFFFF"/>
                </a:solidFill>
                <a:latin typeface="Courier New" pitchFamily="49" charset="0"/>
              </a:rPr>
              <a:t> val1</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00"/>
                </a:solidFill>
                <a:latin typeface="Courier New" pitchFamily="49" charset="0"/>
              </a:rPr>
              <a:t>jmp</a:t>
            </a:r>
            <a:r>
              <a:rPr lang="en-US" altLang="en-US" sz="1800" b="1" dirty="0">
                <a:solidFill>
                  <a:srgbClr val="FFFF00"/>
                </a:solidFill>
                <a:latin typeface="Courier New" pitchFamily="49" charset="0"/>
              </a:rPr>
              <a:t> top</a:t>
            </a:r>
            <a:r>
              <a:rPr lang="en-US" altLang="en-US" sz="1800" b="1" dirty="0">
                <a:solidFill>
                  <a:srgbClr val="FFFFFF"/>
                </a:solidFill>
                <a:latin typeface="Courier New" pitchFamily="49" charset="0"/>
              </a:rPr>
              <a:t>	; repeat the loop</a:t>
            </a:r>
          </a:p>
          <a:p>
            <a:pPr>
              <a:lnSpc>
                <a:spcPct val="50000"/>
              </a:lnSpc>
              <a:spcBef>
                <a:spcPct val="50000"/>
              </a:spcBef>
            </a:pPr>
            <a:r>
              <a:rPr lang="en-US" altLang="en-US" sz="1800" b="1" dirty="0">
                <a:solidFill>
                  <a:srgbClr val="FFC000"/>
                </a:solidFill>
                <a:latin typeface="Courier New" pitchFamily="49" charset="0"/>
              </a:rPr>
              <a:t>next</a:t>
            </a:r>
            <a:r>
              <a:rPr lang="en-US" altLang="en-US" sz="1800" b="1" dirty="0">
                <a:solidFill>
                  <a:srgbClr val="FFFFFF"/>
                </a:solidFill>
                <a:latin typeface="Courier New" pitchFamily="49" charset="0"/>
              </a:rPr>
              <a:t>:</a:t>
            </a:r>
          </a:p>
        </p:txBody>
      </p:sp>
      <p:sp>
        <p:nvSpPr>
          <p:cNvPr id="132100" name="Text Box 4"/>
          <p:cNvSpPr txBox="1">
            <a:spLocks noChangeArrowheads="1"/>
          </p:cNvSpPr>
          <p:nvPr/>
        </p:nvSpPr>
        <p:spPr bwMode="auto">
          <a:xfrm>
            <a:off x="2514600" y="1600200"/>
            <a:ext cx="396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90000"/>
              </a:lnSpc>
              <a:spcBef>
                <a:spcPct val="20000"/>
              </a:spcBef>
              <a:buClr>
                <a:srgbClr val="FFFFFF"/>
              </a:buClr>
            </a:pPr>
            <a:r>
              <a:rPr lang="en-US" altLang="en-US" sz="1800" b="1">
                <a:solidFill>
                  <a:srgbClr val="FFFFFF"/>
                </a:solidFill>
                <a:latin typeface="Courier New" pitchFamily="49" charset="0"/>
              </a:rPr>
              <a:t>while( ebx &lt;= val1)</a:t>
            </a:r>
          </a:p>
          <a:p>
            <a:pPr>
              <a:lnSpc>
                <a:spcPct val="90000"/>
              </a:lnSpc>
              <a:spcBef>
                <a:spcPct val="20000"/>
              </a:spcBef>
              <a:buClr>
                <a:srgbClr val="FFFFFF"/>
              </a:buClr>
            </a:pPr>
            <a:r>
              <a:rPr lang="en-US" altLang="en-US" sz="1800" b="1">
                <a:solidFill>
                  <a:srgbClr val="FFFFFF"/>
                </a:solidFill>
                <a:latin typeface="Courier New" pitchFamily="49" charset="0"/>
              </a:rPr>
              <a:t>{</a:t>
            </a:r>
          </a:p>
          <a:p>
            <a:pPr>
              <a:lnSpc>
                <a:spcPct val="90000"/>
              </a:lnSpc>
              <a:spcBef>
                <a:spcPct val="20000"/>
              </a:spcBef>
              <a:buClr>
                <a:srgbClr val="FFFFFF"/>
              </a:buClr>
            </a:pPr>
            <a:r>
              <a:rPr lang="en-US" altLang="en-US" sz="1800" b="1">
                <a:solidFill>
                  <a:srgbClr val="FFFFFF"/>
                </a:solidFill>
                <a:latin typeface="Courier New" pitchFamily="49" charset="0"/>
              </a:rPr>
              <a:t>	ebx = ebx + 5;</a:t>
            </a:r>
          </a:p>
          <a:p>
            <a:pPr>
              <a:lnSpc>
                <a:spcPct val="90000"/>
              </a:lnSpc>
              <a:spcBef>
                <a:spcPct val="20000"/>
              </a:spcBef>
              <a:buClr>
                <a:srgbClr val="FFFFFF"/>
              </a:buClr>
            </a:pPr>
            <a:r>
              <a:rPr lang="en-US" altLang="en-US" sz="1800" b="1">
                <a:solidFill>
                  <a:srgbClr val="FFFFFF"/>
                </a:solidFill>
                <a:latin typeface="Courier New" pitchFamily="49" charset="0"/>
              </a:rPr>
              <a:t>	val1 = val1 - 1</a:t>
            </a:r>
          </a:p>
          <a:p>
            <a:pPr>
              <a:lnSpc>
                <a:spcPct val="90000"/>
              </a:lnSpc>
              <a:spcBef>
                <a:spcPct val="20000"/>
              </a:spcBef>
              <a:buClr>
                <a:srgbClr val="FFFFFF"/>
              </a:buClr>
            </a:pPr>
            <a:r>
              <a:rPr lang="en-US" altLang="en-US" sz="1800" b="1">
                <a:solidFill>
                  <a:srgbClr val="FFFFFF"/>
                </a:solidFill>
                <a:latin typeface="Courier New" pitchFamily="49" charset="0"/>
              </a:rPr>
              <a:t>}</a:t>
            </a:r>
          </a:p>
        </p:txBody>
      </p:sp>
      <p:sp>
        <p:nvSpPr>
          <p:cNvPr id="132101" name="Text Box 5"/>
          <p:cNvSpPr txBox="1">
            <a:spLocks noChangeArrowheads="1"/>
          </p:cNvSpPr>
          <p:nvPr/>
        </p:nvSpPr>
        <p:spPr bwMode="auto">
          <a:xfrm>
            <a:off x="685800" y="990600"/>
            <a:ext cx="7620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Implement the following loop, using unsigned 32-bit integers:</a:t>
            </a:r>
          </a:p>
        </p:txBody>
      </p:sp>
    </p:spTree>
    <p:extLst>
      <p:ext uri="{BB962C8B-B14F-4D97-AF65-F5344CB8AC3E}">
        <p14:creationId xmlns:p14="http://schemas.microsoft.com/office/powerpoint/2010/main" val="3435371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ox(in)">
                                      <p:cBhvr>
                                        <p:cTn id="7"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786FBE62-5DE4-4FE4-BA28-795D2DC37FBD}" type="slidenum">
              <a:rPr lang="en-US" altLang="en-US">
                <a:solidFill>
                  <a:srgbClr val="FFFFFF"/>
                </a:solidFill>
              </a:rPr>
              <a:pPr/>
              <a:t>3</a:t>
            </a:fld>
            <a:endParaRPr lang="en-US" altLang="en-US">
              <a:solidFill>
                <a:srgbClr val="FFFFFF"/>
              </a:solidFill>
            </a:endParaRPr>
          </a:p>
        </p:txBody>
      </p:sp>
      <p:sp>
        <p:nvSpPr>
          <p:cNvPr id="150530" name="Rectangle 2"/>
          <p:cNvSpPr>
            <a:spLocks noGrp="1" noChangeArrowheads="1"/>
          </p:cNvSpPr>
          <p:nvPr>
            <p:ph type="title"/>
          </p:nvPr>
        </p:nvSpPr>
        <p:spPr/>
        <p:txBody>
          <a:bodyPr/>
          <a:lstStyle/>
          <a:p>
            <a:r>
              <a:rPr lang="en-US" altLang="en-US"/>
              <a:t>J</a:t>
            </a:r>
            <a:r>
              <a:rPr lang="en-US" altLang="en-US" sz="2800" i="1"/>
              <a:t>cond</a:t>
            </a:r>
            <a:r>
              <a:rPr lang="en-US" altLang="en-US"/>
              <a:t> Instruction</a:t>
            </a:r>
          </a:p>
        </p:txBody>
      </p:sp>
      <p:sp>
        <p:nvSpPr>
          <p:cNvPr id="150531" name="Rectangle 3"/>
          <p:cNvSpPr>
            <a:spLocks noGrp="1" noChangeArrowheads="1"/>
          </p:cNvSpPr>
          <p:nvPr>
            <p:ph type="body" idx="1"/>
          </p:nvPr>
        </p:nvSpPr>
        <p:spPr>
          <a:xfrm>
            <a:off x="685800" y="838200"/>
            <a:ext cx="7772400" cy="5486400"/>
          </a:xfrm>
        </p:spPr>
        <p:txBody>
          <a:bodyPr/>
          <a:lstStyle/>
          <a:p>
            <a:r>
              <a:rPr lang="en-US" altLang="en-US" dirty="0"/>
              <a:t>A conditional jump instruction branches to a label when specific register or flag conditions are met</a:t>
            </a:r>
          </a:p>
          <a:p>
            <a:pPr lvl="1">
              <a:buFontTx/>
              <a:buNone/>
            </a:pPr>
            <a:endParaRPr lang="en-US" altLang="en-US" dirty="0"/>
          </a:p>
          <a:p>
            <a:r>
              <a:rPr lang="en-US" altLang="en-US" dirty="0"/>
              <a:t>Specific jumps:</a:t>
            </a:r>
          </a:p>
          <a:p>
            <a:pPr lvl="1">
              <a:buFontTx/>
              <a:buNone/>
            </a:pPr>
            <a:r>
              <a:rPr lang="en-US" altLang="en-US" dirty="0"/>
              <a:t>JB, JC - jump to a label if the Carry flag is </a:t>
            </a:r>
            <a:r>
              <a:rPr lang="en-US" altLang="en-US" dirty="0" smtClean="0"/>
              <a:t>set</a:t>
            </a:r>
          </a:p>
          <a:p>
            <a:pPr lvl="1">
              <a:buFontTx/>
              <a:buNone/>
            </a:pPr>
            <a:endParaRPr lang="en-US" altLang="en-US" dirty="0"/>
          </a:p>
          <a:p>
            <a:pPr lvl="1">
              <a:buFontTx/>
              <a:buNone/>
            </a:pPr>
            <a:r>
              <a:rPr lang="en-US" altLang="en-US" dirty="0"/>
              <a:t>JE, JZ - jump to a label if the Zero flag is </a:t>
            </a:r>
            <a:r>
              <a:rPr lang="en-US" altLang="en-US" dirty="0" smtClean="0"/>
              <a:t>set</a:t>
            </a:r>
          </a:p>
          <a:p>
            <a:pPr lvl="1">
              <a:buFontTx/>
              <a:buNone/>
            </a:pPr>
            <a:endParaRPr lang="en-US" altLang="en-US" dirty="0"/>
          </a:p>
          <a:p>
            <a:pPr lvl="1">
              <a:buFontTx/>
              <a:buNone/>
            </a:pPr>
            <a:r>
              <a:rPr lang="en-US" altLang="en-US" dirty="0"/>
              <a:t>JS - jump to a label if the Sign flag is </a:t>
            </a:r>
            <a:r>
              <a:rPr lang="en-US" altLang="en-US" dirty="0" smtClean="0"/>
              <a:t>set</a:t>
            </a:r>
          </a:p>
          <a:p>
            <a:pPr lvl="1">
              <a:buFontTx/>
              <a:buNone/>
            </a:pPr>
            <a:endParaRPr lang="en-US" altLang="en-US" dirty="0"/>
          </a:p>
          <a:p>
            <a:pPr lvl="1">
              <a:buFontTx/>
              <a:buNone/>
            </a:pPr>
            <a:r>
              <a:rPr lang="en-US" altLang="en-US" dirty="0"/>
              <a:t>JNE, JNZ - jump to a label if the Zero flag is </a:t>
            </a:r>
            <a:r>
              <a:rPr lang="en-US" altLang="en-US" dirty="0" smtClean="0"/>
              <a:t>clear</a:t>
            </a:r>
          </a:p>
          <a:p>
            <a:pPr lvl="1">
              <a:buFontTx/>
              <a:buNone/>
            </a:pPr>
            <a:endParaRPr lang="en-US" altLang="en-US" dirty="0"/>
          </a:p>
          <a:p>
            <a:pPr lvl="1">
              <a:buFontTx/>
              <a:buNone/>
            </a:pPr>
            <a:r>
              <a:rPr lang="en-US" altLang="en-US" dirty="0"/>
              <a:t>JECXZ - jump to a label if ECX = 0</a:t>
            </a:r>
          </a:p>
        </p:txBody>
      </p:sp>
    </p:spTree>
    <p:extLst>
      <p:ext uri="{BB962C8B-B14F-4D97-AF65-F5344CB8AC3E}">
        <p14:creationId xmlns:p14="http://schemas.microsoft.com/office/powerpoint/2010/main" val="1595074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81C2E38-5239-40F8-9DE4-F950CC129FAB}" type="slidenum">
              <a:rPr lang="en-US" altLang="en-US">
                <a:solidFill>
                  <a:srgbClr val="FF9966"/>
                </a:solidFill>
              </a:rPr>
              <a:pPr/>
              <a:t>30</a:t>
            </a:fld>
            <a:endParaRPr lang="en-US" altLang="en-US">
              <a:solidFill>
                <a:srgbClr val="FF9966"/>
              </a:solidFill>
            </a:endParaRPr>
          </a:p>
        </p:txBody>
      </p:sp>
      <p:sp>
        <p:nvSpPr>
          <p:cNvPr id="97282" name="Rectangle 2"/>
          <p:cNvSpPr>
            <a:spLocks noGrp="1" noChangeArrowheads="1"/>
          </p:cNvSpPr>
          <p:nvPr>
            <p:ph type="title"/>
          </p:nvPr>
        </p:nvSpPr>
        <p:spPr>
          <a:xfrm>
            <a:off x="990600" y="152400"/>
            <a:ext cx="2895600" cy="741363"/>
          </a:xfrm>
        </p:spPr>
        <p:txBody>
          <a:bodyPr/>
          <a:lstStyle/>
          <a:p>
            <a:r>
              <a:rPr lang="en-US" altLang="en-US" dirty="0" smtClean="0"/>
              <a:t>Case or Switch</a:t>
            </a:r>
            <a:endParaRPr lang="en-US" altLang="en-US" dirty="0"/>
          </a:p>
        </p:txBody>
      </p:sp>
      <p:sp>
        <p:nvSpPr>
          <p:cNvPr id="97283" name="Rectangle 3"/>
          <p:cNvSpPr>
            <a:spLocks noGrp="1" noChangeArrowheads="1"/>
          </p:cNvSpPr>
          <p:nvPr>
            <p:ph type="body" sz="half" idx="1"/>
          </p:nvPr>
        </p:nvSpPr>
        <p:spPr/>
        <p:txBody>
          <a:bodyPr/>
          <a:lstStyle/>
          <a:p>
            <a:r>
              <a:rPr lang="en-US" altLang="en-US" sz="2000" dirty="0"/>
              <a:t>Example:</a:t>
            </a:r>
          </a:p>
          <a:p>
            <a:endParaRPr lang="en-US" altLang="en-US" sz="2000" dirty="0"/>
          </a:p>
          <a:p>
            <a:pPr marL="914400" lvl="2" indent="0">
              <a:buFont typeface="Monotype Sorts" pitchFamily="2" charset="2"/>
              <a:buNone/>
            </a:pPr>
            <a:r>
              <a:rPr lang="en-US" altLang="en-US" sz="1800" dirty="0"/>
              <a:t>case input of</a:t>
            </a:r>
          </a:p>
          <a:p>
            <a:pPr marL="1371600" lvl="3" indent="0">
              <a:buFont typeface="Monotype Sorts" pitchFamily="2" charset="2"/>
              <a:buNone/>
            </a:pPr>
            <a:r>
              <a:rPr lang="en-US" altLang="en-US" dirty="0"/>
              <a:t>‘A’ :</a:t>
            </a:r>
            <a:r>
              <a:rPr lang="en-US" altLang="en-US" dirty="0" err="1"/>
              <a:t>DestA</a:t>
            </a:r>
            <a:endParaRPr lang="en-US" altLang="en-US" dirty="0"/>
          </a:p>
          <a:p>
            <a:pPr marL="1371600" lvl="3" indent="0">
              <a:buFont typeface="Monotype Sorts" pitchFamily="2" charset="2"/>
              <a:buNone/>
            </a:pPr>
            <a:r>
              <a:rPr lang="en-US" altLang="en-US" dirty="0"/>
              <a:t>‘B’ :</a:t>
            </a:r>
            <a:r>
              <a:rPr lang="en-US" altLang="en-US" dirty="0" err="1"/>
              <a:t>DestB</a:t>
            </a:r>
            <a:endParaRPr lang="en-US" altLang="en-US" dirty="0"/>
          </a:p>
          <a:p>
            <a:pPr marL="1371600" lvl="3" indent="0">
              <a:buFont typeface="Monotype Sorts" pitchFamily="2" charset="2"/>
              <a:buNone/>
            </a:pPr>
            <a:r>
              <a:rPr lang="en-US" altLang="en-US" dirty="0"/>
              <a:t>‘C’ :</a:t>
            </a:r>
            <a:r>
              <a:rPr lang="en-US" altLang="en-US" dirty="0" err="1"/>
              <a:t>DestC</a:t>
            </a:r>
            <a:endParaRPr lang="en-US" altLang="en-US" dirty="0"/>
          </a:p>
          <a:p>
            <a:pPr marL="914400" lvl="2" indent="0">
              <a:buFont typeface="Monotype Sorts" pitchFamily="2" charset="2"/>
              <a:buNone/>
            </a:pPr>
            <a:r>
              <a:rPr lang="en-US" altLang="en-US" sz="1800" dirty="0"/>
              <a:t>end case</a:t>
            </a:r>
          </a:p>
          <a:p>
            <a:endParaRPr lang="en-US" altLang="en-US" sz="2000" dirty="0"/>
          </a:p>
          <a:p>
            <a:r>
              <a:rPr lang="en-US" altLang="en-US" sz="2000" dirty="0"/>
              <a:t>Analysis: CMP and JXXX for each case</a:t>
            </a:r>
          </a:p>
        </p:txBody>
      </p:sp>
      <p:sp>
        <p:nvSpPr>
          <p:cNvPr id="97284" name="Rectangle 4"/>
          <p:cNvSpPr>
            <a:spLocks noGrp="1" noChangeArrowheads="1"/>
          </p:cNvSpPr>
          <p:nvPr>
            <p:ph type="body" sz="half" idx="2"/>
          </p:nvPr>
        </p:nvSpPr>
        <p:spPr>
          <a:xfrm>
            <a:off x="5048250" y="533400"/>
            <a:ext cx="3867150" cy="5943600"/>
          </a:xfrm>
          <a:solidFill>
            <a:srgbClr val="FFFF00"/>
          </a:solidFill>
        </p:spPr>
        <p:txBody>
          <a:bodyPr/>
          <a:lstStyle/>
          <a:p>
            <a:r>
              <a:rPr lang="en-US" altLang="en-US" sz="2000" dirty="0"/>
              <a:t>ASM solution 1:</a:t>
            </a:r>
          </a:p>
          <a:p>
            <a:endParaRPr lang="en-US" altLang="en-US" sz="2000" dirty="0"/>
          </a:p>
          <a:p>
            <a:pPr marL="1371600" lvl="3" indent="0">
              <a:buFont typeface="Monotype Sorts" pitchFamily="2" charset="2"/>
              <a:buNone/>
            </a:pPr>
            <a:r>
              <a:rPr lang="en-US" altLang="en-US" dirty="0" err="1"/>
              <a:t>cmp</a:t>
            </a:r>
            <a:r>
              <a:rPr lang="en-US" altLang="en-US" dirty="0"/>
              <a:t> </a:t>
            </a:r>
            <a:r>
              <a:rPr lang="en-US" altLang="en-US" dirty="0" err="1"/>
              <a:t>input,’A</a:t>
            </a:r>
            <a:r>
              <a:rPr lang="en-US" altLang="en-US" dirty="0"/>
              <a:t>’</a:t>
            </a:r>
          </a:p>
          <a:p>
            <a:pPr marL="1371600" lvl="3" indent="0">
              <a:buFont typeface="Monotype Sorts" pitchFamily="2" charset="2"/>
              <a:buNone/>
            </a:pPr>
            <a:r>
              <a:rPr lang="en-US" altLang="en-US" dirty="0" err="1"/>
              <a:t>jne</a:t>
            </a:r>
            <a:r>
              <a:rPr lang="en-US" altLang="en-US" dirty="0"/>
              <a:t> L1</a:t>
            </a:r>
          </a:p>
          <a:p>
            <a:pPr marL="1371600" lvl="3" indent="0">
              <a:buFont typeface="Monotype Sorts" pitchFamily="2" charset="2"/>
              <a:buNone/>
            </a:pPr>
            <a:r>
              <a:rPr lang="en-US" altLang="en-US" dirty="0"/>
              <a:t>JMP </a:t>
            </a:r>
            <a:r>
              <a:rPr lang="en-US" altLang="en-US" dirty="0" err="1">
                <a:solidFill>
                  <a:srgbClr val="FF0000"/>
                </a:solidFill>
              </a:rPr>
              <a:t>DestA</a:t>
            </a:r>
            <a:endParaRPr lang="en-US" altLang="en-US" dirty="0">
              <a:solidFill>
                <a:srgbClr val="FF0000"/>
              </a:solidFill>
            </a:endParaRPr>
          </a:p>
          <a:p>
            <a:pPr marL="914400" lvl="2" indent="0">
              <a:buFont typeface="Monotype Sorts" pitchFamily="2" charset="2"/>
              <a:buNone/>
            </a:pPr>
            <a:r>
              <a:rPr lang="en-US" altLang="en-US" sz="1800" dirty="0"/>
              <a:t>L1:</a:t>
            </a:r>
          </a:p>
          <a:p>
            <a:pPr marL="1371600" lvl="3" indent="0">
              <a:buFont typeface="Monotype Sorts" pitchFamily="2" charset="2"/>
              <a:buNone/>
            </a:pPr>
            <a:r>
              <a:rPr lang="en-US" altLang="en-US" dirty="0" err="1"/>
              <a:t>cmp</a:t>
            </a:r>
            <a:r>
              <a:rPr lang="en-US" altLang="en-US" dirty="0"/>
              <a:t> </a:t>
            </a:r>
            <a:r>
              <a:rPr lang="en-US" altLang="en-US" dirty="0" err="1"/>
              <a:t>input,’B</a:t>
            </a:r>
            <a:r>
              <a:rPr lang="en-US" altLang="en-US" dirty="0"/>
              <a:t>’</a:t>
            </a:r>
          </a:p>
          <a:p>
            <a:pPr marL="1371600" lvl="3" indent="0">
              <a:buFont typeface="Monotype Sorts" pitchFamily="2" charset="2"/>
              <a:buNone/>
            </a:pPr>
            <a:r>
              <a:rPr lang="en-US" altLang="en-US" dirty="0" err="1"/>
              <a:t>jne</a:t>
            </a:r>
            <a:r>
              <a:rPr lang="en-US" altLang="en-US" dirty="0"/>
              <a:t> L2</a:t>
            </a:r>
          </a:p>
          <a:p>
            <a:pPr marL="1371600" lvl="3" indent="0">
              <a:buFont typeface="Monotype Sorts" pitchFamily="2" charset="2"/>
              <a:buNone/>
            </a:pPr>
            <a:r>
              <a:rPr lang="en-US" altLang="en-US" dirty="0"/>
              <a:t>JMP </a:t>
            </a:r>
            <a:r>
              <a:rPr lang="en-US" altLang="en-US" dirty="0" err="1">
                <a:solidFill>
                  <a:srgbClr val="FF0000"/>
                </a:solidFill>
              </a:rPr>
              <a:t>DestB</a:t>
            </a:r>
            <a:endParaRPr lang="en-US" altLang="en-US" dirty="0">
              <a:solidFill>
                <a:srgbClr val="FF0000"/>
              </a:solidFill>
            </a:endParaRPr>
          </a:p>
          <a:p>
            <a:pPr marL="914400" lvl="2" indent="0">
              <a:buFont typeface="Monotype Sorts" pitchFamily="2" charset="2"/>
              <a:buNone/>
            </a:pPr>
            <a:r>
              <a:rPr lang="en-US" altLang="en-US" sz="1800" dirty="0"/>
              <a:t>L2:</a:t>
            </a:r>
          </a:p>
          <a:p>
            <a:pPr marL="1371600" lvl="3" indent="0">
              <a:buFont typeface="Monotype Sorts" pitchFamily="2" charset="2"/>
              <a:buNone/>
            </a:pPr>
            <a:r>
              <a:rPr lang="en-US" altLang="en-US" dirty="0" err="1"/>
              <a:t>cmp</a:t>
            </a:r>
            <a:r>
              <a:rPr lang="en-US" altLang="en-US" dirty="0"/>
              <a:t> </a:t>
            </a:r>
            <a:r>
              <a:rPr lang="en-US" altLang="en-US" dirty="0" err="1"/>
              <a:t>input,’C</a:t>
            </a:r>
            <a:r>
              <a:rPr lang="en-US" altLang="en-US" dirty="0"/>
              <a:t>’</a:t>
            </a:r>
          </a:p>
          <a:p>
            <a:pPr marL="1371600" lvl="3" indent="0">
              <a:buFont typeface="Monotype Sorts" pitchFamily="2" charset="2"/>
              <a:buNone/>
            </a:pPr>
            <a:r>
              <a:rPr lang="en-US" altLang="en-US" dirty="0" err="1"/>
              <a:t>jne</a:t>
            </a:r>
            <a:r>
              <a:rPr lang="en-US" altLang="en-US" dirty="0"/>
              <a:t> L3</a:t>
            </a:r>
          </a:p>
          <a:p>
            <a:pPr marL="1371600" lvl="3" indent="0">
              <a:buFont typeface="Monotype Sorts" pitchFamily="2" charset="2"/>
              <a:buNone/>
            </a:pPr>
            <a:r>
              <a:rPr lang="en-US" altLang="en-US" dirty="0"/>
              <a:t>JMP </a:t>
            </a:r>
            <a:r>
              <a:rPr lang="en-US" altLang="en-US" dirty="0" err="1">
                <a:solidFill>
                  <a:srgbClr val="FF0000"/>
                </a:solidFill>
              </a:rPr>
              <a:t>DestC</a:t>
            </a:r>
            <a:endParaRPr lang="en-US" altLang="en-US" dirty="0">
              <a:solidFill>
                <a:srgbClr val="FF0000"/>
              </a:solidFill>
            </a:endParaRPr>
          </a:p>
          <a:p>
            <a:pPr marL="914400" lvl="2" indent="0">
              <a:buFont typeface="Monotype Sorts" pitchFamily="2" charset="2"/>
              <a:buNone/>
            </a:pPr>
            <a:r>
              <a:rPr lang="en-US" altLang="en-US" sz="1800" dirty="0"/>
              <a:t>L3:</a:t>
            </a:r>
          </a:p>
        </p:txBody>
      </p:sp>
    </p:spTree>
    <p:extLst>
      <p:ext uri="{BB962C8B-B14F-4D97-AF65-F5344CB8AC3E}">
        <p14:creationId xmlns:p14="http://schemas.microsoft.com/office/powerpoint/2010/main" val="48468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410EBDB-9212-4F6B-9664-7BD835AA8333}" type="slidenum">
              <a:rPr lang="en-US" altLang="en-US">
                <a:solidFill>
                  <a:srgbClr val="FF9966"/>
                </a:solidFill>
              </a:rPr>
              <a:pPr/>
              <a:t>31</a:t>
            </a:fld>
            <a:endParaRPr lang="en-US" altLang="en-US">
              <a:solidFill>
                <a:srgbClr val="FF9966"/>
              </a:solidFill>
            </a:endParaRPr>
          </a:p>
        </p:txBody>
      </p:sp>
      <p:sp>
        <p:nvSpPr>
          <p:cNvPr id="119812" name="Rectangle 4"/>
          <p:cNvSpPr>
            <a:spLocks noChangeArrowheads="1"/>
          </p:cNvSpPr>
          <p:nvPr/>
        </p:nvSpPr>
        <p:spPr bwMode="auto">
          <a:xfrm>
            <a:off x="990600" y="152400"/>
            <a:ext cx="32766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0" hangingPunct="0">
              <a:lnSpc>
                <a:spcPct val="80000"/>
              </a:lnSpc>
            </a:pPr>
            <a:r>
              <a:rPr kumimoji="1" lang="en-US" altLang="en-US" sz="4000" b="1" smtClean="0">
                <a:solidFill>
                  <a:srgbClr val="336699"/>
                </a:solidFill>
                <a:effectLst>
                  <a:outerShdw blurRad="38100" dist="38100" dir="2700000" algn="tl">
                    <a:srgbClr val="C0C0C0"/>
                  </a:outerShdw>
                </a:effectLst>
                <a:latin typeface="Arial Narrow" pitchFamily="34" charset="0"/>
              </a:rPr>
              <a:t>Case </a:t>
            </a:r>
            <a:r>
              <a:rPr kumimoji="1" lang="en-US" altLang="en-US" sz="3600" b="1" smtClean="0">
                <a:solidFill>
                  <a:srgbClr val="336699"/>
                </a:solidFill>
                <a:effectLst>
                  <a:outerShdw blurRad="38100" dist="38100" dir="2700000" algn="tl">
                    <a:srgbClr val="C0C0C0"/>
                  </a:outerShdw>
                </a:effectLst>
                <a:latin typeface="Arial Narrow" pitchFamily="34" charset="0"/>
              </a:rPr>
              <a:t>(</a:t>
            </a:r>
            <a:r>
              <a:rPr kumimoji="1" lang="en-US" altLang="en-US" b="1" smtClean="0">
                <a:solidFill>
                  <a:srgbClr val="336699"/>
                </a:solidFill>
                <a:effectLst>
                  <a:outerShdw blurRad="38100" dist="38100" dir="2700000" algn="tl">
                    <a:srgbClr val="C0C0C0"/>
                  </a:outerShdw>
                </a:effectLst>
                <a:latin typeface="Arial Narrow" pitchFamily="34" charset="0"/>
              </a:rPr>
              <a:t>Continued…</a:t>
            </a:r>
            <a:r>
              <a:rPr kumimoji="1" lang="en-US" altLang="en-US" sz="3600" b="1" smtClean="0">
                <a:solidFill>
                  <a:srgbClr val="336699"/>
                </a:solidFill>
                <a:effectLst>
                  <a:outerShdw blurRad="38100" dist="38100" dir="2700000" algn="tl">
                    <a:srgbClr val="C0C0C0"/>
                  </a:outerShdw>
                </a:effectLst>
                <a:latin typeface="Arial Narrow" pitchFamily="34" charset="0"/>
              </a:rPr>
              <a:t>)</a:t>
            </a:r>
          </a:p>
        </p:txBody>
      </p:sp>
      <p:sp>
        <p:nvSpPr>
          <p:cNvPr id="119813" name="Rectangle 5"/>
          <p:cNvSpPr>
            <a:spLocks noChangeArrowheads="1"/>
          </p:cNvSpPr>
          <p:nvPr/>
        </p:nvSpPr>
        <p:spPr bwMode="auto">
          <a:xfrm>
            <a:off x="1028700" y="1219200"/>
            <a:ext cx="38671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spcBef>
                <a:spcPct val="20000"/>
              </a:spcBef>
              <a:buClr>
                <a:srgbClr val="009999"/>
              </a:buClr>
              <a:buFont typeface="Wingdings" pitchFamily="2" charset="2"/>
              <a:buChar char="§"/>
            </a:pPr>
            <a:r>
              <a:rPr kumimoji="1" lang="en-US" altLang="en-US" sz="2000" b="1" smtClean="0">
                <a:solidFill>
                  <a:srgbClr val="009999"/>
                </a:solidFill>
                <a:latin typeface="Arial" charset="0"/>
              </a:rPr>
              <a:t>Example:</a:t>
            </a:r>
          </a:p>
          <a:p>
            <a:pPr eaLnBrk="0" hangingPunct="0">
              <a:spcBef>
                <a:spcPct val="20000"/>
              </a:spcBef>
              <a:buClr>
                <a:srgbClr val="009999"/>
              </a:buClr>
              <a:buFont typeface="Wingdings" pitchFamily="2" charset="2"/>
              <a:buChar char="§"/>
            </a:pPr>
            <a:endParaRPr kumimoji="1" lang="en-US" altLang="en-US" sz="2000" b="1" smtClean="0">
              <a:solidFill>
                <a:srgbClr val="009999"/>
              </a:solidFill>
              <a:latin typeface="Arial" charset="0"/>
            </a:endParaRPr>
          </a:p>
          <a:p>
            <a:pPr lvl="2" eaLnBrk="0" hangingPunct="0">
              <a:spcBef>
                <a:spcPct val="20000"/>
              </a:spcBef>
              <a:buClr>
                <a:srgbClr val="009999"/>
              </a:buClr>
              <a:buFont typeface="Monotype Sorts" pitchFamily="2" charset="2"/>
              <a:buNone/>
            </a:pPr>
            <a:r>
              <a:rPr kumimoji="1" lang="en-US" altLang="en-US" sz="1800" b="1" smtClean="0">
                <a:solidFill>
                  <a:srgbClr val="010000"/>
                </a:solidFill>
                <a:latin typeface="Courier New" pitchFamily="49" charset="0"/>
              </a:rPr>
              <a:t>case input of</a:t>
            </a:r>
          </a:p>
          <a:p>
            <a:pPr lvl="3" eaLnBrk="0" hangingPunct="0">
              <a:spcBef>
                <a:spcPct val="20000"/>
              </a:spcBef>
              <a:buClr>
                <a:srgbClr val="336699"/>
              </a:buClr>
              <a:buFont typeface="Monotype Sorts" pitchFamily="2" charset="2"/>
              <a:buNone/>
            </a:pPr>
            <a:r>
              <a:rPr kumimoji="1" lang="en-US" altLang="en-US" sz="1800" b="1" smtClean="0">
                <a:solidFill>
                  <a:srgbClr val="010000"/>
                </a:solidFill>
                <a:latin typeface="Courier New" pitchFamily="49" charset="0"/>
              </a:rPr>
              <a:t>‘A’ :DestA</a:t>
            </a:r>
          </a:p>
          <a:p>
            <a:pPr lvl="3" eaLnBrk="0" hangingPunct="0">
              <a:spcBef>
                <a:spcPct val="20000"/>
              </a:spcBef>
              <a:buClr>
                <a:srgbClr val="336699"/>
              </a:buClr>
              <a:buFont typeface="Monotype Sorts" pitchFamily="2" charset="2"/>
              <a:buNone/>
            </a:pPr>
            <a:r>
              <a:rPr kumimoji="1" lang="en-US" altLang="en-US" sz="1800" b="1" smtClean="0">
                <a:solidFill>
                  <a:srgbClr val="010000"/>
                </a:solidFill>
                <a:latin typeface="Courier New" pitchFamily="49" charset="0"/>
              </a:rPr>
              <a:t>‘B’ :DestB</a:t>
            </a:r>
          </a:p>
          <a:p>
            <a:pPr lvl="3" eaLnBrk="0" hangingPunct="0">
              <a:spcBef>
                <a:spcPct val="20000"/>
              </a:spcBef>
              <a:buClr>
                <a:srgbClr val="336699"/>
              </a:buClr>
              <a:buFont typeface="Monotype Sorts" pitchFamily="2" charset="2"/>
              <a:buNone/>
            </a:pPr>
            <a:r>
              <a:rPr kumimoji="1" lang="en-US" altLang="en-US" sz="1800" b="1" smtClean="0">
                <a:solidFill>
                  <a:srgbClr val="010000"/>
                </a:solidFill>
                <a:latin typeface="Courier New" pitchFamily="49" charset="0"/>
              </a:rPr>
              <a:t>‘C’ :DestC</a:t>
            </a:r>
          </a:p>
          <a:p>
            <a:pPr lvl="2" eaLnBrk="0" hangingPunct="0">
              <a:spcBef>
                <a:spcPct val="20000"/>
              </a:spcBef>
              <a:buClr>
                <a:srgbClr val="009999"/>
              </a:buClr>
              <a:buFont typeface="Monotype Sorts" pitchFamily="2" charset="2"/>
              <a:buNone/>
            </a:pPr>
            <a:r>
              <a:rPr kumimoji="1" lang="en-US" altLang="en-US" sz="1800" b="1" smtClean="0">
                <a:solidFill>
                  <a:srgbClr val="010000"/>
                </a:solidFill>
                <a:latin typeface="Courier New" pitchFamily="49" charset="0"/>
              </a:rPr>
              <a:t>end case</a:t>
            </a:r>
          </a:p>
          <a:p>
            <a:pPr eaLnBrk="0" hangingPunct="0">
              <a:spcBef>
                <a:spcPct val="20000"/>
              </a:spcBef>
              <a:buClr>
                <a:srgbClr val="009999"/>
              </a:buClr>
              <a:buFont typeface="Wingdings" pitchFamily="2" charset="2"/>
              <a:buChar char="§"/>
            </a:pPr>
            <a:endParaRPr kumimoji="1" lang="en-US" altLang="en-US" sz="2000" b="1" smtClean="0">
              <a:solidFill>
                <a:srgbClr val="009999"/>
              </a:solidFill>
              <a:latin typeface="Arial" charset="0"/>
            </a:endParaRPr>
          </a:p>
          <a:p>
            <a:pPr eaLnBrk="0" hangingPunct="0">
              <a:spcBef>
                <a:spcPct val="20000"/>
              </a:spcBef>
              <a:buClr>
                <a:srgbClr val="009999"/>
              </a:buClr>
              <a:buFont typeface="Wingdings" pitchFamily="2" charset="2"/>
              <a:buChar char="§"/>
            </a:pPr>
            <a:r>
              <a:rPr kumimoji="1" lang="en-US" altLang="en-US" sz="2000" b="1" smtClean="0">
                <a:solidFill>
                  <a:srgbClr val="009999"/>
                </a:solidFill>
                <a:latin typeface="Arial" charset="0"/>
              </a:rPr>
              <a:t>Analysis: CMP and JXXX for each case</a:t>
            </a:r>
          </a:p>
        </p:txBody>
      </p:sp>
      <p:sp>
        <p:nvSpPr>
          <p:cNvPr id="119814" name="Rectangle 6"/>
          <p:cNvSpPr>
            <a:spLocks noChangeArrowheads="1"/>
          </p:cNvSpPr>
          <p:nvPr/>
        </p:nvSpPr>
        <p:spPr bwMode="auto">
          <a:xfrm>
            <a:off x="5048250" y="533400"/>
            <a:ext cx="3867150" cy="5943600"/>
          </a:xfrm>
          <a:prstGeom prst="rect">
            <a:avLst/>
          </a:prstGeom>
          <a:solidFill>
            <a:srgbClr val="FFFF00"/>
          </a:solidFill>
          <a:ln>
            <a:noFill/>
          </a:ln>
          <a:effectLst/>
          <a:extLst/>
        </p:spPr>
        <p:txBody>
          <a:bodyPr lIns="92075" tIns="46038" rIns="92075" bIns="46038"/>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spcBef>
                <a:spcPct val="20000"/>
              </a:spcBef>
              <a:buClr>
                <a:srgbClr val="009999"/>
              </a:buClr>
              <a:buFont typeface="Wingdings" pitchFamily="2" charset="2"/>
              <a:buChar char="§"/>
            </a:pPr>
            <a:r>
              <a:rPr kumimoji="1" lang="en-US" altLang="en-US" sz="2000" b="1" dirty="0" smtClean="0">
                <a:solidFill>
                  <a:srgbClr val="009999"/>
                </a:solidFill>
                <a:latin typeface="Arial" charset="0"/>
              </a:rPr>
              <a:t>ASM solution 2:</a:t>
            </a:r>
          </a:p>
          <a:p>
            <a:pPr eaLnBrk="0" hangingPunct="0">
              <a:spcBef>
                <a:spcPct val="20000"/>
              </a:spcBef>
              <a:buClr>
                <a:srgbClr val="009999"/>
              </a:buClr>
              <a:buFont typeface="Wingdings" pitchFamily="2" charset="2"/>
              <a:buChar char="§"/>
            </a:pPr>
            <a:endParaRPr kumimoji="1" lang="en-US" altLang="en-US" sz="2000" b="1" dirty="0" smtClean="0">
              <a:solidFill>
                <a:srgbClr val="009999"/>
              </a:solidFill>
              <a:latin typeface="Arial" charset="0"/>
            </a:endParaRP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cmp</a:t>
            </a:r>
            <a:r>
              <a:rPr kumimoji="1" lang="en-US" altLang="en-US" sz="1800" b="1" dirty="0" smtClean="0">
                <a:solidFill>
                  <a:srgbClr val="010000"/>
                </a:solidFill>
                <a:latin typeface="Courier New" pitchFamily="49" charset="0"/>
              </a:rPr>
              <a:t> </a:t>
            </a:r>
            <a:r>
              <a:rPr kumimoji="1" lang="en-US" altLang="en-US" sz="1800" b="1" dirty="0" err="1" smtClean="0">
                <a:solidFill>
                  <a:srgbClr val="010000"/>
                </a:solidFill>
                <a:latin typeface="Courier New" pitchFamily="49" charset="0"/>
              </a:rPr>
              <a:t>input,’A</a:t>
            </a:r>
            <a:r>
              <a:rPr kumimoji="1" lang="en-US" altLang="en-US" sz="1800" b="1" dirty="0" smtClean="0">
                <a:solidFill>
                  <a:srgbClr val="010000"/>
                </a:solidFill>
                <a:latin typeface="Courier New" pitchFamily="49" charset="0"/>
              </a:rPr>
              <a:t>’</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jne</a:t>
            </a:r>
            <a:r>
              <a:rPr kumimoji="1" lang="en-US" altLang="en-US" sz="1800" b="1" dirty="0" smtClean="0">
                <a:solidFill>
                  <a:srgbClr val="010000"/>
                </a:solidFill>
                <a:latin typeface="Courier New" pitchFamily="49" charset="0"/>
              </a:rPr>
              <a:t> L1</a:t>
            </a:r>
          </a:p>
          <a:p>
            <a:pPr lvl="3" eaLnBrk="0" hangingPunct="0">
              <a:spcBef>
                <a:spcPct val="20000"/>
              </a:spcBef>
              <a:buClr>
                <a:srgbClr val="336699"/>
              </a:buClr>
              <a:buFont typeface="Monotype Sorts" pitchFamily="2" charset="2"/>
              <a:buNone/>
            </a:pPr>
            <a:r>
              <a:rPr kumimoji="1" lang="en-US" altLang="en-US" sz="1800" b="1" dirty="0" err="1" smtClean="0">
                <a:solidFill>
                  <a:srgbClr val="FF0000"/>
                </a:solidFill>
                <a:latin typeface="Courier New" pitchFamily="49" charset="0"/>
              </a:rPr>
              <a:t>DestA</a:t>
            </a:r>
            <a:r>
              <a:rPr kumimoji="1" lang="en-US" altLang="en-US" sz="1800" b="1" dirty="0" smtClean="0">
                <a:solidFill>
                  <a:srgbClr val="FF0000"/>
                </a:solidFill>
                <a:latin typeface="Courier New" pitchFamily="49" charset="0"/>
              </a:rPr>
              <a:t> Code here</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Jmp</a:t>
            </a:r>
            <a:r>
              <a:rPr kumimoji="1" lang="en-US" altLang="en-US" sz="1800" b="1" dirty="0" smtClean="0">
                <a:solidFill>
                  <a:srgbClr val="010000"/>
                </a:solidFill>
                <a:latin typeface="Courier New" pitchFamily="49" charset="0"/>
              </a:rPr>
              <a:t> L3</a:t>
            </a:r>
          </a:p>
          <a:p>
            <a:pPr lvl="2" eaLnBrk="0" hangingPunct="0">
              <a:spcBef>
                <a:spcPct val="20000"/>
              </a:spcBef>
              <a:buClr>
                <a:srgbClr val="009999"/>
              </a:buClr>
              <a:buFont typeface="Monotype Sorts" pitchFamily="2" charset="2"/>
              <a:buNone/>
            </a:pPr>
            <a:r>
              <a:rPr kumimoji="1" lang="en-US" altLang="en-US" sz="1800" b="1" dirty="0" smtClean="0">
                <a:solidFill>
                  <a:srgbClr val="010000"/>
                </a:solidFill>
                <a:latin typeface="Courier New" pitchFamily="49" charset="0"/>
              </a:rPr>
              <a:t>L1:</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cmp</a:t>
            </a:r>
            <a:r>
              <a:rPr kumimoji="1" lang="en-US" altLang="en-US" sz="1800" b="1" dirty="0" smtClean="0">
                <a:solidFill>
                  <a:srgbClr val="010000"/>
                </a:solidFill>
                <a:latin typeface="Courier New" pitchFamily="49" charset="0"/>
              </a:rPr>
              <a:t> </a:t>
            </a:r>
            <a:r>
              <a:rPr kumimoji="1" lang="en-US" altLang="en-US" sz="1800" b="1" dirty="0" err="1" smtClean="0">
                <a:solidFill>
                  <a:srgbClr val="010000"/>
                </a:solidFill>
                <a:latin typeface="Courier New" pitchFamily="49" charset="0"/>
              </a:rPr>
              <a:t>input,’B</a:t>
            </a:r>
            <a:r>
              <a:rPr kumimoji="1" lang="en-US" altLang="en-US" sz="1800" b="1" dirty="0" smtClean="0">
                <a:solidFill>
                  <a:srgbClr val="010000"/>
                </a:solidFill>
                <a:latin typeface="Courier New" pitchFamily="49" charset="0"/>
              </a:rPr>
              <a:t>’</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jne</a:t>
            </a:r>
            <a:r>
              <a:rPr kumimoji="1" lang="en-US" altLang="en-US" sz="1800" b="1" dirty="0" smtClean="0">
                <a:solidFill>
                  <a:srgbClr val="010000"/>
                </a:solidFill>
                <a:latin typeface="Courier New" pitchFamily="49" charset="0"/>
              </a:rPr>
              <a:t> L2</a:t>
            </a:r>
          </a:p>
          <a:p>
            <a:pPr lvl="3" eaLnBrk="0" hangingPunct="0">
              <a:spcBef>
                <a:spcPct val="20000"/>
              </a:spcBef>
              <a:buClr>
                <a:srgbClr val="336699"/>
              </a:buClr>
              <a:buFont typeface="Monotype Sorts" pitchFamily="2" charset="2"/>
              <a:buNone/>
            </a:pPr>
            <a:r>
              <a:rPr kumimoji="1" lang="en-US" altLang="en-US" sz="1800" b="1" dirty="0" err="1" smtClean="0">
                <a:solidFill>
                  <a:srgbClr val="FF0000"/>
                </a:solidFill>
                <a:latin typeface="Courier New" pitchFamily="49" charset="0"/>
              </a:rPr>
              <a:t>DestB</a:t>
            </a:r>
            <a:r>
              <a:rPr kumimoji="1" lang="en-US" altLang="en-US" sz="1800" b="1" dirty="0" smtClean="0">
                <a:solidFill>
                  <a:srgbClr val="FF0000"/>
                </a:solidFill>
                <a:latin typeface="Courier New" pitchFamily="49" charset="0"/>
              </a:rPr>
              <a:t> Code here</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Jmp</a:t>
            </a:r>
            <a:r>
              <a:rPr kumimoji="1" lang="en-US" altLang="en-US" sz="1800" b="1" dirty="0" smtClean="0">
                <a:solidFill>
                  <a:srgbClr val="010000"/>
                </a:solidFill>
                <a:latin typeface="Courier New" pitchFamily="49" charset="0"/>
              </a:rPr>
              <a:t> L3</a:t>
            </a:r>
          </a:p>
          <a:p>
            <a:pPr lvl="2" eaLnBrk="0" hangingPunct="0">
              <a:spcBef>
                <a:spcPct val="20000"/>
              </a:spcBef>
              <a:buClr>
                <a:srgbClr val="009999"/>
              </a:buClr>
              <a:buFont typeface="Monotype Sorts" pitchFamily="2" charset="2"/>
              <a:buNone/>
            </a:pPr>
            <a:r>
              <a:rPr kumimoji="1" lang="en-US" altLang="en-US" sz="1800" b="1" dirty="0" smtClean="0">
                <a:solidFill>
                  <a:srgbClr val="010000"/>
                </a:solidFill>
                <a:latin typeface="Courier New" pitchFamily="49" charset="0"/>
              </a:rPr>
              <a:t>L2:</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cmp</a:t>
            </a:r>
            <a:r>
              <a:rPr kumimoji="1" lang="en-US" altLang="en-US" sz="1800" b="1" dirty="0" smtClean="0">
                <a:solidFill>
                  <a:srgbClr val="010000"/>
                </a:solidFill>
                <a:latin typeface="Courier New" pitchFamily="49" charset="0"/>
              </a:rPr>
              <a:t> </a:t>
            </a:r>
            <a:r>
              <a:rPr kumimoji="1" lang="en-US" altLang="en-US" sz="1800" b="1" dirty="0" err="1" smtClean="0">
                <a:solidFill>
                  <a:srgbClr val="010000"/>
                </a:solidFill>
                <a:latin typeface="Courier New" pitchFamily="49" charset="0"/>
              </a:rPr>
              <a:t>input,’C</a:t>
            </a:r>
            <a:r>
              <a:rPr kumimoji="1" lang="en-US" altLang="en-US" sz="1800" b="1" dirty="0" smtClean="0">
                <a:solidFill>
                  <a:srgbClr val="010000"/>
                </a:solidFill>
                <a:latin typeface="Courier New" pitchFamily="49" charset="0"/>
              </a:rPr>
              <a:t>’</a:t>
            </a:r>
          </a:p>
          <a:p>
            <a:pPr lvl="3" eaLnBrk="0" hangingPunct="0">
              <a:spcBef>
                <a:spcPct val="20000"/>
              </a:spcBef>
              <a:buClr>
                <a:srgbClr val="336699"/>
              </a:buClr>
              <a:buFont typeface="Monotype Sorts" pitchFamily="2" charset="2"/>
              <a:buNone/>
            </a:pPr>
            <a:r>
              <a:rPr kumimoji="1" lang="en-US" altLang="en-US" sz="1800" b="1" dirty="0" err="1" smtClean="0">
                <a:solidFill>
                  <a:srgbClr val="010000"/>
                </a:solidFill>
                <a:latin typeface="Courier New" pitchFamily="49" charset="0"/>
              </a:rPr>
              <a:t>jne</a:t>
            </a:r>
            <a:r>
              <a:rPr kumimoji="1" lang="en-US" altLang="en-US" sz="1800" b="1" dirty="0" smtClean="0">
                <a:solidFill>
                  <a:srgbClr val="010000"/>
                </a:solidFill>
                <a:latin typeface="Courier New" pitchFamily="49" charset="0"/>
              </a:rPr>
              <a:t> L3</a:t>
            </a:r>
          </a:p>
          <a:p>
            <a:pPr lvl="3" eaLnBrk="0" hangingPunct="0">
              <a:spcBef>
                <a:spcPct val="20000"/>
              </a:spcBef>
              <a:buClr>
                <a:srgbClr val="336699"/>
              </a:buClr>
              <a:buFont typeface="Monotype Sorts" pitchFamily="2" charset="2"/>
              <a:buNone/>
            </a:pPr>
            <a:r>
              <a:rPr kumimoji="1" lang="en-US" altLang="en-US" sz="1800" b="1" dirty="0" err="1" smtClean="0">
                <a:solidFill>
                  <a:srgbClr val="FF0000"/>
                </a:solidFill>
                <a:latin typeface="Courier New" pitchFamily="49" charset="0"/>
              </a:rPr>
              <a:t>DestC</a:t>
            </a:r>
            <a:r>
              <a:rPr kumimoji="1" lang="en-US" altLang="en-US" sz="1800" b="1" dirty="0" smtClean="0">
                <a:solidFill>
                  <a:srgbClr val="FF0000"/>
                </a:solidFill>
                <a:latin typeface="Courier New" pitchFamily="49" charset="0"/>
              </a:rPr>
              <a:t> Code here</a:t>
            </a:r>
          </a:p>
          <a:p>
            <a:pPr lvl="2" eaLnBrk="0" hangingPunct="0">
              <a:spcBef>
                <a:spcPct val="20000"/>
              </a:spcBef>
              <a:buClr>
                <a:srgbClr val="009999"/>
              </a:buClr>
              <a:buFont typeface="Monotype Sorts" pitchFamily="2" charset="2"/>
              <a:buNone/>
            </a:pPr>
            <a:r>
              <a:rPr kumimoji="1" lang="en-US" altLang="en-US" sz="1800" b="1" dirty="0" smtClean="0">
                <a:solidFill>
                  <a:srgbClr val="010000"/>
                </a:solidFill>
                <a:latin typeface="Courier New" pitchFamily="49" charset="0"/>
              </a:rPr>
              <a:t>L3:</a:t>
            </a:r>
          </a:p>
        </p:txBody>
      </p:sp>
    </p:spTree>
    <p:extLst>
      <p:ext uri="{BB962C8B-B14F-4D97-AF65-F5344CB8AC3E}">
        <p14:creationId xmlns:p14="http://schemas.microsoft.com/office/powerpoint/2010/main" val="298047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EDC0E4-479E-4AD2-BD02-48E2D63B6537}" type="slidenum">
              <a:rPr lang="en-US" altLang="en-US">
                <a:solidFill>
                  <a:srgbClr val="FF9966"/>
                </a:solidFill>
              </a:rPr>
              <a:pPr/>
              <a:t>32</a:t>
            </a:fld>
            <a:endParaRPr lang="en-US" altLang="en-US">
              <a:solidFill>
                <a:srgbClr val="FF9966"/>
              </a:solidFill>
            </a:endParaRPr>
          </a:p>
        </p:txBody>
      </p:sp>
      <p:sp>
        <p:nvSpPr>
          <p:cNvPr id="114690" name="Rectangle 2"/>
          <p:cNvSpPr>
            <a:spLocks noGrp="1" noChangeArrowheads="1"/>
          </p:cNvSpPr>
          <p:nvPr>
            <p:ph type="title"/>
          </p:nvPr>
        </p:nvSpPr>
        <p:spPr/>
        <p:txBody>
          <a:bodyPr/>
          <a:lstStyle/>
          <a:p>
            <a:r>
              <a:rPr lang="en-US" altLang="en-US"/>
              <a:t>Exercise 1</a:t>
            </a:r>
          </a:p>
        </p:txBody>
      </p:sp>
      <p:sp>
        <p:nvSpPr>
          <p:cNvPr id="114691" name="Rectangle 3"/>
          <p:cNvSpPr>
            <a:spLocks noGrp="1" noChangeArrowheads="1"/>
          </p:cNvSpPr>
          <p:nvPr>
            <p:ph type="body" idx="1"/>
          </p:nvPr>
        </p:nvSpPr>
        <p:spPr>
          <a:xfrm>
            <a:off x="152400" y="762000"/>
            <a:ext cx="8839200" cy="5943600"/>
          </a:xfrm>
        </p:spPr>
        <p:txBody>
          <a:bodyPr/>
          <a:lstStyle/>
          <a:p>
            <a:pPr algn="just"/>
            <a:endParaRPr lang="en-US" altLang="en-US" dirty="0" smtClean="0"/>
          </a:p>
          <a:p>
            <a:pPr marL="457200" indent="-457200" algn="just">
              <a:buFont typeface="+mj-lt"/>
              <a:buAutoNum type="arabicPeriod"/>
            </a:pPr>
            <a:r>
              <a:rPr lang="en-US" altLang="en-US" dirty="0" smtClean="0"/>
              <a:t>Write </a:t>
            </a:r>
            <a:r>
              <a:rPr lang="en-US" altLang="en-US" dirty="0"/>
              <a:t>a small piece of code that will display the character in AL </a:t>
            </a:r>
            <a:r>
              <a:rPr lang="en-US" altLang="en-US" dirty="0" smtClean="0"/>
              <a:t>if and only if it </a:t>
            </a:r>
            <a:r>
              <a:rPr lang="en-US" altLang="en-US" dirty="0"/>
              <a:t>is an uppercase </a:t>
            </a:r>
            <a:r>
              <a:rPr lang="en-US" altLang="en-US" dirty="0" smtClean="0"/>
              <a:t>letter.</a:t>
            </a:r>
          </a:p>
          <a:p>
            <a:pPr marL="457200" indent="-457200" algn="just">
              <a:buFont typeface="+mj-lt"/>
              <a:buAutoNum type="arabicPeriod"/>
            </a:pPr>
            <a:endParaRPr lang="en-US" altLang="en-US" dirty="0"/>
          </a:p>
          <a:p>
            <a:pPr marL="457200" indent="-457200" algn="just">
              <a:buFont typeface="+mj-lt"/>
              <a:buAutoNum type="arabicPeriod"/>
            </a:pPr>
            <a:r>
              <a:rPr lang="en-US" altLang="en-US" dirty="0"/>
              <a:t>Write a small piece of code that will display the character in AL </a:t>
            </a:r>
            <a:r>
              <a:rPr lang="en-US" altLang="en-US" dirty="0" smtClean="0"/>
              <a:t>if and only if it </a:t>
            </a:r>
            <a:r>
              <a:rPr lang="en-US" altLang="en-US" dirty="0"/>
              <a:t>is </a:t>
            </a:r>
            <a:r>
              <a:rPr lang="en-US" altLang="en-US" dirty="0" smtClean="0"/>
              <a:t>a letter.</a:t>
            </a:r>
            <a:endParaRPr lang="en-US" altLang="en-US" dirty="0"/>
          </a:p>
          <a:p>
            <a:pPr marL="457200" indent="-457200" algn="just">
              <a:buFont typeface="+mj-lt"/>
              <a:buAutoNum type="arabicPeriod"/>
            </a:pPr>
            <a:endParaRPr lang="en-US" altLang="en-US" dirty="0" smtClean="0"/>
          </a:p>
          <a:p>
            <a:pPr marL="457200" indent="-457200" algn="just">
              <a:buFont typeface="+mj-lt"/>
              <a:buAutoNum type="arabicPeriod"/>
            </a:pPr>
            <a:r>
              <a:rPr lang="en-US" altLang="en-US" dirty="0"/>
              <a:t>Write a small piece of code that will display the character in AL </a:t>
            </a:r>
            <a:r>
              <a:rPr lang="en-US" altLang="en-US" dirty="0" smtClean="0"/>
              <a:t>if and only if it </a:t>
            </a:r>
            <a:r>
              <a:rPr lang="en-US" altLang="en-US" dirty="0"/>
              <a:t>is </a:t>
            </a:r>
            <a:r>
              <a:rPr lang="en-US" altLang="en-US" dirty="0" smtClean="0"/>
              <a:t>a digit.</a:t>
            </a:r>
          </a:p>
          <a:p>
            <a:pPr marL="457200" indent="-457200" algn="just">
              <a:buFont typeface="+mj-lt"/>
              <a:buAutoNum type="arabicPeriod"/>
            </a:pPr>
            <a:endParaRPr lang="en-US" altLang="en-US" dirty="0"/>
          </a:p>
          <a:p>
            <a:pPr marL="457200" indent="-457200" algn="just">
              <a:buFont typeface="+mj-lt"/>
              <a:buAutoNum type="arabicPeriod"/>
            </a:pPr>
            <a:r>
              <a:rPr lang="en-US" altLang="en-US" dirty="0" smtClean="0"/>
              <a:t>Write a small piece of code which reads a string from the keyboard and then returns the number of lowercase characters contained in the string.</a:t>
            </a:r>
          </a:p>
        </p:txBody>
      </p:sp>
    </p:spTree>
    <p:extLst>
      <p:ext uri="{BB962C8B-B14F-4D97-AF65-F5344CB8AC3E}">
        <p14:creationId xmlns:p14="http://schemas.microsoft.com/office/powerpoint/2010/main" val="3845626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04800" y="6477000"/>
            <a:ext cx="4800600" cy="304800"/>
          </a:xfrm>
        </p:spPr>
        <p:txBody>
          <a:bodyPr/>
          <a:lstStyle/>
          <a:p>
            <a:r>
              <a:rPr lang="en-US" altLang="en-US" dirty="0">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14BAB405-D499-4636-B4DF-E1669538D424}" type="slidenum">
              <a:rPr lang="en-US" altLang="en-US">
                <a:solidFill>
                  <a:srgbClr val="FFFFFF"/>
                </a:solidFill>
              </a:rPr>
              <a:pPr/>
              <a:t>33</a:t>
            </a:fld>
            <a:endParaRPr lang="en-US" altLang="en-US">
              <a:solidFill>
                <a:srgbClr val="FFFFFF"/>
              </a:solidFill>
            </a:endParaRPr>
          </a:p>
        </p:txBody>
      </p:sp>
      <p:sp>
        <p:nvSpPr>
          <p:cNvPr id="134146" name="Rectangle 2"/>
          <p:cNvSpPr>
            <a:spLocks noGrp="1" noChangeArrowheads="1"/>
          </p:cNvSpPr>
          <p:nvPr>
            <p:ph type="title"/>
          </p:nvPr>
        </p:nvSpPr>
        <p:spPr/>
        <p:txBody>
          <a:bodyPr/>
          <a:lstStyle/>
          <a:p>
            <a:r>
              <a:rPr lang="en-US" altLang="en-US" dirty="0" smtClean="0"/>
              <a:t>LOOP Instruction</a:t>
            </a:r>
            <a:endParaRPr lang="en-US" altLang="en-US" dirty="0"/>
          </a:p>
        </p:txBody>
      </p:sp>
      <p:sp>
        <p:nvSpPr>
          <p:cNvPr id="134148" name="Text Box 4"/>
          <p:cNvSpPr txBox="1">
            <a:spLocks noChangeArrowheads="1"/>
          </p:cNvSpPr>
          <p:nvPr/>
        </p:nvSpPr>
        <p:spPr bwMode="auto">
          <a:xfrm>
            <a:off x="152400" y="990600"/>
            <a:ext cx="8839200" cy="557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marL="228600" indent="-228600">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97155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80000"/>
              </a:lnSpc>
              <a:spcBef>
                <a:spcPct val="50000"/>
              </a:spcBef>
              <a:buFontTx/>
              <a:buChar char="•"/>
            </a:pPr>
            <a:r>
              <a:rPr lang="en-US" altLang="en-US" sz="2100" dirty="0">
                <a:solidFill>
                  <a:srgbClr val="FFFFFF"/>
                </a:solidFill>
                <a:latin typeface="Arial" charset="0"/>
              </a:rPr>
              <a:t>The LOOP instruction creates a counting </a:t>
            </a:r>
            <a:r>
              <a:rPr lang="en-US" altLang="en-US" sz="2100" dirty="0" smtClean="0">
                <a:solidFill>
                  <a:srgbClr val="FFFFFF"/>
                </a:solidFill>
                <a:latin typeface="Arial" charset="0"/>
              </a:rPr>
              <a:t>loop</a:t>
            </a:r>
          </a:p>
          <a:p>
            <a:pPr lvl="1">
              <a:lnSpc>
                <a:spcPct val="80000"/>
              </a:lnSpc>
              <a:spcBef>
                <a:spcPct val="50000"/>
              </a:spcBef>
              <a:buFontTx/>
              <a:buChar char="•"/>
            </a:pPr>
            <a:r>
              <a:rPr lang="en-US" altLang="en-US" sz="2100" dirty="0" smtClean="0">
                <a:solidFill>
                  <a:srgbClr val="FFFFFF"/>
                </a:solidFill>
                <a:latin typeface="Arial" charset="0"/>
              </a:rPr>
              <a:t> that </a:t>
            </a:r>
            <a:r>
              <a:rPr lang="en-US" altLang="en-US" sz="2100" dirty="0" smtClean="0">
                <a:solidFill>
                  <a:srgbClr val="FFFFFF"/>
                </a:solidFill>
                <a:latin typeface="Arial" charset="0"/>
              </a:rPr>
              <a:t>is, </a:t>
            </a:r>
            <a:r>
              <a:rPr lang="en-US" altLang="en-US" sz="2100" dirty="0" smtClean="0">
                <a:solidFill>
                  <a:srgbClr val="FFFFFF"/>
                </a:solidFill>
                <a:latin typeface="Arial" charset="0"/>
              </a:rPr>
              <a:t>a </a:t>
            </a:r>
            <a:r>
              <a:rPr lang="en-US" altLang="en-US" sz="2100" b="1" i="1" u="sng" dirty="0" smtClean="0">
                <a:solidFill>
                  <a:srgbClr val="FFC000"/>
                </a:solidFill>
                <a:latin typeface="Arial" charset="0"/>
              </a:rPr>
              <a:t>for loop</a:t>
            </a:r>
          </a:p>
          <a:p>
            <a:pPr lvl="1">
              <a:lnSpc>
                <a:spcPct val="80000"/>
              </a:lnSpc>
              <a:spcBef>
                <a:spcPct val="50000"/>
              </a:spcBef>
              <a:buFontTx/>
              <a:buChar char="•"/>
            </a:pPr>
            <a:endParaRPr lang="en-US" altLang="en-US" sz="2100" b="1" i="1" u="sng" dirty="0" smtClean="0">
              <a:solidFill>
                <a:srgbClr val="FFC000"/>
              </a:solidFill>
              <a:latin typeface="Arial" charset="0"/>
            </a:endParaRPr>
          </a:p>
          <a:p>
            <a:pPr lvl="1">
              <a:lnSpc>
                <a:spcPct val="80000"/>
              </a:lnSpc>
              <a:spcBef>
                <a:spcPct val="50000"/>
              </a:spcBef>
              <a:buFontTx/>
              <a:buChar char="•"/>
            </a:pPr>
            <a:r>
              <a:rPr lang="en-US" altLang="en-US" sz="2100" dirty="0" smtClean="0">
                <a:solidFill>
                  <a:srgbClr val="FFC000"/>
                </a:solidFill>
                <a:latin typeface="Arial" charset="0"/>
              </a:rPr>
              <a:t>Allows to repeat a statement-block a specific number of times</a:t>
            </a:r>
          </a:p>
          <a:p>
            <a:pPr lvl="1">
              <a:lnSpc>
                <a:spcPct val="80000"/>
              </a:lnSpc>
              <a:spcBef>
                <a:spcPct val="50000"/>
              </a:spcBef>
              <a:buFontTx/>
              <a:buChar char="•"/>
            </a:pPr>
            <a:endParaRPr lang="en-US" altLang="en-US" sz="2100" dirty="0" smtClean="0">
              <a:solidFill>
                <a:srgbClr val="FFC000"/>
              </a:solidFill>
              <a:latin typeface="Arial" charset="0"/>
            </a:endParaRPr>
          </a:p>
          <a:p>
            <a:pPr lvl="1">
              <a:lnSpc>
                <a:spcPct val="80000"/>
              </a:lnSpc>
              <a:spcBef>
                <a:spcPct val="50000"/>
              </a:spcBef>
              <a:buFontTx/>
              <a:buChar char="•"/>
            </a:pPr>
            <a:r>
              <a:rPr lang="en-US" altLang="en-US" sz="2100" b="1" i="1" u="sng" dirty="0" smtClean="0">
                <a:solidFill>
                  <a:srgbClr val="FFC000"/>
                </a:solidFill>
                <a:latin typeface="Arial" charset="0"/>
              </a:rPr>
              <a:t>ECX</a:t>
            </a:r>
            <a:r>
              <a:rPr lang="en-US" altLang="en-US" sz="2100" dirty="0" smtClean="0">
                <a:solidFill>
                  <a:srgbClr val="FFC000"/>
                </a:solidFill>
                <a:latin typeface="Arial" charset="0"/>
              </a:rPr>
              <a:t> must be initialized with the number of iterations</a:t>
            </a:r>
          </a:p>
          <a:p>
            <a:pPr lvl="1">
              <a:lnSpc>
                <a:spcPct val="80000"/>
              </a:lnSpc>
              <a:spcBef>
                <a:spcPct val="50000"/>
              </a:spcBef>
              <a:buFontTx/>
              <a:buChar char="•"/>
            </a:pPr>
            <a:endParaRPr lang="en-US" altLang="en-US" sz="2100" dirty="0">
              <a:solidFill>
                <a:srgbClr val="FFC000"/>
              </a:solidFill>
              <a:latin typeface="Arial" charset="0"/>
            </a:endParaRPr>
          </a:p>
          <a:p>
            <a:pPr>
              <a:lnSpc>
                <a:spcPct val="80000"/>
              </a:lnSpc>
              <a:spcBef>
                <a:spcPct val="50000"/>
              </a:spcBef>
              <a:buFontTx/>
              <a:buChar char="•"/>
            </a:pPr>
            <a:r>
              <a:rPr lang="en-US" altLang="en-US" sz="2100" dirty="0">
                <a:solidFill>
                  <a:srgbClr val="FFFFFF"/>
                </a:solidFill>
                <a:latin typeface="Arial" charset="0"/>
              </a:rPr>
              <a:t>Syntax: </a:t>
            </a:r>
            <a:r>
              <a:rPr lang="en-US" altLang="en-US" sz="2100" dirty="0">
                <a:solidFill>
                  <a:srgbClr val="FFCC66"/>
                </a:solidFill>
                <a:latin typeface="Arial" charset="0"/>
              </a:rPr>
              <a:t>LOOP </a:t>
            </a:r>
            <a:r>
              <a:rPr lang="en-US" altLang="en-US" sz="2100" i="1" dirty="0" smtClean="0">
                <a:solidFill>
                  <a:srgbClr val="FFCC66"/>
                </a:solidFill>
                <a:latin typeface="Arial" charset="0"/>
              </a:rPr>
              <a:t>target</a:t>
            </a:r>
          </a:p>
          <a:p>
            <a:pPr lvl="1">
              <a:lnSpc>
                <a:spcPct val="80000"/>
              </a:lnSpc>
              <a:spcBef>
                <a:spcPct val="50000"/>
              </a:spcBef>
              <a:buFontTx/>
              <a:buChar char="•"/>
            </a:pPr>
            <a:r>
              <a:rPr lang="en-US" altLang="en-US" sz="2100" i="1" dirty="0">
                <a:solidFill>
                  <a:srgbClr val="FFCC66"/>
                </a:solidFill>
                <a:latin typeface="Arial" charset="0"/>
              </a:rPr>
              <a:t>t</a:t>
            </a:r>
            <a:r>
              <a:rPr lang="en-US" altLang="en-US" sz="2100" i="1" dirty="0" smtClean="0">
                <a:solidFill>
                  <a:srgbClr val="FFCC66"/>
                </a:solidFill>
                <a:latin typeface="Arial" charset="0"/>
              </a:rPr>
              <a:t>arget </a:t>
            </a:r>
            <a:r>
              <a:rPr lang="en-US" altLang="en-US" sz="2100" dirty="0" smtClean="0">
                <a:solidFill>
                  <a:srgbClr val="FFCC66"/>
                </a:solidFill>
                <a:latin typeface="Arial" charset="0"/>
              </a:rPr>
              <a:t>must precede LOOP by </a:t>
            </a:r>
            <a:r>
              <a:rPr lang="en-US" altLang="en-US" sz="2100" b="1" i="1" u="sng" dirty="0" smtClean="0">
                <a:solidFill>
                  <a:srgbClr val="FFCC66"/>
                </a:solidFill>
                <a:latin typeface="Arial" charset="0"/>
              </a:rPr>
              <a:t>less than 128</a:t>
            </a:r>
            <a:r>
              <a:rPr lang="en-US" altLang="en-US" sz="2100" dirty="0" smtClean="0">
                <a:solidFill>
                  <a:srgbClr val="FFCC66"/>
                </a:solidFill>
                <a:latin typeface="Arial" charset="0"/>
              </a:rPr>
              <a:t> bytes of codes</a:t>
            </a:r>
          </a:p>
          <a:p>
            <a:pPr lvl="1">
              <a:lnSpc>
                <a:spcPct val="80000"/>
              </a:lnSpc>
              <a:spcBef>
                <a:spcPct val="50000"/>
              </a:spcBef>
              <a:buFontTx/>
              <a:buChar char="•"/>
            </a:pPr>
            <a:endParaRPr lang="en-US" altLang="en-US" sz="2100" i="1" dirty="0">
              <a:solidFill>
                <a:srgbClr val="FFCC66"/>
              </a:solidFill>
              <a:latin typeface="Arial" charset="0"/>
            </a:endParaRPr>
          </a:p>
          <a:p>
            <a:pPr>
              <a:lnSpc>
                <a:spcPct val="80000"/>
              </a:lnSpc>
              <a:spcBef>
                <a:spcPct val="50000"/>
              </a:spcBef>
              <a:buFontTx/>
              <a:buChar char="•"/>
            </a:pPr>
            <a:r>
              <a:rPr lang="en-US" altLang="en-US" sz="2100" dirty="0">
                <a:solidFill>
                  <a:srgbClr val="FFFFFF"/>
                </a:solidFill>
                <a:latin typeface="Arial" charset="0"/>
              </a:rPr>
              <a:t>Logic:</a:t>
            </a:r>
          </a:p>
          <a:p>
            <a:pPr lvl="1">
              <a:lnSpc>
                <a:spcPct val="80000"/>
              </a:lnSpc>
              <a:spcBef>
                <a:spcPct val="50000"/>
              </a:spcBef>
              <a:buFontTx/>
              <a:buChar char="•"/>
            </a:pPr>
            <a:r>
              <a:rPr lang="en-US" altLang="en-US" sz="2100" dirty="0">
                <a:solidFill>
                  <a:srgbClr val="FFFFFF"/>
                </a:solidFill>
                <a:latin typeface="Arial" charset="0"/>
              </a:rPr>
              <a:t>ECX </a:t>
            </a:r>
            <a:r>
              <a:rPr lang="en-US" altLang="en-US" sz="2100" dirty="0">
                <a:solidFill>
                  <a:srgbClr val="FFFFFF"/>
                </a:solidFill>
                <a:latin typeface="Arial" charset="0"/>
                <a:sym typeface="Symbol" pitchFamily="18" charset="2"/>
              </a:rPr>
              <a:t> ECX – 1</a:t>
            </a:r>
            <a:endParaRPr lang="en-US" altLang="en-US" sz="2100" dirty="0">
              <a:solidFill>
                <a:srgbClr val="FFFFFF"/>
              </a:solidFill>
              <a:latin typeface="Arial" charset="0"/>
            </a:endParaRPr>
          </a:p>
          <a:p>
            <a:pPr lvl="1">
              <a:lnSpc>
                <a:spcPct val="80000"/>
              </a:lnSpc>
              <a:spcBef>
                <a:spcPct val="50000"/>
              </a:spcBef>
              <a:buFontTx/>
              <a:buChar char="•"/>
            </a:pPr>
            <a:r>
              <a:rPr lang="en-US" altLang="en-US" sz="2100" dirty="0">
                <a:solidFill>
                  <a:srgbClr val="FFFFFF"/>
                </a:solidFill>
                <a:latin typeface="Arial" charset="0"/>
              </a:rPr>
              <a:t>if ECX != 0, jump to </a:t>
            </a:r>
            <a:r>
              <a:rPr lang="en-US" altLang="en-US" sz="2100" i="1" dirty="0" smtClean="0">
                <a:solidFill>
                  <a:srgbClr val="FFFFFF"/>
                </a:solidFill>
                <a:latin typeface="Arial" charset="0"/>
                <a:sym typeface="Symbol" pitchFamily="18" charset="2"/>
              </a:rPr>
              <a:t>target</a:t>
            </a:r>
            <a:endParaRPr lang="en-US" altLang="en-US" sz="2100" i="1" dirty="0">
              <a:solidFill>
                <a:srgbClr val="FFFFFF"/>
              </a:solidFill>
              <a:latin typeface="Arial" charset="0"/>
              <a:sym typeface="Symbol" pitchFamily="18" charset="2"/>
            </a:endParaRPr>
          </a:p>
        </p:txBody>
      </p:sp>
    </p:spTree>
    <p:extLst>
      <p:ext uri="{BB962C8B-B14F-4D97-AF65-F5344CB8AC3E}">
        <p14:creationId xmlns:p14="http://schemas.microsoft.com/office/powerpoint/2010/main" val="1893691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10" name="Slide Number Placeholder 3"/>
          <p:cNvSpPr>
            <a:spLocks noGrp="1"/>
          </p:cNvSpPr>
          <p:nvPr>
            <p:ph type="sldNum" sz="quarter" idx="11"/>
          </p:nvPr>
        </p:nvSpPr>
        <p:spPr/>
        <p:txBody>
          <a:bodyPr/>
          <a:lstStyle/>
          <a:p>
            <a:fld id="{3084BE85-BD84-4433-B5CE-5BFDB634F3E4}" type="slidenum">
              <a:rPr lang="en-US" altLang="en-US">
                <a:solidFill>
                  <a:srgbClr val="FFFFFF"/>
                </a:solidFill>
              </a:rPr>
              <a:pPr/>
              <a:t>34</a:t>
            </a:fld>
            <a:endParaRPr lang="en-US" altLang="en-US">
              <a:solidFill>
                <a:srgbClr val="FFFFFF"/>
              </a:solidFill>
            </a:endParaRPr>
          </a:p>
        </p:txBody>
      </p:sp>
      <p:sp>
        <p:nvSpPr>
          <p:cNvPr id="139266" name="Rectangle 2"/>
          <p:cNvSpPr>
            <a:spLocks noGrp="1" noChangeArrowheads="1"/>
          </p:cNvSpPr>
          <p:nvPr>
            <p:ph type="title"/>
          </p:nvPr>
        </p:nvSpPr>
        <p:spPr/>
        <p:txBody>
          <a:bodyPr/>
          <a:lstStyle/>
          <a:p>
            <a:r>
              <a:rPr lang="en-US" altLang="en-US" dirty="0"/>
              <a:t>Your turn . . .</a:t>
            </a:r>
          </a:p>
        </p:txBody>
      </p:sp>
      <p:sp>
        <p:nvSpPr>
          <p:cNvPr id="139268" name="Text Box 4"/>
          <p:cNvSpPr txBox="1">
            <a:spLocks noChangeArrowheads="1"/>
          </p:cNvSpPr>
          <p:nvPr/>
        </p:nvSpPr>
        <p:spPr bwMode="auto">
          <a:xfrm>
            <a:off x="457200" y="1600200"/>
            <a:ext cx="5029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What will be the final value of AX?</a:t>
            </a:r>
          </a:p>
        </p:txBody>
      </p:sp>
      <p:sp>
        <p:nvSpPr>
          <p:cNvPr id="139269" name="Text Box 5"/>
          <p:cNvSpPr txBox="1">
            <a:spLocks noChangeArrowheads="1"/>
          </p:cNvSpPr>
          <p:nvPr/>
        </p:nvSpPr>
        <p:spPr bwMode="auto">
          <a:xfrm>
            <a:off x="5181600" y="1219200"/>
            <a:ext cx="2438400" cy="16002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ax,6</a:t>
            </a:r>
          </a:p>
          <a:p>
            <a:pPr>
              <a:lnSpc>
                <a:spcPct val="50000"/>
              </a:lnSpc>
              <a:spcBef>
                <a:spcPct val="50000"/>
              </a:spcBef>
            </a:pPr>
            <a:r>
              <a:rPr lang="en-US" altLang="en-US" sz="1800" b="1">
                <a:solidFill>
                  <a:srgbClr val="FFFFFF"/>
                </a:solidFill>
                <a:latin typeface="Courier New" pitchFamily="49" charset="0"/>
              </a:rPr>
              <a:t>	mov ecx,4</a:t>
            </a:r>
          </a:p>
          <a:p>
            <a:pPr>
              <a:lnSpc>
                <a:spcPct val="50000"/>
              </a:lnSpc>
              <a:spcBef>
                <a:spcPct val="50000"/>
              </a:spcBef>
            </a:pPr>
            <a:r>
              <a:rPr lang="en-US" altLang="en-US" sz="1800" b="1">
                <a:solidFill>
                  <a:srgbClr val="FFFFFF"/>
                </a:solidFill>
                <a:latin typeface="Courier New" pitchFamily="49" charset="0"/>
              </a:rPr>
              <a:t>L1:</a:t>
            </a:r>
          </a:p>
          <a:p>
            <a:pPr>
              <a:lnSpc>
                <a:spcPct val="50000"/>
              </a:lnSpc>
              <a:spcBef>
                <a:spcPct val="50000"/>
              </a:spcBef>
            </a:pPr>
            <a:r>
              <a:rPr lang="en-US" altLang="en-US" sz="1800" b="1">
                <a:solidFill>
                  <a:srgbClr val="FFFFFF"/>
                </a:solidFill>
                <a:latin typeface="Courier New" pitchFamily="49" charset="0"/>
              </a:rPr>
              <a:t>	inc ax</a:t>
            </a:r>
          </a:p>
          <a:p>
            <a:pPr>
              <a:lnSpc>
                <a:spcPct val="50000"/>
              </a:lnSpc>
              <a:spcBef>
                <a:spcPct val="50000"/>
              </a:spcBef>
            </a:pPr>
            <a:r>
              <a:rPr lang="en-US" altLang="en-US" sz="1800" b="1">
                <a:solidFill>
                  <a:srgbClr val="FFFFFF"/>
                </a:solidFill>
                <a:latin typeface="Courier New" pitchFamily="49" charset="0"/>
              </a:rPr>
              <a:t>	loop L1</a:t>
            </a:r>
          </a:p>
        </p:txBody>
      </p:sp>
      <p:sp>
        <p:nvSpPr>
          <p:cNvPr id="139270" name="Text Box 6"/>
          <p:cNvSpPr txBox="1">
            <a:spLocks noChangeArrowheads="1"/>
          </p:cNvSpPr>
          <p:nvPr/>
        </p:nvSpPr>
        <p:spPr bwMode="auto">
          <a:xfrm>
            <a:off x="457200" y="3581400"/>
            <a:ext cx="426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How many times will the loop execute?</a:t>
            </a:r>
          </a:p>
        </p:txBody>
      </p:sp>
      <p:sp>
        <p:nvSpPr>
          <p:cNvPr id="139271" name="Text Box 7"/>
          <p:cNvSpPr txBox="1">
            <a:spLocks noChangeArrowheads="1"/>
          </p:cNvSpPr>
          <p:nvPr/>
        </p:nvSpPr>
        <p:spPr bwMode="auto">
          <a:xfrm>
            <a:off x="5181600" y="3581400"/>
            <a:ext cx="2438400" cy="12954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ecx,0</a:t>
            </a:r>
          </a:p>
          <a:p>
            <a:pPr>
              <a:lnSpc>
                <a:spcPct val="50000"/>
              </a:lnSpc>
              <a:spcBef>
                <a:spcPct val="50000"/>
              </a:spcBef>
            </a:pPr>
            <a:r>
              <a:rPr lang="en-US" altLang="en-US" sz="1800" b="1">
                <a:solidFill>
                  <a:srgbClr val="FFFFFF"/>
                </a:solidFill>
                <a:latin typeface="Courier New" pitchFamily="49" charset="0"/>
              </a:rPr>
              <a:t>X2:</a:t>
            </a:r>
          </a:p>
          <a:p>
            <a:pPr>
              <a:lnSpc>
                <a:spcPct val="50000"/>
              </a:lnSpc>
              <a:spcBef>
                <a:spcPct val="50000"/>
              </a:spcBef>
            </a:pPr>
            <a:r>
              <a:rPr lang="en-US" altLang="en-US" sz="1800" b="1">
                <a:solidFill>
                  <a:srgbClr val="FFFFFF"/>
                </a:solidFill>
                <a:latin typeface="Courier New" pitchFamily="49" charset="0"/>
              </a:rPr>
              <a:t>	inc ax</a:t>
            </a:r>
          </a:p>
          <a:p>
            <a:pPr>
              <a:lnSpc>
                <a:spcPct val="50000"/>
              </a:lnSpc>
              <a:spcBef>
                <a:spcPct val="50000"/>
              </a:spcBef>
            </a:pPr>
            <a:r>
              <a:rPr lang="en-US" altLang="en-US" sz="1800" b="1">
                <a:solidFill>
                  <a:srgbClr val="FFFFFF"/>
                </a:solidFill>
                <a:latin typeface="Courier New" pitchFamily="49" charset="0"/>
              </a:rPr>
              <a:t>	loop X2</a:t>
            </a:r>
          </a:p>
        </p:txBody>
      </p:sp>
      <p:sp>
        <p:nvSpPr>
          <p:cNvPr id="139272" name="Text Box 8"/>
          <p:cNvSpPr txBox="1">
            <a:spLocks noChangeArrowheads="1"/>
          </p:cNvSpPr>
          <p:nvPr/>
        </p:nvSpPr>
        <p:spPr bwMode="auto">
          <a:xfrm>
            <a:off x="2133600" y="2133600"/>
            <a:ext cx="609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CC66"/>
                </a:solidFill>
              </a:rPr>
              <a:t>10</a:t>
            </a:r>
          </a:p>
        </p:txBody>
      </p:sp>
      <p:sp>
        <p:nvSpPr>
          <p:cNvPr id="139273" name="Text Box 9"/>
          <p:cNvSpPr txBox="1">
            <a:spLocks noChangeArrowheads="1"/>
          </p:cNvSpPr>
          <p:nvPr/>
        </p:nvSpPr>
        <p:spPr bwMode="auto">
          <a:xfrm>
            <a:off x="1828800" y="4191000"/>
            <a:ext cx="2133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rgbClr val="FFCC66"/>
                </a:solidFill>
              </a:rPr>
              <a:t>4,294,967,296</a:t>
            </a:r>
          </a:p>
        </p:txBody>
      </p:sp>
    </p:spTree>
    <p:extLst>
      <p:ext uri="{BB962C8B-B14F-4D97-AF65-F5344CB8AC3E}">
        <p14:creationId xmlns:p14="http://schemas.microsoft.com/office/powerpoint/2010/main" val="1518120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animEffect transition="in" filter="dissolve">
                                      <p:cBhvr>
                                        <p:cTn id="7" dur="500"/>
                                        <p:tgtEl>
                                          <p:spTgt spid="13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73"/>
                                        </p:tgtEl>
                                        <p:attrNameLst>
                                          <p:attrName>style.visibility</p:attrName>
                                        </p:attrNameLst>
                                      </p:cBhvr>
                                      <p:to>
                                        <p:strVal val="visible"/>
                                      </p:to>
                                    </p:set>
                                    <p:animEffect transition="in" filter="dissolve">
                                      <p:cBhvr>
                                        <p:cTn id="12" dur="500"/>
                                        <p:tgtEl>
                                          <p:spTgt spid="13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utoUpdateAnimBg="0"/>
      <p:bldP spid="13927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501D798-6A26-41A2-A4CA-E24BFBAB3F29}" type="slidenum">
              <a:rPr lang="en-US" altLang="en-US">
                <a:solidFill>
                  <a:srgbClr val="FF9966"/>
                </a:solidFill>
              </a:rPr>
              <a:pPr/>
              <a:t>35</a:t>
            </a:fld>
            <a:endParaRPr lang="en-US" altLang="en-US">
              <a:solidFill>
                <a:srgbClr val="FF9966"/>
              </a:solidFill>
            </a:endParaRPr>
          </a:p>
        </p:txBody>
      </p:sp>
      <p:sp>
        <p:nvSpPr>
          <p:cNvPr id="116738" name="Rectangle 2"/>
          <p:cNvSpPr>
            <a:spLocks noGrp="1" noChangeArrowheads="1"/>
          </p:cNvSpPr>
          <p:nvPr>
            <p:ph type="title"/>
          </p:nvPr>
        </p:nvSpPr>
        <p:spPr/>
        <p:txBody>
          <a:bodyPr/>
          <a:lstStyle/>
          <a:p>
            <a:r>
              <a:rPr lang="en-US" altLang="en-US" dirty="0"/>
              <a:t>The LOOP </a:t>
            </a:r>
            <a:r>
              <a:rPr lang="en-US" altLang="en-US" dirty="0" smtClean="0"/>
              <a:t>Instruction</a:t>
            </a:r>
            <a:endParaRPr lang="fr-CA" altLang="en-US" dirty="0"/>
          </a:p>
        </p:txBody>
      </p:sp>
      <p:sp>
        <p:nvSpPr>
          <p:cNvPr id="116739" name="Rectangle 3"/>
          <p:cNvSpPr>
            <a:spLocks noGrp="1" noChangeArrowheads="1"/>
          </p:cNvSpPr>
          <p:nvPr>
            <p:ph type="body" sz="half" idx="1"/>
          </p:nvPr>
        </p:nvSpPr>
        <p:spPr>
          <a:xfrm>
            <a:off x="152400" y="762000"/>
            <a:ext cx="4743450" cy="5943600"/>
          </a:xfrm>
        </p:spPr>
        <p:txBody>
          <a:bodyPr/>
          <a:lstStyle/>
          <a:p>
            <a:pPr algn="just">
              <a:lnSpc>
                <a:spcPct val="90000"/>
              </a:lnSpc>
            </a:pPr>
            <a:r>
              <a:rPr lang="en-US" altLang="en-US" sz="1800" dirty="0"/>
              <a:t>Example: the following code fragment will print all the ASCII codes by starting with 7Fh</a:t>
            </a:r>
            <a:r>
              <a:rPr lang="en-US" altLang="en-US" sz="1800" dirty="0" smtClean="0"/>
              <a:t>:</a:t>
            </a:r>
          </a:p>
          <a:p>
            <a:pPr algn="just">
              <a:lnSpc>
                <a:spcPct val="90000"/>
              </a:lnSpc>
            </a:pPr>
            <a:endParaRPr lang="en-US" altLang="en-US" sz="1800" dirty="0"/>
          </a:p>
          <a:p>
            <a:pPr marL="914400" lvl="2" indent="0" algn="just">
              <a:lnSpc>
                <a:spcPct val="90000"/>
              </a:lnSpc>
              <a:buFont typeface="Monotype Sorts" pitchFamily="2" charset="2"/>
              <a:buNone/>
            </a:pPr>
            <a:r>
              <a:rPr lang="en-US" altLang="en-US" sz="1800" dirty="0" err="1"/>
              <a:t>mov</a:t>
            </a:r>
            <a:r>
              <a:rPr lang="en-US" altLang="en-US" sz="1800" dirty="0"/>
              <a:t> ecx,7Fh</a:t>
            </a:r>
          </a:p>
          <a:p>
            <a:pPr marL="914400" lvl="2" indent="0" algn="just">
              <a:lnSpc>
                <a:spcPct val="90000"/>
              </a:lnSpc>
              <a:buFont typeface="Monotype Sorts" pitchFamily="2" charset="2"/>
              <a:buNone/>
            </a:pPr>
            <a:r>
              <a:rPr lang="en-US" altLang="en-US" sz="1800" dirty="0"/>
              <a:t>next: </a:t>
            </a:r>
            <a:endParaRPr lang="en-US" altLang="en-US" sz="1800" dirty="0" smtClean="0"/>
          </a:p>
          <a:p>
            <a:pPr marL="914400" lvl="2" indent="0" algn="just">
              <a:lnSpc>
                <a:spcPct val="90000"/>
              </a:lnSpc>
              <a:buFont typeface="Monotype Sorts" pitchFamily="2" charset="2"/>
              <a:buNone/>
            </a:pPr>
            <a:r>
              <a:rPr lang="en-US" altLang="en-US" sz="1800" dirty="0"/>
              <a:t> </a:t>
            </a:r>
            <a:r>
              <a:rPr lang="en-US" altLang="en-US" sz="1800" dirty="0" err="1" smtClean="0"/>
              <a:t>mov</a:t>
            </a:r>
            <a:r>
              <a:rPr lang="en-US" altLang="en-US" sz="1800" dirty="0" smtClean="0"/>
              <a:t> </a:t>
            </a:r>
            <a:r>
              <a:rPr lang="en-US" altLang="en-US" sz="1800" dirty="0" err="1" smtClean="0"/>
              <a:t>al,cl</a:t>
            </a:r>
            <a:endParaRPr lang="en-US" altLang="en-US" sz="1800" dirty="0"/>
          </a:p>
          <a:p>
            <a:pPr marL="914400" lvl="2" indent="0" algn="just">
              <a:lnSpc>
                <a:spcPct val="90000"/>
              </a:lnSpc>
              <a:buFont typeface="Monotype Sorts" pitchFamily="2" charset="2"/>
              <a:buNone/>
            </a:pPr>
            <a:r>
              <a:rPr lang="en-US" altLang="en-US" sz="1800" dirty="0"/>
              <a:t> </a:t>
            </a:r>
            <a:r>
              <a:rPr lang="en-US" altLang="en-US" sz="1800" dirty="0" smtClean="0"/>
              <a:t>CALL </a:t>
            </a:r>
            <a:r>
              <a:rPr lang="en-US" altLang="en-US" sz="1800" dirty="0" err="1" smtClean="0"/>
              <a:t>WriteChar</a:t>
            </a:r>
            <a:endParaRPr lang="en-US" altLang="en-US" sz="1800" dirty="0"/>
          </a:p>
          <a:p>
            <a:pPr marL="914400" lvl="2" indent="0" algn="just">
              <a:lnSpc>
                <a:spcPct val="90000"/>
              </a:lnSpc>
              <a:buFont typeface="Monotype Sorts" pitchFamily="2" charset="2"/>
              <a:buNone/>
            </a:pPr>
            <a:r>
              <a:rPr lang="en-US" altLang="en-US" sz="1800" dirty="0"/>
              <a:t> loop </a:t>
            </a:r>
            <a:r>
              <a:rPr lang="en-US" altLang="en-US" sz="1800" dirty="0" smtClean="0"/>
              <a:t>next</a:t>
            </a:r>
          </a:p>
          <a:p>
            <a:pPr marL="914400" lvl="2" indent="0" algn="just">
              <a:lnSpc>
                <a:spcPct val="90000"/>
              </a:lnSpc>
              <a:buFont typeface="Monotype Sorts" pitchFamily="2" charset="2"/>
              <a:buNone/>
            </a:pPr>
            <a:endParaRPr lang="en-US" altLang="en-US" sz="1600" dirty="0"/>
          </a:p>
          <a:p>
            <a:pPr algn="just">
              <a:lnSpc>
                <a:spcPct val="90000"/>
              </a:lnSpc>
            </a:pPr>
            <a:r>
              <a:rPr lang="en-US" altLang="en-US" sz="1800" dirty="0"/>
              <a:t>If (instead) ECX would be initialized to zero, then</a:t>
            </a:r>
            <a:r>
              <a:rPr lang="en-US" altLang="en-US" sz="1800" dirty="0" smtClean="0"/>
              <a:t>:</a:t>
            </a:r>
          </a:p>
          <a:p>
            <a:pPr algn="just">
              <a:lnSpc>
                <a:spcPct val="90000"/>
              </a:lnSpc>
            </a:pPr>
            <a:endParaRPr lang="en-US" altLang="en-US" sz="1800" dirty="0"/>
          </a:p>
          <a:p>
            <a:pPr lvl="1" algn="just">
              <a:lnSpc>
                <a:spcPct val="90000"/>
              </a:lnSpc>
            </a:pPr>
            <a:r>
              <a:rPr lang="en-US" altLang="en-US" sz="1800" dirty="0"/>
              <a:t>after executing the block for the 1st time, ECX would be decremented by 1 and thus contain 0FFFFFFFFh. </a:t>
            </a:r>
            <a:endParaRPr lang="en-US" altLang="en-US" sz="1800" dirty="0" smtClean="0"/>
          </a:p>
          <a:p>
            <a:pPr marL="457200" lvl="1" indent="0" algn="just">
              <a:lnSpc>
                <a:spcPct val="90000"/>
              </a:lnSpc>
            </a:pPr>
            <a:endParaRPr lang="en-US" altLang="en-US" sz="1800" dirty="0"/>
          </a:p>
          <a:p>
            <a:pPr lvl="1" algn="just">
              <a:lnSpc>
                <a:spcPct val="90000"/>
              </a:lnSpc>
            </a:pPr>
            <a:r>
              <a:rPr lang="en-US" altLang="en-US" sz="1800" dirty="0"/>
              <a:t>the loop would thus be repeated again 0FFFFFFFFh </a:t>
            </a:r>
            <a:r>
              <a:rPr lang="en-US" altLang="en-US" sz="1800" dirty="0" smtClean="0"/>
              <a:t>times = </a:t>
            </a:r>
            <a:r>
              <a:rPr lang="en-US" altLang="en-US" sz="1800" dirty="0">
                <a:solidFill>
                  <a:srgbClr val="FF0000"/>
                </a:solidFill>
              </a:rPr>
              <a:t>4,294,967,296</a:t>
            </a:r>
            <a:r>
              <a:rPr lang="en-US" altLang="en-US" sz="1800" dirty="0" smtClean="0"/>
              <a:t>!! </a:t>
            </a:r>
            <a:endParaRPr lang="en-US" altLang="en-US" sz="1800" dirty="0"/>
          </a:p>
          <a:p>
            <a:pPr>
              <a:lnSpc>
                <a:spcPct val="90000"/>
              </a:lnSpc>
            </a:pPr>
            <a:endParaRPr lang="fr-CA" altLang="en-US" sz="1800" dirty="0"/>
          </a:p>
        </p:txBody>
      </p:sp>
      <p:sp>
        <p:nvSpPr>
          <p:cNvPr id="116740" name="Rectangle 4"/>
          <p:cNvSpPr>
            <a:spLocks noGrp="1" noChangeArrowheads="1"/>
          </p:cNvSpPr>
          <p:nvPr>
            <p:ph type="body" sz="half" idx="2"/>
          </p:nvPr>
        </p:nvSpPr>
        <p:spPr>
          <a:solidFill>
            <a:srgbClr val="FFFF00"/>
          </a:solidFill>
        </p:spPr>
        <p:txBody>
          <a:bodyPr/>
          <a:lstStyle/>
          <a:p>
            <a:r>
              <a:rPr lang="en-US" altLang="en-US" sz="2000" dirty="0"/>
              <a:t>Hence, if ECX contains an unspecified value, it is better to write:</a:t>
            </a:r>
          </a:p>
          <a:p>
            <a:endParaRPr lang="en-US" altLang="en-US" sz="2000" dirty="0"/>
          </a:p>
          <a:p>
            <a:pPr marL="914400" lvl="2" indent="0"/>
            <a:r>
              <a:rPr lang="en-US" altLang="en-US" sz="1800" dirty="0"/>
              <a:t>;a loop to be ;executed ECX times</a:t>
            </a:r>
          </a:p>
          <a:p>
            <a:pPr marL="914400" lvl="2" indent="0"/>
            <a:endParaRPr lang="en-US" altLang="en-US" sz="1800" dirty="0"/>
          </a:p>
          <a:p>
            <a:pPr marL="914400" lvl="2" indent="0"/>
            <a:r>
              <a:rPr lang="en-US" altLang="en-US" sz="1800" dirty="0" err="1">
                <a:solidFill>
                  <a:srgbClr val="FF0000"/>
                </a:solidFill>
              </a:rPr>
              <a:t>jecxz</a:t>
            </a:r>
            <a:r>
              <a:rPr lang="en-US" altLang="en-US" sz="1800" dirty="0">
                <a:solidFill>
                  <a:srgbClr val="FF0000"/>
                </a:solidFill>
              </a:rPr>
              <a:t> over; </a:t>
            </a:r>
            <a:r>
              <a:rPr lang="en-US" altLang="en-US" sz="1800" dirty="0" err="1" smtClean="0">
                <a:solidFill>
                  <a:srgbClr val="FF0000"/>
                </a:solidFill>
              </a:rPr>
              <a:t>ecx</a:t>
            </a:r>
            <a:r>
              <a:rPr lang="en-US" altLang="en-US" sz="1800" dirty="0" smtClean="0">
                <a:solidFill>
                  <a:srgbClr val="FF0000"/>
                </a:solidFill>
              </a:rPr>
              <a:t> = 0?</a:t>
            </a:r>
          </a:p>
          <a:p>
            <a:pPr marL="914400" lvl="2" indent="0"/>
            <a:endParaRPr lang="en-US" altLang="en-US" sz="1800" dirty="0"/>
          </a:p>
          <a:p>
            <a:pPr marL="914400" lvl="2" indent="0"/>
            <a:r>
              <a:rPr lang="en-US" altLang="en-US" sz="1800" dirty="0"/>
              <a:t>next</a:t>
            </a:r>
            <a:r>
              <a:rPr lang="en-US" altLang="en-US" sz="1800" dirty="0" smtClean="0"/>
              <a:t>:</a:t>
            </a:r>
          </a:p>
          <a:p>
            <a:pPr marL="914400" lvl="2" indent="0"/>
            <a:r>
              <a:rPr lang="en-US" altLang="en-US" sz="1800" dirty="0" smtClean="0"/>
              <a:t>   </a:t>
            </a:r>
            <a:r>
              <a:rPr lang="en-US" altLang="en-US" sz="1800" dirty="0" err="1" smtClean="0"/>
              <a:t>mov</a:t>
            </a:r>
            <a:r>
              <a:rPr lang="en-US" altLang="en-US" sz="1800" dirty="0" smtClean="0"/>
              <a:t> </a:t>
            </a:r>
            <a:r>
              <a:rPr lang="en-US" altLang="en-US" sz="1800" dirty="0" smtClean="0"/>
              <a:t> al, cl</a:t>
            </a:r>
            <a:endParaRPr lang="en-US" altLang="en-US" sz="1800" dirty="0"/>
          </a:p>
          <a:p>
            <a:pPr marL="914400" lvl="2" indent="0"/>
            <a:r>
              <a:rPr lang="en-US" altLang="en-US" sz="1800" dirty="0" smtClean="0"/>
              <a:t>   CALL </a:t>
            </a:r>
            <a:r>
              <a:rPr lang="en-US" altLang="en-US" sz="1800" dirty="0" err="1" smtClean="0"/>
              <a:t>WriteChar</a:t>
            </a:r>
            <a:endParaRPr lang="en-US" altLang="en-US" sz="1800" dirty="0"/>
          </a:p>
          <a:p>
            <a:pPr marL="914400" lvl="2" indent="0"/>
            <a:r>
              <a:rPr lang="en-US" altLang="en-US" sz="1800" dirty="0" smtClean="0"/>
              <a:t>   loop </a:t>
            </a:r>
            <a:r>
              <a:rPr lang="en-US" altLang="en-US" sz="1800" dirty="0" smtClean="0"/>
              <a:t>next</a:t>
            </a:r>
          </a:p>
          <a:p>
            <a:pPr marL="914400" lvl="2" indent="0"/>
            <a:endParaRPr lang="en-US" altLang="en-US" sz="1800" dirty="0"/>
          </a:p>
          <a:p>
            <a:pPr marL="914400" lvl="2" indent="0"/>
            <a:r>
              <a:rPr lang="en-US" altLang="en-US" sz="1800" dirty="0">
                <a:solidFill>
                  <a:srgbClr val="FF0000"/>
                </a:solidFill>
              </a:rPr>
              <a:t>over</a:t>
            </a:r>
            <a:r>
              <a:rPr lang="en-US" altLang="en-US" sz="1800" dirty="0"/>
              <a:t>:</a:t>
            </a:r>
          </a:p>
          <a:p>
            <a:endParaRPr lang="en-US" altLang="en-US" sz="2000" dirty="0"/>
          </a:p>
        </p:txBody>
      </p:sp>
    </p:spTree>
    <p:extLst>
      <p:ext uri="{BB962C8B-B14F-4D97-AF65-F5344CB8AC3E}">
        <p14:creationId xmlns:p14="http://schemas.microsoft.com/office/powerpoint/2010/main" val="2667177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B3BCF54E-34A3-4213-A452-0AE6AF1D996A}" type="slidenum">
              <a:rPr lang="en-US" altLang="en-US">
                <a:solidFill>
                  <a:srgbClr val="FFFFFF"/>
                </a:solidFill>
              </a:rPr>
              <a:pPr/>
              <a:t>36</a:t>
            </a:fld>
            <a:endParaRPr lang="en-US" altLang="en-US">
              <a:solidFill>
                <a:srgbClr val="FFFFFF"/>
              </a:solidFill>
            </a:endParaRPr>
          </a:p>
        </p:txBody>
      </p:sp>
      <p:sp>
        <p:nvSpPr>
          <p:cNvPr id="145410" name="Rectangle 2"/>
          <p:cNvSpPr>
            <a:spLocks noGrp="1" noChangeArrowheads="1"/>
          </p:cNvSpPr>
          <p:nvPr>
            <p:ph type="title"/>
          </p:nvPr>
        </p:nvSpPr>
        <p:spPr/>
        <p:txBody>
          <a:bodyPr/>
          <a:lstStyle/>
          <a:p>
            <a:r>
              <a:rPr lang="en-US" altLang="en-US" dirty="0"/>
              <a:t>Nested Loop</a:t>
            </a:r>
          </a:p>
        </p:txBody>
      </p:sp>
      <p:sp>
        <p:nvSpPr>
          <p:cNvPr id="145411" name="Text Box 3"/>
          <p:cNvSpPr txBox="1">
            <a:spLocks noChangeArrowheads="1"/>
          </p:cNvSpPr>
          <p:nvPr/>
        </p:nvSpPr>
        <p:spPr bwMode="auto">
          <a:xfrm>
            <a:off x="685800" y="9144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If you need to code a loop within a loop, you must save the outer loop counter's ECX value. In the following example, the outer loop executes 100 times, and the inner loop 20 times.</a:t>
            </a:r>
          </a:p>
        </p:txBody>
      </p:sp>
      <p:sp>
        <p:nvSpPr>
          <p:cNvPr id="145412" name="Text Box 4"/>
          <p:cNvSpPr txBox="1">
            <a:spLocks noChangeArrowheads="1"/>
          </p:cNvSpPr>
          <p:nvPr/>
        </p:nvSpPr>
        <p:spPr bwMode="auto">
          <a:xfrm>
            <a:off x="914400" y="2286000"/>
            <a:ext cx="7239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a:tabLst>
                <a:tab pos="457200" algn="l"/>
                <a:tab pos="3201988" algn="l"/>
              </a:tabLst>
              <a:defRPr sz="2400">
                <a:solidFill>
                  <a:schemeClr val="tx1"/>
                </a:solidFill>
                <a:latin typeface="Times New Roman" pitchFamily="18" charset="0"/>
              </a:defRPr>
            </a:lvl1pPr>
            <a:lvl2pPr>
              <a:tabLst>
                <a:tab pos="457200" algn="l"/>
                <a:tab pos="3201988" algn="l"/>
              </a:tabLst>
              <a:defRPr sz="2400">
                <a:solidFill>
                  <a:schemeClr val="tx1"/>
                </a:solidFill>
                <a:latin typeface="Times New Roman" pitchFamily="18" charset="0"/>
              </a:defRPr>
            </a:lvl2pPr>
            <a:lvl3pPr>
              <a:tabLst>
                <a:tab pos="457200" algn="l"/>
                <a:tab pos="3201988" algn="l"/>
              </a:tabLst>
              <a:defRPr sz="2400">
                <a:solidFill>
                  <a:schemeClr val="tx1"/>
                </a:solidFill>
                <a:latin typeface="Times New Roman" pitchFamily="18" charset="0"/>
              </a:defRPr>
            </a:lvl3pPr>
            <a:lvl4pPr>
              <a:tabLst>
                <a:tab pos="457200" algn="l"/>
                <a:tab pos="3201988" algn="l"/>
              </a:tabLst>
              <a:defRPr sz="2400">
                <a:solidFill>
                  <a:schemeClr val="tx1"/>
                </a:solidFill>
                <a:latin typeface="Times New Roman" pitchFamily="18" charset="0"/>
              </a:defRPr>
            </a:lvl4pPr>
            <a:lvl5pPr>
              <a:tabLst>
                <a:tab pos="457200" algn="l"/>
                <a:tab pos="3201988" algn="l"/>
              </a:tabLst>
              <a:defRPr sz="2400">
                <a:solidFill>
                  <a:schemeClr val="tx1"/>
                </a:solidFill>
                <a:latin typeface="Times New Roman" pitchFamily="18" charset="0"/>
              </a:defRPr>
            </a:lvl5pPr>
            <a:lvl6pPr fontAlgn="base">
              <a:spcBef>
                <a:spcPct val="0"/>
              </a:spcBef>
              <a:spcAft>
                <a:spcPct val="0"/>
              </a:spcAft>
              <a:tabLst>
                <a:tab pos="457200" algn="l"/>
                <a:tab pos="3201988" algn="l"/>
              </a:tabLst>
              <a:defRPr sz="2400">
                <a:solidFill>
                  <a:schemeClr val="tx1"/>
                </a:solidFill>
                <a:latin typeface="Times New Roman" pitchFamily="18" charset="0"/>
              </a:defRPr>
            </a:lvl6pPr>
            <a:lvl7pPr fontAlgn="base">
              <a:spcBef>
                <a:spcPct val="0"/>
              </a:spcBef>
              <a:spcAft>
                <a:spcPct val="0"/>
              </a:spcAft>
              <a:tabLst>
                <a:tab pos="457200" algn="l"/>
                <a:tab pos="3201988" algn="l"/>
              </a:tabLst>
              <a:defRPr sz="2400">
                <a:solidFill>
                  <a:schemeClr val="tx1"/>
                </a:solidFill>
                <a:latin typeface="Times New Roman" pitchFamily="18" charset="0"/>
              </a:defRPr>
            </a:lvl7pPr>
            <a:lvl8pPr fontAlgn="base">
              <a:spcBef>
                <a:spcPct val="0"/>
              </a:spcBef>
              <a:spcAft>
                <a:spcPct val="0"/>
              </a:spcAft>
              <a:tabLst>
                <a:tab pos="457200" algn="l"/>
                <a:tab pos="3201988" algn="l"/>
              </a:tabLst>
              <a:defRPr sz="2400">
                <a:solidFill>
                  <a:schemeClr val="tx1"/>
                </a:solidFill>
                <a:latin typeface="Times New Roman" pitchFamily="18" charset="0"/>
              </a:defRPr>
            </a:lvl8pPr>
            <a:lvl9pPr fontAlgn="base">
              <a:spcBef>
                <a:spcPct val="0"/>
              </a:spcBef>
              <a:spcAft>
                <a:spcPct val="0"/>
              </a:spcAft>
              <a:tabLst>
                <a:tab pos="457200" algn="l"/>
                <a:tab pos="3201988"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.data</a:t>
            </a:r>
          </a:p>
          <a:p>
            <a:pPr>
              <a:lnSpc>
                <a:spcPct val="50000"/>
              </a:lnSpc>
              <a:spcBef>
                <a:spcPct val="50000"/>
              </a:spcBef>
            </a:pPr>
            <a:r>
              <a:rPr lang="en-US" altLang="en-US" sz="1800" b="1" dirty="0">
                <a:solidFill>
                  <a:srgbClr val="FFFFFF"/>
                </a:solidFill>
                <a:latin typeface="Courier New" pitchFamily="49" charset="0"/>
              </a:rPr>
              <a:t>count DWORD ?</a:t>
            </a:r>
          </a:p>
          <a:p>
            <a:pPr>
              <a:lnSpc>
                <a:spcPct val="50000"/>
              </a:lnSpc>
              <a:spcBef>
                <a:spcPct val="50000"/>
              </a:spcBef>
            </a:pPr>
            <a:r>
              <a:rPr lang="en-US" altLang="en-US" sz="1800" b="1" dirty="0">
                <a:solidFill>
                  <a:srgbClr val="FFFFFF"/>
                </a:solidFill>
                <a:latin typeface="Courier New" pitchFamily="49" charset="0"/>
              </a:rPr>
              <a:t>.code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ecx,100	; set outer loop count</a:t>
            </a:r>
          </a:p>
          <a:p>
            <a:pPr>
              <a:lnSpc>
                <a:spcPct val="50000"/>
              </a:lnSpc>
              <a:spcBef>
                <a:spcPct val="50000"/>
              </a:spcBef>
            </a:pPr>
            <a:r>
              <a:rPr lang="en-US" altLang="en-US" sz="1800" b="1" dirty="0">
                <a:solidFill>
                  <a:srgbClr val="ECFE02"/>
                </a:solidFill>
                <a:latin typeface="Courier New" pitchFamily="49" charset="0"/>
              </a:rPr>
              <a:t>L1:</a:t>
            </a:r>
          </a:p>
          <a:p>
            <a:pPr>
              <a:lnSpc>
                <a:spcPct val="50000"/>
              </a:lnSpc>
              <a:spcBef>
                <a:spcPct val="50000"/>
              </a:spcBef>
            </a:pP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mov</a:t>
            </a: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count,ecx</a:t>
            </a:r>
            <a:r>
              <a:rPr lang="en-US" altLang="en-US" sz="1800" b="1" dirty="0">
                <a:solidFill>
                  <a:srgbClr val="ECFE02"/>
                </a:solidFill>
                <a:latin typeface="Courier New" pitchFamily="49" charset="0"/>
              </a:rPr>
              <a:t>	; save outer loop count</a:t>
            </a:r>
          </a:p>
          <a:p>
            <a:pPr>
              <a:lnSpc>
                <a:spcPct val="50000"/>
              </a:lnSpc>
              <a:spcBef>
                <a:spcPct val="50000"/>
              </a:spcBef>
            </a:pPr>
            <a:r>
              <a:rPr lang="en-US" altLang="en-US" sz="1800" b="1" dirty="0">
                <a:solidFill>
                  <a:srgbClr val="ECFE02"/>
                </a:solidFill>
                <a:latin typeface="Courier New" pitchFamily="49" charset="0"/>
              </a:rPr>
              <a:t>	</a:t>
            </a: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ecx,20	; set inner loop count</a:t>
            </a:r>
          </a:p>
          <a:p>
            <a:pPr>
              <a:lnSpc>
                <a:spcPct val="50000"/>
              </a:lnSpc>
              <a:spcBef>
                <a:spcPct val="50000"/>
              </a:spcBef>
            </a:pPr>
            <a:r>
              <a:rPr lang="en-US" altLang="en-US" sz="1800" b="1" dirty="0">
                <a:solidFill>
                  <a:srgbClr val="FFCC66"/>
                </a:solidFill>
                <a:latin typeface="Courier New" pitchFamily="49" charset="0"/>
              </a:rPr>
              <a:t>L2:	.</a:t>
            </a:r>
          </a:p>
          <a:p>
            <a:pPr lvl="1">
              <a:lnSpc>
                <a:spcPct val="50000"/>
              </a:lnSpc>
              <a:spcBef>
                <a:spcPct val="50000"/>
              </a:spcBef>
            </a:pPr>
            <a:r>
              <a:rPr lang="en-US" altLang="en-US" sz="1800" b="1" dirty="0">
                <a:solidFill>
                  <a:srgbClr val="FFCC66"/>
                </a:solidFill>
                <a:latin typeface="Courier New" pitchFamily="49" charset="0"/>
              </a:rPr>
              <a:t>.</a:t>
            </a:r>
          </a:p>
          <a:p>
            <a:pPr lvl="1">
              <a:lnSpc>
                <a:spcPct val="50000"/>
              </a:lnSpc>
              <a:spcBef>
                <a:spcPct val="50000"/>
              </a:spcBef>
            </a:pPr>
            <a:r>
              <a:rPr lang="en-US" altLang="en-US" sz="1800" b="1" dirty="0">
                <a:solidFill>
                  <a:srgbClr val="FFCC66"/>
                </a:solidFill>
                <a:latin typeface="Courier New" pitchFamily="49" charset="0"/>
              </a:rPr>
              <a:t>loop L2	; repeat the inner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ECFE02"/>
                </a:solidFill>
                <a:latin typeface="Courier New" pitchFamily="49" charset="0"/>
              </a:rPr>
              <a:t>mov</a:t>
            </a: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ecx,count</a:t>
            </a:r>
            <a:r>
              <a:rPr lang="en-US" altLang="en-US" sz="1800" b="1" dirty="0">
                <a:solidFill>
                  <a:srgbClr val="ECFE02"/>
                </a:solidFill>
                <a:latin typeface="Courier New" pitchFamily="49" charset="0"/>
              </a:rPr>
              <a:t>	; restore outer loop count</a:t>
            </a:r>
          </a:p>
          <a:p>
            <a:pPr>
              <a:lnSpc>
                <a:spcPct val="50000"/>
              </a:lnSpc>
              <a:spcBef>
                <a:spcPct val="50000"/>
              </a:spcBef>
            </a:pPr>
            <a:r>
              <a:rPr lang="en-US" altLang="en-US" sz="1800" b="1" dirty="0">
                <a:solidFill>
                  <a:srgbClr val="ECFE02"/>
                </a:solidFill>
                <a:latin typeface="Courier New" pitchFamily="49" charset="0"/>
              </a:rPr>
              <a:t>	loop L1	; repeat the outer loop</a:t>
            </a:r>
          </a:p>
        </p:txBody>
      </p:sp>
    </p:spTree>
    <p:extLst>
      <p:ext uri="{BB962C8B-B14F-4D97-AF65-F5344CB8AC3E}">
        <p14:creationId xmlns:p14="http://schemas.microsoft.com/office/powerpoint/2010/main" val="238587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EEE4DD65-C00E-4975-9439-07FCD3FDF767}" type="slidenum">
              <a:rPr lang="en-US" altLang="en-US">
                <a:solidFill>
                  <a:srgbClr val="FFFFFF"/>
                </a:solidFill>
              </a:rPr>
              <a:pPr/>
              <a:t>37</a:t>
            </a:fld>
            <a:endParaRPr lang="en-US" altLang="en-US">
              <a:solidFill>
                <a:srgbClr val="FFFFFF"/>
              </a:solidFill>
            </a:endParaRPr>
          </a:p>
        </p:txBody>
      </p:sp>
      <p:sp>
        <p:nvSpPr>
          <p:cNvPr id="111618" name="Rectangle 2"/>
          <p:cNvSpPr>
            <a:spLocks noGrp="1" noChangeArrowheads="1"/>
          </p:cNvSpPr>
          <p:nvPr>
            <p:ph type="title"/>
          </p:nvPr>
        </p:nvSpPr>
        <p:spPr/>
        <p:txBody>
          <a:bodyPr/>
          <a:lstStyle/>
          <a:p>
            <a:r>
              <a:rPr lang="en-US" altLang="en-US" dirty="0"/>
              <a:t>Conditional Loop Instructions</a:t>
            </a:r>
            <a:br>
              <a:rPr lang="en-US" altLang="en-US" dirty="0"/>
            </a:br>
            <a:r>
              <a:rPr lang="en-US" altLang="en-US" sz="2800" dirty="0"/>
              <a:t>LOOPZ and LOOPE</a:t>
            </a:r>
          </a:p>
        </p:txBody>
      </p:sp>
      <p:sp>
        <p:nvSpPr>
          <p:cNvPr id="111619" name="Rectangle 3"/>
          <p:cNvSpPr>
            <a:spLocks noGrp="1" noChangeArrowheads="1"/>
          </p:cNvSpPr>
          <p:nvPr>
            <p:ph type="body" idx="1"/>
          </p:nvPr>
        </p:nvSpPr>
        <p:spPr>
          <a:xfrm>
            <a:off x="685800" y="1143000"/>
            <a:ext cx="7924800" cy="3276600"/>
          </a:xfrm>
        </p:spPr>
        <p:txBody>
          <a:bodyPr/>
          <a:lstStyle/>
          <a:p>
            <a:pPr>
              <a:lnSpc>
                <a:spcPct val="90000"/>
              </a:lnSpc>
            </a:pPr>
            <a:r>
              <a:rPr lang="en-US" altLang="en-US" dirty="0"/>
              <a:t>Syntax: </a:t>
            </a:r>
          </a:p>
          <a:p>
            <a:pPr lvl="1">
              <a:lnSpc>
                <a:spcPct val="90000"/>
              </a:lnSpc>
              <a:buFontTx/>
              <a:buNone/>
            </a:pPr>
            <a:r>
              <a:rPr lang="en-US" altLang="en-US" sz="2400" dirty="0">
                <a:solidFill>
                  <a:schemeClr val="tx2"/>
                </a:solidFill>
              </a:rPr>
              <a:t>	LOOPE </a:t>
            </a:r>
            <a:r>
              <a:rPr lang="en-US" altLang="en-US" sz="2400" i="1" dirty="0">
                <a:solidFill>
                  <a:schemeClr val="tx2"/>
                </a:solidFill>
              </a:rPr>
              <a:t>destination</a:t>
            </a:r>
          </a:p>
          <a:p>
            <a:pPr lvl="1">
              <a:lnSpc>
                <a:spcPct val="90000"/>
              </a:lnSpc>
              <a:buFontTx/>
              <a:buNone/>
            </a:pPr>
            <a:r>
              <a:rPr lang="en-US" altLang="en-US" sz="2400" i="1" dirty="0">
                <a:solidFill>
                  <a:schemeClr val="tx2"/>
                </a:solidFill>
              </a:rPr>
              <a:t>	</a:t>
            </a:r>
            <a:r>
              <a:rPr lang="en-US" altLang="en-US" sz="2400" dirty="0">
                <a:solidFill>
                  <a:schemeClr val="tx2"/>
                </a:solidFill>
              </a:rPr>
              <a:t>LOOPZ</a:t>
            </a:r>
            <a:r>
              <a:rPr lang="en-US" altLang="en-US" sz="2400" i="1" dirty="0">
                <a:solidFill>
                  <a:schemeClr val="tx2"/>
                </a:solidFill>
              </a:rPr>
              <a:t> </a:t>
            </a:r>
            <a:r>
              <a:rPr lang="en-US" altLang="en-US" sz="2400" i="1" dirty="0" smtClean="0">
                <a:solidFill>
                  <a:schemeClr val="tx2"/>
                </a:solidFill>
              </a:rPr>
              <a:t>destination</a:t>
            </a:r>
          </a:p>
          <a:p>
            <a:pPr lvl="1">
              <a:lnSpc>
                <a:spcPct val="90000"/>
              </a:lnSpc>
              <a:buFontTx/>
              <a:buNone/>
            </a:pPr>
            <a:endParaRPr lang="en-US" altLang="en-US" sz="2400" i="1" dirty="0">
              <a:solidFill>
                <a:schemeClr val="tx2"/>
              </a:solidFill>
            </a:endParaRPr>
          </a:p>
          <a:p>
            <a:pPr>
              <a:lnSpc>
                <a:spcPct val="90000"/>
              </a:lnSpc>
            </a:pPr>
            <a:r>
              <a:rPr lang="en-US" altLang="en-US" dirty="0"/>
              <a:t>Logic: </a:t>
            </a:r>
          </a:p>
          <a:p>
            <a:pPr lvl="1">
              <a:lnSpc>
                <a:spcPct val="90000"/>
              </a:lnSpc>
            </a:pPr>
            <a:r>
              <a:rPr lang="en-US" altLang="en-US" sz="2400" dirty="0"/>
              <a:t>ECX </a:t>
            </a:r>
            <a:r>
              <a:rPr lang="en-US" altLang="en-US" sz="2000" dirty="0">
                <a:sym typeface="Symbol" pitchFamily="18" charset="2"/>
              </a:rPr>
              <a:t></a:t>
            </a:r>
            <a:r>
              <a:rPr lang="en-US" altLang="en-US" sz="2400" dirty="0"/>
              <a:t> ECX – 1</a:t>
            </a:r>
          </a:p>
          <a:p>
            <a:pPr lvl="1">
              <a:lnSpc>
                <a:spcPct val="90000"/>
              </a:lnSpc>
            </a:pPr>
            <a:r>
              <a:rPr lang="en-US" altLang="en-US" sz="2400" dirty="0"/>
              <a:t>if ECX &gt; 0 and ZF=1, jump to </a:t>
            </a:r>
            <a:r>
              <a:rPr lang="en-US" altLang="en-US" sz="2400" i="1" dirty="0" smtClean="0"/>
              <a:t>destination</a:t>
            </a:r>
          </a:p>
          <a:p>
            <a:pPr lvl="1">
              <a:lnSpc>
                <a:spcPct val="90000"/>
              </a:lnSpc>
            </a:pPr>
            <a:endParaRPr lang="en-US" altLang="en-US" sz="2400" i="1" dirty="0"/>
          </a:p>
          <a:p>
            <a:pPr>
              <a:lnSpc>
                <a:spcPct val="90000"/>
              </a:lnSpc>
            </a:pPr>
            <a:r>
              <a:rPr lang="en-US" altLang="en-US" dirty="0"/>
              <a:t>Useful when scanning an array for the first element that does </a:t>
            </a:r>
            <a:r>
              <a:rPr lang="en-US" altLang="en-US" dirty="0">
                <a:solidFill>
                  <a:schemeClr val="tx2"/>
                </a:solidFill>
              </a:rPr>
              <a:t>not</a:t>
            </a:r>
            <a:r>
              <a:rPr lang="en-US" altLang="en-US" dirty="0"/>
              <a:t> match a given value.</a:t>
            </a:r>
          </a:p>
        </p:txBody>
      </p:sp>
      <p:sp>
        <p:nvSpPr>
          <p:cNvPr id="111621" name="Text Box 5"/>
          <p:cNvSpPr txBox="1">
            <a:spLocks noChangeArrowheads="1"/>
          </p:cNvSpPr>
          <p:nvPr/>
        </p:nvSpPr>
        <p:spPr bwMode="auto">
          <a:xfrm>
            <a:off x="838200" y="5181600"/>
            <a:ext cx="7391400" cy="114935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dirty="0">
                <a:solidFill>
                  <a:srgbClr val="FFFFFF"/>
                </a:solidFill>
              </a:rPr>
              <a:t>In 32-bit mode, ECX is the loop counter register. In 16-bit real-address mode, CX is the counter, and in 64-bit mode, RCX is the counter.</a:t>
            </a:r>
          </a:p>
        </p:txBody>
      </p:sp>
    </p:spTree>
    <p:extLst>
      <p:ext uri="{BB962C8B-B14F-4D97-AF65-F5344CB8AC3E}">
        <p14:creationId xmlns:p14="http://schemas.microsoft.com/office/powerpoint/2010/main" val="3527462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C4DCC2F2-26DD-43E8-A3DD-461003B41D4C}" type="slidenum">
              <a:rPr lang="en-US" altLang="en-US">
                <a:solidFill>
                  <a:srgbClr val="FFFFFF"/>
                </a:solidFill>
              </a:rPr>
              <a:pPr/>
              <a:t>38</a:t>
            </a:fld>
            <a:endParaRPr lang="en-US" altLang="en-US">
              <a:solidFill>
                <a:srgbClr val="FFFFFF"/>
              </a:solidFill>
            </a:endParaRPr>
          </a:p>
        </p:txBody>
      </p:sp>
      <p:sp>
        <p:nvSpPr>
          <p:cNvPr id="124930" name="Rectangle 2"/>
          <p:cNvSpPr>
            <a:spLocks noGrp="1" noChangeArrowheads="1"/>
          </p:cNvSpPr>
          <p:nvPr>
            <p:ph type="title"/>
          </p:nvPr>
        </p:nvSpPr>
        <p:spPr/>
        <p:txBody>
          <a:bodyPr/>
          <a:lstStyle/>
          <a:p>
            <a:r>
              <a:rPr lang="en-US" altLang="en-US" dirty="0"/>
              <a:t>Conditional Loop Instructions</a:t>
            </a:r>
            <a:br>
              <a:rPr lang="en-US" altLang="en-US" dirty="0"/>
            </a:br>
            <a:r>
              <a:rPr lang="en-US" altLang="en-US" sz="2800" dirty="0"/>
              <a:t>LOOPNZ and LOOPNE</a:t>
            </a:r>
          </a:p>
        </p:txBody>
      </p:sp>
      <p:sp>
        <p:nvSpPr>
          <p:cNvPr id="124931" name="Rectangle 3"/>
          <p:cNvSpPr>
            <a:spLocks noGrp="1" noChangeArrowheads="1"/>
          </p:cNvSpPr>
          <p:nvPr>
            <p:ph type="body" idx="1"/>
          </p:nvPr>
        </p:nvSpPr>
        <p:spPr>
          <a:xfrm>
            <a:off x="685800" y="1143000"/>
            <a:ext cx="7772400" cy="5181600"/>
          </a:xfrm>
        </p:spPr>
        <p:txBody>
          <a:bodyPr/>
          <a:lstStyle/>
          <a:p>
            <a:pPr>
              <a:lnSpc>
                <a:spcPct val="90000"/>
              </a:lnSpc>
            </a:pPr>
            <a:r>
              <a:rPr lang="en-US" altLang="en-US" dirty="0"/>
              <a:t>LOOPNZ (LOOPNE) is a conditional loop </a:t>
            </a:r>
            <a:r>
              <a:rPr lang="en-US" altLang="en-US" dirty="0" smtClean="0"/>
              <a:t>instruction</a:t>
            </a:r>
          </a:p>
          <a:p>
            <a:pPr>
              <a:lnSpc>
                <a:spcPct val="90000"/>
              </a:lnSpc>
            </a:pPr>
            <a:endParaRPr lang="en-US" altLang="en-US" dirty="0"/>
          </a:p>
          <a:p>
            <a:pPr>
              <a:lnSpc>
                <a:spcPct val="90000"/>
              </a:lnSpc>
            </a:pPr>
            <a:r>
              <a:rPr lang="en-US" altLang="en-US" dirty="0"/>
              <a:t>Syntax: </a:t>
            </a:r>
          </a:p>
          <a:p>
            <a:pPr>
              <a:lnSpc>
                <a:spcPct val="90000"/>
              </a:lnSpc>
              <a:buFontTx/>
              <a:buNone/>
            </a:pPr>
            <a:r>
              <a:rPr lang="en-US" altLang="en-US" dirty="0">
                <a:solidFill>
                  <a:schemeClr val="tx2"/>
                </a:solidFill>
              </a:rPr>
              <a:t>		LOOPNZ </a:t>
            </a:r>
            <a:r>
              <a:rPr lang="en-US" altLang="en-US" i="1" dirty="0">
                <a:solidFill>
                  <a:schemeClr val="tx2"/>
                </a:solidFill>
              </a:rPr>
              <a:t>destination</a:t>
            </a:r>
          </a:p>
          <a:p>
            <a:pPr>
              <a:lnSpc>
                <a:spcPct val="90000"/>
              </a:lnSpc>
              <a:buFontTx/>
              <a:buNone/>
            </a:pPr>
            <a:r>
              <a:rPr lang="en-US" altLang="en-US" i="1" dirty="0">
                <a:solidFill>
                  <a:schemeClr val="tx2"/>
                </a:solidFill>
              </a:rPr>
              <a:t>		</a:t>
            </a:r>
            <a:r>
              <a:rPr lang="en-US" altLang="en-US" dirty="0">
                <a:solidFill>
                  <a:schemeClr val="tx2"/>
                </a:solidFill>
              </a:rPr>
              <a:t>LOOPNE</a:t>
            </a:r>
            <a:r>
              <a:rPr lang="en-US" altLang="en-US" i="1" dirty="0">
                <a:solidFill>
                  <a:schemeClr val="tx2"/>
                </a:solidFill>
              </a:rPr>
              <a:t> </a:t>
            </a:r>
            <a:r>
              <a:rPr lang="en-US" altLang="en-US" i="1" dirty="0" smtClean="0">
                <a:solidFill>
                  <a:schemeClr val="tx2"/>
                </a:solidFill>
              </a:rPr>
              <a:t>destination</a:t>
            </a:r>
          </a:p>
          <a:p>
            <a:pPr>
              <a:lnSpc>
                <a:spcPct val="90000"/>
              </a:lnSpc>
              <a:buFontTx/>
              <a:buNone/>
            </a:pPr>
            <a:endParaRPr lang="en-US" altLang="en-US" i="1" dirty="0">
              <a:solidFill>
                <a:schemeClr val="tx2"/>
              </a:solidFill>
            </a:endParaRPr>
          </a:p>
          <a:p>
            <a:pPr>
              <a:lnSpc>
                <a:spcPct val="90000"/>
              </a:lnSpc>
            </a:pPr>
            <a:r>
              <a:rPr lang="en-US" altLang="en-US" dirty="0"/>
              <a:t>Logic: </a:t>
            </a:r>
          </a:p>
          <a:p>
            <a:pPr lvl="1">
              <a:lnSpc>
                <a:spcPct val="90000"/>
              </a:lnSpc>
            </a:pPr>
            <a:r>
              <a:rPr lang="en-US" altLang="en-US" dirty="0"/>
              <a:t>ECX </a:t>
            </a:r>
            <a:r>
              <a:rPr lang="en-US" altLang="en-US" dirty="0">
                <a:sym typeface="Symbol" pitchFamily="18" charset="2"/>
              </a:rPr>
              <a:t></a:t>
            </a:r>
            <a:r>
              <a:rPr lang="en-US" altLang="en-US" dirty="0"/>
              <a:t> ECX – 1; </a:t>
            </a:r>
          </a:p>
          <a:p>
            <a:pPr lvl="1">
              <a:lnSpc>
                <a:spcPct val="90000"/>
              </a:lnSpc>
            </a:pPr>
            <a:r>
              <a:rPr lang="en-US" altLang="en-US" dirty="0"/>
              <a:t>if ECX &gt; 0 and ZF=0, jump to </a:t>
            </a:r>
            <a:r>
              <a:rPr lang="en-US" altLang="en-US" i="1" dirty="0" smtClean="0"/>
              <a:t>destination</a:t>
            </a:r>
          </a:p>
          <a:p>
            <a:pPr lvl="1">
              <a:lnSpc>
                <a:spcPct val="90000"/>
              </a:lnSpc>
            </a:pPr>
            <a:endParaRPr lang="en-US" altLang="en-US" i="1" dirty="0"/>
          </a:p>
          <a:p>
            <a:pPr>
              <a:lnSpc>
                <a:spcPct val="90000"/>
              </a:lnSpc>
            </a:pPr>
            <a:r>
              <a:rPr lang="en-US" altLang="en-US" dirty="0"/>
              <a:t>Useful when scanning an array for the first element that matches a given value.</a:t>
            </a:r>
          </a:p>
        </p:txBody>
      </p:sp>
    </p:spTree>
    <p:extLst>
      <p:ext uri="{BB962C8B-B14F-4D97-AF65-F5344CB8AC3E}">
        <p14:creationId xmlns:p14="http://schemas.microsoft.com/office/powerpoint/2010/main" val="1897626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84BAD572-C64A-435A-AD5F-8EFD10339FA6}" type="slidenum">
              <a:rPr lang="en-US" altLang="en-US">
                <a:solidFill>
                  <a:srgbClr val="FF9966"/>
                </a:solidFill>
              </a:rPr>
              <a:pPr/>
              <a:t>39</a:t>
            </a:fld>
            <a:endParaRPr lang="en-US" altLang="en-US">
              <a:solidFill>
                <a:srgbClr val="FF9966"/>
              </a:solidFill>
            </a:endParaRPr>
          </a:p>
        </p:txBody>
      </p:sp>
      <p:sp>
        <p:nvSpPr>
          <p:cNvPr id="101378" name="Rectangle 2"/>
          <p:cNvSpPr>
            <a:spLocks noGrp="1" noChangeArrowheads="1"/>
          </p:cNvSpPr>
          <p:nvPr>
            <p:ph type="title"/>
          </p:nvPr>
        </p:nvSpPr>
        <p:spPr/>
        <p:txBody>
          <a:bodyPr/>
          <a:lstStyle/>
          <a:p>
            <a:r>
              <a:rPr lang="en-US" altLang="en-US"/>
              <a:t>Conditional Loops</a:t>
            </a:r>
            <a:endParaRPr lang="fr-CA" altLang="en-US"/>
          </a:p>
        </p:txBody>
      </p:sp>
      <p:sp>
        <p:nvSpPr>
          <p:cNvPr id="101379" name="Rectangle 3"/>
          <p:cNvSpPr>
            <a:spLocks noGrp="1" noChangeArrowheads="1"/>
          </p:cNvSpPr>
          <p:nvPr>
            <p:ph type="body" sz="half" idx="1"/>
          </p:nvPr>
        </p:nvSpPr>
        <p:spPr>
          <a:xfrm>
            <a:off x="152400" y="838200"/>
            <a:ext cx="4743450" cy="5867400"/>
          </a:xfrm>
        </p:spPr>
        <p:txBody>
          <a:bodyPr/>
          <a:lstStyle/>
          <a:p>
            <a:pPr algn="just">
              <a:lnSpc>
                <a:spcPct val="90000"/>
              </a:lnSpc>
            </a:pPr>
            <a:r>
              <a:rPr lang="en-US" altLang="en-US" sz="2000" dirty="0"/>
              <a:t>LOOPZ and LOOPE  continues a loop while ZF=1 and ECX!=</a:t>
            </a:r>
            <a:r>
              <a:rPr lang="en-US" altLang="en-US" sz="2000" dirty="0" smtClean="0"/>
              <a:t>0</a:t>
            </a:r>
          </a:p>
          <a:p>
            <a:pPr algn="just">
              <a:lnSpc>
                <a:spcPct val="90000"/>
              </a:lnSpc>
            </a:pPr>
            <a:endParaRPr lang="en-US" altLang="en-US" sz="2000" dirty="0"/>
          </a:p>
          <a:p>
            <a:pPr lvl="1" algn="just">
              <a:lnSpc>
                <a:spcPct val="90000"/>
              </a:lnSpc>
            </a:pPr>
            <a:r>
              <a:rPr lang="en-US" altLang="en-US" sz="2000" dirty="0"/>
              <a:t>ECX is first decremented, then the condition is tested (a trivial extension of LOOP</a:t>
            </a:r>
            <a:r>
              <a:rPr lang="en-US" altLang="en-US" sz="2000" dirty="0" smtClean="0"/>
              <a:t>)</a:t>
            </a:r>
          </a:p>
          <a:p>
            <a:pPr marL="457200" lvl="1" indent="0" algn="just">
              <a:lnSpc>
                <a:spcPct val="90000"/>
              </a:lnSpc>
            </a:pPr>
            <a:endParaRPr lang="en-US" altLang="en-US" sz="2000" dirty="0"/>
          </a:p>
          <a:p>
            <a:pPr algn="just">
              <a:lnSpc>
                <a:spcPct val="90000"/>
              </a:lnSpc>
            </a:pPr>
            <a:r>
              <a:rPr lang="en-US" altLang="en-US" sz="2000" dirty="0"/>
              <a:t>LOOPNZ and LOOPNE continues a loop while ZF=0 and ECX != </a:t>
            </a:r>
            <a:r>
              <a:rPr lang="en-US" altLang="en-US" sz="2000" dirty="0" smtClean="0"/>
              <a:t>0</a:t>
            </a:r>
          </a:p>
          <a:p>
            <a:pPr algn="just">
              <a:lnSpc>
                <a:spcPct val="90000"/>
              </a:lnSpc>
            </a:pPr>
            <a:endParaRPr lang="en-US" altLang="en-US" sz="2000" dirty="0"/>
          </a:p>
          <a:p>
            <a:pPr algn="just">
              <a:lnSpc>
                <a:spcPct val="90000"/>
              </a:lnSpc>
            </a:pPr>
            <a:r>
              <a:rPr lang="en-US" altLang="en-US" sz="2000" dirty="0"/>
              <a:t>Syntax (same as LOOP):</a:t>
            </a:r>
          </a:p>
          <a:p>
            <a:pPr marL="914400" lvl="2" indent="0" algn="just">
              <a:lnSpc>
                <a:spcPct val="90000"/>
              </a:lnSpc>
            </a:pPr>
            <a:r>
              <a:rPr lang="en-US" altLang="en-US" sz="1800" dirty="0"/>
              <a:t>loop** </a:t>
            </a:r>
            <a:r>
              <a:rPr lang="en-US" altLang="en-US" sz="1800" dirty="0" err="1" smtClean="0"/>
              <a:t>dest</a:t>
            </a:r>
            <a:r>
              <a:rPr lang="en-US" altLang="en-US" sz="1800" dirty="0" smtClean="0"/>
              <a:t>-label</a:t>
            </a:r>
          </a:p>
          <a:p>
            <a:pPr marL="914400" lvl="2" indent="0" algn="just">
              <a:lnSpc>
                <a:spcPct val="90000"/>
              </a:lnSpc>
            </a:pPr>
            <a:endParaRPr lang="en-US" altLang="en-US" sz="1800" dirty="0"/>
          </a:p>
          <a:p>
            <a:pPr algn="just">
              <a:lnSpc>
                <a:spcPct val="90000"/>
              </a:lnSpc>
            </a:pPr>
            <a:r>
              <a:rPr lang="en-US" altLang="en-US" sz="2000" dirty="0"/>
              <a:t>The </a:t>
            </a:r>
            <a:r>
              <a:rPr lang="en-US" altLang="en-US" sz="2000" dirty="0" err="1"/>
              <a:t>dest</a:t>
            </a:r>
            <a:r>
              <a:rPr lang="en-US" altLang="en-US" sz="2000" dirty="0"/>
              <a:t>-label must precede </a:t>
            </a:r>
            <a:r>
              <a:rPr lang="en-US" altLang="en-US" sz="2000" dirty="0" smtClean="0"/>
              <a:t>LOOPX[Y] by </a:t>
            </a:r>
            <a:r>
              <a:rPr lang="en-US" altLang="en-US" sz="2000" dirty="0"/>
              <a:t>&lt; 128 </a:t>
            </a:r>
            <a:r>
              <a:rPr lang="en-US" altLang="en-US" sz="2000" dirty="0" smtClean="0"/>
              <a:t>bytes</a:t>
            </a:r>
          </a:p>
          <a:p>
            <a:pPr algn="just">
              <a:lnSpc>
                <a:spcPct val="90000"/>
              </a:lnSpc>
            </a:pPr>
            <a:endParaRPr lang="en-US" altLang="en-US" sz="2000" dirty="0"/>
          </a:p>
          <a:p>
            <a:pPr algn="just">
              <a:lnSpc>
                <a:spcPct val="90000"/>
              </a:lnSpc>
            </a:pPr>
            <a:r>
              <a:rPr lang="en-US" altLang="en-US" sz="2000" dirty="0"/>
              <a:t>The following program will print character 20h before exiting</a:t>
            </a:r>
          </a:p>
          <a:p>
            <a:pPr algn="just">
              <a:lnSpc>
                <a:spcPct val="90000"/>
              </a:lnSpc>
            </a:pPr>
            <a:endParaRPr lang="fr-CA" altLang="en-US" sz="2000" dirty="0"/>
          </a:p>
        </p:txBody>
      </p:sp>
      <p:sp>
        <p:nvSpPr>
          <p:cNvPr id="101381" name="Text Box 5"/>
          <p:cNvSpPr txBox="1">
            <a:spLocks noChangeArrowheads="1"/>
          </p:cNvSpPr>
          <p:nvPr/>
        </p:nvSpPr>
        <p:spPr bwMode="auto">
          <a:xfrm>
            <a:off x="5562600" y="1066800"/>
            <a:ext cx="3355406" cy="5355312"/>
          </a:xfrm>
          <a:prstGeom prst="rect">
            <a:avLst/>
          </a:prstGeom>
          <a:solidFill>
            <a:srgbClr val="FFFF00"/>
          </a:solidFill>
          <a:ln>
            <a:noFill/>
          </a:ln>
          <a:effectLst/>
          <a:extLst/>
        </p:spPr>
        <p:txBody>
          <a:bodyPr wrap="none">
            <a:spAutoFit/>
          </a:bodyPr>
          <a:lstStyle/>
          <a:p>
            <a:pPr eaLnBrk="0" hangingPunct="0"/>
            <a:r>
              <a:rPr lang="fr-CA" altLang="en-US" sz="1800" b="1" dirty="0" smtClean="0">
                <a:solidFill>
                  <a:srgbClr val="010000"/>
                </a:solidFill>
                <a:latin typeface="Courier New" pitchFamily="49" charset="0"/>
              </a:rPr>
              <a:t>INCLUDE Irvine32.inc   </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.code             </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main PROC</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mov</a:t>
            </a:r>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ecx</a:t>
            </a:r>
            <a:r>
              <a:rPr lang="fr-CA" altLang="en-US" sz="1800" b="1" dirty="0" smtClean="0">
                <a:solidFill>
                  <a:srgbClr val="010000"/>
                </a:solidFill>
                <a:latin typeface="Courier New" pitchFamily="49" charset="0"/>
              </a:rPr>
              <a:t>, 7Fh</a:t>
            </a:r>
            <a:endParaRPr lang="fr-CA" altLang="en-US" sz="1800" b="1" dirty="0" smtClean="0">
              <a:solidFill>
                <a:srgbClr val="010000"/>
              </a:solidFill>
              <a:latin typeface="Courier New" pitchFamily="49" charset="0"/>
            </a:endParaRPr>
          </a:p>
          <a:p>
            <a:pPr eaLnBrk="0" hangingPunct="0"/>
            <a:endParaRPr lang="fr-CA"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next</a:t>
            </a:r>
            <a:r>
              <a:rPr lang="fr-CA" altLang="en-US" sz="1800" b="1" dirty="0" smtClean="0">
                <a:solidFill>
                  <a:srgbClr val="010000"/>
                </a:solidFill>
                <a:latin typeface="Courier New" pitchFamily="49" charset="0"/>
              </a:rPr>
              <a:t>:</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mov</a:t>
            </a:r>
            <a:r>
              <a:rPr lang="fr-CA" altLang="en-US" sz="1800" b="1" dirty="0" smtClean="0">
                <a:solidFill>
                  <a:srgbClr val="010000"/>
                </a:solidFill>
                <a:latin typeface="Courier New" pitchFamily="49" charset="0"/>
              </a:rPr>
              <a:t> </a:t>
            </a:r>
            <a:r>
              <a:rPr lang="fr-CA" altLang="en-US" sz="1800" b="1" dirty="0" smtClean="0">
                <a:solidFill>
                  <a:srgbClr val="010000"/>
                </a:solidFill>
                <a:latin typeface="Courier New" pitchFamily="49" charset="0"/>
              </a:rPr>
              <a:t> al, cl</a:t>
            </a:r>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Call </a:t>
            </a:r>
            <a:r>
              <a:rPr lang="fr-CA" altLang="en-US" sz="1800" b="1" dirty="0" err="1" smtClean="0">
                <a:solidFill>
                  <a:srgbClr val="010000"/>
                </a:solidFill>
                <a:latin typeface="Courier New" pitchFamily="49" charset="0"/>
              </a:rPr>
              <a:t>WriteChar</a:t>
            </a:r>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cmp</a:t>
            </a:r>
            <a:r>
              <a:rPr lang="fr-CA" altLang="en-US" sz="1800" b="1" dirty="0" smtClean="0">
                <a:solidFill>
                  <a:srgbClr val="010000"/>
                </a:solidFill>
                <a:latin typeface="Courier New" pitchFamily="49" charset="0"/>
              </a:rPr>
              <a:t> </a:t>
            </a:r>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ecx</a:t>
            </a:r>
            <a:r>
              <a:rPr lang="fr-CA" altLang="en-US" sz="1800" b="1" dirty="0" smtClean="0">
                <a:solidFill>
                  <a:srgbClr val="010000"/>
                </a:solidFill>
                <a:latin typeface="Courier New" pitchFamily="49" charset="0"/>
              </a:rPr>
              <a:t>, 20h</a:t>
            </a:r>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r>
              <a:rPr lang="fr-CA" altLang="en-US" sz="1800" b="1" dirty="0" err="1" smtClean="0">
                <a:solidFill>
                  <a:srgbClr val="010000"/>
                </a:solidFill>
                <a:latin typeface="Courier New" pitchFamily="49" charset="0"/>
              </a:rPr>
              <a:t>loopnz</a:t>
            </a:r>
            <a:r>
              <a:rPr lang="fr-CA"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next</a:t>
            </a:r>
            <a:endParaRPr lang="fr-CA" altLang="en-US" sz="1800" b="1" dirty="0" smtClean="0">
              <a:solidFill>
                <a:srgbClr val="010000"/>
              </a:solidFill>
              <a:latin typeface="Courier New" pitchFamily="49" charset="0"/>
            </a:endParaRPr>
          </a:p>
          <a:p>
            <a:pPr eaLnBrk="0" hangingPunct="0"/>
            <a:r>
              <a:rPr lang="fr-CA" altLang="en-US" sz="1800" b="1" dirty="0" smtClean="0">
                <a:solidFill>
                  <a:srgbClr val="010000"/>
                </a:solidFill>
                <a:latin typeface="Courier New" pitchFamily="49" charset="0"/>
              </a:rPr>
              <a:t>	</a:t>
            </a:r>
          </a:p>
          <a:p>
            <a:pPr eaLnBrk="0" hangingPunct="0"/>
            <a:r>
              <a:rPr lang="fr-CA" altLang="en-US" sz="1800" b="1" dirty="0" smtClean="0">
                <a:solidFill>
                  <a:srgbClr val="010000"/>
                </a:solidFill>
                <a:latin typeface="Courier New" pitchFamily="49" charset="0"/>
              </a:rPr>
              <a:t>	exit</a:t>
            </a:r>
          </a:p>
          <a:p>
            <a:pPr eaLnBrk="0" hangingPunct="0"/>
            <a:endParaRPr lang="fr-CA" altLang="en-US" sz="1800" b="1" dirty="0" smtClean="0">
              <a:solidFill>
                <a:srgbClr val="010000"/>
              </a:solidFill>
              <a:latin typeface="Courier New" pitchFamily="49" charset="0"/>
            </a:endParaRPr>
          </a:p>
          <a:p>
            <a:pPr eaLnBrk="0" hangingPunct="0"/>
            <a:r>
              <a:rPr lang="fr-CA" altLang="en-US" sz="1800" b="1" dirty="0">
                <a:solidFill>
                  <a:srgbClr val="010000"/>
                </a:solidFill>
                <a:latin typeface="Courier New" pitchFamily="49" charset="0"/>
              </a:rPr>
              <a:t>m</a:t>
            </a:r>
            <a:r>
              <a:rPr lang="fr-CA" altLang="en-US" sz="1800" b="1" dirty="0" smtClean="0">
                <a:solidFill>
                  <a:srgbClr val="010000"/>
                </a:solidFill>
                <a:latin typeface="Courier New" pitchFamily="49" charset="0"/>
              </a:rPr>
              <a:t>ain ENDP</a:t>
            </a:r>
          </a:p>
          <a:p>
            <a:pPr eaLnBrk="0" hangingPunct="0"/>
            <a:r>
              <a:rPr lang="fr-CA" altLang="en-US" sz="1800" b="1" dirty="0" smtClean="0">
                <a:solidFill>
                  <a:srgbClr val="010000"/>
                </a:solidFill>
                <a:latin typeface="Courier New" pitchFamily="49" charset="0"/>
              </a:rPr>
              <a:t>END main</a:t>
            </a:r>
          </a:p>
        </p:txBody>
      </p:sp>
    </p:spTree>
    <p:extLst>
      <p:ext uri="{BB962C8B-B14F-4D97-AF65-F5344CB8AC3E}">
        <p14:creationId xmlns:p14="http://schemas.microsoft.com/office/powerpoint/2010/main" val="376347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2DBB1A8-8EDB-4FFC-8D28-27E7A1BED18D}" type="slidenum">
              <a:rPr lang="en-US" altLang="en-US">
                <a:solidFill>
                  <a:srgbClr val="FF9966"/>
                </a:solidFill>
              </a:rPr>
              <a:pPr/>
              <a:t>4</a:t>
            </a:fld>
            <a:endParaRPr lang="en-US" altLang="en-US">
              <a:solidFill>
                <a:srgbClr val="FF9966"/>
              </a:solidFill>
            </a:endParaRPr>
          </a:p>
        </p:txBody>
      </p:sp>
      <p:sp>
        <p:nvSpPr>
          <p:cNvPr id="82946" name="Rectangle 2"/>
          <p:cNvSpPr>
            <a:spLocks noGrp="1" noChangeArrowheads="1"/>
          </p:cNvSpPr>
          <p:nvPr>
            <p:ph type="title"/>
          </p:nvPr>
        </p:nvSpPr>
        <p:spPr>
          <a:xfrm>
            <a:off x="152400" y="152400"/>
            <a:ext cx="8915400" cy="741363"/>
          </a:xfrm>
        </p:spPr>
        <p:txBody>
          <a:bodyPr/>
          <a:lstStyle/>
          <a:p>
            <a:r>
              <a:rPr lang="en-US" altLang="en-US" dirty="0"/>
              <a:t>Simple </a:t>
            </a:r>
            <a:r>
              <a:rPr lang="en-US" altLang="en-US" dirty="0" smtClean="0"/>
              <a:t>Example of Jump </a:t>
            </a:r>
            <a:r>
              <a:rPr lang="en-US" altLang="en-US" dirty="0"/>
              <a:t>Using </a:t>
            </a:r>
            <a:r>
              <a:rPr lang="en-US" altLang="en-US" dirty="0" smtClean="0"/>
              <a:t>JNZ</a:t>
            </a:r>
            <a:r>
              <a:rPr lang="en-US" altLang="en-US" sz="3200" dirty="0" smtClean="0"/>
              <a:t> </a:t>
            </a:r>
            <a:r>
              <a:rPr lang="en-US" altLang="en-US" sz="2400" dirty="0" smtClean="0">
                <a:solidFill>
                  <a:srgbClr val="FF0000"/>
                </a:solidFill>
              </a:rPr>
              <a:t>(Jump if Not Zero)</a:t>
            </a:r>
            <a:endParaRPr lang="en-US" altLang="en-US" sz="2400" dirty="0">
              <a:solidFill>
                <a:srgbClr val="FF0000"/>
              </a:solidFill>
            </a:endParaRPr>
          </a:p>
        </p:txBody>
      </p:sp>
      <p:sp>
        <p:nvSpPr>
          <p:cNvPr id="82947" name="Rectangle 3"/>
          <p:cNvSpPr>
            <a:spLocks noGrp="1" noChangeArrowheads="1"/>
          </p:cNvSpPr>
          <p:nvPr>
            <p:ph type="body" sz="half" idx="1"/>
          </p:nvPr>
        </p:nvSpPr>
        <p:spPr>
          <a:xfrm>
            <a:off x="152400" y="1219200"/>
            <a:ext cx="4572000" cy="5486400"/>
          </a:xfrm>
        </p:spPr>
        <p:txBody>
          <a:bodyPr/>
          <a:lstStyle/>
          <a:p>
            <a:pPr algn="just"/>
            <a:r>
              <a:rPr lang="en-US" altLang="en-US" sz="2000" dirty="0"/>
              <a:t>This program prints all the lower case letters in increasing </a:t>
            </a:r>
            <a:r>
              <a:rPr lang="en-US" altLang="en-US" sz="2000" dirty="0" smtClean="0"/>
              <a:t>order</a:t>
            </a:r>
          </a:p>
          <a:p>
            <a:pPr algn="just"/>
            <a:endParaRPr lang="en-US" altLang="en-US" sz="2000" dirty="0"/>
          </a:p>
          <a:p>
            <a:pPr algn="just"/>
            <a:r>
              <a:rPr lang="en-US" altLang="en-US" sz="2000" dirty="0"/>
              <a:t>We jump to </a:t>
            </a:r>
            <a:r>
              <a:rPr kumimoji="0" lang="en-US" altLang="en-US" sz="1800" dirty="0">
                <a:solidFill>
                  <a:schemeClr val="bg2"/>
                </a:solidFill>
                <a:latin typeface="Courier New" pitchFamily="49" charset="0"/>
              </a:rPr>
              <a:t>again</a:t>
            </a:r>
            <a:r>
              <a:rPr lang="en-US" altLang="en-US" sz="2000" dirty="0"/>
              <a:t> whenever </a:t>
            </a:r>
            <a:r>
              <a:rPr lang="en-US" altLang="en-US" sz="2000" dirty="0" smtClean="0"/>
              <a:t>ZF=0</a:t>
            </a:r>
          </a:p>
          <a:p>
            <a:pPr marL="0" indent="0" algn="just">
              <a:buNone/>
            </a:pPr>
            <a:r>
              <a:rPr lang="en-US" altLang="en-US" sz="2000" dirty="0"/>
              <a:t> </a:t>
            </a:r>
            <a:r>
              <a:rPr lang="en-US" altLang="en-US" sz="2000" dirty="0" smtClean="0"/>
              <a:t>    (when </a:t>
            </a:r>
            <a:r>
              <a:rPr lang="en-US" altLang="en-US" sz="2000" dirty="0" err="1" smtClean="0"/>
              <a:t>bl</a:t>
            </a:r>
            <a:r>
              <a:rPr lang="en-US" altLang="en-US" sz="2000" dirty="0" smtClean="0"/>
              <a:t> != al)</a:t>
            </a:r>
            <a:endParaRPr lang="en-US" altLang="en-US" sz="2000" dirty="0"/>
          </a:p>
          <a:p>
            <a:pPr algn="just"/>
            <a:r>
              <a:rPr lang="en-US" altLang="en-US" sz="2000" dirty="0"/>
              <a:t>We do not jump (and execute </a:t>
            </a:r>
            <a:r>
              <a:rPr kumimoji="0" lang="en-US" altLang="en-US" sz="1800" dirty="0" smtClean="0">
                <a:solidFill>
                  <a:schemeClr val="bg2"/>
                </a:solidFill>
                <a:latin typeface="Courier New" pitchFamily="49" charset="0"/>
              </a:rPr>
              <a:t>exit</a:t>
            </a:r>
            <a:r>
              <a:rPr lang="en-US" altLang="en-US" sz="2000" dirty="0" smtClean="0"/>
              <a:t>) </a:t>
            </a:r>
            <a:r>
              <a:rPr lang="en-US" altLang="en-US" sz="2000" dirty="0"/>
              <a:t>when ZF=1 </a:t>
            </a:r>
            <a:endParaRPr lang="en-US" altLang="en-US" sz="2000" dirty="0" smtClean="0"/>
          </a:p>
          <a:p>
            <a:pPr marL="0" indent="0" algn="just">
              <a:buNone/>
            </a:pPr>
            <a:r>
              <a:rPr lang="en-US" altLang="en-US" sz="2000" dirty="0"/>
              <a:t> </a:t>
            </a:r>
            <a:r>
              <a:rPr lang="en-US" altLang="en-US" sz="2000" dirty="0" smtClean="0"/>
              <a:t>    (</a:t>
            </a:r>
            <a:r>
              <a:rPr lang="en-US" altLang="en-US" sz="2000" dirty="0"/>
              <a:t>when </a:t>
            </a:r>
            <a:r>
              <a:rPr lang="en-US" altLang="en-US" sz="2000" dirty="0" err="1"/>
              <a:t>ebx</a:t>
            </a:r>
            <a:r>
              <a:rPr lang="en-US" altLang="en-US" sz="2000" dirty="0"/>
              <a:t> = </a:t>
            </a:r>
            <a:r>
              <a:rPr lang="en-US" altLang="en-US" sz="2000" dirty="0" err="1"/>
              <a:t>eax</a:t>
            </a:r>
            <a:r>
              <a:rPr lang="en-US" altLang="en-US" sz="2000" dirty="0" smtClean="0"/>
              <a:t>)</a:t>
            </a:r>
          </a:p>
          <a:p>
            <a:pPr marL="0" indent="0" algn="just">
              <a:buNone/>
            </a:pPr>
            <a:endParaRPr lang="en-US" altLang="en-US" sz="2000" dirty="0"/>
          </a:p>
          <a:p>
            <a:pPr algn="just"/>
            <a:r>
              <a:rPr lang="en-US" altLang="en-US" sz="2000" dirty="0"/>
              <a:t>The code would be simpler if the </a:t>
            </a:r>
            <a:r>
              <a:rPr kumimoji="0" lang="en-US" altLang="en-US" sz="1800" dirty="0" smtClean="0">
                <a:solidFill>
                  <a:schemeClr val="bg2"/>
                </a:solidFill>
                <a:latin typeface="Courier New" pitchFamily="49" charset="0"/>
              </a:rPr>
              <a:t>SUB </a:t>
            </a:r>
            <a:r>
              <a:rPr lang="en-US" altLang="en-US" sz="2000" dirty="0" smtClean="0"/>
              <a:t>instruction </a:t>
            </a:r>
            <a:r>
              <a:rPr lang="en-US" altLang="en-US" sz="2000" dirty="0"/>
              <a:t>would  not change the value of the destination </a:t>
            </a:r>
            <a:r>
              <a:rPr lang="en-US" altLang="en-US" sz="2000" dirty="0" smtClean="0"/>
              <a:t>operand</a:t>
            </a:r>
          </a:p>
          <a:p>
            <a:pPr lvl="1" algn="just"/>
            <a:r>
              <a:rPr lang="en-US" altLang="en-US" sz="2000" dirty="0" smtClean="0"/>
              <a:t>We </a:t>
            </a:r>
            <a:r>
              <a:rPr lang="en-US" altLang="en-US" sz="2000" dirty="0"/>
              <a:t>do have such an instruction. It is the CMP (compare) instruction. </a:t>
            </a:r>
          </a:p>
        </p:txBody>
      </p:sp>
      <p:sp>
        <p:nvSpPr>
          <p:cNvPr id="82949" name="Text Box 5"/>
          <p:cNvSpPr txBox="1">
            <a:spLocks noChangeArrowheads="1"/>
          </p:cNvSpPr>
          <p:nvPr/>
        </p:nvSpPr>
        <p:spPr bwMode="auto">
          <a:xfrm>
            <a:off x="4648200" y="1146244"/>
            <a:ext cx="4419600" cy="5632311"/>
          </a:xfrm>
          <a:prstGeom prst="rect">
            <a:avLst/>
          </a:prstGeom>
          <a:solidFill>
            <a:srgbClr val="FFFF00"/>
          </a:solidFill>
          <a:ln>
            <a:noFill/>
          </a:ln>
          <a:effectLst/>
          <a:extLst/>
        </p:spPr>
        <p:txBody>
          <a:bodyPr wrap="square">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.code    </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endParaRPr lang="en-US" altLang="en-US" sz="1800" b="1" dirty="0" smtClean="0">
              <a:solidFill>
                <a:srgbClr val="010000"/>
              </a:solidFill>
              <a:latin typeface="Courier New" pitchFamily="49" charset="0"/>
            </a:endParaRPr>
          </a:p>
          <a:p>
            <a:pPr eaLnBrk="0" hangingPunct="0"/>
            <a:r>
              <a:rPr lang="en-US" altLang="en-US" sz="1800" b="1" dirty="0" smtClean="0">
                <a:solidFill>
                  <a:schemeClr val="bg2"/>
                </a:solidFill>
                <a:latin typeface="Courier New" pitchFamily="49" charset="0"/>
              </a:rPr>
              <a:t>Main </a:t>
            </a:r>
            <a:r>
              <a:rPr lang="en-US" altLang="en-US" sz="1800" b="1" dirty="0" smtClean="0">
                <a:solidFill>
                  <a:srgbClr val="010000"/>
                </a:solidFill>
                <a:latin typeface="Courier New" pitchFamily="49" charset="0"/>
              </a:rPr>
              <a:t>PROC</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al</a:t>
            </a:r>
            <a:r>
              <a:rPr lang="en-US" altLang="en-US" sz="1800" b="1" dirty="0" smtClean="0">
                <a:solidFill>
                  <a:srgbClr val="010000"/>
                </a:solidFill>
                <a:latin typeface="Courier New" pitchFamily="49" charset="0"/>
              </a:rPr>
              <a:t>, 61h </a:t>
            </a:r>
            <a:r>
              <a:rPr lang="en-US" altLang="en-US" sz="1800" b="1" dirty="0" smtClean="0">
                <a:solidFill>
                  <a:srgbClr val="010000"/>
                </a:solidFill>
                <a:latin typeface="Courier New" pitchFamily="49" charset="0"/>
              </a:rPr>
              <a:t>; or </a:t>
            </a:r>
            <a:r>
              <a:rPr lang="en-US" altLang="en-US" sz="1800" b="1" dirty="0" err="1" smtClean="0">
                <a:solidFill>
                  <a:schemeClr val="accent4"/>
                </a:solidFill>
                <a:latin typeface="Courier New" pitchFamily="49" charset="0"/>
              </a:rPr>
              <a:t>mov</a:t>
            </a:r>
            <a:r>
              <a:rPr lang="en-US" altLang="en-US" sz="1800" b="1" dirty="0" smtClean="0">
                <a:solidFill>
                  <a:schemeClr val="accent4"/>
                </a:solidFill>
                <a:latin typeface="Courier New" pitchFamily="49" charset="0"/>
              </a:rPr>
              <a:t> al</a:t>
            </a:r>
            <a:r>
              <a:rPr lang="en-US" altLang="en-US" sz="1800" b="1" dirty="0" smtClean="0">
                <a:solidFill>
                  <a:schemeClr val="accent4"/>
                </a:solidFill>
                <a:latin typeface="Courier New" pitchFamily="49" charset="0"/>
              </a:rPr>
              <a:t>, 'a’</a:t>
            </a:r>
          </a:p>
          <a:p>
            <a:pPr eaLnBrk="0" hangingPunct="0"/>
            <a:endParaRPr lang="en-US" altLang="en-US" sz="1800" b="1" dirty="0" smtClean="0">
              <a:solidFill>
                <a:schemeClr val="bg2"/>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FF0000"/>
                </a:solidFill>
                <a:latin typeface="Courier New" pitchFamily="49" charset="0"/>
              </a:rPr>
              <a:t>again</a:t>
            </a:r>
            <a:r>
              <a:rPr lang="en-US" altLang="en-US" sz="1800" b="1" dirty="0" smtClean="0">
                <a:solidFill>
                  <a:srgbClr val="010000"/>
                </a:solidFill>
                <a:latin typeface="Courier New" pitchFamily="49" charset="0"/>
              </a:rPr>
              <a:t>:</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bl</a:t>
            </a:r>
            <a:r>
              <a:rPr lang="en-US" altLang="en-US" sz="1800" b="1" dirty="0" smtClean="0">
                <a:solidFill>
                  <a:srgbClr val="010000"/>
                </a:solidFill>
                <a:latin typeface="Courier New" pitchFamily="49" charset="0"/>
              </a:rPr>
              <a:t>, 7bh </a:t>
            </a:r>
            <a:r>
              <a:rPr lang="en-US" altLang="en-US" sz="1800" b="1" dirty="0" smtClean="0">
                <a:solidFill>
                  <a:srgbClr val="010000"/>
                </a:solidFill>
                <a:latin typeface="Courier New" pitchFamily="49" charset="0"/>
              </a:rPr>
              <a:t>; char after 'z'</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WriteChar</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inc</a:t>
            </a:r>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 al</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sub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bl</a:t>
            </a:r>
            <a:r>
              <a:rPr lang="en-US" altLang="en-US" sz="1800" b="1" dirty="0" smtClean="0">
                <a:solidFill>
                  <a:srgbClr val="010000"/>
                </a:solidFill>
                <a:latin typeface="Courier New" pitchFamily="49" charset="0"/>
              </a:rPr>
              <a:t>, al</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jnz</a:t>
            </a:r>
            <a:r>
              <a:rPr lang="en-US" altLang="en-US" sz="1800" b="1" dirty="0" smtClean="0">
                <a:solidFill>
                  <a:srgbClr val="FF0000"/>
                </a:solidFill>
                <a:latin typeface="Courier New" pitchFamily="49" charset="0"/>
              </a:rPr>
              <a:t> </a:t>
            </a:r>
            <a:r>
              <a:rPr lang="en-US" altLang="en-US" sz="1800" b="1" dirty="0" smtClean="0">
                <a:solidFill>
                  <a:srgbClr val="FF0000"/>
                </a:solidFill>
                <a:latin typeface="Courier New" pitchFamily="49" charset="0"/>
              </a:rPr>
              <a:t> again</a:t>
            </a:r>
          </a:p>
          <a:p>
            <a:pPr eaLnBrk="0" hangingPunct="0"/>
            <a:endParaRPr lang="en-US" altLang="en-US" sz="1800" b="1" dirty="0" smtClean="0">
              <a:solidFill>
                <a:srgbClr val="FF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exit</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a:t>
            </a:r>
            <a:r>
              <a:rPr lang="en-US" altLang="en-US" sz="1800" b="1" dirty="0" smtClean="0">
                <a:solidFill>
                  <a:srgbClr val="010000"/>
                </a:solidFill>
                <a:latin typeface="Courier New" pitchFamily="49" charset="0"/>
              </a:rPr>
              <a:t>ENDP</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main </a:t>
            </a:r>
          </a:p>
        </p:txBody>
      </p:sp>
    </p:spTree>
    <p:extLst>
      <p:ext uri="{BB962C8B-B14F-4D97-AF65-F5344CB8AC3E}">
        <p14:creationId xmlns:p14="http://schemas.microsoft.com/office/powerpoint/2010/main" val="840989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CC8AD09-A123-4967-BCEB-F40BC90C0CCE}" type="slidenum">
              <a:rPr lang="en-US" altLang="en-US">
                <a:solidFill>
                  <a:srgbClr val="FF9966"/>
                </a:solidFill>
              </a:rPr>
              <a:pPr/>
              <a:t>40</a:t>
            </a:fld>
            <a:endParaRPr lang="en-US" altLang="en-US">
              <a:solidFill>
                <a:srgbClr val="FF9966"/>
              </a:solidFill>
            </a:endParaRPr>
          </a:p>
        </p:txBody>
      </p:sp>
      <p:sp>
        <p:nvSpPr>
          <p:cNvPr id="115714" name="Rectangle 2"/>
          <p:cNvSpPr>
            <a:spLocks noGrp="1" noChangeArrowheads="1"/>
          </p:cNvSpPr>
          <p:nvPr>
            <p:ph type="title"/>
          </p:nvPr>
        </p:nvSpPr>
        <p:spPr/>
        <p:txBody>
          <a:bodyPr/>
          <a:lstStyle/>
          <a:p>
            <a:r>
              <a:rPr lang="en-US" altLang="en-US"/>
              <a:t>Exercise 2</a:t>
            </a:r>
          </a:p>
        </p:txBody>
      </p:sp>
      <p:sp>
        <p:nvSpPr>
          <p:cNvPr id="115715" name="Rectangle 3"/>
          <p:cNvSpPr>
            <a:spLocks noGrp="1" noChangeArrowheads="1"/>
          </p:cNvSpPr>
          <p:nvPr>
            <p:ph type="body" idx="1"/>
          </p:nvPr>
        </p:nvSpPr>
        <p:spPr>
          <a:xfrm>
            <a:off x="152400" y="762000"/>
            <a:ext cx="8839200" cy="5943600"/>
          </a:xfrm>
        </p:spPr>
        <p:txBody>
          <a:bodyPr/>
          <a:lstStyle/>
          <a:p>
            <a:pPr marL="0" indent="0" algn="just">
              <a:buNone/>
            </a:pPr>
            <a:endParaRPr lang="en-US" altLang="en-US" dirty="0"/>
          </a:p>
          <a:p>
            <a:pPr marL="457200" indent="-457200" algn="just">
              <a:buFont typeface="+mj-lt"/>
              <a:buAutoNum type="arabicPeriod"/>
            </a:pPr>
            <a:r>
              <a:rPr lang="en-US" altLang="en-US" dirty="0" smtClean="0"/>
              <a:t>Write </a:t>
            </a:r>
            <a:r>
              <a:rPr lang="en-US" altLang="en-US" dirty="0"/>
              <a:t>a small piece of code that will </a:t>
            </a:r>
            <a:r>
              <a:rPr lang="en-US" altLang="en-US" dirty="0" smtClean="0"/>
              <a:t>read a string from the keyboard, then returns 1) the length of the string in the byte variable Len, and 2) the number a characters in the string which are either uppercase letters or digits</a:t>
            </a:r>
          </a:p>
          <a:p>
            <a:pPr marL="457200" indent="-457200" algn="just">
              <a:buFont typeface="+mj-lt"/>
              <a:buAutoNum type="arabicPeriod"/>
            </a:pPr>
            <a:endParaRPr lang="en-US" altLang="en-US" dirty="0"/>
          </a:p>
          <a:p>
            <a:pPr marL="457200" indent="-457200" algn="just">
              <a:buFont typeface="+mj-lt"/>
              <a:buAutoNum type="arabicPeriod"/>
            </a:pPr>
            <a:r>
              <a:rPr lang="en-US" altLang="en-US" dirty="0"/>
              <a:t>Write a small piece of code that will read a string from the keyboard, then </a:t>
            </a:r>
            <a:r>
              <a:rPr lang="en-US" altLang="en-US" dirty="0" smtClean="0"/>
              <a:t>displays only the characters which are either letters or digit.</a:t>
            </a:r>
          </a:p>
          <a:p>
            <a:pPr algn="just"/>
            <a:endParaRPr lang="en-US" altLang="en-US" dirty="0"/>
          </a:p>
          <a:p>
            <a:pPr algn="just"/>
            <a:r>
              <a:rPr lang="en-US" altLang="en-US" dirty="0" smtClean="0">
                <a:solidFill>
                  <a:srgbClr val="FF0000"/>
                </a:solidFill>
              </a:rPr>
              <a:t>In both program above, you should use a LOOP instruction somewhere.</a:t>
            </a:r>
            <a:endParaRPr lang="en-US" altLang="en-US" dirty="0">
              <a:solidFill>
                <a:srgbClr val="FF0000"/>
              </a:solidFill>
            </a:endParaRPr>
          </a:p>
        </p:txBody>
      </p:sp>
    </p:spTree>
    <p:extLst>
      <p:ext uri="{BB962C8B-B14F-4D97-AF65-F5344CB8AC3E}">
        <p14:creationId xmlns:p14="http://schemas.microsoft.com/office/powerpoint/2010/main" val="4158185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9AF7B1FD-A840-46A3-B973-F4D4B65780D6}" type="slidenum">
              <a:rPr lang="en-US" altLang="en-US">
                <a:solidFill>
                  <a:srgbClr val="FFFFFF"/>
                </a:solidFill>
              </a:rPr>
              <a:pPr/>
              <a:t>41</a:t>
            </a:fld>
            <a:endParaRPr lang="en-US" altLang="en-US">
              <a:solidFill>
                <a:srgbClr val="FFFFFF"/>
              </a:solidFill>
            </a:endParaRPr>
          </a:p>
        </p:txBody>
      </p:sp>
      <p:sp>
        <p:nvSpPr>
          <p:cNvPr id="132098" name="Rectangle 2"/>
          <p:cNvSpPr>
            <a:spLocks noGrp="1" noChangeArrowheads="1"/>
          </p:cNvSpPr>
          <p:nvPr>
            <p:ph type="title"/>
          </p:nvPr>
        </p:nvSpPr>
        <p:spPr>
          <a:xfrm>
            <a:off x="533400" y="3352800"/>
            <a:ext cx="7772400" cy="533400"/>
          </a:xfrm>
        </p:spPr>
        <p:txBody>
          <a:bodyPr/>
          <a:lstStyle/>
          <a:p>
            <a:r>
              <a:rPr lang="en-US" altLang="en-US">
                <a:latin typeface="Viner Hand ITC" pitchFamily="66" charset="0"/>
              </a:rPr>
              <a:t>46 69 6E 61 6C</a:t>
            </a:r>
          </a:p>
        </p:txBody>
      </p:sp>
      <p:graphicFrame>
        <p:nvGraphicFramePr>
          <p:cNvPr id="132099" name="Object 3"/>
          <p:cNvGraphicFramePr>
            <a:graphicFrameLocks noChangeAspect="1"/>
          </p:cNvGraphicFramePr>
          <p:nvPr/>
        </p:nvGraphicFramePr>
        <p:xfrm>
          <a:off x="3810000" y="2438400"/>
          <a:ext cx="1295400" cy="688975"/>
        </p:xfrm>
        <a:graphic>
          <a:graphicData uri="http://schemas.openxmlformats.org/presentationml/2006/ole">
            <mc:AlternateContent xmlns:mc="http://schemas.openxmlformats.org/markup-compatibility/2006">
              <mc:Choice xmlns:v="urn:schemas-microsoft-com:vml" Requires="v">
                <p:oleObj spid="_x0000_s133204"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1928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80690148-56CD-4CD8-BC6A-AE1E0C33045B}" type="slidenum">
              <a:rPr lang="en-US" altLang="en-US">
                <a:solidFill>
                  <a:srgbClr val="FFFFFF"/>
                </a:solidFill>
              </a:rPr>
              <a:pPr/>
              <a:t>42</a:t>
            </a:fld>
            <a:endParaRPr lang="en-US" altLang="en-US">
              <a:solidFill>
                <a:srgbClr val="FFFFFF"/>
              </a:solidFill>
            </a:endParaRPr>
          </a:p>
        </p:txBody>
      </p:sp>
      <p:sp>
        <p:nvSpPr>
          <p:cNvPr id="152578" name="Rectangle 2"/>
          <p:cNvSpPr>
            <a:spLocks noGrp="1" noChangeArrowheads="1"/>
          </p:cNvSpPr>
          <p:nvPr>
            <p:ph type="title"/>
          </p:nvPr>
        </p:nvSpPr>
        <p:spPr/>
        <p:txBody>
          <a:bodyPr/>
          <a:lstStyle/>
          <a:p>
            <a:r>
              <a:rPr lang="en-US" altLang="en-US" dirty="0"/>
              <a:t>Creating </a:t>
            </a:r>
            <a:r>
              <a:rPr lang="en-US" altLang="en-US" dirty="0" smtClean="0"/>
              <a:t>Conditional Statements</a:t>
            </a:r>
            <a:endParaRPr lang="en-US" altLang="en-US" dirty="0"/>
          </a:p>
        </p:txBody>
      </p:sp>
      <p:sp>
        <p:nvSpPr>
          <p:cNvPr id="152579" name="Rectangle 3"/>
          <p:cNvSpPr>
            <a:spLocks noGrp="1" noChangeArrowheads="1"/>
          </p:cNvSpPr>
          <p:nvPr>
            <p:ph type="body" idx="1"/>
          </p:nvPr>
        </p:nvSpPr>
        <p:spPr>
          <a:xfrm>
            <a:off x="1828800" y="1600200"/>
            <a:ext cx="5791200" cy="2971800"/>
          </a:xfrm>
        </p:spPr>
        <p:txBody>
          <a:bodyPr/>
          <a:lstStyle/>
          <a:p>
            <a:r>
              <a:rPr lang="en-US" altLang="en-US"/>
              <a:t>Runtime Expressions</a:t>
            </a:r>
          </a:p>
          <a:p>
            <a:r>
              <a:rPr lang="en-US" altLang="en-US"/>
              <a:t>Relational and Logical Operators</a:t>
            </a:r>
          </a:p>
          <a:p>
            <a:r>
              <a:rPr lang="en-US" altLang="en-US"/>
              <a:t>MASM-Generated Code</a:t>
            </a:r>
          </a:p>
          <a:p>
            <a:r>
              <a:rPr lang="en-US" altLang="en-US"/>
              <a:t>.REPEAT Directive</a:t>
            </a:r>
          </a:p>
          <a:p>
            <a:r>
              <a:rPr lang="en-US" altLang="en-US"/>
              <a:t>.WHILE Directive</a:t>
            </a:r>
          </a:p>
        </p:txBody>
      </p:sp>
    </p:spTree>
    <p:extLst>
      <p:ext uri="{BB962C8B-B14F-4D97-AF65-F5344CB8AC3E}">
        <p14:creationId xmlns:p14="http://schemas.microsoft.com/office/powerpoint/2010/main" val="3940435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3"/>
          <p:cNvSpPr>
            <a:spLocks noGrp="1"/>
          </p:cNvSpPr>
          <p:nvPr>
            <p:ph type="sldNum" sz="quarter" idx="11"/>
          </p:nvPr>
        </p:nvSpPr>
        <p:spPr/>
        <p:txBody>
          <a:bodyPr/>
          <a:lstStyle/>
          <a:p>
            <a:fld id="{360FA1C4-E9FB-4217-B9C3-CDBF4860A319}" type="slidenum">
              <a:rPr lang="en-US" altLang="en-US">
                <a:solidFill>
                  <a:srgbClr val="FFFFFF"/>
                </a:solidFill>
              </a:rPr>
              <a:pPr/>
              <a:t>43</a:t>
            </a:fld>
            <a:endParaRPr lang="en-US" altLang="en-US">
              <a:solidFill>
                <a:srgbClr val="FFFFFF"/>
              </a:solidFill>
            </a:endParaRPr>
          </a:p>
        </p:txBody>
      </p:sp>
      <p:sp>
        <p:nvSpPr>
          <p:cNvPr id="138242" name="Rectangle 2"/>
          <p:cNvSpPr>
            <a:spLocks noGrp="1" noChangeArrowheads="1"/>
          </p:cNvSpPr>
          <p:nvPr>
            <p:ph type="title"/>
          </p:nvPr>
        </p:nvSpPr>
        <p:spPr/>
        <p:txBody>
          <a:bodyPr/>
          <a:lstStyle/>
          <a:p>
            <a:r>
              <a:rPr lang="en-US" altLang="en-US"/>
              <a:t>Runtime Expressions</a:t>
            </a:r>
          </a:p>
        </p:txBody>
      </p:sp>
      <p:sp>
        <p:nvSpPr>
          <p:cNvPr id="138243" name="Text Box 3"/>
          <p:cNvSpPr txBox="1">
            <a:spLocks noChangeArrowheads="1"/>
          </p:cNvSpPr>
          <p:nvPr/>
        </p:nvSpPr>
        <p:spPr bwMode="auto">
          <a:xfrm>
            <a:off x="1066800" y="2819400"/>
            <a:ext cx="2590800" cy="1524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.IF eax &gt; ebx</a:t>
            </a:r>
          </a:p>
          <a:p>
            <a:pPr>
              <a:lnSpc>
                <a:spcPct val="50000"/>
              </a:lnSpc>
              <a:spcBef>
                <a:spcPct val="50000"/>
              </a:spcBef>
            </a:pPr>
            <a:r>
              <a:rPr lang="en-US" altLang="en-US" sz="1800" b="1">
                <a:solidFill>
                  <a:srgbClr val="FFFFFF"/>
                </a:solidFill>
                <a:latin typeface="Courier New" pitchFamily="49" charset="0"/>
              </a:rPr>
              <a:t>	mov edx,1</a:t>
            </a:r>
          </a:p>
          <a:p>
            <a:pPr>
              <a:lnSpc>
                <a:spcPct val="50000"/>
              </a:lnSpc>
              <a:spcBef>
                <a:spcPct val="50000"/>
              </a:spcBef>
            </a:pPr>
            <a:r>
              <a:rPr lang="en-US" altLang="en-US" sz="1800" b="1">
                <a:solidFill>
                  <a:srgbClr val="FFFFFF"/>
                </a:solidFill>
                <a:latin typeface="Courier New" pitchFamily="49" charset="0"/>
              </a:rPr>
              <a:t>.ELSE</a:t>
            </a:r>
          </a:p>
          <a:p>
            <a:pPr>
              <a:lnSpc>
                <a:spcPct val="50000"/>
              </a:lnSpc>
              <a:spcBef>
                <a:spcPct val="50000"/>
              </a:spcBef>
            </a:pPr>
            <a:r>
              <a:rPr lang="en-US" altLang="en-US" sz="1800" b="1">
                <a:solidFill>
                  <a:srgbClr val="FFFFFF"/>
                </a:solidFill>
                <a:latin typeface="Courier New" pitchFamily="49" charset="0"/>
              </a:rPr>
              <a:t>	mov edx,2</a:t>
            </a:r>
          </a:p>
          <a:p>
            <a:pPr>
              <a:lnSpc>
                <a:spcPct val="50000"/>
              </a:lnSpc>
              <a:spcBef>
                <a:spcPct val="50000"/>
              </a:spcBef>
            </a:pPr>
            <a:r>
              <a:rPr lang="en-US" altLang="en-US" sz="1800" b="1">
                <a:solidFill>
                  <a:srgbClr val="FFFFFF"/>
                </a:solidFill>
                <a:latin typeface="Courier New" pitchFamily="49" charset="0"/>
              </a:rPr>
              <a:t>.ENDIF</a:t>
            </a:r>
          </a:p>
        </p:txBody>
      </p:sp>
      <p:sp>
        <p:nvSpPr>
          <p:cNvPr id="138244" name="Text Box 4"/>
          <p:cNvSpPr txBox="1">
            <a:spLocks noChangeArrowheads="1"/>
          </p:cNvSpPr>
          <p:nvPr/>
        </p:nvSpPr>
        <p:spPr bwMode="auto">
          <a:xfrm>
            <a:off x="685800" y="1066800"/>
            <a:ext cx="76962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85750" indent="-28575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solidFill>
                  <a:srgbClr val="FFFFFF"/>
                </a:solidFill>
                <a:latin typeface="Arial" charset="0"/>
              </a:rPr>
              <a:t>.IF, .ELSE, .ELSEIF, and .ENDIF can be used to evaluate runtime expressions and create block-structured IF statements.</a:t>
            </a:r>
          </a:p>
          <a:p>
            <a:pPr>
              <a:spcBef>
                <a:spcPct val="50000"/>
              </a:spcBef>
              <a:buFontTx/>
              <a:buChar char="•"/>
            </a:pPr>
            <a:r>
              <a:rPr lang="en-US" altLang="en-US" sz="2100">
                <a:solidFill>
                  <a:srgbClr val="FFFFFF"/>
                </a:solidFill>
                <a:latin typeface="Arial" charset="0"/>
              </a:rPr>
              <a:t>Examples:</a:t>
            </a:r>
          </a:p>
        </p:txBody>
      </p:sp>
      <p:sp>
        <p:nvSpPr>
          <p:cNvPr id="138245" name="Rectangle 5"/>
          <p:cNvSpPr>
            <a:spLocks noChangeArrowheads="1"/>
          </p:cNvSpPr>
          <p:nvPr/>
        </p:nvSpPr>
        <p:spPr bwMode="auto">
          <a:xfrm>
            <a:off x="685800" y="4648200"/>
            <a:ext cx="7086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solidFill>
                  <a:srgbClr val="FFFFFF"/>
                </a:solidFill>
                <a:latin typeface="Arial" charset="0"/>
              </a:rPr>
              <a:t>MASM generates "hidden" code for you, consisting of code labels, CMP and conditional jump instructions.</a:t>
            </a:r>
          </a:p>
        </p:txBody>
      </p:sp>
      <p:sp>
        <p:nvSpPr>
          <p:cNvPr id="138246" name="Text Box 6"/>
          <p:cNvSpPr txBox="1">
            <a:spLocks noChangeArrowheads="1"/>
          </p:cNvSpPr>
          <p:nvPr/>
        </p:nvSpPr>
        <p:spPr bwMode="auto">
          <a:xfrm>
            <a:off x="3886200" y="2819400"/>
            <a:ext cx="4038600" cy="1524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.IF eax &gt; ebx &amp;&amp; eax &gt; ecx</a:t>
            </a:r>
          </a:p>
          <a:p>
            <a:pPr>
              <a:lnSpc>
                <a:spcPct val="50000"/>
              </a:lnSpc>
              <a:spcBef>
                <a:spcPct val="50000"/>
              </a:spcBef>
            </a:pPr>
            <a:r>
              <a:rPr lang="en-US" altLang="en-US" sz="1800" b="1">
                <a:solidFill>
                  <a:srgbClr val="FFFFFF"/>
                </a:solidFill>
                <a:latin typeface="Courier New" pitchFamily="49" charset="0"/>
              </a:rPr>
              <a:t>	mov edx,1</a:t>
            </a:r>
          </a:p>
          <a:p>
            <a:pPr>
              <a:lnSpc>
                <a:spcPct val="50000"/>
              </a:lnSpc>
              <a:spcBef>
                <a:spcPct val="50000"/>
              </a:spcBef>
            </a:pPr>
            <a:r>
              <a:rPr lang="en-US" altLang="en-US" sz="1800" b="1">
                <a:solidFill>
                  <a:srgbClr val="FFFFFF"/>
                </a:solidFill>
                <a:latin typeface="Courier New" pitchFamily="49" charset="0"/>
              </a:rPr>
              <a:t>.ELSE</a:t>
            </a:r>
          </a:p>
          <a:p>
            <a:pPr>
              <a:lnSpc>
                <a:spcPct val="50000"/>
              </a:lnSpc>
              <a:spcBef>
                <a:spcPct val="50000"/>
              </a:spcBef>
            </a:pPr>
            <a:r>
              <a:rPr lang="en-US" altLang="en-US" sz="1800" b="1">
                <a:solidFill>
                  <a:srgbClr val="FFFFFF"/>
                </a:solidFill>
                <a:latin typeface="Courier New" pitchFamily="49" charset="0"/>
              </a:rPr>
              <a:t>	mov edx,2</a:t>
            </a:r>
          </a:p>
          <a:p>
            <a:pPr>
              <a:lnSpc>
                <a:spcPct val="50000"/>
              </a:lnSpc>
              <a:spcBef>
                <a:spcPct val="50000"/>
              </a:spcBef>
            </a:pPr>
            <a:r>
              <a:rPr lang="en-US" altLang="en-US" sz="1800" b="1">
                <a:solidFill>
                  <a:srgbClr val="FFFFFF"/>
                </a:solidFill>
                <a:latin typeface="Courier New" pitchFamily="49" charset="0"/>
              </a:rPr>
              <a:t>.ENDIF</a:t>
            </a:r>
          </a:p>
        </p:txBody>
      </p:sp>
    </p:spTree>
    <p:extLst>
      <p:ext uri="{BB962C8B-B14F-4D97-AF65-F5344CB8AC3E}">
        <p14:creationId xmlns:p14="http://schemas.microsoft.com/office/powerpoint/2010/main" val="747692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dissolve">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38C662D1-1630-4DD4-B873-6C9BBE897676}" type="slidenum">
              <a:rPr lang="en-US" altLang="en-US">
                <a:solidFill>
                  <a:srgbClr val="FFFFFF"/>
                </a:solidFill>
              </a:rPr>
              <a:pPr/>
              <a:t>44</a:t>
            </a:fld>
            <a:endParaRPr lang="en-US" altLang="en-US">
              <a:solidFill>
                <a:srgbClr val="FFFFFF"/>
              </a:solidFill>
            </a:endParaRPr>
          </a:p>
        </p:txBody>
      </p:sp>
      <p:sp>
        <p:nvSpPr>
          <p:cNvPr id="143362" name="Rectangle 2"/>
          <p:cNvSpPr>
            <a:spLocks noGrp="1" noChangeArrowheads="1"/>
          </p:cNvSpPr>
          <p:nvPr>
            <p:ph type="title"/>
          </p:nvPr>
        </p:nvSpPr>
        <p:spPr/>
        <p:txBody>
          <a:bodyPr/>
          <a:lstStyle/>
          <a:p>
            <a:r>
              <a:rPr lang="en-US" altLang="en-US"/>
              <a:t>Relational and Logical Operators</a:t>
            </a: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5318125"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176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1119660E-DF5B-40F0-A6FE-F4073ADBBBBC}" type="slidenum">
              <a:rPr lang="en-US" altLang="en-US">
                <a:solidFill>
                  <a:srgbClr val="FFFFFF"/>
                </a:solidFill>
              </a:rPr>
              <a:pPr/>
              <a:t>45</a:t>
            </a:fld>
            <a:endParaRPr lang="en-US" altLang="en-US">
              <a:solidFill>
                <a:srgbClr val="FFFFFF"/>
              </a:solidFill>
            </a:endParaRPr>
          </a:p>
        </p:txBody>
      </p:sp>
      <p:sp>
        <p:nvSpPr>
          <p:cNvPr id="142338" name="Rectangle 2"/>
          <p:cNvSpPr>
            <a:spLocks noGrp="1" noChangeArrowheads="1"/>
          </p:cNvSpPr>
          <p:nvPr>
            <p:ph type="title"/>
          </p:nvPr>
        </p:nvSpPr>
        <p:spPr/>
        <p:txBody>
          <a:bodyPr/>
          <a:lstStyle/>
          <a:p>
            <a:r>
              <a:rPr lang="en-US" altLang="en-US"/>
              <a:t>Signed and Unsigned Comparisons</a:t>
            </a:r>
          </a:p>
        </p:txBody>
      </p:sp>
      <p:sp>
        <p:nvSpPr>
          <p:cNvPr id="142339" name="Text Box 3"/>
          <p:cNvSpPr txBox="1">
            <a:spLocks noChangeArrowheads="1"/>
          </p:cNvSpPr>
          <p:nvPr/>
        </p:nvSpPr>
        <p:spPr bwMode="auto">
          <a:xfrm>
            <a:off x="4114800" y="2628900"/>
            <a:ext cx="4419600" cy="1676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eax,6</a:t>
            </a:r>
          </a:p>
          <a:p>
            <a:pPr>
              <a:lnSpc>
                <a:spcPct val="50000"/>
              </a:lnSpc>
              <a:spcBef>
                <a:spcPct val="50000"/>
              </a:spcBef>
            </a:pPr>
            <a:r>
              <a:rPr lang="en-US" altLang="en-US" sz="1800" b="1">
                <a:solidFill>
                  <a:srgbClr val="FFFFFF"/>
                </a:solidFill>
                <a:latin typeface="Courier New" pitchFamily="49" charset="0"/>
              </a:rPr>
              <a:t>	cmp eax,val1</a:t>
            </a:r>
          </a:p>
          <a:p>
            <a:pPr>
              <a:lnSpc>
                <a:spcPct val="50000"/>
              </a:lnSpc>
              <a:spcBef>
                <a:spcPct val="50000"/>
              </a:spcBef>
            </a:pPr>
            <a:r>
              <a:rPr lang="en-US" altLang="en-US" sz="1800" b="1">
                <a:solidFill>
                  <a:srgbClr val="FFFFFF"/>
                </a:solidFill>
                <a:latin typeface="Courier New" pitchFamily="49" charset="0"/>
              </a:rPr>
              <a:t>	jbe @C0001 </a:t>
            </a:r>
          </a:p>
          <a:p>
            <a:pPr>
              <a:lnSpc>
                <a:spcPct val="50000"/>
              </a:lnSpc>
              <a:spcBef>
                <a:spcPct val="50000"/>
              </a:spcBef>
            </a:pPr>
            <a:r>
              <a:rPr lang="en-US" altLang="en-US" sz="1800" b="1">
                <a:solidFill>
                  <a:srgbClr val="FFFFFF"/>
                </a:solidFill>
                <a:latin typeface="Courier New" pitchFamily="49" charset="0"/>
              </a:rPr>
              <a:t>	mov result,1</a:t>
            </a:r>
          </a:p>
          <a:p>
            <a:pPr>
              <a:lnSpc>
                <a:spcPct val="50000"/>
              </a:lnSpc>
              <a:spcBef>
                <a:spcPct val="50000"/>
              </a:spcBef>
            </a:pPr>
            <a:r>
              <a:rPr lang="en-US" altLang="en-US" sz="1800" b="1">
                <a:solidFill>
                  <a:srgbClr val="FFFFFF"/>
                </a:solidFill>
                <a:latin typeface="Courier New" pitchFamily="49" charset="0"/>
              </a:rPr>
              <a:t>@C0001:</a:t>
            </a:r>
          </a:p>
        </p:txBody>
      </p:sp>
      <p:sp>
        <p:nvSpPr>
          <p:cNvPr id="142340"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80000"/>
              </a:lnSpc>
              <a:spcBef>
                <a:spcPct val="50000"/>
              </a:spcBef>
            </a:pPr>
            <a:r>
              <a:rPr lang="en-US" altLang="en-US" sz="1700" b="1">
                <a:solidFill>
                  <a:srgbClr val="FFFFFF"/>
                </a:solidFill>
                <a:latin typeface="Courier New" pitchFamily="49" charset="0"/>
              </a:rPr>
              <a:t>.data</a:t>
            </a:r>
          </a:p>
          <a:p>
            <a:pPr>
              <a:lnSpc>
                <a:spcPct val="80000"/>
              </a:lnSpc>
              <a:spcBef>
                <a:spcPct val="50000"/>
              </a:spcBef>
            </a:pPr>
            <a:r>
              <a:rPr lang="en-US" altLang="en-US" sz="1700" b="1">
                <a:solidFill>
                  <a:srgbClr val="FFFFFF"/>
                </a:solidFill>
                <a:latin typeface="Courier New" pitchFamily="49" charset="0"/>
              </a:rPr>
              <a:t>val1   DWORD 5</a:t>
            </a:r>
          </a:p>
          <a:p>
            <a:pPr>
              <a:lnSpc>
                <a:spcPct val="80000"/>
              </a:lnSpc>
              <a:spcBef>
                <a:spcPct val="50000"/>
              </a:spcBef>
            </a:pPr>
            <a:r>
              <a:rPr lang="en-US" altLang="en-US" sz="1700" b="1">
                <a:solidFill>
                  <a:srgbClr val="FFFFFF"/>
                </a:solidFill>
                <a:latin typeface="Courier New" pitchFamily="49" charset="0"/>
              </a:rPr>
              <a:t>result DWORD ?</a:t>
            </a:r>
          </a:p>
          <a:p>
            <a:pPr>
              <a:lnSpc>
                <a:spcPct val="80000"/>
              </a:lnSpc>
              <a:spcBef>
                <a:spcPct val="50000"/>
              </a:spcBef>
            </a:pPr>
            <a:r>
              <a:rPr lang="en-US" altLang="en-US" sz="1700" b="1">
                <a:solidFill>
                  <a:srgbClr val="FFFFFF"/>
                </a:solidFill>
                <a:latin typeface="Courier New" pitchFamily="49" charset="0"/>
              </a:rPr>
              <a:t>.code</a:t>
            </a:r>
          </a:p>
          <a:p>
            <a:pPr>
              <a:lnSpc>
                <a:spcPct val="80000"/>
              </a:lnSpc>
              <a:spcBef>
                <a:spcPct val="50000"/>
              </a:spcBef>
            </a:pPr>
            <a:r>
              <a:rPr lang="en-US" altLang="en-US" sz="1700" b="1">
                <a:solidFill>
                  <a:srgbClr val="FFFFFF"/>
                </a:solidFill>
                <a:latin typeface="Courier New" pitchFamily="49" charset="0"/>
              </a:rPr>
              <a:t>mov eax,6</a:t>
            </a:r>
          </a:p>
          <a:p>
            <a:pPr>
              <a:lnSpc>
                <a:spcPct val="80000"/>
              </a:lnSpc>
              <a:spcBef>
                <a:spcPct val="50000"/>
              </a:spcBef>
            </a:pPr>
            <a:r>
              <a:rPr lang="en-US" altLang="en-US" sz="1700" b="1">
                <a:solidFill>
                  <a:srgbClr val="FFFFFF"/>
                </a:solidFill>
                <a:latin typeface="Courier New" pitchFamily="49" charset="0"/>
              </a:rPr>
              <a:t>.IF eax &gt; val1</a:t>
            </a:r>
          </a:p>
          <a:p>
            <a:pPr>
              <a:lnSpc>
                <a:spcPct val="80000"/>
              </a:lnSpc>
              <a:spcBef>
                <a:spcPct val="50000"/>
              </a:spcBef>
            </a:pPr>
            <a:r>
              <a:rPr lang="en-US" altLang="en-US" sz="1700" b="1">
                <a:solidFill>
                  <a:srgbClr val="FFFFFF"/>
                </a:solidFill>
                <a:latin typeface="Courier New" pitchFamily="49" charset="0"/>
              </a:rPr>
              <a:t>  mov result,1</a:t>
            </a:r>
          </a:p>
          <a:p>
            <a:pPr>
              <a:lnSpc>
                <a:spcPct val="80000"/>
              </a:lnSpc>
              <a:spcBef>
                <a:spcPct val="50000"/>
              </a:spcBef>
            </a:pPr>
            <a:r>
              <a:rPr lang="en-US" altLang="en-US" sz="1700" b="1">
                <a:solidFill>
                  <a:srgbClr val="FFFFFF"/>
                </a:solidFill>
                <a:latin typeface="Courier New" pitchFamily="49" charset="0"/>
              </a:rPr>
              <a:t>.ENDIF</a:t>
            </a:r>
          </a:p>
        </p:txBody>
      </p:sp>
      <p:sp>
        <p:nvSpPr>
          <p:cNvPr id="142341"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42342" name="Text Box 6"/>
          <p:cNvSpPr txBox="1">
            <a:spLocks noChangeArrowheads="1"/>
          </p:cNvSpPr>
          <p:nvPr/>
        </p:nvSpPr>
        <p:spPr bwMode="auto">
          <a:xfrm>
            <a:off x="4114800" y="19812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Generated code:</a:t>
            </a:r>
          </a:p>
        </p:txBody>
      </p:sp>
      <p:sp>
        <p:nvSpPr>
          <p:cNvPr id="142343" name="Text Box 7"/>
          <p:cNvSpPr txBox="1">
            <a:spLocks noChangeArrowheads="1"/>
          </p:cNvSpPr>
          <p:nvPr/>
        </p:nvSpPr>
        <p:spPr bwMode="auto">
          <a:xfrm>
            <a:off x="609600" y="464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MASM automatically generates an unsigned jump (JBE) because </a:t>
            </a:r>
            <a:r>
              <a:rPr lang="en-US" altLang="en-US">
                <a:solidFill>
                  <a:srgbClr val="FFCC66"/>
                </a:solidFill>
              </a:rPr>
              <a:t>val1</a:t>
            </a:r>
            <a:r>
              <a:rPr lang="en-US" altLang="en-US">
                <a:solidFill>
                  <a:srgbClr val="FFFFFF"/>
                </a:solidFill>
              </a:rPr>
              <a:t> is unsigned.</a:t>
            </a:r>
          </a:p>
        </p:txBody>
      </p:sp>
    </p:spTree>
    <p:extLst>
      <p:ext uri="{BB962C8B-B14F-4D97-AF65-F5344CB8AC3E}">
        <p14:creationId xmlns:p14="http://schemas.microsoft.com/office/powerpoint/2010/main" val="3251919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box(in)">
                                      <p:cBhvr>
                                        <p:cTn id="7"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6CB40BDD-0DBB-4F87-9E1C-C72AF5F88FD5}" type="slidenum">
              <a:rPr lang="en-US" altLang="en-US">
                <a:solidFill>
                  <a:srgbClr val="FFFFFF"/>
                </a:solidFill>
              </a:rPr>
              <a:pPr/>
              <a:t>46</a:t>
            </a:fld>
            <a:endParaRPr lang="en-US" altLang="en-US">
              <a:solidFill>
                <a:srgbClr val="FFFFFF"/>
              </a:solidFill>
            </a:endParaRPr>
          </a:p>
        </p:txBody>
      </p:sp>
      <p:sp>
        <p:nvSpPr>
          <p:cNvPr id="145410" name="Rectangle 2"/>
          <p:cNvSpPr>
            <a:spLocks noGrp="1" noChangeArrowheads="1"/>
          </p:cNvSpPr>
          <p:nvPr>
            <p:ph type="title"/>
          </p:nvPr>
        </p:nvSpPr>
        <p:spPr/>
        <p:txBody>
          <a:bodyPr/>
          <a:lstStyle/>
          <a:p>
            <a:r>
              <a:rPr lang="en-US" altLang="en-US"/>
              <a:t>Signed and Unsigned Comparisons</a:t>
            </a:r>
          </a:p>
        </p:txBody>
      </p:sp>
      <p:sp>
        <p:nvSpPr>
          <p:cNvPr id="145411" name="Text Box 3"/>
          <p:cNvSpPr txBox="1">
            <a:spLocks noChangeArrowheads="1"/>
          </p:cNvSpPr>
          <p:nvPr/>
        </p:nvSpPr>
        <p:spPr bwMode="auto">
          <a:xfrm>
            <a:off x="4114800" y="2628900"/>
            <a:ext cx="4419600" cy="1676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eax,6</a:t>
            </a:r>
          </a:p>
          <a:p>
            <a:pPr>
              <a:lnSpc>
                <a:spcPct val="50000"/>
              </a:lnSpc>
              <a:spcBef>
                <a:spcPct val="50000"/>
              </a:spcBef>
            </a:pPr>
            <a:r>
              <a:rPr lang="en-US" altLang="en-US" sz="1800" b="1">
                <a:solidFill>
                  <a:srgbClr val="FFFFFF"/>
                </a:solidFill>
                <a:latin typeface="Courier New" pitchFamily="49" charset="0"/>
              </a:rPr>
              <a:t>	cmp eax,val1</a:t>
            </a:r>
          </a:p>
          <a:p>
            <a:pPr>
              <a:lnSpc>
                <a:spcPct val="50000"/>
              </a:lnSpc>
              <a:spcBef>
                <a:spcPct val="50000"/>
              </a:spcBef>
            </a:pPr>
            <a:r>
              <a:rPr lang="en-US" altLang="en-US" sz="1800" b="1">
                <a:solidFill>
                  <a:srgbClr val="FFFFFF"/>
                </a:solidFill>
                <a:latin typeface="Courier New" pitchFamily="49" charset="0"/>
              </a:rPr>
              <a:t>	jle @C0001 </a:t>
            </a:r>
          </a:p>
          <a:p>
            <a:pPr>
              <a:lnSpc>
                <a:spcPct val="50000"/>
              </a:lnSpc>
              <a:spcBef>
                <a:spcPct val="50000"/>
              </a:spcBef>
            </a:pPr>
            <a:r>
              <a:rPr lang="en-US" altLang="en-US" sz="1800" b="1">
                <a:solidFill>
                  <a:srgbClr val="FFFFFF"/>
                </a:solidFill>
                <a:latin typeface="Courier New" pitchFamily="49" charset="0"/>
              </a:rPr>
              <a:t>	mov result,1</a:t>
            </a:r>
          </a:p>
          <a:p>
            <a:pPr>
              <a:lnSpc>
                <a:spcPct val="50000"/>
              </a:lnSpc>
              <a:spcBef>
                <a:spcPct val="50000"/>
              </a:spcBef>
            </a:pPr>
            <a:r>
              <a:rPr lang="en-US" altLang="en-US" sz="1800" b="1">
                <a:solidFill>
                  <a:srgbClr val="FFFFFF"/>
                </a:solidFill>
                <a:latin typeface="Courier New" pitchFamily="49" charset="0"/>
              </a:rPr>
              <a:t>@C0001:</a:t>
            </a:r>
          </a:p>
        </p:txBody>
      </p:sp>
      <p:sp>
        <p:nvSpPr>
          <p:cNvPr id="145412"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80000"/>
              </a:lnSpc>
              <a:spcBef>
                <a:spcPct val="50000"/>
              </a:spcBef>
            </a:pPr>
            <a:r>
              <a:rPr lang="en-US" altLang="en-US" sz="1700" b="1">
                <a:solidFill>
                  <a:srgbClr val="FFFFFF"/>
                </a:solidFill>
                <a:latin typeface="Courier New" pitchFamily="49" charset="0"/>
              </a:rPr>
              <a:t>.data</a:t>
            </a:r>
          </a:p>
          <a:p>
            <a:pPr>
              <a:lnSpc>
                <a:spcPct val="80000"/>
              </a:lnSpc>
              <a:spcBef>
                <a:spcPct val="50000"/>
              </a:spcBef>
            </a:pPr>
            <a:r>
              <a:rPr lang="en-US" altLang="en-US" sz="1700" b="1">
                <a:solidFill>
                  <a:srgbClr val="FFFFFF"/>
                </a:solidFill>
                <a:latin typeface="Courier New" pitchFamily="49" charset="0"/>
              </a:rPr>
              <a:t>val1   </a:t>
            </a:r>
            <a:r>
              <a:rPr lang="en-US" altLang="en-US" sz="1700" b="1">
                <a:solidFill>
                  <a:srgbClr val="FFCC66"/>
                </a:solidFill>
                <a:latin typeface="Courier New" pitchFamily="49" charset="0"/>
              </a:rPr>
              <a:t>SDWORD</a:t>
            </a:r>
            <a:r>
              <a:rPr lang="en-US" altLang="en-US" sz="1700" b="1">
                <a:solidFill>
                  <a:srgbClr val="FFFFFF"/>
                </a:solidFill>
                <a:latin typeface="Courier New" pitchFamily="49" charset="0"/>
              </a:rPr>
              <a:t> 5</a:t>
            </a:r>
          </a:p>
          <a:p>
            <a:pPr>
              <a:lnSpc>
                <a:spcPct val="80000"/>
              </a:lnSpc>
              <a:spcBef>
                <a:spcPct val="50000"/>
              </a:spcBef>
            </a:pPr>
            <a:r>
              <a:rPr lang="en-US" altLang="en-US" sz="1700" b="1">
                <a:solidFill>
                  <a:srgbClr val="FFFFFF"/>
                </a:solidFill>
                <a:latin typeface="Courier New" pitchFamily="49" charset="0"/>
              </a:rPr>
              <a:t>result SDWORD ?</a:t>
            </a:r>
          </a:p>
          <a:p>
            <a:pPr>
              <a:lnSpc>
                <a:spcPct val="80000"/>
              </a:lnSpc>
              <a:spcBef>
                <a:spcPct val="50000"/>
              </a:spcBef>
            </a:pPr>
            <a:r>
              <a:rPr lang="en-US" altLang="en-US" sz="1700" b="1">
                <a:solidFill>
                  <a:srgbClr val="FFFFFF"/>
                </a:solidFill>
                <a:latin typeface="Courier New" pitchFamily="49" charset="0"/>
              </a:rPr>
              <a:t>.code</a:t>
            </a:r>
          </a:p>
          <a:p>
            <a:pPr>
              <a:lnSpc>
                <a:spcPct val="80000"/>
              </a:lnSpc>
              <a:spcBef>
                <a:spcPct val="50000"/>
              </a:spcBef>
            </a:pPr>
            <a:r>
              <a:rPr lang="en-US" altLang="en-US" sz="1700" b="1">
                <a:solidFill>
                  <a:srgbClr val="FFFFFF"/>
                </a:solidFill>
                <a:latin typeface="Courier New" pitchFamily="49" charset="0"/>
              </a:rPr>
              <a:t>mov eax,6</a:t>
            </a:r>
          </a:p>
          <a:p>
            <a:pPr>
              <a:lnSpc>
                <a:spcPct val="80000"/>
              </a:lnSpc>
              <a:spcBef>
                <a:spcPct val="50000"/>
              </a:spcBef>
            </a:pPr>
            <a:r>
              <a:rPr lang="en-US" altLang="en-US" sz="1700" b="1">
                <a:solidFill>
                  <a:srgbClr val="FFFFFF"/>
                </a:solidFill>
                <a:latin typeface="Courier New" pitchFamily="49" charset="0"/>
              </a:rPr>
              <a:t>.IF eax &gt; val1</a:t>
            </a:r>
          </a:p>
          <a:p>
            <a:pPr>
              <a:lnSpc>
                <a:spcPct val="80000"/>
              </a:lnSpc>
              <a:spcBef>
                <a:spcPct val="50000"/>
              </a:spcBef>
            </a:pPr>
            <a:r>
              <a:rPr lang="en-US" altLang="en-US" sz="1700" b="1">
                <a:solidFill>
                  <a:srgbClr val="FFFFFF"/>
                </a:solidFill>
                <a:latin typeface="Courier New" pitchFamily="49" charset="0"/>
              </a:rPr>
              <a:t>  mov result,1</a:t>
            </a:r>
          </a:p>
          <a:p>
            <a:pPr>
              <a:lnSpc>
                <a:spcPct val="80000"/>
              </a:lnSpc>
              <a:spcBef>
                <a:spcPct val="50000"/>
              </a:spcBef>
            </a:pPr>
            <a:r>
              <a:rPr lang="en-US" altLang="en-US" sz="1700" b="1">
                <a:solidFill>
                  <a:srgbClr val="FFFFFF"/>
                </a:solidFill>
                <a:latin typeface="Courier New" pitchFamily="49" charset="0"/>
              </a:rPr>
              <a:t>.ENDIF</a:t>
            </a:r>
          </a:p>
        </p:txBody>
      </p:sp>
      <p:sp>
        <p:nvSpPr>
          <p:cNvPr id="145413"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45414" name="Text Box 6"/>
          <p:cNvSpPr txBox="1">
            <a:spLocks noChangeArrowheads="1"/>
          </p:cNvSpPr>
          <p:nvPr/>
        </p:nvSpPr>
        <p:spPr bwMode="auto">
          <a:xfrm>
            <a:off x="4114800" y="19812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Generated code:</a:t>
            </a:r>
          </a:p>
        </p:txBody>
      </p:sp>
      <p:sp>
        <p:nvSpPr>
          <p:cNvPr id="145415" name="Text Box 7"/>
          <p:cNvSpPr txBox="1">
            <a:spLocks noChangeArrowheads="1"/>
          </p:cNvSpPr>
          <p:nvPr/>
        </p:nvSpPr>
        <p:spPr bwMode="auto">
          <a:xfrm>
            <a:off x="533400" y="464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MASM automatically generates a signed jump (JLE) because </a:t>
            </a:r>
            <a:r>
              <a:rPr lang="en-US" altLang="en-US">
                <a:solidFill>
                  <a:srgbClr val="FFCC66"/>
                </a:solidFill>
              </a:rPr>
              <a:t>val1</a:t>
            </a:r>
            <a:r>
              <a:rPr lang="en-US" altLang="en-US">
                <a:solidFill>
                  <a:srgbClr val="FFFFFF"/>
                </a:solidFill>
              </a:rPr>
              <a:t> is signed.</a:t>
            </a:r>
          </a:p>
        </p:txBody>
      </p:sp>
    </p:spTree>
    <p:extLst>
      <p:ext uri="{BB962C8B-B14F-4D97-AF65-F5344CB8AC3E}">
        <p14:creationId xmlns:p14="http://schemas.microsoft.com/office/powerpoint/2010/main" val="1546673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5415"/>
                                        </p:tgtEl>
                                        <p:attrNameLst>
                                          <p:attrName>style.visibility</p:attrName>
                                        </p:attrNameLst>
                                      </p:cBhvr>
                                      <p:to>
                                        <p:strVal val="visible"/>
                                      </p:to>
                                    </p:set>
                                    <p:animEffect transition="in" filter="box(in)">
                                      <p:cBhvr>
                                        <p:cTn id="7" dur="500"/>
                                        <p:tgtEl>
                                          <p:spTgt spid="14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19E0B4E8-EB77-4A12-8A76-768997AEF841}" type="slidenum">
              <a:rPr lang="en-US" altLang="en-US">
                <a:solidFill>
                  <a:srgbClr val="FFFFFF"/>
                </a:solidFill>
              </a:rPr>
              <a:pPr/>
              <a:t>47</a:t>
            </a:fld>
            <a:endParaRPr lang="en-US" altLang="en-US">
              <a:solidFill>
                <a:srgbClr val="FFFFFF"/>
              </a:solidFill>
            </a:endParaRPr>
          </a:p>
        </p:txBody>
      </p:sp>
      <p:sp>
        <p:nvSpPr>
          <p:cNvPr id="153602" name="Rectangle 2"/>
          <p:cNvSpPr>
            <a:spLocks noGrp="1" noChangeArrowheads="1"/>
          </p:cNvSpPr>
          <p:nvPr>
            <p:ph type="title"/>
          </p:nvPr>
        </p:nvSpPr>
        <p:spPr/>
        <p:txBody>
          <a:bodyPr/>
          <a:lstStyle/>
          <a:p>
            <a:r>
              <a:rPr lang="en-US" altLang="en-US"/>
              <a:t>Signed and Unsigned Comparisons</a:t>
            </a:r>
          </a:p>
        </p:txBody>
      </p:sp>
      <p:sp>
        <p:nvSpPr>
          <p:cNvPr id="153603" name="Text Box 3"/>
          <p:cNvSpPr txBox="1">
            <a:spLocks noChangeArrowheads="1"/>
          </p:cNvSpPr>
          <p:nvPr/>
        </p:nvSpPr>
        <p:spPr bwMode="auto">
          <a:xfrm>
            <a:off x="4114800" y="2286000"/>
            <a:ext cx="29718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ebx,5</a:t>
            </a:r>
          </a:p>
          <a:p>
            <a:pPr>
              <a:lnSpc>
                <a:spcPct val="50000"/>
              </a:lnSpc>
              <a:spcBef>
                <a:spcPct val="50000"/>
              </a:spcBef>
            </a:pPr>
            <a:r>
              <a:rPr lang="en-US" altLang="en-US" sz="1800" b="1">
                <a:solidFill>
                  <a:srgbClr val="FFFFFF"/>
                </a:solidFill>
                <a:latin typeface="Courier New" pitchFamily="49" charset="0"/>
              </a:rPr>
              <a:t>	mov eax,6</a:t>
            </a:r>
          </a:p>
          <a:p>
            <a:pPr>
              <a:lnSpc>
                <a:spcPct val="50000"/>
              </a:lnSpc>
              <a:spcBef>
                <a:spcPct val="50000"/>
              </a:spcBef>
            </a:pPr>
            <a:r>
              <a:rPr lang="en-US" altLang="en-US" sz="1800" b="1">
                <a:solidFill>
                  <a:srgbClr val="FFFFFF"/>
                </a:solidFill>
                <a:latin typeface="Courier New" pitchFamily="49" charset="0"/>
              </a:rPr>
              <a:t>	cmp eax,ebx</a:t>
            </a:r>
          </a:p>
          <a:p>
            <a:pPr>
              <a:lnSpc>
                <a:spcPct val="50000"/>
              </a:lnSpc>
              <a:spcBef>
                <a:spcPct val="50000"/>
              </a:spcBef>
            </a:pPr>
            <a:r>
              <a:rPr lang="en-US" altLang="en-US" sz="1800" b="1">
                <a:solidFill>
                  <a:srgbClr val="FFFFFF"/>
                </a:solidFill>
                <a:latin typeface="Courier New" pitchFamily="49" charset="0"/>
              </a:rPr>
              <a:t>	jbe @C0001 </a:t>
            </a:r>
          </a:p>
          <a:p>
            <a:pPr>
              <a:lnSpc>
                <a:spcPct val="50000"/>
              </a:lnSpc>
              <a:spcBef>
                <a:spcPct val="50000"/>
              </a:spcBef>
            </a:pPr>
            <a:r>
              <a:rPr lang="en-US" altLang="en-US" sz="1800" b="1">
                <a:solidFill>
                  <a:srgbClr val="FFFFFF"/>
                </a:solidFill>
                <a:latin typeface="Courier New" pitchFamily="49" charset="0"/>
              </a:rPr>
              <a:t>	mov result,1</a:t>
            </a:r>
          </a:p>
          <a:p>
            <a:pPr>
              <a:lnSpc>
                <a:spcPct val="50000"/>
              </a:lnSpc>
              <a:spcBef>
                <a:spcPct val="50000"/>
              </a:spcBef>
            </a:pPr>
            <a:r>
              <a:rPr lang="en-US" altLang="en-US" sz="1800" b="1">
                <a:solidFill>
                  <a:srgbClr val="FFFFFF"/>
                </a:solidFill>
                <a:latin typeface="Courier New" pitchFamily="49" charset="0"/>
              </a:rPr>
              <a:t>@C0001:</a:t>
            </a:r>
          </a:p>
        </p:txBody>
      </p:sp>
      <p:sp>
        <p:nvSpPr>
          <p:cNvPr id="153604" name="Text Box 4"/>
          <p:cNvSpPr txBox="1">
            <a:spLocks noChangeArrowheads="1"/>
          </p:cNvSpPr>
          <p:nvPr/>
        </p:nvSpPr>
        <p:spPr bwMode="auto">
          <a:xfrm>
            <a:off x="533400" y="1473200"/>
            <a:ext cx="31242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80000"/>
              </a:lnSpc>
              <a:spcBef>
                <a:spcPct val="50000"/>
              </a:spcBef>
            </a:pPr>
            <a:r>
              <a:rPr lang="en-US" altLang="en-US" sz="1700" b="1">
                <a:solidFill>
                  <a:srgbClr val="FFFFFF"/>
                </a:solidFill>
                <a:latin typeface="Courier New" pitchFamily="49" charset="0"/>
              </a:rPr>
              <a:t>.data</a:t>
            </a:r>
          </a:p>
          <a:p>
            <a:pPr>
              <a:lnSpc>
                <a:spcPct val="80000"/>
              </a:lnSpc>
              <a:spcBef>
                <a:spcPct val="50000"/>
              </a:spcBef>
            </a:pPr>
            <a:r>
              <a:rPr lang="en-US" altLang="en-US" sz="1700" b="1">
                <a:solidFill>
                  <a:srgbClr val="FFFFFF"/>
                </a:solidFill>
                <a:latin typeface="Courier New" pitchFamily="49" charset="0"/>
              </a:rPr>
              <a:t>result DWORD ?</a:t>
            </a:r>
          </a:p>
          <a:p>
            <a:pPr>
              <a:lnSpc>
                <a:spcPct val="80000"/>
              </a:lnSpc>
              <a:spcBef>
                <a:spcPct val="50000"/>
              </a:spcBef>
            </a:pPr>
            <a:r>
              <a:rPr lang="en-US" altLang="en-US" sz="1700" b="1">
                <a:solidFill>
                  <a:srgbClr val="FFFFFF"/>
                </a:solidFill>
                <a:latin typeface="Courier New" pitchFamily="49" charset="0"/>
              </a:rPr>
              <a:t>.code</a:t>
            </a:r>
          </a:p>
          <a:p>
            <a:pPr>
              <a:lnSpc>
                <a:spcPct val="80000"/>
              </a:lnSpc>
              <a:spcBef>
                <a:spcPct val="50000"/>
              </a:spcBef>
            </a:pPr>
            <a:r>
              <a:rPr lang="en-US" altLang="en-US" sz="1700" b="1">
                <a:solidFill>
                  <a:srgbClr val="FFFFFF"/>
                </a:solidFill>
                <a:latin typeface="Courier New" pitchFamily="49" charset="0"/>
              </a:rPr>
              <a:t>mov ebx,5</a:t>
            </a:r>
          </a:p>
          <a:p>
            <a:pPr>
              <a:lnSpc>
                <a:spcPct val="80000"/>
              </a:lnSpc>
              <a:spcBef>
                <a:spcPct val="50000"/>
              </a:spcBef>
            </a:pPr>
            <a:r>
              <a:rPr lang="en-US" altLang="en-US" sz="1700" b="1">
                <a:solidFill>
                  <a:srgbClr val="FFFFFF"/>
                </a:solidFill>
                <a:latin typeface="Courier New" pitchFamily="49" charset="0"/>
              </a:rPr>
              <a:t>mov eax,6</a:t>
            </a:r>
          </a:p>
          <a:p>
            <a:pPr>
              <a:lnSpc>
                <a:spcPct val="80000"/>
              </a:lnSpc>
              <a:spcBef>
                <a:spcPct val="50000"/>
              </a:spcBef>
            </a:pPr>
            <a:r>
              <a:rPr lang="en-US" altLang="en-US" sz="1700" b="1">
                <a:solidFill>
                  <a:srgbClr val="FFFFFF"/>
                </a:solidFill>
                <a:latin typeface="Courier New" pitchFamily="49" charset="0"/>
              </a:rPr>
              <a:t>.IF eax &gt; ebx</a:t>
            </a:r>
          </a:p>
          <a:p>
            <a:pPr>
              <a:lnSpc>
                <a:spcPct val="80000"/>
              </a:lnSpc>
              <a:spcBef>
                <a:spcPct val="50000"/>
              </a:spcBef>
            </a:pPr>
            <a:r>
              <a:rPr lang="en-US" altLang="en-US" sz="1700" b="1">
                <a:solidFill>
                  <a:srgbClr val="FFFFFF"/>
                </a:solidFill>
                <a:latin typeface="Courier New" pitchFamily="49" charset="0"/>
              </a:rPr>
              <a:t>  mov result,1</a:t>
            </a:r>
          </a:p>
          <a:p>
            <a:pPr>
              <a:lnSpc>
                <a:spcPct val="80000"/>
              </a:lnSpc>
              <a:spcBef>
                <a:spcPct val="50000"/>
              </a:spcBef>
            </a:pPr>
            <a:r>
              <a:rPr lang="en-US" altLang="en-US" sz="1700" b="1">
                <a:solidFill>
                  <a:srgbClr val="FFFFFF"/>
                </a:solidFill>
                <a:latin typeface="Courier New" pitchFamily="49" charset="0"/>
              </a:rPr>
              <a:t>.ENDIF</a:t>
            </a:r>
          </a:p>
        </p:txBody>
      </p:sp>
      <p:sp>
        <p:nvSpPr>
          <p:cNvPr id="153605"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53606" name="Text Box 6"/>
          <p:cNvSpPr txBox="1">
            <a:spLocks noChangeArrowheads="1"/>
          </p:cNvSpPr>
          <p:nvPr/>
        </p:nvSpPr>
        <p:spPr bwMode="auto">
          <a:xfrm>
            <a:off x="4114800" y="1676400"/>
            <a:ext cx="4114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Generated code:</a:t>
            </a:r>
          </a:p>
        </p:txBody>
      </p:sp>
      <p:sp>
        <p:nvSpPr>
          <p:cNvPr id="153607" name="Text Box 7"/>
          <p:cNvSpPr txBox="1">
            <a:spLocks noChangeArrowheads="1"/>
          </p:cNvSpPr>
          <p:nvPr/>
        </p:nvSpPr>
        <p:spPr bwMode="auto">
          <a:xfrm>
            <a:off x="457200" y="464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MASM automatically generates an unsigned jump (JBE) when both operands are registers . . .</a:t>
            </a:r>
          </a:p>
        </p:txBody>
      </p:sp>
    </p:spTree>
    <p:extLst>
      <p:ext uri="{BB962C8B-B14F-4D97-AF65-F5344CB8AC3E}">
        <p14:creationId xmlns:p14="http://schemas.microsoft.com/office/powerpoint/2010/main" val="1668442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07"/>
                                        </p:tgtEl>
                                        <p:attrNameLst>
                                          <p:attrName>style.visibility</p:attrName>
                                        </p:attrNameLst>
                                      </p:cBhvr>
                                      <p:to>
                                        <p:strVal val="visible"/>
                                      </p:to>
                                    </p:set>
                                    <p:animEffect transition="in" filter="box(in)">
                                      <p:cBhvr>
                                        <p:cTn id="7" dur="500"/>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3"/>
          <p:cNvSpPr>
            <a:spLocks noGrp="1"/>
          </p:cNvSpPr>
          <p:nvPr>
            <p:ph type="sldNum" sz="quarter" idx="11"/>
          </p:nvPr>
        </p:nvSpPr>
        <p:spPr/>
        <p:txBody>
          <a:bodyPr/>
          <a:lstStyle/>
          <a:p>
            <a:fld id="{DF6649E0-A9DD-48DC-B820-A40A2DD677BF}" type="slidenum">
              <a:rPr lang="en-US" altLang="en-US">
                <a:solidFill>
                  <a:srgbClr val="FFFFFF"/>
                </a:solidFill>
              </a:rPr>
              <a:pPr/>
              <a:t>48</a:t>
            </a:fld>
            <a:endParaRPr lang="en-US" altLang="en-US">
              <a:solidFill>
                <a:srgbClr val="FFFFFF"/>
              </a:solidFill>
            </a:endParaRPr>
          </a:p>
        </p:txBody>
      </p:sp>
      <p:sp>
        <p:nvSpPr>
          <p:cNvPr id="154626" name="Rectangle 2"/>
          <p:cNvSpPr>
            <a:spLocks noGrp="1" noChangeArrowheads="1"/>
          </p:cNvSpPr>
          <p:nvPr>
            <p:ph type="title"/>
          </p:nvPr>
        </p:nvSpPr>
        <p:spPr/>
        <p:txBody>
          <a:bodyPr/>
          <a:lstStyle/>
          <a:p>
            <a:r>
              <a:rPr lang="en-US" altLang="en-US"/>
              <a:t>Signed and Unsigned Comparisons</a:t>
            </a:r>
          </a:p>
        </p:txBody>
      </p:sp>
      <p:sp>
        <p:nvSpPr>
          <p:cNvPr id="154627" name="Text Box 3"/>
          <p:cNvSpPr txBox="1">
            <a:spLocks noChangeArrowheads="1"/>
          </p:cNvSpPr>
          <p:nvPr/>
        </p:nvSpPr>
        <p:spPr bwMode="auto">
          <a:xfrm>
            <a:off x="4648200" y="2286000"/>
            <a:ext cx="2971800" cy="1981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	mov ebx,5</a:t>
            </a:r>
          </a:p>
          <a:p>
            <a:pPr>
              <a:lnSpc>
                <a:spcPct val="50000"/>
              </a:lnSpc>
              <a:spcBef>
                <a:spcPct val="50000"/>
              </a:spcBef>
            </a:pPr>
            <a:r>
              <a:rPr lang="en-US" altLang="en-US" sz="1800" b="1">
                <a:solidFill>
                  <a:srgbClr val="FFFFFF"/>
                </a:solidFill>
                <a:latin typeface="Courier New" pitchFamily="49" charset="0"/>
              </a:rPr>
              <a:t>	mov eax,6</a:t>
            </a:r>
          </a:p>
          <a:p>
            <a:pPr>
              <a:lnSpc>
                <a:spcPct val="50000"/>
              </a:lnSpc>
              <a:spcBef>
                <a:spcPct val="50000"/>
              </a:spcBef>
            </a:pPr>
            <a:r>
              <a:rPr lang="en-US" altLang="en-US" sz="1800" b="1">
                <a:solidFill>
                  <a:srgbClr val="FFFFFF"/>
                </a:solidFill>
                <a:latin typeface="Courier New" pitchFamily="49" charset="0"/>
              </a:rPr>
              <a:t>	cmp eax,ebx</a:t>
            </a:r>
          </a:p>
          <a:p>
            <a:pPr>
              <a:lnSpc>
                <a:spcPct val="50000"/>
              </a:lnSpc>
              <a:spcBef>
                <a:spcPct val="50000"/>
              </a:spcBef>
            </a:pPr>
            <a:r>
              <a:rPr lang="en-US" altLang="en-US" sz="1800" b="1">
                <a:solidFill>
                  <a:srgbClr val="FFFFFF"/>
                </a:solidFill>
                <a:latin typeface="Courier New" pitchFamily="49" charset="0"/>
              </a:rPr>
              <a:t>	jle @C0001 </a:t>
            </a:r>
          </a:p>
          <a:p>
            <a:pPr>
              <a:lnSpc>
                <a:spcPct val="50000"/>
              </a:lnSpc>
              <a:spcBef>
                <a:spcPct val="50000"/>
              </a:spcBef>
            </a:pPr>
            <a:r>
              <a:rPr lang="en-US" altLang="en-US" sz="1800" b="1">
                <a:solidFill>
                  <a:srgbClr val="FFFFFF"/>
                </a:solidFill>
                <a:latin typeface="Courier New" pitchFamily="49" charset="0"/>
              </a:rPr>
              <a:t>	mov result,1</a:t>
            </a:r>
          </a:p>
          <a:p>
            <a:pPr>
              <a:lnSpc>
                <a:spcPct val="50000"/>
              </a:lnSpc>
              <a:spcBef>
                <a:spcPct val="50000"/>
              </a:spcBef>
            </a:pPr>
            <a:r>
              <a:rPr lang="en-US" altLang="en-US" sz="1800" b="1">
                <a:solidFill>
                  <a:srgbClr val="FFFFFF"/>
                </a:solidFill>
                <a:latin typeface="Courier New" pitchFamily="49" charset="0"/>
              </a:rPr>
              <a:t>@C0001:</a:t>
            </a:r>
          </a:p>
        </p:txBody>
      </p:sp>
      <p:sp>
        <p:nvSpPr>
          <p:cNvPr id="154628" name="Text Box 4"/>
          <p:cNvSpPr txBox="1">
            <a:spLocks noChangeArrowheads="1"/>
          </p:cNvSpPr>
          <p:nvPr/>
        </p:nvSpPr>
        <p:spPr bwMode="auto">
          <a:xfrm>
            <a:off x="533400" y="1473200"/>
            <a:ext cx="3733800" cy="28448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80000"/>
              </a:lnSpc>
              <a:spcBef>
                <a:spcPct val="50000"/>
              </a:spcBef>
            </a:pPr>
            <a:r>
              <a:rPr lang="en-US" altLang="en-US" sz="1700" b="1">
                <a:solidFill>
                  <a:srgbClr val="FFFFFF"/>
                </a:solidFill>
                <a:latin typeface="Courier New" pitchFamily="49" charset="0"/>
              </a:rPr>
              <a:t>.data</a:t>
            </a:r>
          </a:p>
          <a:p>
            <a:pPr>
              <a:lnSpc>
                <a:spcPct val="80000"/>
              </a:lnSpc>
              <a:spcBef>
                <a:spcPct val="50000"/>
              </a:spcBef>
            </a:pPr>
            <a:r>
              <a:rPr lang="en-US" altLang="en-US" sz="1700" b="1">
                <a:solidFill>
                  <a:srgbClr val="FFFFFF"/>
                </a:solidFill>
                <a:latin typeface="Courier New" pitchFamily="49" charset="0"/>
              </a:rPr>
              <a:t>result SDWORD ?</a:t>
            </a:r>
          </a:p>
          <a:p>
            <a:pPr>
              <a:lnSpc>
                <a:spcPct val="80000"/>
              </a:lnSpc>
              <a:spcBef>
                <a:spcPct val="50000"/>
              </a:spcBef>
            </a:pPr>
            <a:r>
              <a:rPr lang="en-US" altLang="en-US" sz="1700" b="1">
                <a:solidFill>
                  <a:srgbClr val="FFFFFF"/>
                </a:solidFill>
                <a:latin typeface="Courier New" pitchFamily="49" charset="0"/>
              </a:rPr>
              <a:t>.code</a:t>
            </a:r>
          </a:p>
          <a:p>
            <a:pPr>
              <a:lnSpc>
                <a:spcPct val="80000"/>
              </a:lnSpc>
              <a:spcBef>
                <a:spcPct val="50000"/>
              </a:spcBef>
            </a:pPr>
            <a:r>
              <a:rPr lang="en-US" altLang="en-US" sz="1700" b="1">
                <a:solidFill>
                  <a:srgbClr val="FFFFFF"/>
                </a:solidFill>
                <a:latin typeface="Courier New" pitchFamily="49" charset="0"/>
              </a:rPr>
              <a:t>mov ebx,5</a:t>
            </a:r>
          </a:p>
          <a:p>
            <a:pPr>
              <a:lnSpc>
                <a:spcPct val="80000"/>
              </a:lnSpc>
              <a:spcBef>
                <a:spcPct val="50000"/>
              </a:spcBef>
            </a:pPr>
            <a:r>
              <a:rPr lang="en-US" altLang="en-US" sz="1700" b="1">
                <a:solidFill>
                  <a:srgbClr val="FFFFFF"/>
                </a:solidFill>
                <a:latin typeface="Courier New" pitchFamily="49" charset="0"/>
              </a:rPr>
              <a:t>mov eax,6</a:t>
            </a:r>
          </a:p>
          <a:p>
            <a:pPr>
              <a:lnSpc>
                <a:spcPct val="80000"/>
              </a:lnSpc>
              <a:spcBef>
                <a:spcPct val="50000"/>
              </a:spcBef>
            </a:pPr>
            <a:r>
              <a:rPr lang="en-US" altLang="en-US" sz="1700" b="1">
                <a:solidFill>
                  <a:srgbClr val="FFFFFF"/>
                </a:solidFill>
                <a:latin typeface="Courier New" pitchFamily="49" charset="0"/>
              </a:rPr>
              <a:t>.IF SDWORD PTR eax &gt; ebx</a:t>
            </a:r>
          </a:p>
          <a:p>
            <a:pPr>
              <a:lnSpc>
                <a:spcPct val="80000"/>
              </a:lnSpc>
              <a:spcBef>
                <a:spcPct val="50000"/>
              </a:spcBef>
            </a:pPr>
            <a:r>
              <a:rPr lang="en-US" altLang="en-US" sz="1700" b="1">
                <a:solidFill>
                  <a:srgbClr val="FFFFFF"/>
                </a:solidFill>
                <a:latin typeface="Courier New" pitchFamily="49" charset="0"/>
              </a:rPr>
              <a:t>  mov result,1</a:t>
            </a:r>
          </a:p>
          <a:p>
            <a:pPr>
              <a:lnSpc>
                <a:spcPct val="80000"/>
              </a:lnSpc>
              <a:spcBef>
                <a:spcPct val="50000"/>
              </a:spcBef>
            </a:pPr>
            <a:r>
              <a:rPr lang="en-US" altLang="en-US" sz="1700" b="1">
                <a:solidFill>
                  <a:srgbClr val="FFFFFF"/>
                </a:solidFill>
                <a:latin typeface="Courier New" pitchFamily="49" charset="0"/>
              </a:rPr>
              <a:t>.ENDIF</a:t>
            </a:r>
          </a:p>
        </p:txBody>
      </p:sp>
      <p:sp>
        <p:nvSpPr>
          <p:cNvPr id="154629" name="Line 5"/>
          <p:cNvSpPr>
            <a:spLocks noChangeShapeType="1"/>
          </p:cNvSpPr>
          <p:nvPr/>
        </p:nvSpPr>
        <p:spPr bwMode="auto">
          <a:xfrm>
            <a:off x="3962400" y="3048000"/>
            <a:ext cx="914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54630" name="Text Box 6"/>
          <p:cNvSpPr txBox="1">
            <a:spLocks noChangeArrowheads="1"/>
          </p:cNvSpPr>
          <p:nvPr/>
        </p:nvSpPr>
        <p:spPr bwMode="auto">
          <a:xfrm>
            <a:off x="4648200" y="1676400"/>
            <a:ext cx="3124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Generated code:</a:t>
            </a:r>
          </a:p>
        </p:txBody>
      </p:sp>
      <p:sp>
        <p:nvSpPr>
          <p:cNvPr id="154631" name="Text Box 7"/>
          <p:cNvSpPr txBox="1">
            <a:spLocks noChangeArrowheads="1"/>
          </p:cNvSpPr>
          <p:nvPr/>
        </p:nvSpPr>
        <p:spPr bwMode="auto">
          <a:xfrm>
            <a:off x="533400" y="4648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 . . unless you prefix one of the register operands with the SDWORD PTR operator. Then a signed jump is generated.</a:t>
            </a:r>
          </a:p>
        </p:txBody>
      </p:sp>
    </p:spTree>
    <p:extLst>
      <p:ext uri="{BB962C8B-B14F-4D97-AF65-F5344CB8AC3E}">
        <p14:creationId xmlns:p14="http://schemas.microsoft.com/office/powerpoint/2010/main" val="3356756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box(in)">
                                      <p:cBhvr>
                                        <p:cTn id="7" dur="500"/>
                                        <p:tgtEl>
                                          <p:spTgt spid="15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F1F6766A-E015-47B5-ACA5-81715C6C94A1}" type="slidenum">
              <a:rPr lang="en-US" altLang="en-US">
                <a:solidFill>
                  <a:srgbClr val="FFFFFF"/>
                </a:solidFill>
              </a:rPr>
              <a:pPr/>
              <a:t>49</a:t>
            </a:fld>
            <a:endParaRPr lang="en-US" altLang="en-US">
              <a:solidFill>
                <a:srgbClr val="FFFFFF"/>
              </a:solidFill>
            </a:endParaRPr>
          </a:p>
        </p:txBody>
      </p:sp>
      <p:sp>
        <p:nvSpPr>
          <p:cNvPr id="144386" name="Rectangle 2"/>
          <p:cNvSpPr>
            <a:spLocks noGrp="1" noChangeArrowheads="1"/>
          </p:cNvSpPr>
          <p:nvPr>
            <p:ph type="title"/>
          </p:nvPr>
        </p:nvSpPr>
        <p:spPr/>
        <p:txBody>
          <a:bodyPr/>
          <a:lstStyle/>
          <a:p>
            <a:r>
              <a:rPr lang="en-US" altLang="en-US"/>
              <a:t>.REPEAT Directive</a:t>
            </a:r>
          </a:p>
        </p:txBody>
      </p:sp>
      <p:sp>
        <p:nvSpPr>
          <p:cNvPr id="144387" name="Text Box 3"/>
          <p:cNvSpPr txBox="1">
            <a:spLocks noChangeArrowheads="1"/>
          </p:cNvSpPr>
          <p:nvPr/>
        </p:nvSpPr>
        <p:spPr bwMode="auto">
          <a:xfrm>
            <a:off x="1752600" y="2590800"/>
            <a:ext cx="5105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2000" b="1">
                <a:solidFill>
                  <a:srgbClr val="FFFFFF"/>
                </a:solidFill>
                <a:latin typeface="Courier New" pitchFamily="49" charset="0"/>
              </a:rPr>
              <a:t>; Display integers 1 – 10:</a:t>
            </a:r>
          </a:p>
          <a:p>
            <a:pPr>
              <a:lnSpc>
                <a:spcPct val="50000"/>
              </a:lnSpc>
              <a:spcBef>
                <a:spcPct val="50000"/>
              </a:spcBef>
            </a:pPr>
            <a:endParaRPr lang="en-US" altLang="en-US" sz="2000" b="1">
              <a:solidFill>
                <a:srgbClr val="FFFFFF"/>
              </a:solidFill>
              <a:latin typeface="Courier New" pitchFamily="49" charset="0"/>
            </a:endParaRPr>
          </a:p>
          <a:p>
            <a:pPr>
              <a:lnSpc>
                <a:spcPct val="50000"/>
              </a:lnSpc>
              <a:spcBef>
                <a:spcPct val="50000"/>
              </a:spcBef>
            </a:pPr>
            <a:r>
              <a:rPr lang="en-US" altLang="en-US" sz="2000" b="1">
                <a:solidFill>
                  <a:srgbClr val="FFFFFF"/>
                </a:solidFill>
                <a:latin typeface="Courier New" pitchFamily="49" charset="0"/>
              </a:rPr>
              <a:t>mov eax,0</a:t>
            </a:r>
          </a:p>
          <a:p>
            <a:pPr>
              <a:lnSpc>
                <a:spcPct val="50000"/>
              </a:lnSpc>
              <a:spcBef>
                <a:spcPct val="50000"/>
              </a:spcBef>
            </a:pPr>
            <a:r>
              <a:rPr lang="en-US" altLang="en-US" sz="2000" b="1">
                <a:solidFill>
                  <a:srgbClr val="FFFFFF"/>
                </a:solidFill>
                <a:latin typeface="Courier New" pitchFamily="49" charset="0"/>
              </a:rPr>
              <a:t>.REPEAT</a:t>
            </a:r>
          </a:p>
          <a:p>
            <a:pPr>
              <a:lnSpc>
                <a:spcPct val="50000"/>
              </a:lnSpc>
              <a:spcBef>
                <a:spcPct val="50000"/>
              </a:spcBef>
            </a:pPr>
            <a:r>
              <a:rPr lang="en-US" altLang="en-US" sz="2000" b="1">
                <a:solidFill>
                  <a:srgbClr val="FFFFFF"/>
                </a:solidFill>
                <a:latin typeface="Courier New" pitchFamily="49" charset="0"/>
              </a:rPr>
              <a:t>	inc eax</a:t>
            </a:r>
          </a:p>
          <a:p>
            <a:pPr>
              <a:lnSpc>
                <a:spcPct val="50000"/>
              </a:lnSpc>
              <a:spcBef>
                <a:spcPct val="50000"/>
              </a:spcBef>
            </a:pPr>
            <a:r>
              <a:rPr lang="en-US" altLang="en-US" sz="2000" b="1">
                <a:solidFill>
                  <a:srgbClr val="FFFFFF"/>
                </a:solidFill>
                <a:latin typeface="Courier New" pitchFamily="49" charset="0"/>
              </a:rPr>
              <a:t>	call WriteDec</a:t>
            </a:r>
          </a:p>
          <a:p>
            <a:pPr>
              <a:lnSpc>
                <a:spcPct val="50000"/>
              </a:lnSpc>
              <a:spcBef>
                <a:spcPct val="50000"/>
              </a:spcBef>
            </a:pPr>
            <a:r>
              <a:rPr lang="en-US" altLang="en-US" sz="2000" b="1">
                <a:solidFill>
                  <a:srgbClr val="FFFFFF"/>
                </a:solidFill>
                <a:latin typeface="Courier New" pitchFamily="49" charset="0"/>
              </a:rPr>
              <a:t>	call Crlf</a:t>
            </a:r>
          </a:p>
          <a:p>
            <a:pPr>
              <a:lnSpc>
                <a:spcPct val="50000"/>
              </a:lnSpc>
              <a:spcBef>
                <a:spcPct val="50000"/>
              </a:spcBef>
            </a:pPr>
            <a:r>
              <a:rPr lang="en-US" altLang="en-US" sz="2000" b="1">
                <a:solidFill>
                  <a:srgbClr val="FFFFFF"/>
                </a:solidFill>
                <a:latin typeface="Courier New" pitchFamily="49" charset="0"/>
              </a:rPr>
              <a:t>.UNTIL eax == 10</a:t>
            </a:r>
          </a:p>
        </p:txBody>
      </p:sp>
      <p:sp>
        <p:nvSpPr>
          <p:cNvPr id="144388" name="Text Box 4"/>
          <p:cNvSpPr txBox="1">
            <a:spLocks noChangeArrowheads="1"/>
          </p:cNvSpPr>
          <p:nvPr/>
        </p:nvSpPr>
        <p:spPr bwMode="auto">
          <a:xfrm>
            <a:off x="685800" y="1066800"/>
            <a:ext cx="76962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Executes the loop body before testing the loop condition associated with the .UNTIL directive. </a:t>
            </a:r>
          </a:p>
          <a:p>
            <a:pPr>
              <a:spcBef>
                <a:spcPct val="50000"/>
              </a:spcBef>
            </a:pPr>
            <a:r>
              <a:rPr lang="en-US" altLang="en-US">
                <a:solidFill>
                  <a:srgbClr val="FFFFFF"/>
                </a:solidFill>
              </a:rPr>
              <a:t>Example:</a:t>
            </a:r>
          </a:p>
        </p:txBody>
      </p:sp>
    </p:spTree>
    <p:extLst>
      <p:ext uri="{BB962C8B-B14F-4D97-AF65-F5344CB8AC3E}">
        <p14:creationId xmlns:p14="http://schemas.microsoft.com/office/powerpoint/2010/main" val="305385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195A4BC3-73E1-4A54-B7AA-36D3BAB04EE7}" type="slidenum">
              <a:rPr lang="en-US" altLang="en-US">
                <a:solidFill>
                  <a:srgbClr val="FF9966"/>
                </a:solidFill>
              </a:rPr>
              <a:pPr/>
              <a:t>5</a:t>
            </a:fld>
            <a:endParaRPr lang="en-US" altLang="en-US">
              <a:solidFill>
                <a:srgbClr val="FF9966"/>
              </a:solidFill>
            </a:endParaRPr>
          </a:p>
        </p:txBody>
      </p:sp>
      <p:sp>
        <p:nvSpPr>
          <p:cNvPr id="83970" name="Rectangle 2"/>
          <p:cNvSpPr>
            <a:spLocks noGrp="1" noChangeArrowheads="1"/>
          </p:cNvSpPr>
          <p:nvPr>
            <p:ph type="title"/>
          </p:nvPr>
        </p:nvSpPr>
        <p:spPr/>
        <p:txBody>
          <a:bodyPr/>
          <a:lstStyle/>
          <a:p>
            <a:r>
              <a:rPr lang="en-US" altLang="en-US" dirty="0"/>
              <a:t>The CMP Instruction</a:t>
            </a:r>
          </a:p>
        </p:txBody>
      </p:sp>
      <p:sp>
        <p:nvSpPr>
          <p:cNvPr id="83971" name="Rectangle 3"/>
          <p:cNvSpPr>
            <a:spLocks noGrp="1" noChangeArrowheads="1"/>
          </p:cNvSpPr>
          <p:nvPr>
            <p:ph type="body" sz="half" idx="1"/>
          </p:nvPr>
        </p:nvSpPr>
        <p:spPr>
          <a:xfrm>
            <a:off x="152400" y="762000"/>
            <a:ext cx="4743450" cy="6019800"/>
          </a:xfrm>
        </p:spPr>
        <p:txBody>
          <a:bodyPr tIns="46037" bIns="46037"/>
          <a:lstStyle/>
          <a:p>
            <a:r>
              <a:rPr lang="en-US" altLang="en-US" sz="2000" dirty="0" smtClean="0"/>
              <a:t>Usage: </a:t>
            </a:r>
            <a:r>
              <a:rPr lang="en-US" altLang="en-US" sz="1800" dirty="0" err="1" smtClean="0">
                <a:solidFill>
                  <a:schemeClr val="bg2"/>
                </a:solidFill>
              </a:rPr>
              <a:t>cmp</a:t>
            </a:r>
            <a:r>
              <a:rPr lang="en-US" altLang="en-US" sz="1800" dirty="0" smtClean="0">
                <a:solidFill>
                  <a:schemeClr val="bg2"/>
                </a:solidFill>
              </a:rPr>
              <a:t> </a:t>
            </a:r>
            <a:r>
              <a:rPr lang="en-US" altLang="en-US" sz="1800" dirty="0" err="1" smtClean="0">
                <a:solidFill>
                  <a:schemeClr val="bg2"/>
                </a:solidFill>
              </a:rPr>
              <a:t>dst</a:t>
            </a:r>
            <a:r>
              <a:rPr lang="en-US" altLang="en-US" sz="1800" dirty="0" smtClean="0">
                <a:solidFill>
                  <a:schemeClr val="bg2"/>
                </a:solidFill>
              </a:rPr>
              <a:t>, </a:t>
            </a:r>
            <a:r>
              <a:rPr lang="en-US" altLang="en-US" sz="1800" dirty="0" err="1" smtClean="0">
                <a:solidFill>
                  <a:schemeClr val="bg2"/>
                </a:solidFill>
              </a:rPr>
              <a:t>src</a:t>
            </a:r>
            <a:endParaRPr lang="en-US" altLang="en-US" sz="1800" dirty="0" smtClean="0">
              <a:solidFill>
                <a:schemeClr val="bg2"/>
              </a:solidFill>
            </a:endParaRPr>
          </a:p>
          <a:p>
            <a:pPr marL="914400" lvl="2" indent="0"/>
            <a:endParaRPr lang="en-US" altLang="en-US" sz="1800" dirty="0"/>
          </a:p>
          <a:p>
            <a:r>
              <a:rPr lang="en-US" altLang="en-US" sz="2000" dirty="0" smtClean="0"/>
              <a:t>Performs </a:t>
            </a:r>
            <a:r>
              <a:rPr lang="en-US" altLang="en-US" sz="2000" i="1" dirty="0" err="1" smtClean="0">
                <a:solidFill>
                  <a:srgbClr val="FF0000"/>
                </a:solidFill>
              </a:rPr>
              <a:t>dst</a:t>
            </a:r>
            <a:r>
              <a:rPr lang="en-US" altLang="en-US" sz="2000" dirty="0" smtClean="0">
                <a:solidFill>
                  <a:srgbClr val="FF0000"/>
                </a:solidFill>
              </a:rPr>
              <a:t> – </a:t>
            </a:r>
            <a:r>
              <a:rPr lang="en-US" altLang="en-US" sz="2000" i="1" dirty="0" err="1" smtClean="0">
                <a:solidFill>
                  <a:srgbClr val="FF0000"/>
                </a:solidFill>
              </a:rPr>
              <a:t>src</a:t>
            </a:r>
            <a:r>
              <a:rPr lang="en-US" altLang="en-US" sz="2000" dirty="0" smtClean="0">
                <a:solidFill>
                  <a:srgbClr val="FF0000"/>
                </a:solidFill>
              </a:rPr>
              <a:t> </a:t>
            </a:r>
            <a:r>
              <a:rPr lang="en-US" altLang="en-US" sz="2000" dirty="0" smtClean="0">
                <a:solidFill>
                  <a:srgbClr val="00B050"/>
                </a:solidFill>
              </a:rPr>
              <a:t>just like SUB</a:t>
            </a:r>
          </a:p>
          <a:p>
            <a:endParaRPr lang="en-US" altLang="en-US" sz="2000" dirty="0" smtClean="0"/>
          </a:p>
          <a:p>
            <a:r>
              <a:rPr lang="en-US" altLang="en-US" sz="2000" dirty="0" smtClean="0"/>
              <a:t> </a:t>
            </a:r>
            <a:r>
              <a:rPr lang="en-US" altLang="en-US" sz="2000" dirty="0" smtClean="0">
                <a:solidFill>
                  <a:srgbClr val="FF0000"/>
                </a:solidFill>
              </a:rPr>
              <a:t>But </a:t>
            </a:r>
            <a:r>
              <a:rPr lang="en-US" altLang="en-US" sz="2000" i="1" dirty="0" err="1" smtClean="0">
                <a:solidFill>
                  <a:srgbClr val="FF0000"/>
                </a:solidFill>
              </a:rPr>
              <a:t>dst</a:t>
            </a:r>
            <a:r>
              <a:rPr lang="en-US" altLang="en-US" sz="2000" dirty="0" smtClean="0">
                <a:solidFill>
                  <a:srgbClr val="FF0000"/>
                </a:solidFill>
              </a:rPr>
              <a:t> is unchanged</a:t>
            </a:r>
            <a:endParaRPr lang="en-US" altLang="en-US" sz="2000" dirty="0">
              <a:solidFill>
                <a:srgbClr val="FF0000"/>
              </a:solidFill>
            </a:endParaRPr>
          </a:p>
          <a:p>
            <a:endParaRPr lang="en-US" altLang="en-US" sz="2000" dirty="0" smtClean="0"/>
          </a:p>
          <a:p>
            <a:r>
              <a:rPr lang="en-US" altLang="en-US" sz="2000" dirty="0" smtClean="0"/>
              <a:t>Affects same flags as SUB</a:t>
            </a:r>
          </a:p>
          <a:p>
            <a:endParaRPr lang="en-US" altLang="en-US" sz="2000" dirty="0"/>
          </a:p>
          <a:p>
            <a:r>
              <a:rPr lang="en-US" altLang="en-US" sz="2000" dirty="0"/>
              <a:t>Same restrictions </a:t>
            </a:r>
            <a:r>
              <a:rPr lang="en-US" altLang="en-US" sz="2000" dirty="0" smtClean="0"/>
              <a:t>as </a:t>
            </a:r>
            <a:r>
              <a:rPr lang="en-US" altLang="en-US" sz="2000" dirty="0"/>
              <a:t>for </a:t>
            </a:r>
            <a:r>
              <a:rPr lang="en-US" altLang="en-US" sz="2000" dirty="0" smtClean="0"/>
              <a:t>SUB</a:t>
            </a:r>
          </a:p>
          <a:p>
            <a:endParaRPr lang="en-US" altLang="en-US" sz="2000" dirty="0"/>
          </a:p>
          <a:p>
            <a:r>
              <a:rPr lang="en-US" altLang="en-US" sz="2000" dirty="0"/>
              <a:t>Very often used just before performing a jump </a:t>
            </a:r>
            <a:endParaRPr lang="en-US" altLang="en-US" sz="2000" dirty="0" smtClean="0"/>
          </a:p>
          <a:p>
            <a:endParaRPr lang="en-US" altLang="en-US" sz="2000" dirty="0"/>
          </a:p>
          <a:p>
            <a:r>
              <a:rPr lang="en-US" altLang="en-US" sz="2000" dirty="0"/>
              <a:t>The previous program is now </a:t>
            </a:r>
            <a:r>
              <a:rPr lang="en-US" altLang="en-US" sz="2000" dirty="0" smtClean="0"/>
              <a:t>simpler</a:t>
            </a:r>
            <a:endParaRPr lang="en-US" altLang="en-US" sz="2000" dirty="0"/>
          </a:p>
        </p:txBody>
      </p:sp>
      <p:sp>
        <p:nvSpPr>
          <p:cNvPr id="83973" name="Text Box 5"/>
          <p:cNvSpPr txBox="1">
            <a:spLocks noChangeArrowheads="1"/>
          </p:cNvSpPr>
          <p:nvPr/>
        </p:nvSpPr>
        <p:spPr bwMode="auto">
          <a:xfrm>
            <a:off x="5029200" y="1447800"/>
            <a:ext cx="3962400" cy="4801314"/>
          </a:xfrm>
          <a:prstGeom prst="rect">
            <a:avLst/>
          </a:prstGeom>
          <a:solidFill>
            <a:srgbClr val="FFFF00"/>
          </a:solidFill>
          <a:ln>
            <a:noFill/>
          </a:ln>
          <a:effectLst/>
          <a:extLst/>
        </p:spPr>
        <p:txBody>
          <a:bodyPr wrap="square">
            <a:spAutoFit/>
          </a:bodyPr>
          <a:lstStyle/>
          <a:p>
            <a:pPr eaLnBrk="0" hangingPunct="0"/>
            <a:r>
              <a:rPr lang="en-US" altLang="en-US" sz="1800" b="1" dirty="0" smtClean="0">
                <a:solidFill>
                  <a:srgbClr val="010000"/>
                </a:solidFill>
                <a:latin typeface="Courier New" pitchFamily="49" charset="0"/>
              </a:rPr>
              <a:t>INCLUDE Irvine32.inc   </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.code  </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main</a:t>
            </a:r>
            <a:r>
              <a:rPr lang="en-US" altLang="en-US" sz="1800" b="1" dirty="0" smtClean="0">
                <a:solidFill>
                  <a:srgbClr val="010000"/>
                </a:solidFill>
                <a:latin typeface="Courier New" pitchFamily="49" charset="0"/>
              </a:rPr>
              <a:t>:</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al</a:t>
            </a:r>
            <a:r>
              <a:rPr lang="en-US" altLang="en-US" sz="1800" b="1" dirty="0" smtClean="0">
                <a:solidFill>
                  <a:srgbClr val="010000"/>
                </a:solidFill>
                <a:latin typeface="Courier New" pitchFamily="49" charset="0"/>
              </a:rPr>
              <a:t>, 'a’</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again:	</a:t>
            </a:r>
          </a:p>
          <a:p>
            <a:pPr eaLnBrk="0" hangingPunct="0"/>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WriteChar</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inc</a:t>
            </a:r>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 al</a:t>
            </a:r>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FF0000"/>
                </a:solidFill>
                <a:latin typeface="Courier New" pitchFamily="49" charset="0"/>
              </a:rPr>
              <a:t>cmp</a:t>
            </a:r>
            <a:r>
              <a:rPr lang="en-US" altLang="en-US" sz="1800" b="1" dirty="0" smtClean="0">
                <a:solidFill>
                  <a:srgbClr val="FF0000"/>
                </a:solidFill>
                <a:latin typeface="Courier New" pitchFamily="49" charset="0"/>
              </a:rPr>
              <a:t> </a:t>
            </a:r>
            <a:r>
              <a:rPr lang="en-US" altLang="en-US" sz="1800" b="1" dirty="0" smtClean="0">
                <a:solidFill>
                  <a:srgbClr val="FF0000"/>
                </a:solidFill>
                <a:latin typeface="Courier New" pitchFamily="49" charset="0"/>
              </a:rPr>
              <a:t> al, 7bh</a:t>
            </a:r>
            <a:endParaRPr lang="en-US" altLang="en-US" sz="1800" b="1" dirty="0" smtClean="0">
              <a:solidFill>
                <a:srgbClr val="FF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jnz</a:t>
            </a:r>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 again</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smtClean="0">
                <a:solidFill>
                  <a:srgbClr val="010000"/>
                </a:solidFill>
                <a:latin typeface="Courier New" pitchFamily="49" charset="0"/>
              </a:rPr>
              <a:t>ret</a:t>
            </a:r>
          </a:p>
          <a:p>
            <a:pPr eaLnBrk="0" hangingPunct="0"/>
            <a:endParaRPr lang="en-US" altLang="en-US" sz="1800" b="1" dirty="0" smtClean="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a:t>
            </a:r>
          </a:p>
        </p:txBody>
      </p:sp>
    </p:spTree>
    <p:extLst>
      <p:ext uri="{BB962C8B-B14F-4D97-AF65-F5344CB8AC3E}">
        <p14:creationId xmlns:p14="http://schemas.microsoft.com/office/powerpoint/2010/main" val="622690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74C9F65A-F970-41E0-AAEA-38BE84504729}" type="slidenum">
              <a:rPr lang="en-US" altLang="en-US">
                <a:solidFill>
                  <a:srgbClr val="FFFFFF"/>
                </a:solidFill>
              </a:rPr>
              <a:pPr/>
              <a:t>50</a:t>
            </a:fld>
            <a:endParaRPr lang="en-US" altLang="en-US">
              <a:solidFill>
                <a:srgbClr val="FFFFFF"/>
              </a:solidFill>
            </a:endParaRPr>
          </a:p>
        </p:txBody>
      </p:sp>
      <p:sp>
        <p:nvSpPr>
          <p:cNvPr id="149506" name="Rectangle 2"/>
          <p:cNvSpPr>
            <a:spLocks noGrp="1" noChangeArrowheads="1"/>
          </p:cNvSpPr>
          <p:nvPr>
            <p:ph type="title"/>
          </p:nvPr>
        </p:nvSpPr>
        <p:spPr/>
        <p:txBody>
          <a:bodyPr/>
          <a:lstStyle/>
          <a:p>
            <a:r>
              <a:rPr lang="en-US" altLang="en-US"/>
              <a:t>.WHILE Directive</a:t>
            </a:r>
          </a:p>
        </p:txBody>
      </p:sp>
      <p:sp>
        <p:nvSpPr>
          <p:cNvPr id="149507" name="Text Box 3"/>
          <p:cNvSpPr txBox="1">
            <a:spLocks noChangeArrowheads="1"/>
          </p:cNvSpPr>
          <p:nvPr/>
        </p:nvSpPr>
        <p:spPr bwMode="auto">
          <a:xfrm>
            <a:off x="1752600" y="2590800"/>
            <a:ext cx="5105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2000" b="1">
                <a:solidFill>
                  <a:srgbClr val="FFFFFF"/>
                </a:solidFill>
                <a:latin typeface="Courier New" pitchFamily="49" charset="0"/>
              </a:rPr>
              <a:t>; Display integers 1 – 10:</a:t>
            </a:r>
          </a:p>
          <a:p>
            <a:pPr>
              <a:lnSpc>
                <a:spcPct val="50000"/>
              </a:lnSpc>
              <a:spcBef>
                <a:spcPct val="50000"/>
              </a:spcBef>
            </a:pPr>
            <a:endParaRPr lang="en-US" altLang="en-US" sz="2000" b="1">
              <a:solidFill>
                <a:srgbClr val="FFFFFF"/>
              </a:solidFill>
              <a:latin typeface="Courier New" pitchFamily="49" charset="0"/>
            </a:endParaRPr>
          </a:p>
          <a:p>
            <a:pPr>
              <a:lnSpc>
                <a:spcPct val="50000"/>
              </a:lnSpc>
              <a:spcBef>
                <a:spcPct val="50000"/>
              </a:spcBef>
            </a:pPr>
            <a:r>
              <a:rPr lang="en-US" altLang="en-US" sz="2000" b="1">
                <a:solidFill>
                  <a:srgbClr val="FFFFFF"/>
                </a:solidFill>
                <a:latin typeface="Courier New" pitchFamily="49" charset="0"/>
              </a:rPr>
              <a:t>mov eax,0</a:t>
            </a:r>
          </a:p>
          <a:p>
            <a:pPr>
              <a:lnSpc>
                <a:spcPct val="50000"/>
              </a:lnSpc>
              <a:spcBef>
                <a:spcPct val="50000"/>
              </a:spcBef>
            </a:pPr>
            <a:r>
              <a:rPr lang="en-US" altLang="en-US" sz="2000" b="1">
                <a:solidFill>
                  <a:srgbClr val="FFFFFF"/>
                </a:solidFill>
                <a:latin typeface="Courier New" pitchFamily="49" charset="0"/>
              </a:rPr>
              <a:t>.WHILE eax &lt; 10</a:t>
            </a:r>
          </a:p>
          <a:p>
            <a:pPr>
              <a:lnSpc>
                <a:spcPct val="50000"/>
              </a:lnSpc>
              <a:spcBef>
                <a:spcPct val="50000"/>
              </a:spcBef>
            </a:pPr>
            <a:r>
              <a:rPr lang="en-US" altLang="en-US" sz="2000" b="1">
                <a:solidFill>
                  <a:srgbClr val="FFFFFF"/>
                </a:solidFill>
                <a:latin typeface="Courier New" pitchFamily="49" charset="0"/>
              </a:rPr>
              <a:t>	inc eax</a:t>
            </a:r>
          </a:p>
          <a:p>
            <a:pPr>
              <a:lnSpc>
                <a:spcPct val="50000"/>
              </a:lnSpc>
              <a:spcBef>
                <a:spcPct val="50000"/>
              </a:spcBef>
            </a:pPr>
            <a:r>
              <a:rPr lang="en-US" altLang="en-US" sz="2000" b="1">
                <a:solidFill>
                  <a:srgbClr val="FFFFFF"/>
                </a:solidFill>
                <a:latin typeface="Courier New" pitchFamily="49" charset="0"/>
              </a:rPr>
              <a:t>	call WriteDec</a:t>
            </a:r>
          </a:p>
          <a:p>
            <a:pPr>
              <a:lnSpc>
                <a:spcPct val="50000"/>
              </a:lnSpc>
              <a:spcBef>
                <a:spcPct val="50000"/>
              </a:spcBef>
            </a:pPr>
            <a:r>
              <a:rPr lang="en-US" altLang="en-US" sz="2000" b="1">
                <a:solidFill>
                  <a:srgbClr val="FFFFFF"/>
                </a:solidFill>
                <a:latin typeface="Courier New" pitchFamily="49" charset="0"/>
              </a:rPr>
              <a:t>	call Crlf</a:t>
            </a:r>
          </a:p>
          <a:p>
            <a:pPr>
              <a:lnSpc>
                <a:spcPct val="50000"/>
              </a:lnSpc>
              <a:spcBef>
                <a:spcPct val="50000"/>
              </a:spcBef>
            </a:pPr>
            <a:r>
              <a:rPr lang="en-US" altLang="en-US" sz="2000" b="1">
                <a:solidFill>
                  <a:srgbClr val="FFFFFF"/>
                </a:solidFill>
                <a:latin typeface="Courier New" pitchFamily="49" charset="0"/>
              </a:rPr>
              <a:t>.ENDW</a:t>
            </a:r>
          </a:p>
        </p:txBody>
      </p:sp>
      <p:sp>
        <p:nvSpPr>
          <p:cNvPr id="149508" name="Text Box 4"/>
          <p:cNvSpPr txBox="1">
            <a:spLocks noChangeArrowheads="1"/>
          </p:cNvSpPr>
          <p:nvPr/>
        </p:nvSpPr>
        <p:spPr bwMode="auto">
          <a:xfrm>
            <a:off x="685800" y="1066800"/>
            <a:ext cx="76962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Tests the loop condition before executing the loop body The .ENDW directive marks the end of the loop. </a:t>
            </a:r>
          </a:p>
          <a:p>
            <a:pPr>
              <a:spcBef>
                <a:spcPct val="50000"/>
              </a:spcBef>
            </a:pPr>
            <a:r>
              <a:rPr lang="en-US" altLang="en-US">
                <a:solidFill>
                  <a:srgbClr val="FFFFFF"/>
                </a:solidFill>
              </a:rPr>
              <a:t>Example:</a:t>
            </a:r>
          </a:p>
        </p:txBody>
      </p:sp>
    </p:spTree>
    <p:extLst>
      <p:ext uri="{BB962C8B-B14F-4D97-AF65-F5344CB8AC3E}">
        <p14:creationId xmlns:p14="http://schemas.microsoft.com/office/powerpoint/2010/main" val="2145446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p>
            <a:fld id="{D713C503-6396-4838-9383-6094E0F84AAE}" type="slidenum">
              <a:rPr lang="en-US" altLang="en-US">
                <a:solidFill>
                  <a:srgbClr val="FFFFFF"/>
                </a:solidFill>
              </a:rPr>
              <a:pPr/>
              <a:t>51</a:t>
            </a:fld>
            <a:endParaRPr lang="en-US" altLang="en-US">
              <a:solidFill>
                <a:srgbClr val="FFFFFF"/>
              </a:solidFill>
            </a:endParaRPr>
          </a:p>
        </p:txBody>
      </p:sp>
      <p:sp>
        <p:nvSpPr>
          <p:cNvPr id="133122" name="Rectangle 2"/>
          <p:cNvSpPr>
            <a:spLocks noGrp="1" noChangeArrowheads="1"/>
          </p:cNvSpPr>
          <p:nvPr>
            <p:ph type="title"/>
          </p:nvPr>
        </p:nvSpPr>
        <p:spPr/>
        <p:txBody>
          <a:bodyPr/>
          <a:lstStyle/>
          <a:p>
            <a:r>
              <a:rPr lang="en-US" altLang="en-US"/>
              <a:t>Table-Driven Selection</a:t>
            </a:r>
            <a:r>
              <a:rPr lang="en-US" altLang="en-US" sz="2400"/>
              <a:t>  (1 of 4)</a:t>
            </a:r>
            <a:endParaRPr lang="en-US" altLang="en-US"/>
          </a:p>
        </p:txBody>
      </p:sp>
      <p:sp>
        <p:nvSpPr>
          <p:cNvPr id="133123" name="Rectangle 3"/>
          <p:cNvSpPr>
            <a:spLocks noGrp="1" noChangeArrowheads="1"/>
          </p:cNvSpPr>
          <p:nvPr>
            <p:ph type="body" idx="1"/>
          </p:nvPr>
        </p:nvSpPr>
        <p:spPr>
          <a:xfrm>
            <a:off x="914400" y="1600200"/>
            <a:ext cx="7010400" cy="3657600"/>
          </a:xfrm>
        </p:spPr>
        <p:txBody>
          <a:bodyPr/>
          <a:lstStyle/>
          <a:p>
            <a:r>
              <a:rPr lang="en-US" altLang="en-US"/>
              <a:t>Table-driven selection uses a table lookup to replace a multiway selection structure</a:t>
            </a:r>
          </a:p>
          <a:p>
            <a:r>
              <a:rPr lang="en-US" altLang="en-US"/>
              <a:t>Create a table containing lookup values and the offsets of labels or procedures</a:t>
            </a:r>
          </a:p>
          <a:p>
            <a:r>
              <a:rPr lang="en-US" altLang="en-US"/>
              <a:t>Use a loop to search the table</a:t>
            </a:r>
          </a:p>
          <a:p>
            <a:r>
              <a:rPr lang="en-US" altLang="en-US"/>
              <a:t>Suited to a large number of comparisons</a:t>
            </a:r>
          </a:p>
        </p:txBody>
      </p:sp>
    </p:spTree>
    <p:extLst>
      <p:ext uri="{BB962C8B-B14F-4D97-AF65-F5344CB8AC3E}">
        <p14:creationId xmlns:p14="http://schemas.microsoft.com/office/powerpoint/2010/main" val="404072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92B58E0F-698D-43B7-9BB0-9F15A153070E}" type="slidenum">
              <a:rPr lang="en-US" altLang="en-US">
                <a:solidFill>
                  <a:srgbClr val="FFFFFF"/>
                </a:solidFill>
              </a:rPr>
              <a:pPr/>
              <a:t>52</a:t>
            </a:fld>
            <a:endParaRPr lang="en-US" altLang="en-US">
              <a:solidFill>
                <a:srgbClr val="FFFFFF"/>
              </a:solidFill>
            </a:endParaRPr>
          </a:p>
        </p:txBody>
      </p:sp>
      <p:sp>
        <p:nvSpPr>
          <p:cNvPr id="84994" name="Rectangle 2"/>
          <p:cNvSpPr>
            <a:spLocks noGrp="1" noChangeArrowheads="1"/>
          </p:cNvSpPr>
          <p:nvPr>
            <p:ph type="title"/>
          </p:nvPr>
        </p:nvSpPr>
        <p:spPr/>
        <p:txBody>
          <a:bodyPr/>
          <a:lstStyle/>
          <a:p>
            <a:r>
              <a:rPr lang="en-US" altLang="en-US"/>
              <a:t>Table-Driven Selection</a:t>
            </a:r>
            <a:r>
              <a:rPr lang="en-US" altLang="en-US" sz="2400"/>
              <a:t>  (2 of 4)</a:t>
            </a:r>
            <a:endParaRPr lang="en-US" altLang="en-US"/>
          </a:p>
        </p:txBody>
      </p:sp>
      <p:sp>
        <p:nvSpPr>
          <p:cNvPr id="84995" name="Text Box 3"/>
          <p:cNvSpPr txBox="1">
            <a:spLocks noChangeArrowheads="1"/>
          </p:cNvSpPr>
          <p:nvPr/>
        </p:nvSpPr>
        <p:spPr bwMode="auto">
          <a:xfrm>
            <a:off x="762000" y="2057400"/>
            <a:ext cx="777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CaseTable BYTE 'A'	; lookup value</a:t>
            </a:r>
          </a:p>
          <a:p>
            <a:pPr>
              <a:lnSpc>
                <a:spcPct val="50000"/>
              </a:lnSpc>
              <a:spcBef>
                <a:spcPct val="50000"/>
              </a:spcBef>
            </a:pPr>
            <a:r>
              <a:rPr lang="en-US" altLang="en-US" sz="1800" b="1">
                <a:solidFill>
                  <a:srgbClr val="FFFFFF"/>
                </a:solidFill>
                <a:latin typeface="Courier New" pitchFamily="49" charset="0"/>
              </a:rPr>
              <a:t>	DWORD Process_A	; address of procedure</a:t>
            </a:r>
          </a:p>
          <a:p>
            <a:pPr>
              <a:lnSpc>
                <a:spcPct val="50000"/>
              </a:lnSpc>
              <a:spcBef>
                <a:spcPct val="50000"/>
              </a:spcBef>
            </a:pPr>
            <a:r>
              <a:rPr lang="en-US" altLang="en-US" sz="1800" b="1">
                <a:solidFill>
                  <a:srgbClr val="FFFFFF"/>
                </a:solidFill>
                <a:latin typeface="Courier New" pitchFamily="49" charset="0"/>
              </a:rPr>
              <a:t>	EntrySize = ($ - CaseTable)</a:t>
            </a:r>
          </a:p>
          <a:p>
            <a:pPr>
              <a:lnSpc>
                <a:spcPct val="50000"/>
              </a:lnSpc>
              <a:spcBef>
                <a:spcPct val="50000"/>
              </a:spcBef>
            </a:pPr>
            <a:r>
              <a:rPr lang="en-US" altLang="en-US" sz="1800" b="1">
                <a:solidFill>
                  <a:srgbClr val="FFFFFF"/>
                </a:solidFill>
                <a:latin typeface="Courier New" pitchFamily="49" charset="0"/>
              </a:rPr>
              <a:t>	BYTE 'B'</a:t>
            </a:r>
          </a:p>
          <a:p>
            <a:pPr>
              <a:lnSpc>
                <a:spcPct val="50000"/>
              </a:lnSpc>
              <a:spcBef>
                <a:spcPct val="50000"/>
              </a:spcBef>
            </a:pPr>
            <a:r>
              <a:rPr lang="en-US" altLang="en-US" sz="1800" b="1">
                <a:solidFill>
                  <a:srgbClr val="FFFFFF"/>
                </a:solidFill>
                <a:latin typeface="Courier New" pitchFamily="49" charset="0"/>
              </a:rPr>
              <a:t>	DWORD Process_B</a:t>
            </a:r>
          </a:p>
          <a:p>
            <a:pPr>
              <a:lnSpc>
                <a:spcPct val="50000"/>
              </a:lnSpc>
              <a:spcBef>
                <a:spcPct val="50000"/>
              </a:spcBef>
            </a:pPr>
            <a:r>
              <a:rPr lang="en-US" altLang="en-US" sz="1800" b="1">
                <a:solidFill>
                  <a:srgbClr val="FFFFFF"/>
                </a:solidFill>
                <a:latin typeface="Courier New" pitchFamily="49" charset="0"/>
              </a:rPr>
              <a:t>	BYTE 'C'</a:t>
            </a:r>
          </a:p>
          <a:p>
            <a:pPr>
              <a:lnSpc>
                <a:spcPct val="50000"/>
              </a:lnSpc>
              <a:spcBef>
                <a:spcPct val="50000"/>
              </a:spcBef>
            </a:pPr>
            <a:r>
              <a:rPr lang="en-US" altLang="en-US" sz="1800" b="1">
                <a:solidFill>
                  <a:srgbClr val="FFFFFF"/>
                </a:solidFill>
                <a:latin typeface="Courier New" pitchFamily="49" charset="0"/>
              </a:rPr>
              <a:t>	DWORD Process_C</a:t>
            </a:r>
          </a:p>
          <a:p>
            <a:pPr>
              <a:lnSpc>
                <a:spcPct val="50000"/>
              </a:lnSpc>
              <a:spcBef>
                <a:spcPct val="50000"/>
              </a:spcBef>
            </a:pPr>
            <a:r>
              <a:rPr lang="en-US" altLang="en-US" sz="1800" b="1">
                <a:solidFill>
                  <a:srgbClr val="FFFFFF"/>
                </a:solidFill>
                <a:latin typeface="Courier New" pitchFamily="49" charset="0"/>
              </a:rPr>
              <a:t>	BYTE 'D'</a:t>
            </a:r>
          </a:p>
          <a:p>
            <a:pPr>
              <a:lnSpc>
                <a:spcPct val="50000"/>
              </a:lnSpc>
              <a:spcBef>
                <a:spcPct val="50000"/>
              </a:spcBef>
            </a:pPr>
            <a:r>
              <a:rPr lang="en-US" altLang="en-US" sz="1800" b="1">
                <a:solidFill>
                  <a:srgbClr val="FFFFFF"/>
                </a:solidFill>
                <a:latin typeface="Courier New" pitchFamily="49" charset="0"/>
              </a:rPr>
              <a:t>	DWORD Process_D</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NumberOfEntries = ($ - CaseTable) / EntrySize</a:t>
            </a:r>
          </a:p>
        </p:txBody>
      </p:sp>
      <p:sp>
        <p:nvSpPr>
          <p:cNvPr id="84996"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Step 1: create a table containing lookup values and procedure offsets:</a:t>
            </a:r>
          </a:p>
        </p:txBody>
      </p:sp>
    </p:spTree>
    <p:extLst>
      <p:ext uri="{BB962C8B-B14F-4D97-AF65-F5344CB8AC3E}">
        <p14:creationId xmlns:p14="http://schemas.microsoft.com/office/powerpoint/2010/main" val="1474518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E66DCB46-E1E1-4E86-B920-4194CA89C04A}" type="slidenum">
              <a:rPr lang="en-US" altLang="en-US">
                <a:solidFill>
                  <a:srgbClr val="FFFFFF"/>
                </a:solidFill>
              </a:rPr>
              <a:pPr/>
              <a:t>53</a:t>
            </a:fld>
            <a:endParaRPr lang="en-US" altLang="en-US">
              <a:solidFill>
                <a:srgbClr val="FFFFFF"/>
              </a:solidFill>
            </a:endParaRPr>
          </a:p>
        </p:txBody>
      </p:sp>
      <p:sp>
        <p:nvSpPr>
          <p:cNvPr id="168964" name="Rectangle 4"/>
          <p:cNvSpPr>
            <a:spLocks noGrp="1" noChangeArrowheads="1"/>
          </p:cNvSpPr>
          <p:nvPr>
            <p:ph type="title"/>
          </p:nvPr>
        </p:nvSpPr>
        <p:spPr/>
        <p:txBody>
          <a:bodyPr/>
          <a:lstStyle/>
          <a:p>
            <a:r>
              <a:rPr lang="en-US" altLang="en-US"/>
              <a:t>Table-Driven Selection</a:t>
            </a:r>
            <a:r>
              <a:rPr lang="en-US" altLang="en-US" sz="2400"/>
              <a:t>  (3 of 4)</a:t>
            </a:r>
          </a:p>
        </p:txBody>
      </p:sp>
      <p:sp>
        <p:nvSpPr>
          <p:cNvPr id="168967" name="Rectangle 7"/>
          <p:cNvSpPr>
            <a:spLocks noGrp="1" noChangeArrowheads="1"/>
          </p:cNvSpPr>
          <p:nvPr>
            <p:ph type="body" idx="1"/>
          </p:nvPr>
        </p:nvSpPr>
        <p:spPr/>
        <p:txBody>
          <a:bodyPr/>
          <a:lstStyle/>
          <a:p>
            <a:pPr>
              <a:buFontTx/>
              <a:buNone/>
            </a:pPr>
            <a:r>
              <a:rPr lang="en-US" altLang="en-US"/>
              <a:t>Table of Procedure Offsets:</a:t>
            </a:r>
          </a:p>
        </p:txBody>
      </p:sp>
      <p:pic>
        <p:nvPicPr>
          <p:cNvPr id="168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7310438"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106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3"/>
          <p:cNvSpPr>
            <a:spLocks noGrp="1"/>
          </p:cNvSpPr>
          <p:nvPr>
            <p:ph type="sldNum" sz="quarter" idx="11"/>
          </p:nvPr>
        </p:nvSpPr>
        <p:spPr/>
        <p:txBody>
          <a:bodyPr/>
          <a:lstStyle/>
          <a:p>
            <a:fld id="{CC791319-2FBD-439B-9779-4BB1587E46A3}" type="slidenum">
              <a:rPr lang="en-US" altLang="en-US">
                <a:solidFill>
                  <a:srgbClr val="FFFFFF"/>
                </a:solidFill>
              </a:rPr>
              <a:pPr/>
              <a:t>54</a:t>
            </a:fld>
            <a:endParaRPr lang="en-US" altLang="en-US">
              <a:solidFill>
                <a:srgbClr val="FFFFFF"/>
              </a:solidFill>
            </a:endParaRPr>
          </a:p>
        </p:txBody>
      </p:sp>
      <p:sp>
        <p:nvSpPr>
          <p:cNvPr id="134146" name="Rectangle 2"/>
          <p:cNvSpPr>
            <a:spLocks noGrp="1" noChangeArrowheads="1"/>
          </p:cNvSpPr>
          <p:nvPr>
            <p:ph type="title"/>
          </p:nvPr>
        </p:nvSpPr>
        <p:spPr/>
        <p:txBody>
          <a:bodyPr/>
          <a:lstStyle/>
          <a:p>
            <a:r>
              <a:rPr lang="en-US" altLang="en-US"/>
              <a:t>Table-Driven Selection</a:t>
            </a:r>
            <a:r>
              <a:rPr lang="en-US" altLang="en-US" sz="2400"/>
              <a:t>  (4 of 4)</a:t>
            </a:r>
            <a:endParaRPr lang="en-US" altLang="en-US"/>
          </a:p>
        </p:txBody>
      </p:sp>
      <p:sp>
        <p:nvSpPr>
          <p:cNvPr id="134147" name="Text Box 3"/>
          <p:cNvSpPr txBox="1">
            <a:spLocks noChangeArrowheads="1"/>
          </p:cNvSpPr>
          <p:nvPr/>
        </p:nvSpPr>
        <p:spPr bwMode="auto">
          <a:xfrm>
            <a:off x="838200" y="2209800"/>
            <a:ext cx="7772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pitchFamily="18" charset="0"/>
              </a:defRPr>
            </a:lvl1pPr>
            <a:lvl2pPr>
              <a:tabLst>
                <a:tab pos="457200" algn="l"/>
                <a:tab pos="4114800" algn="l"/>
              </a:tabLst>
              <a:defRPr sz="2400">
                <a:solidFill>
                  <a:schemeClr val="tx1"/>
                </a:solidFill>
                <a:latin typeface="Times New Roman" pitchFamily="18" charset="0"/>
              </a:defRPr>
            </a:lvl2pPr>
            <a:lvl3pPr>
              <a:tabLst>
                <a:tab pos="457200" algn="l"/>
                <a:tab pos="4114800" algn="l"/>
              </a:tabLst>
              <a:defRPr sz="2400">
                <a:solidFill>
                  <a:schemeClr val="tx1"/>
                </a:solidFill>
                <a:latin typeface="Times New Roman" pitchFamily="18" charset="0"/>
              </a:defRPr>
            </a:lvl3pPr>
            <a:lvl4pPr>
              <a:tabLst>
                <a:tab pos="457200" algn="l"/>
                <a:tab pos="4114800" algn="l"/>
              </a:tabLst>
              <a:defRPr sz="2400">
                <a:solidFill>
                  <a:schemeClr val="tx1"/>
                </a:solidFill>
                <a:latin typeface="Times New Roman" pitchFamily="18" charset="0"/>
              </a:defRPr>
            </a:lvl4pPr>
            <a:lvl5pPr>
              <a:tabLst>
                <a:tab pos="4572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600" b="1">
                <a:solidFill>
                  <a:srgbClr val="FFFFFF"/>
                </a:solidFill>
                <a:latin typeface="Courier New" pitchFamily="49" charset="0"/>
              </a:rPr>
              <a:t>	mov ebx,OFFSET CaseTable	; point EBX to the table</a:t>
            </a:r>
          </a:p>
          <a:p>
            <a:pPr>
              <a:lnSpc>
                <a:spcPct val="50000"/>
              </a:lnSpc>
              <a:spcBef>
                <a:spcPct val="50000"/>
              </a:spcBef>
            </a:pPr>
            <a:r>
              <a:rPr lang="en-US" altLang="en-US" sz="1600" b="1">
                <a:solidFill>
                  <a:srgbClr val="FFFFFF"/>
                </a:solidFill>
                <a:latin typeface="Courier New" pitchFamily="49" charset="0"/>
              </a:rPr>
              <a:t>	mov ecx,NumberOfEntries	; loop counter</a:t>
            </a:r>
          </a:p>
          <a:p>
            <a:pPr>
              <a:lnSpc>
                <a:spcPct val="50000"/>
              </a:lnSpc>
              <a:spcBef>
                <a:spcPct val="50000"/>
              </a:spcBef>
            </a:pPr>
            <a:endParaRPr lang="en-US" altLang="en-US" sz="1600" b="1">
              <a:solidFill>
                <a:srgbClr val="FFFFFF"/>
              </a:solidFill>
              <a:latin typeface="Courier New" pitchFamily="49" charset="0"/>
            </a:endParaRPr>
          </a:p>
          <a:p>
            <a:pPr>
              <a:lnSpc>
                <a:spcPct val="50000"/>
              </a:lnSpc>
              <a:spcBef>
                <a:spcPct val="50000"/>
              </a:spcBef>
            </a:pPr>
            <a:r>
              <a:rPr lang="en-US" altLang="en-US" sz="1600" b="1">
                <a:solidFill>
                  <a:srgbClr val="FFFFFF"/>
                </a:solidFill>
                <a:latin typeface="Courier New" pitchFamily="49" charset="0"/>
              </a:rPr>
              <a:t>L1:	cmp al,[ebx]	; match found?</a:t>
            </a:r>
          </a:p>
          <a:p>
            <a:pPr>
              <a:lnSpc>
                <a:spcPct val="50000"/>
              </a:lnSpc>
              <a:spcBef>
                <a:spcPct val="50000"/>
              </a:spcBef>
            </a:pPr>
            <a:r>
              <a:rPr lang="en-US" altLang="en-US" sz="1600" b="1">
                <a:solidFill>
                  <a:srgbClr val="FFFFFF"/>
                </a:solidFill>
                <a:latin typeface="Courier New" pitchFamily="49" charset="0"/>
              </a:rPr>
              <a:t>	jne L2	; no: continue</a:t>
            </a:r>
          </a:p>
          <a:p>
            <a:pPr>
              <a:lnSpc>
                <a:spcPct val="50000"/>
              </a:lnSpc>
              <a:spcBef>
                <a:spcPct val="50000"/>
              </a:spcBef>
            </a:pPr>
            <a:r>
              <a:rPr lang="en-US" altLang="en-US" sz="1600" b="1">
                <a:solidFill>
                  <a:srgbClr val="FFFFFF"/>
                </a:solidFill>
                <a:latin typeface="Courier New" pitchFamily="49" charset="0"/>
              </a:rPr>
              <a:t>	</a:t>
            </a:r>
            <a:r>
              <a:rPr lang="en-US" altLang="en-US" sz="1600" b="1">
                <a:solidFill>
                  <a:srgbClr val="FFCC66"/>
                </a:solidFill>
                <a:latin typeface="Courier New" pitchFamily="49" charset="0"/>
              </a:rPr>
              <a:t>call NEAR PTR [ebx + 1]</a:t>
            </a:r>
            <a:r>
              <a:rPr lang="en-US" altLang="en-US" sz="1600" b="1">
                <a:solidFill>
                  <a:srgbClr val="FFFFFF"/>
                </a:solidFill>
                <a:latin typeface="Courier New" pitchFamily="49" charset="0"/>
              </a:rPr>
              <a:t>	; yes: call the procedure</a:t>
            </a:r>
          </a:p>
          <a:p>
            <a:pPr>
              <a:lnSpc>
                <a:spcPct val="50000"/>
              </a:lnSpc>
              <a:spcBef>
                <a:spcPct val="50000"/>
              </a:spcBef>
            </a:pPr>
            <a:r>
              <a:rPr lang="en-US" altLang="en-US" sz="1600" b="1">
                <a:solidFill>
                  <a:srgbClr val="FFFFFF"/>
                </a:solidFill>
                <a:latin typeface="Courier New" pitchFamily="49" charset="0"/>
              </a:rPr>
              <a:t>	call WriteString	; display message</a:t>
            </a:r>
          </a:p>
          <a:p>
            <a:pPr>
              <a:lnSpc>
                <a:spcPct val="50000"/>
              </a:lnSpc>
              <a:spcBef>
                <a:spcPct val="50000"/>
              </a:spcBef>
            </a:pPr>
            <a:r>
              <a:rPr lang="en-US" altLang="en-US" sz="1600" b="1">
                <a:solidFill>
                  <a:srgbClr val="FFFFFF"/>
                </a:solidFill>
                <a:latin typeface="Courier New" pitchFamily="49" charset="0"/>
              </a:rPr>
              <a:t>	call Crlf</a:t>
            </a:r>
          </a:p>
          <a:p>
            <a:pPr>
              <a:lnSpc>
                <a:spcPct val="50000"/>
              </a:lnSpc>
              <a:spcBef>
                <a:spcPct val="50000"/>
              </a:spcBef>
            </a:pPr>
            <a:r>
              <a:rPr lang="en-US" altLang="en-US" sz="1600" b="1">
                <a:solidFill>
                  <a:srgbClr val="FFFFFF"/>
                </a:solidFill>
                <a:latin typeface="Courier New" pitchFamily="49" charset="0"/>
              </a:rPr>
              <a:t>	jmp L3	; and exit the loop</a:t>
            </a:r>
          </a:p>
          <a:p>
            <a:pPr>
              <a:lnSpc>
                <a:spcPct val="50000"/>
              </a:lnSpc>
              <a:spcBef>
                <a:spcPct val="50000"/>
              </a:spcBef>
            </a:pPr>
            <a:r>
              <a:rPr lang="en-US" altLang="en-US" sz="1600" b="1">
                <a:solidFill>
                  <a:srgbClr val="FFFFFF"/>
                </a:solidFill>
                <a:latin typeface="Courier New" pitchFamily="49" charset="0"/>
              </a:rPr>
              <a:t>L2:	add ebx,EntrySize	; point to next entry</a:t>
            </a:r>
          </a:p>
          <a:p>
            <a:pPr>
              <a:lnSpc>
                <a:spcPct val="50000"/>
              </a:lnSpc>
              <a:spcBef>
                <a:spcPct val="50000"/>
              </a:spcBef>
            </a:pPr>
            <a:r>
              <a:rPr lang="en-US" altLang="en-US" sz="1600" b="1">
                <a:solidFill>
                  <a:srgbClr val="FFFFFF"/>
                </a:solidFill>
                <a:latin typeface="Courier New" pitchFamily="49" charset="0"/>
              </a:rPr>
              <a:t>	loop L1	; repeat until ECX = 0</a:t>
            </a:r>
          </a:p>
          <a:p>
            <a:pPr>
              <a:lnSpc>
                <a:spcPct val="50000"/>
              </a:lnSpc>
              <a:spcBef>
                <a:spcPct val="50000"/>
              </a:spcBef>
            </a:pPr>
            <a:endParaRPr lang="en-US" altLang="en-US" sz="1600" b="1">
              <a:solidFill>
                <a:srgbClr val="FFFFFF"/>
              </a:solidFill>
              <a:latin typeface="Courier New" pitchFamily="49" charset="0"/>
            </a:endParaRPr>
          </a:p>
          <a:p>
            <a:pPr>
              <a:lnSpc>
                <a:spcPct val="50000"/>
              </a:lnSpc>
              <a:spcBef>
                <a:spcPct val="50000"/>
              </a:spcBef>
            </a:pPr>
            <a:r>
              <a:rPr lang="en-US" altLang="en-US" sz="1600" b="1">
                <a:solidFill>
                  <a:srgbClr val="FFFFFF"/>
                </a:solidFill>
                <a:latin typeface="Courier New" pitchFamily="49" charset="0"/>
              </a:rPr>
              <a:t>L3:</a:t>
            </a:r>
          </a:p>
        </p:txBody>
      </p:sp>
      <p:sp>
        <p:nvSpPr>
          <p:cNvPr id="134148" name="Text Box 4"/>
          <p:cNvSpPr txBox="1">
            <a:spLocks noChangeArrowheads="1"/>
          </p:cNvSpPr>
          <p:nvPr/>
        </p:nvSpPr>
        <p:spPr bwMode="auto">
          <a:xfrm>
            <a:off x="685800" y="106680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Step 2: Use a loop to search the table. When a match is found, call the procedure offset stored in the current table entry:</a:t>
            </a:r>
          </a:p>
        </p:txBody>
      </p:sp>
      <p:sp>
        <p:nvSpPr>
          <p:cNvPr id="134149" name="Line 5"/>
          <p:cNvSpPr>
            <a:spLocks noChangeShapeType="1"/>
          </p:cNvSpPr>
          <p:nvPr/>
        </p:nvSpPr>
        <p:spPr bwMode="auto">
          <a:xfrm flipH="1" flipV="1">
            <a:off x="2514600" y="3733800"/>
            <a:ext cx="457200" cy="16002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solidFill>
                <a:srgbClr val="FFFFFF"/>
              </a:solidFill>
            </a:endParaRPr>
          </a:p>
        </p:txBody>
      </p:sp>
      <p:sp>
        <p:nvSpPr>
          <p:cNvPr id="134150" name="Text Box 6"/>
          <p:cNvSpPr txBox="1">
            <a:spLocks noChangeArrowheads="1"/>
          </p:cNvSpPr>
          <p:nvPr/>
        </p:nvSpPr>
        <p:spPr bwMode="auto">
          <a:xfrm>
            <a:off x="2057400" y="5181600"/>
            <a:ext cx="2057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500">
                <a:solidFill>
                  <a:srgbClr val="FFFFFF"/>
                </a:solidFill>
              </a:rPr>
              <a:t>required for procedure pointers</a:t>
            </a:r>
          </a:p>
        </p:txBody>
      </p:sp>
    </p:spTree>
    <p:extLst>
      <p:ext uri="{BB962C8B-B14F-4D97-AF65-F5344CB8AC3E}">
        <p14:creationId xmlns:p14="http://schemas.microsoft.com/office/powerpoint/2010/main" val="2184845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74622BCC-2EF8-4273-866B-079F9B00EAA5}" type="slidenum">
              <a:rPr lang="en-US" altLang="en-US">
                <a:solidFill>
                  <a:srgbClr val="FFFFFF"/>
                </a:solidFill>
              </a:rPr>
              <a:pPr/>
              <a:t>55</a:t>
            </a:fld>
            <a:endParaRPr lang="en-US" altLang="en-US">
              <a:solidFill>
                <a:srgbClr val="FFFFFF"/>
              </a:solidFill>
            </a:endParaRPr>
          </a:p>
        </p:txBody>
      </p:sp>
      <p:sp>
        <p:nvSpPr>
          <p:cNvPr id="77826" name="Rectangle 2"/>
          <p:cNvSpPr>
            <a:spLocks noGrp="1" noChangeArrowheads="1"/>
          </p:cNvSpPr>
          <p:nvPr>
            <p:ph type="title"/>
          </p:nvPr>
        </p:nvSpPr>
        <p:spPr>
          <a:xfrm>
            <a:off x="838200" y="3429000"/>
            <a:ext cx="7772400" cy="533400"/>
          </a:xfrm>
        </p:spPr>
        <p:txBody>
          <a:bodyPr/>
          <a:lstStyle/>
          <a:p>
            <a:r>
              <a:rPr lang="en-US" altLang="en-US"/>
              <a:t>4C 6F 70 70 75 75 6E</a:t>
            </a:r>
          </a:p>
        </p:txBody>
      </p:sp>
      <p:graphicFrame>
        <p:nvGraphicFramePr>
          <p:cNvPr id="77827" name="Object 3"/>
          <p:cNvGraphicFramePr>
            <a:graphicFrameLocks noChangeAspect="1"/>
          </p:cNvGraphicFramePr>
          <p:nvPr/>
        </p:nvGraphicFramePr>
        <p:xfrm>
          <a:off x="3962400" y="2438400"/>
          <a:ext cx="1295400" cy="688975"/>
        </p:xfrm>
        <a:graphic>
          <a:graphicData uri="http://schemas.openxmlformats.org/presentationml/2006/ole">
            <mc:AlternateContent xmlns:mc="http://schemas.openxmlformats.org/markup-compatibility/2006">
              <mc:Choice xmlns:v="urn:schemas-microsoft-com:vml" Requires="v">
                <p:oleObj spid="_x0000_s134224"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147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FD2A4A0F-4158-44C7-9A4C-F9F7E0841878}" type="slidenum">
              <a:rPr lang="en-US" altLang="en-US">
                <a:solidFill>
                  <a:srgbClr val="FFFFFF"/>
                </a:solidFill>
              </a:rPr>
              <a:pPr/>
              <a:t>6</a:t>
            </a:fld>
            <a:endParaRPr lang="en-US" altLang="en-US">
              <a:solidFill>
                <a:srgbClr val="FFFFFF"/>
              </a:solidFill>
            </a:endParaRPr>
          </a:p>
        </p:txBody>
      </p:sp>
      <p:sp>
        <p:nvSpPr>
          <p:cNvPr id="97282" name="Rectangle 2"/>
          <p:cNvSpPr>
            <a:spLocks noGrp="1" noChangeArrowheads="1"/>
          </p:cNvSpPr>
          <p:nvPr>
            <p:ph type="title"/>
          </p:nvPr>
        </p:nvSpPr>
        <p:spPr/>
        <p:txBody>
          <a:bodyPr/>
          <a:lstStyle/>
          <a:p>
            <a:r>
              <a:rPr lang="en-US" altLang="en-US" dirty="0"/>
              <a:t>Jumps Based on Specific </a:t>
            </a:r>
            <a:r>
              <a:rPr lang="en-US" altLang="en-US" dirty="0" smtClean="0"/>
              <a:t>Flags</a:t>
            </a:r>
            <a:br>
              <a:rPr lang="en-US" altLang="en-US" dirty="0" smtClean="0"/>
            </a:br>
            <a:r>
              <a:rPr lang="en-US" altLang="en-US" sz="2800" dirty="0" smtClean="0"/>
              <a:t>(Single-Flag Jumps)</a:t>
            </a:r>
            <a:endParaRPr lang="en-US" altLang="en-US" sz="2800" dirty="0"/>
          </a:p>
        </p:txBody>
      </p:sp>
      <p:pic>
        <p:nvPicPr>
          <p:cNvPr id="97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4864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188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81000" y="6429821"/>
            <a:ext cx="4724400" cy="304800"/>
          </a:xfrm>
        </p:spPr>
        <p:txBody>
          <a:bodyPr/>
          <a:lstStyle/>
          <a:p>
            <a:r>
              <a:rPr lang="en-US" altLang="en-US" dirty="0">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0EB3B088-48DD-4235-BB08-6D84FFF18C78}" type="slidenum">
              <a:rPr lang="en-US" altLang="en-US">
                <a:solidFill>
                  <a:srgbClr val="FFFFFF"/>
                </a:solidFill>
              </a:rPr>
              <a:pPr/>
              <a:t>7</a:t>
            </a:fld>
            <a:endParaRPr lang="en-US" altLang="en-US">
              <a:solidFill>
                <a:srgbClr val="FFFFFF"/>
              </a:solidFill>
            </a:endParaRPr>
          </a:p>
        </p:txBody>
      </p:sp>
      <p:sp>
        <p:nvSpPr>
          <p:cNvPr id="98306" name="Rectangle 2"/>
          <p:cNvSpPr>
            <a:spLocks noGrp="1" noChangeArrowheads="1"/>
          </p:cNvSpPr>
          <p:nvPr>
            <p:ph type="title"/>
          </p:nvPr>
        </p:nvSpPr>
        <p:spPr/>
        <p:txBody>
          <a:bodyPr/>
          <a:lstStyle/>
          <a:p>
            <a:r>
              <a:rPr lang="en-US" altLang="en-US" dirty="0"/>
              <a:t>Jumps Based on </a:t>
            </a:r>
            <a:r>
              <a:rPr lang="en-US" altLang="en-US" dirty="0" smtClean="0"/>
              <a:t>Equality</a:t>
            </a:r>
            <a:br>
              <a:rPr lang="en-US" altLang="en-US" dirty="0" smtClean="0"/>
            </a:br>
            <a:r>
              <a:rPr lang="en-US" altLang="en-US" sz="2800" dirty="0" smtClean="0"/>
              <a:t>(Single-Flag Jumps)</a:t>
            </a:r>
            <a:endParaRPr lang="en-US" altLang="en-US" sz="2800" dirty="0"/>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4953000"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4300" y="3271445"/>
            <a:ext cx="8839200" cy="3000821"/>
          </a:xfrm>
          <a:prstGeom prst="rect">
            <a:avLst/>
          </a:prstGeom>
          <a:noFill/>
        </p:spPr>
        <p:txBody>
          <a:bodyPr wrap="square" rtlCol="0">
            <a:spAutoFit/>
          </a:bodyPr>
          <a:lstStyle/>
          <a:p>
            <a:r>
              <a:rPr lang="en-US" dirty="0" smtClean="0">
                <a:solidFill>
                  <a:srgbClr val="FFC000"/>
                </a:solidFill>
              </a:rPr>
              <a:t>Note:</a:t>
            </a:r>
          </a:p>
          <a:p>
            <a:endParaRPr lang="en-US" dirty="0" smtClean="0">
              <a:solidFill>
                <a:srgbClr val="FFC000"/>
              </a:solidFill>
            </a:endParaRPr>
          </a:p>
          <a:p>
            <a:pPr marL="457200" indent="-457200">
              <a:buFont typeface="Arial" panose="020B0604020202020204" pitchFamily="34" charset="0"/>
              <a:buChar char="•"/>
            </a:pPr>
            <a:r>
              <a:rPr lang="en-US" dirty="0" smtClean="0">
                <a:solidFill>
                  <a:srgbClr val="FFC000"/>
                </a:solidFill>
              </a:rPr>
              <a:t>Sometimes, the same jump instruction has 2 different mnemonics</a:t>
            </a:r>
          </a:p>
          <a:p>
            <a:pPr marL="914400" lvl="1" indent="-457200">
              <a:buFont typeface="Arial" panose="020B0604020202020204" pitchFamily="34" charset="0"/>
              <a:buChar char="•"/>
            </a:pPr>
            <a:r>
              <a:rPr lang="en-US" dirty="0" smtClean="0">
                <a:solidFill>
                  <a:srgbClr val="FFC000"/>
                </a:solidFill>
              </a:rPr>
              <a:t>Example: JZ ↔ JE</a:t>
            </a:r>
          </a:p>
          <a:p>
            <a:pPr marL="457200" indent="-457200">
              <a:buFont typeface="Arial" panose="020B0604020202020204" pitchFamily="34" charset="0"/>
              <a:buChar char="•"/>
            </a:pPr>
            <a:endParaRPr lang="en-US" dirty="0" smtClean="0">
              <a:solidFill>
                <a:srgbClr val="FFC000"/>
              </a:solidFill>
            </a:endParaRPr>
          </a:p>
          <a:p>
            <a:pPr marL="457200" indent="-457200">
              <a:buFont typeface="Arial" panose="020B0604020202020204" pitchFamily="34" charset="0"/>
              <a:buChar char="•"/>
            </a:pPr>
            <a:r>
              <a:rPr lang="en-US" dirty="0" smtClean="0">
                <a:solidFill>
                  <a:srgbClr val="FFC000"/>
                </a:solidFill>
              </a:rPr>
              <a:t>The value of the flag is the condition for jumping</a:t>
            </a:r>
          </a:p>
          <a:p>
            <a:pPr marL="914400" lvl="1" indent="-457200">
              <a:buFont typeface="Arial" panose="020B0604020202020204" pitchFamily="34" charset="0"/>
              <a:buChar char="•"/>
            </a:pPr>
            <a:r>
              <a:rPr lang="en-US" dirty="0" smtClean="0">
                <a:solidFill>
                  <a:srgbClr val="FFC000"/>
                </a:solidFill>
              </a:rPr>
              <a:t>Example: Jump to </a:t>
            </a:r>
            <a:r>
              <a:rPr lang="en-US" dirty="0" err="1" smtClean="0">
                <a:solidFill>
                  <a:srgbClr val="FFC000"/>
                </a:solidFill>
              </a:rPr>
              <a:t>dst</a:t>
            </a:r>
            <a:r>
              <a:rPr lang="en-US" dirty="0" smtClean="0">
                <a:solidFill>
                  <a:srgbClr val="FFC000"/>
                </a:solidFill>
              </a:rPr>
              <a:t>-label when the zero flag is set</a:t>
            </a:r>
          </a:p>
          <a:p>
            <a:pPr marL="914400" lvl="1" indent="-457200">
              <a:buFont typeface="Arial" panose="020B0604020202020204" pitchFamily="34" charset="0"/>
              <a:buChar char="•"/>
            </a:pPr>
            <a:endParaRPr lang="en-US" dirty="0" smtClean="0">
              <a:solidFill>
                <a:srgbClr val="FFC000"/>
              </a:solidFill>
            </a:endParaRPr>
          </a:p>
          <a:p>
            <a:pPr marL="457200" indent="-457200">
              <a:buFont typeface="Arial" panose="020B0604020202020204" pitchFamily="34" charset="0"/>
              <a:buChar char="•"/>
            </a:pPr>
            <a:r>
              <a:rPr lang="en-US" dirty="0" smtClean="0">
                <a:solidFill>
                  <a:srgbClr val="FFC000"/>
                </a:solidFill>
              </a:rPr>
              <a:t>Jumping based on register condition: JCXZ and JECXZ</a:t>
            </a:r>
            <a:endParaRPr lang="en-US" dirty="0">
              <a:solidFill>
                <a:srgbClr val="FFC000"/>
              </a:solidFill>
            </a:endParaRPr>
          </a:p>
        </p:txBody>
      </p:sp>
    </p:spTree>
    <p:extLst>
      <p:ext uri="{BB962C8B-B14F-4D97-AF65-F5344CB8AC3E}">
        <p14:creationId xmlns:p14="http://schemas.microsoft.com/office/powerpoint/2010/main" val="3201560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D9933BF-A8CD-4F2D-BC06-AF84ECC11D27}" type="slidenum">
              <a:rPr lang="en-US" altLang="en-US">
                <a:solidFill>
                  <a:srgbClr val="FF9966"/>
                </a:solidFill>
              </a:rPr>
              <a:pPr/>
              <a:t>8</a:t>
            </a:fld>
            <a:endParaRPr lang="en-US" altLang="en-US">
              <a:solidFill>
                <a:srgbClr val="FF9966"/>
              </a:solidFill>
            </a:endParaRPr>
          </a:p>
        </p:txBody>
      </p:sp>
      <p:sp>
        <p:nvSpPr>
          <p:cNvPr id="87042" name="Rectangle 2"/>
          <p:cNvSpPr>
            <a:spLocks noGrp="1" noChangeArrowheads="1"/>
          </p:cNvSpPr>
          <p:nvPr>
            <p:ph type="title"/>
          </p:nvPr>
        </p:nvSpPr>
        <p:spPr/>
        <p:txBody>
          <a:bodyPr/>
          <a:lstStyle/>
          <a:p>
            <a:r>
              <a:rPr lang="en-US" altLang="en-US"/>
              <a:t>Jumping on a Inequality Condition</a:t>
            </a:r>
          </a:p>
        </p:txBody>
      </p:sp>
      <p:sp>
        <p:nvSpPr>
          <p:cNvPr id="87043" name="Rectangle 3"/>
          <p:cNvSpPr>
            <a:spLocks noGrp="1" noChangeArrowheads="1"/>
          </p:cNvSpPr>
          <p:nvPr>
            <p:ph type="body" idx="1"/>
          </p:nvPr>
        </p:nvSpPr>
        <p:spPr>
          <a:xfrm>
            <a:off x="76200" y="838200"/>
            <a:ext cx="8915400" cy="5867400"/>
          </a:xfrm>
        </p:spPr>
        <p:txBody>
          <a:bodyPr/>
          <a:lstStyle/>
          <a:p>
            <a:pPr algn="just"/>
            <a:r>
              <a:rPr lang="en-US" altLang="en-US" sz="2000" dirty="0"/>
              <a:t>Often, we need to branch when some value is larger (or smaller) than an other. Ex:</a:t>
            </a:r>
          </a:p>
          <a:p>
            <a:pPr lvl="2" algn="just"/>
            <a:r>
              <a:rPr lang="en-US" altLang="en-US" sz="1800" dirty="0"/>
              <a:t>		CMP </a:t>
            </a:r>
            <a:r>
              <a:rPr lang="en-US" altLang="en-US" sz="1800" dirty="0" err="1"/>
              <a:t>eax</a:t>
            </a:r>
            <a:r>
              <a:rPr lang="en-US" altLang="en-US" sz="1800" dirty="0"/>
              <a:t>, </a:t>
            </a:r>
            <a:r>
              <a:rPr lang="en-US" altLang="en-US" sz="1800" dirty="0" err="1"/>
              <a:t>ebx</a:t>
            </a:r>
            <a:endParaRPr lang="en-US" altLang="en-US" sz="1800" dirty="0"/>
          </a:p>
          <a:p>
            <a:pPr lvl="2" algn="just"/>
            <a:r>
              <a:rPr lang="en-US" altLang="en-US" sz="1800" dirty="0"/>
              <a:t>		;now jump somewhere when </a:t>
            </a:r>
            <a:r>
              <a:rPr lang="en-US" altLang="en-US" sz="1800" dirty="0" err="1"/>
              <a:t>eax</a:t>
            </a:r>
            <a:r>
              <a:rPr lang="en-US" altLang="en-US" sz="1800" dirty="0"/>
              <a:t> &gt; </a:t>
            </a:r>
            <a:r>
              <a:rPr lang="en-US" altLang="en-US" sz="1800" dirty="0" err="1" smtClean="0"/>
              <a:t>ebx</a:t>
            </a:r>
            <a:endParaRPr lang="en-US" altLang="en-US" sz="1800" dirty="0" smtClean="0"/>
          </a:p>
          <a:p>
            <a:pPr lvl="2" algn="just"/>
            <a:endParaRPr lang="en-US" altLang="en-US" sz="1800" dirty="0"/>
          </a:p>
          <a:p>
            <a:pPr algn="just"/>
            <a:r>
              <a:rPr lang="en-US" altLang="en-US" sz="2000" dirty="0"/>
              <a:t>However, integer order (larger or smaller) depends on the chosen </a:t>
            </a:r>
            <a:r>
              <a:rPr lang="en-US" altLang="en-US" sz="2000" dirty="0" smtClean="0">
                <a:solidFill>
                  <a:schemeClr val="folHlink"/>
                </a:solidFill>
              </a:rPr>
              <a:t>interpretation</a:t>
            </a:r>
          </a:p>
          <a:p>
            <a:pPr algn="just"/>
            <a:endParaRPr lang="en-US" altLang="en-US" sz="2000" dirty="0">
              <a:solidFill>
                <a:schemeClr val="folHlink"/>
              </a:solidFill>
            </a:endParaRPr>
          </a:p>
          <a:p>
            <a:pPr algn="just"/>
            <a:r>
              <a:rPr lang="en-US" altLang="en-US" sz="2000" dirty="0"/>
              <a:t>Ex: if AL contains </a:t>
            </a:r>
            <a:r>
              <a:rPr lang="en-US" altLang="en-US" sz="2000" dirty="0">
                <a:solidFill>
                  <a:srgbClr val="C00000"/>
                </a:solidFill>
              </a:rPr>
              <a:t>05h</a:t>
            </a:r>
            <a:r>
              <a:rPr lang="en-US" altLang="en-US" sz="2000" dirty="0"/>
              <a:t> and BL contains </a:t>
            </a:r>
            <a:r>
              <a:rPr lang="en-US" altLang="en-US" sz="2000" dirty="0">
                <a:solidFill>
                  <a:srgbClr val="C00000"/>
                </a:solidFill>
              </a:rPr>
              <a:t>A0h</a:t>
            </a:r>
            <a:r>
              <a:rPr lang="en-US" altLang="en-US" sz="2000" dirty="0"/>
              <a:t>. Then:</a:t>
            </a:r>
          </a:p>
          <a:p>
            <a:pPr lvl="1" algn="just"/>
            <a:r>
              <a:rPr lang="en-US" altLang="en-US" sz="2000" dirty="0"/>
              <a:t>AL &gt; BL for a signed interpretation:     for </a:t>
            </a:r>
            <a:r>
              <a:rPr lang="en-US" altLang="en-US" sz="2000" dirty="0">
                <a:solidFill>
                  <a:srgbClr val="FF0000"/>
                </a:solidFill>
              </a:rPr>
              <a:t>AL = +5, BL = -96</a:t>
            </a:r>
          </a:p>
          <a:p>
            <a:pPr lvl="1" algn="just"/>
            <a:r>
              <a:rPr lang="en-US" altLang="en-US" sz="2000" dirty="0"/>
              <a:t>AL &lt; BL for a unsigned interpretation: for </a:t>
            </a:r>
            <a:r>
              <a:rPr lang="en-US" altLang="en-US" sz="2000" dirty="0">
                <a:solidFill>
                  <a:srgbClr val="FF0000"/>
                </a:solidFill>
              </a:rPr>
              <a:t>AL = 5, </a:t>
            </a:r>
            <a:r>
              <a:rPr lang="en-US" altLang="en-US" sz="2000" dirty="0" smtClean="0">
                <a:solidFill>
                  <a:srgbClr val="FF0000"/>
                </a:solidFill>
              </a:rPr>
              <a:t>  BL </a:t>
            </a:r>
            <a:r>
              <a:rPr lang="en-US" altLang="en-US" sz="2000" dirty="0">
                <a:solidFill>
                  <a:srgbClr val="FF0000"/>
                </a:solidFill>
              </a:rPr>
              <a:t>= </a:t>
            </a:r>
            <a:r>
              <a:rPr lang="en-US" altLang="en-US" sz="2000" dirty="0" smtClean="0">
                <a:solidFill>
                  <a:srgbClr val="FF0000"/>
                </a:solidFill>
              </a:rPr>
              <a:t>160</a:t>
            </a:r>
          </a:p>
          <a:p>
            <a:pPr lvl="1" algn="just"/>
            <a:endParaRPr lang="en-US" altLang="en-US" sz="2000" dirty="0">
              <a:solidFill>
                <a:srgbClr val="FF0000"/>
              </a:solidFill>
            </a:endParaRPr>
          </a:p>
          <a:p>
            <a:pPr algn="just"/>
            <a:r>
              <a:rPr lang="en-US" altLang="en-US" sz="2000" dirty="0"/>
              <a:t>Hence, we have these two </a:t>
            </a:r>
            <a:r>
              <a:rPr lang="en-US" altLang="en-US" sz="2000" dirty="0" smtClean="0"/>
              <a:t>categories of jumps</a:t>
            </a:r>
            <a:r>
              <a:rPr lang="en-US" altLang="en-US" sz="2000" dirty="0"/>
              <a:t>:</a:t>
            </a:r>
          </a:p>
          <a:p>
            <a:pPr lvl="1" algn="just"/>
            <a:r>
              <a:rPr lang="en-US" altLang="en-US" sz="2000" dirty="0">
                <a:solidFill>
                  <a:schemeClr val="folHlink"/>
                </a:solidFill>
              </a:rPr>
              <a:t>Unsigned comparison jumps</a:t>
            </a:r>
            <a:r>
              <a:rPr lang="en-US" altLang="en-US" sz="2000" dirty="0"/>
              <a:t>: for an unsigned interpretation of a comparison used just before the jump (ex: with CMP)</a:t>
            </a:r>
          </a:p>
          <a:p>
            <a:pPr lvl="1" algn="just"/>
            <a:r>
              <a:rPr lang="en-US" altLang="en-US" sz="2000" dirty="0">
                <a:solidFill>
                  <a:schemeClr val="folHlink"/>
                </a:solidFill>
              </a:rPr>
              <a:t>Signed comparison jumps</a:t>
            </a:r>
            <a:r>
              <a:rPr lang="en-US" altLang="en-US" sz="2000" dirty="0"/>
              <a:t>: for a signed interpretation of a comparison used just before the jump (ex: with CMP)</a:t>
            </a:r>
          </a:p>
        </p:txBody>
      </p:sp>
    </p:spTree>
    <p:extLst>
      <p:ext uri="{BB962C8B-B14F-4D97-AF65-F5344CB8AC3E}">
        <p14:creationId xmlns:p14="http://schemas.microsoft.com/office/powerpoint/2010/main" val="369196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1A1DD09B-5BC7-4724-82C3-FC88A3D543C0}" type="slidenum">
              <a:rPr lang="en-US" altLang="en-US">
                <a:solidFill>
                  <a:srgbClr val="FFFFFF"/>
                </a:solidFill>
              </a:rPr>
              <a:pPr/>
              <a:t>9</a:t>
            </a:fld>
            <a:endParaRPr lang="en-US" altLang="en-US">
              <a:solidFill>
                <a:srgbClr val="FFFFFF"/>
              </a:solidFill>
            </a:endParaRPr>
          </a:p>
        </p:txBody>
      </p:sp>
      <p:sp>
        <p:nvSpPr>
          <p:cNvPr id="99330" name="Rectangle 2"/>
          <p:cNvSpPr>
            <a:spLocks noGrp="1" noChangeArrowheads="1"/>
          </p:cNvSpPr>
          <p:nvPr>
            <p:ph type="title"/>
          </p:nvPr>
        </p:nvSpPr>
        <p:spPr/>
        <p:txBody>
          <a:bodyPr/>
          <a:lstStyle/>
          <a:p>
            <a:r>
              <a:rPr lang="en-US" altLang="en-US"/>
              <a:t>Jumps Based on Unsigned Comparisons</a:t>
            </a:r>
          </a:p>
        </p:txBody>
      </p:sp>
      <p:pic>
        <p:nvPicPr>
          <p:cNvPr id="99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186" y="990600"/>
            <a:ext cx="6705600"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4495800"/>
            <a:ext cx="8839200" cy="1708160"/>
          </a:xfrm>
          <a:prstGeom prst="rect">
            <a:avLst/>
          </a:prstGeom>
          <a:noFill/>
        </p:spPr>
        <p:txBody>
          <a:bodyPr wrap="square" rtlCol="0">
            <a:spAutoFit/>
          </a:bodyPr>
          <a:lstStyle/>
          <a:p>
            <a:pPr marL="342900" indent="-342900">
              <a:buFont typeface="Arial" panose="020B0604020202020204" pitchFamily="34" charset="0"/>
              <a:buChar char="•"/>
            </a:pPr>
            <a:r>
              <a:rPr lang="en-US" altLang="en-US" dirty="0" smtClean="0">
                <a:solidFill>
                  <a:schemeClr val="tx2"/>
                </a:solidFill>
              </a:rPr>
              <a:t>Each </a:t>
            </a:r>
            <a:r>
              <a:rPr lang="en-US" altLang="en-US" dirty="0">
                <a:solidFill>
                  <a:schemeClr val="tx2"/>
                </a:solidFill>
              </a:rPr>
              <a:t>of these instructions have 2 different mnemonics</a:t>
            </a:r>
          </a:p>
          <a:p>
            <a:pPr marL="342900" indent="-342900">
              <a:buFont typeface="Arial" panose="020B0604020202020204" pitchFamily="34" charset="0"/>
              <a:buChar char="•"/>
            </a:pPr>
            <a:endParaRPr lang="en-US" altLang="en-US" dirty="0">
              <a:solidFill>
                <a:schemeClr val="tx2"/>
              </a:solidFill>
            </a:endParaRPr>
          </a:p>
          <a:p>
            <a:pPr marL="342900" indent="-342900">
              <a:buFont typeface="Arial" panose="020B0604020202020204" pitchFamily="34" charset="0"/>
              <a:buChar char="•"/>
            </a:pPr>
            <a:r>
              <a:rPr lang="en-US" altLang="en-US" dirty="0">
                <a:solidFill>
                  <a:schemeClr val="tx2"/>
                </a:solidFill>
              </a:rPr>
              <a:t>We normally used them just after a </a:t>
            </a:r>
            <a:r>
              <a:rPr lang="en-US" altLang="en-US" b="1" i="1" dirty="0">
                <a:solidFill>
                  <a:schemeClr val="tx2"/>
                </a:solidFill>
              </a:rPr>
              <a:t>CMP op1,op2</a:t>
            </a:r>
            <a:r>
              <a:rPr lang="en-US" altLang="en-US" dirty="0">
                <a:solidFill>
                  <a:schemeClr val="tx2"/>
                </a:solidFill>
              </a:rPr>
              <a:t> instruction and the jumping condition is given by a </a:t>
            </a:r>
            <a:r>
              <a:rPr lang="en-US" altLang="en-US" dirty="0">
                <a:solidFill>
                  <a:schemeClr val="folHlink"/>
                </a:solidFill>
              </a:rPr>
              <a:t>unsigned interpretation</a:t>
            </a:r>
            <a:r>
              <a:rPr lang="en-US" altLang="en-US" dirty="0">
                <a:solidFill>
                  <a:schemeClr val="tx2"/>
                </a:solidFill>
              </a:rPr>
              <a:t> of the </a:t>
            </a:r>
            <a:r>
              <a:rPr lang="en-US" altLang="en-US" dirty="0" smtClean="0">
                <a:solidFill>
                  <a:schemeClr val="tx2"/>
                </a:solidFill>
              </a:rPr>
              <a:t>comparison</a:t>
            </a:r>
            <a:endParaRPr lang="en-US" altLang="en-US" dirty="0">
              <a:solidFill>
                <a:schemeClr val="tx2"/>
              </a:solidFill>
            </a:endParaRPr>
          </a:p>
        </p:txBody>
      </p:sp>
    </p:spTree>
    <p:extLst>
      <p:ext uri="{BB962C8B-B14F-4D97-AF65-F5344CB8AC3E}">
        <p14:creationId xmlns:p14="http://schemas.microsoft.com/office/powerpoint/2010/main" val="1097423577"/>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0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6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7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4829</TotalTime>
  <Words>3488</Words>
  <Application>Microsoft Macintosh PowerPoint</Application>
  <PresentationFormat>On-screen Show (4:3)</PresentationFormat>
  <Paragraphs>842</Paragraphs>
  <Slides>55</Slides>
  <Notes>17</Notes>
  <HiddenSlides>0</HiddenSlides>
  <MMClips>0</MMClips>
  <ScaleCrop>false</ScaleCrop>
  <HeadingPairs>
    <vt:vector size="8" baseType="variant">
      <vt:variant>
        <vt:lpstr>Fonts Used</vt:lpstr>
      </vt:variant>
      <vt:variant>
        <vt:i4>9</vt:i4>
      </vt:variant>
      <vt:variant>
        <vt:lpstr>Theme</vt:lpstr>
      </vt:variant>
      <vt:variant>
        <vt:i4>21</vt:i4>
      </vt:variant>
      <vt:variant>
        <vt:lpstr>Embedded OLE Servers</vt:lpstr>
      </vt:variant>
      <vt:variant>
        <vt:i4>1</vt:i4>
      </vt:variant>
      <vt:variant>
        <vt:lpstr>Slide Titles</vt:lpstr>
      </vt:variant>
      <vt:variant>
        <vt:i4>55</vt:i4>
      </vt:variant>
    </vt:vector>
  </HeadingPairs>
  <TitlesOfParts>
    <vt:vector size="86" baseType="lpstr">
      <vt:lpstr>Arial Black</vt:lpstr>
      <vt:lpstr>Arial Narrow</vt:lpstr>
      <vt:lpstr>Courier New</vt:lpstr>
      <vt:lpstr>Monotype Sorts</vt:lpstr>
      <vt:lpstr>Symbol</vt:lpstr>
      <vt:lpstr>Times New Roman</vt:lpstr>
      <vt:lpstr>Viner Hand ITC</vt:lpstr>
      <vt:lpstr>Wingdings</vt:lpstr>
      <vt:lpstr>Arial</vt:lpstr>
      <vt:lpstr>Soaring</vt:lpstr>
      <vt:lpstr>CodeStyle</vt:lpstr>
      <vt:lpstr>1_CodeStyle</vt:lpstr>
      <vt:lpstr>2_CodeStyle</vt:lpstr>
      <vt:lpstr>2_Soaring</vt:lpstr>
      <vt:lpstr>3_CodeStyle</vt:lpstr>
      <vt:lpstr>4_CodeStyle</vt:lpstr>
      <vt:lpstr>5_CodeStyle</vt:lpstr>
      <vt:lpstr>6_CodeStyle</vt:lpstr>
      <vt:lpstr>3_Soaring</vt:lpstr>
      <vt:lpstr>7_CodeStyle</vt:lpstr>
      <vt:lpstr>4_Soaring</vt:lpstr>
      <vt:lpstr>9_CodeStyle</vt:lpstr>
      <vt:lpstr>10_CodeStyle</vt:lpstr>
      <vt:lpstr>11_CodeStyle</vt:lpstr>
      <vt:lpstr>12_CodeStyle</vt:lpstr>
      <vt:lpstr>5_Soaring</vt:lpstr>
      <vt:lpstr>13_CodeStyle</vt:lpstr>
      <vt:lpstr>14_CodeStyle</vt:lpstr>
      <vt:lpstr>6_Soaring</vt:lpstr>
      <vt:lpstr>7_Soaring</vt:lpstr>
      <vt:lpstr>Clip</vt:lpstr>
      <vt:lpstr>Assembly Language for x86 Processors 6th Edition  </vt:lpstr>
      <vt:lpstr>Jumps and Loops</vt:lpstr>
      <vt:lpstr>Jcond Instruction</vt:lpstr>
      <vt:lpstr>Simple Example of Jump Using JNZ (Jump if Not Zero)</vt:lpstr>
      <vt:lpstr>The CMP Instruction</vt:lpstr>
      <vt:lpstr>Jumps Based on Specific Flags (Single-Flag Jumps)</vt:lpstr>
      <vt:lpstr>Jumps Based on Equality (Single-Flag Jumps)</vt:lpstr>
      <vt:lpstr>Jumping on a Inequality Condition</vt:lpstr>
      <vt:lpstr>Jumps Based on Unsigned Comparisons</vt:lpstr>
      <vt:lpstr>Jumps Based on Signed Comparisons</vt:lpstr>
      <vt:lpstr>Using Comparison Jumps</vt:lpstr>
      <vt:lpstr>Applications</vt:lpstr>
      <vt:lpstr>Unconditional JMP Instruction</vt:lpstr>
      <vt:lpstr>Unconditional Jump</vt:lpstr>
      <vt:lpstr>Application: an Echo Program</vt:lpstr>
      <vt:lpstr>High-Level Flow Control Structures</vt:lpstr>
      <vt:lpstr>Conditional Structures Block-Structured IF Statements</vt:lpstr>
      <vt:lpstr>If-Then-Else</vt:lpstr>
      <vt:lpstr>If-Then-Else (Continued…)</vt:lpstr>
      <vt:lpstr>Your turn . . .</vt:lpstr>
      <vt:lpstr>Conditional Structures Compound Expression with AND</vt:lpstr>
      <vt:lpstr>Compound Expression with AND</vt:lpstr>
      <vt:lpstr>Compound Expression with AND</vt:lpstr>
      <vt:lpstr>Your turn . . .</vt:lpstr>
      <vt:lpstr>Conditional Structures Compound Expression with OR</vt:lpstr>
      <vt:lpstr>Compound Expression with OR</vt:lpstr>
      <vt:lpstr>Conditional Structures WHILE Loops</vt:lpstr>
      <vt:lpstr>While</vt:lpstr>
      <vt:lpstr>Your turn . . .</vt:lpstr>
      <vt:lpstr>Case or Switch</vt:lpstr>
      <vt:lpstr>PowerPoint Presentation</vt:lpstr>
      <vt:lpstr>Exercise 1</vt:lpstr>
      <vt:lpstr>LOOP Instruction</vt:lpstr>
      <vt:lpstr>Your turn . . .</vt:lpstr>
      <vt:lpstr>The LOOP Instruction</vt:lpstr>
      <vt:lpstr>Nested Loop</vt:lpstr>
      <vt:lpstr>Conditional Loop Instructions LOOPZ and LOOPE</vt:lpstr>
      <vt:lpstr>Conditional Loop Instructions LOOPNZ and LOOPNE</vt:lpstr>
      <vt:lpstr>Conditional Loops</vt:lpstr>
      <vt:lpstr>Exercise 2</vt:lpstr>
      <vt:lpstr>46 69 6E 61 6C</vt:lpstr>
      <vt:lpstr>Creating Conditional Statements</vt:lpstr>
      <vt:lpstr>Runtime Expressions</vt:lpstr>
      <vt:lpstr>Relational and Logical Operators</vt:lpstr>
      <vt:lpstr>Signed and Unsigned Comparisons</vt:lpstr>
      <vt:lpstr>Signed and Unsigned Comparisons</vt:lpstr>
      <vt:lpstr>Signed and Unsigned Comparisons</vt:lpstr>
      <vt:lpstr>Signed and Unsigned Comparisons</vt:lpstr>
      <vt:lpstr>.REPEAT Directive</vt:lpstr>
      <vt:lpstr>.WHILE Directive</vt:lpstr>
      <vt:lpstr>Table-Driven Selection  (1 of 4)</vt:lpstr>
      <vt:lpstr>Table-Driven Selection  (2 of 4)</vt:lpstr>
      <vt:lpstr>Table-Driven Selection  (3 of 4)</vt:lpstr>
      <vt:lpstr>Table-Driven Selection  (4 of 4)</vt:lpstr>
      <vt:lpstr>4C 6F 70 70 75 75 6E</vt:lpstr>
    </vt:vector>
  </TitlesOfParts>
  <Company>Prentice-Hall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Data Transfers, Addressing, and Arithmetic</dc:subject>
  <dc:creator>Kip Irvine</dc:creator>
  <cp:lastModifiedBy>Alioune Ngom</cp:lastModifiedBy>
  <cp:revision>879</cp:revision>
  <cp:lastPrinted>2013-11-29T15:46:56Z</cp:lastPrinted>
  <dcterms:created xsi:type="dcterms:W3CDTF">2002-05-30T02:31:33Z</dcterms:created>
  <dcterms:modified xsi:type="dcterms:W3CDTF">2016-01-26T15:15:15Z</dcterms:modified>
</cp:coreProperties>
</file>