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73" r:id="rId2"/>
    <p:sldMasterId id="2147483686" r:id="rId3"/>
    <p:sldMasterId id="2147483725" r:id="rId4"/>
    <p:sldMasterId id="2147483738" r:id="rId5"/>
  </p:sldMasterIdLst>
  <p:notesMasterIdLst>
    <p:notesMasterId r:id="rId30"/>
  </p:notesMasterIdLst>
  <p:handoutMasterIdLst>
    <p:handoutMasterId r:id="rId31"/>
  </p:handoutMasterIdLst>
  <p:sldIdLst>
    <p:sldId id="256" r:id="rId6"/>
    <p:sldId id="326" r:id="rId7"/>
    <p:sldId id="281" r:id="rId8"/>
    <p:sldId id="327" r:id="rId9"/>
    <p:sldId id="319" r:id="rId10"/>
    <p:sldId id="339" r:id="rId11"/>
    <p:sldId id="335" r:id="rId12"/>
    <p:sldId id="336" r:id="rId13"/>
    <p:sldId id="282" r:id="rId14"/>
    <p:sldId id="283" r:id="rId15"/>
    <p:sldId id="337" r:id="rId16"/>
    <p:sldId id="338" r:id="rId17"/>
    <p:sldId id="284" r:id="rId18"/>
    <p:sldId id="266" r:id="rId19"/>
    <p:sldId id="332" r:id="rId20"/>
    <p:sldId id="340" r:id="rId21"/>
    <p:sldId id="341" r:id="rId22"/>
    <p:sldId id="287" r:id="rId23"/>
    <p:sldId id="311" r:id="rId24"/>
    <p:sldId id="286" r:id="rId25"/>
    <p:sldId id="333" r:id="rId26"/>
    <p:sldId id="334" r:id="rId27"/>
    <p:sldId id="308" r:id="rId28"/>
    <p:sldId id="263" r:id="rId29"/>
  </p:sldIdLst>
  <p:sldSz cx="9144000" cy="6858000" type="screen4x3"/>
  <p:notesSz cx="6858000" cy="9144000"/>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0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0945"/>
  </p:normalViewPr>
  <p:slideViewPr>
    <p:cSldViewPr>
      <p:cViewPr varScale="1">
        <p:scale>
          <a:sx n="119" d="100"/>
          <a:sy n="119" d="100"/>
        </p:scale>
        <p:origin x="1664"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136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4" Type="http://schemas.openxmlformats.org/officeDocument/2006/relationships/slide" Target="slides/slide15.xml"/><Relationship Id="rId5" Type="http://schemas.openxmlformats.org/officeDocument/2006/relationships/slide" Target="slides/slide21.xml"/><Relationship Id="rId1" Type="http://schemas.openxmlformats.org/officeDocument/2006/relationships/slide" Target="slides/slide2.xml"/><Relationship Id="rId2"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defRPr>
            </a:lvl1pPr>
          </a:lstStyle>
          <a:p>
            <a:pPr>
              <a:defRPr/>
            </a:pPr>
            <a:endParaRPr lang="en-US" altLang="en-US"/>
          </a:p>
        </p:txBody>
      </p:sp>
      <p:sp>
        <p:nvSpPr>
          <p:cNvPr id="32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defRPr>
            </a:lvl1pPr>
          </a:lstStyle>
          <a:p>
            <a:pPr>
              <a:defRPr/>
            </a:pPr>
            <a:endParaRPr lang="en-US" altLang="en-US"/>
          </a:p>
        </p:txBody>
      </p:sp>
      <p:sp>
        <p:nvSpPr>
          <p:cNvPr id="32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Times New Roman" pitchFamily="18" charset="0"/>
              </a:defRPr>
            </a:lvl1pPr>
          </a:lstStyle>
          <a:p>
            <a:pPr>
              <a:defRPr/>
            </a:pPr>
            <a:endParaRPr lang="en-US" altLang="en-US"/>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defRPr>
            </a:lvl1pPr>
          </a:lstStyle>
          <a:p>
            <a:pPr>
              <a:defRPr/>
            </a:pPr>
            <a:fld id="{098E87F2-7C2C-42D1-83D4-0FB1FF36B4E9}" type="slidenum">
              <a:rPr lang="en-US" altLang="en-US"/>
              <a:pPr>
                <a:defRPr/>
              </a:pPr>
              <a:t>‹#›</a:t>
            </a:fld>
            <a:endParaRPr lang="en-US" altLang="en-US"/>
          </a:p>
        </p:txBody>
      </p:sp>
    </p:spTree>
    <p:extLst>
      <p:ext uri="{BB962C8B-B14F-4D97-AF65-F5344CB8AC3E}">
        <p14:creationId xmlns:p14="http://schemas.microsoft.com/office/powerpoint/2010/main" val="3550247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497A235-71E4-4EE6-B1D9-EBE60E4B709C}" type="slidenum">
              <a:rPr lang="en-US" altLang="en-US"/>
              <a:pPr>
                <a:defRPr/>
              </a:pPr>
              <a:t>‹#›</a:t>
            </a:fld>
            <a:endParaRPr lang="en-US" altLang="en-US"/>
          </a:p>
        </p:txBody>
      </p:sp>
    </p:spTree>
    <p:extLst>
      <p:ext uri="{BB962C8B-B14F-4D97-AF65-F5344CB8AC3E}">
        <p14:creationId xmlns:p14="http://schemas.microsoft.com/office/powerpoint/2010/main" val="477468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C756B8-DB7E-42EF-967F-2A10ECDB616C}" type="slidenum">
              <a:rPr lang="en-US" altLang="en-US">
                <a:solidFill>
                  <a:srgbClr val="EEECE1"/>
                </a:solidFill>
              </a:rPr>
              <a:pPr/>
              <a:t>2</a:t>
            </a:fld>
            <a:endParaRPr lang="en-US" altLang="en-US">
              <a:solidFill>
                <a:srgbClr val="EEECE1"/>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4428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64C05-5175-4070-A752-49567E346976}" type="slidenum">
              <a:rPr lang="en-US" altLang="en-US">
                <a:solidFill>
                  <a:srgbClr val="EEECE1"/>
                </a:solidFill>
              </a:rPr>
              <a:pPr/>
              <a:t>4</a:t>
            </a:fld>
            <a:endParaRPr lang="en-US" altLang="en-US">
              <a:solidFill>
                <a:srgbClr val="EEECE1"/>
              </a:solidFill>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6554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9B44BD-D4D5-47EB-9E03-379ECFECC411}" type="slidenum">
              <a:rPr lang="en-US" altLang="en-US">
                <a:solidFill>
                  <a:srgbClr val="EEECE1"/>
                </a:solidFill>
              </a:rPr>
              <a:pPr/>
              <a:t>7</a:t>
            </a:fld>
            <a:endParaRPr lang="en-US" altLang="en-US">
              <a:solidFill>
                <a:srgbClr val="EEECE1"/>
              </a:solidFill>
            </a:endParaRPr>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1758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4BEDDB-763C-458A-9113-31DF6009261F}" type="slidenum">
              <a:rPr lang="en-US" altLang="en-US">
                <a:solidFill>
                  <a:srgbClr val="EEECE1"/>
                </a:solidFill>
              </a:rPr>
              <a:pPr/>
              <a:t>8</a:t>
            </a:fld>
            <a:endParaRPr lang="en-US" altLang="en-US">
              <a:solidFill>
                <a:srgbClr val="EEECE1"/>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4137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BDE50E-D1A1-44A9-9790-C3961D6D0EA0}" type="slidenum">
              <a:rPr lang="en-US" altLang="en-US">
                <a:solidFill>
                  <a:srgbClr val="EEECE1"/>
                </a:solidFill>
              </a:rPr>
              <a:pPr/>
              <a:t>11</a:t>
            </a:fld>
            <a:endParaRPr lang="en-US" altLang="en-US">
              <a:solidFill>
                <a:srgbClr val="EEECE1"/>
              </a:solidFill>
            </a:endParaRPr>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17684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02C5C4-42B2-4208-993C-A15F60B3DA7D}" type="slidenum">
              <a:rPr lang="en-US" altLang="en-US">
                <a:solidFill>
                  <a:srgbClr val="EEECE1"/>
                </a:solidFill>
              </a:rPr>
              <a:pPr/>
              <a:t>12</a:t>
            </a:fld>
            <a:endParaRPr lang="en-US" altLang="en-US">
              <a:solidFill>
                <a:srgbClr val="EEECE1"/>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51729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40585-2F2F-47B6-A400-A6115AC2BCB7}" type="slidenum">
              <a:rPr lang="en-US" altLang="en-US">
                <a:solidFill>
                  <a:srgbClr val="EEECE1"/>
                </a:solidFill>
              </a:rPr>
              <a:pPr/>
              <a:t>15</a:t>
            </a:fld>
            <a:endParaRPr lang="en-US" altLang="en-US">
              <a:solidFill>
                <a:srgbClr val="EEECE1"/>
              </a:solidFill>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70904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80DE53-CC1E-4327-99FE-6DA2100FC722}" type="slidenum">
              <a:rPr lang="en-US" altLang="en-US">
                <a:solidFill>
                  <a:srgbClr val="EEECE1"/>
                </a:solidFill>
              </a:rPr>
              <a:pPr/>
              <a:t>21</a:t>
            </a:fld>
            <a:endParaRPr lang="en-US" altLang="en-US">
              <a:solidFill>
                <a:srgbClr val="EEECE1"/>
              </a:solidFill>
            </a:endParaRPr>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5158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5F17AC-024D-4641-B03D-611F2F09208B}" type="slidenum">
              <a:rPr lang="en-US" altLang="en-US">
                <a:solidFill>
                  <a:srgbClr val="EEECE1"/>
                </a:solidFill>
              </a:rPr>
              <a:pPr/>
              <a:t>22</a:t>
            </a:fld>
            <a:endParaRPr lang="en-US" altLang="en-US">
              <a:solidFill>
                <a:srgbClr val="EEECE1"/>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9433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6" name="Arc 4"/>
            <p:cNvSpPr>
              <a:spLocks/>
            </p:cNvSpPr>
            <p:nvPr/>
          </p:nvSpPr>
          <p:spPr bwMode="auto">
            <a:xfrm>
              <a:off x="-652" y="978"/>
              <a:ext cx="4237" cy="3342"/>
            </a:xfrm>
            <a:custGeom>
              <a:avLst/>
              <a:gdLst>
                <a:gd name="T0" fmla="*/ 780 w 21600"/>
                <a:gd name="T1" fmla="*/ 0 h 21231"/>
                <a:gd name="T2" fmla="*/ 4237 w 21600"/>
                <a:gd name="T3" fmla="*/ 3342 h 21231"/>
                <a:gd name="T4" fmla="*/ 0 w 21600"/>
                <a:gd name="T5" fmla="*/ 3342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259303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3F97A2F1-ADC8-4656-9461-8DA959C5156A}" type="slidenum">
              <a:rPr lang="en-US" altLang="en-US"/>
              <a:pPr>
                <a:defRPr/>
              </a:pPr>
              <a:t>‹#›</a:t>
            </a:fld>
            <a:endParaRPr lang="en-US" altLang="en-US"/>
          </a:p>
        </p:txBody>
      </p:sp>
    </p:spTree>
    <p:extLst>
      <p:ext uri="{BB962C8B-B14F-4D97-AF65-F5344CB8AC3E}">
        <p14:creationId xmlns:p14="http://schemas.microsoft.com/office/powerpoint/2010/main" val="45539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0972222D-2D37-48F9-8C6D-B3CC1C67EBBE}" type="slidenum">
              <a:rPr lang="en-US" altLang="en-US"/>
              <a:pPr>
                <a:defRPr/>
              </a:pPr>
              <a:t>‹#›</a:t>
            </a:fld>
            <a:endParaRPr lang="en-US" altLang="en-US"/>
          </a:p>
        </p:txBody>
      </p:sp>
    </p:spTree>
    <p:extLst>
      <p:ext uri="{BB962C8B-B14F-4D97-AF65-F5344CB8AC3E}">
        <p14:creationId xmlns:p14="http://schemas.microsoft.com/office/powerpoint/2010/main" val="1283539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E8BC0A3A-2E29-4F31-9DEC-3D7B7B6DD9A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25603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30335A1-748E-4EBD-8E92-49922410C4B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37445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4AA1A14-B0E2-480F-B8E9-478E18E1642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8054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560095B-CADB-4B11-ACBA-00110982591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61155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49949032-18FC-4886-BEAB-57B2EAB6FC1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20948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73D75A8-6EAC-499D-93AE-FC88DAB8C6F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38245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3B7B948A-7B1C-4042-AA8B-642422F26D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94898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58B238-8B12-4F51-AE39-4AC72A326CA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6114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7A58CAEF-50C6-43AD-BC51-51EEBCB88365}" type="slidenum">
              <a:rPr lang="en-US" altLang="en-US"/>
              <a:pPr>
                <a:defRPr/>
              </a:pPr>
              <a:t>‹#›</a:t>
            </a:fld>
            <a:endParaRPr lang="en-US" altLang="en-US"/>
          </a:p>
        </p:txBody>
      </p:sp>
    </p:spTree>
    <p:extLst>
      <p:ext uri="{BB962C8B-B14F-4D97-AF65-F5344CB8AC3E}">
        <p14:creationId xmlns:p14="http://schemas.microsoft.com/office/powerpoint/2010/main" val="37429659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EF0351B-03FB-4807-9114-31190D7A77B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978290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95C3F88-2D93-44A9-AD54-49C7B648717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703694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516C5C0-FD0D-4937-9B30-C618417D2EB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7891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A188F7C8-AD73-4E43-9E86-201D1CDC0A4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287895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E8BC0A3A-2E29-4F31-9DEC-3D7B7B6DD9A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15435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30335A1-748E-4EBD-8E92-49922410C4B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494222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4AA1A14-B0E2-480F-B8E9-478E18E1642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853912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560095B-CADB-4B11-ACBA-00110982591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649914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49949032-18FC-4886-BEAB-57B2EAB6FC1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946961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73D75A8-6EAC-499D-93AE-FC88DAB8C6F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49707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CECE28C1-9B6A-4E58-BF96-98A938C653CB}" type="slidenum">
              <a:rPr lang="en-US" altLang="en-US"/>
              <a:pPr>
                <a:defRPr/>
              </a:pPr>
              <a:t>‹#›</a:t>
            </a:fld>
            <a:endParaRPr lang="en-US" altLang="en-US"/>
          </a:p>
        </p:txBody>
      </p:sp>
    </p:spTree>
    <p:extLst>
      <p:ext uri="{BB962C8B-B14F-4D97-AF65-F5344CB8AC3E}">
        <p14:creationId xmlns:p14="http://schemas.microsoft.com/office/powerpoint/2010/main" val="2555704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3B7B948A-7B1C-4042-AA8B-642422F26D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867135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58B238-8B12-4F51-AE39-4AC72A326CA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272273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EF0351B-03FB-4807-9114-31190D7A77B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962257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95C3F88-2D93-44A9-AD54-49C7B648717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416497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516C5C0-FD0D-4937-9B30-C618417D2EB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864784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A188F7C8-AD73-4E43-9E86-201D1CDC0A4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952567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E8BC0A3A-2E29-4F31-9DEC-3D7B7B6DD9A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345158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30335A1-748E-4EBD-8E92-49922410C4B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561155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4AA1A14-B0E2-480F-B8E9-478E18E1642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141126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560095B-CADB-4B11-ACBA-00110982591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55684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50ADC988-0F83-4D77-84BF-A8019AE6D02A}" type="slidenum">
              <a:rPr lang="en-US" altLang="en-US"/>
              <a:pPr>
                <a:defRPr/>
              </a:pPr>
              <a:t>‹#›</a:t>
            </a:fld>
            <a:endParaRPr lang="en-US" altLang="en-US"/>
          </a:p>
        </p:txBody>
      </p:sp>
    </p:spTree>
    <p:extLst>
      <p:ext uri="{BB962C8B-B14F-4D97-AF65-F5344CB8AC3E}">
        <p14:creationId xmlns:p14="http://schemas.microsoft.com/office/powerpoint/2010/main" val="23162799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49949032-18FC-4886-BEAB-57B2EAB6FC1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426287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73D75A8-6EAC-499D-93AE-FC88DAB8C6F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806353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3B7B948A-7B1C-4042-AA8B-642422F26D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890050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58B238-8B12-4F51-AE39-4AC72A326CA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539665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EF0351B-03FB-4807-9114-31190D7A77B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383823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95C3F88-2D93-44A9-AD54-49C7B648717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532611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516C5C0-FD0D-4937-9B30-C618417D2EB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655728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A188F7C8-AD73-4E43-9E86-201D1CDC0A4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585794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E8BC0A3A-2E29-4F31-9DEC-3D7B7B6DD9A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887312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30335A1-748E-4EBD-8E92-49922410C4B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2071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8" name="Rectangle 9"/>
          <p:cNvSpPr>
            <a:spLocks noGrp="1" noChangeArrowheads="1"/>
          </p:cNvSpPr>
          <p:nvPr>
            <p:ph type="sldNum" sz="quarter" idx="11"/>
          </p:nvPr>
        </p:nvSpPr>
        <p:spPr>
          <a:ln/>
        </p:spPr>
        <p:txBody>
          <a:bodyPr/>
          <a:lstStyle>
            <a:lvl1pPr>
              <a:defRPr/>
            </a:lvl1pPr>
          </a:lstStyle>
          <a:p>
            <a:pPr>
              <a:defRPr/>
            </a:pPr>
            <a:fld id="{92CFE09E-2066-4DA0-B9AA-B7D742D15D72}" type="slidenum">
              <a:rPr lang="en-US" altLang="en-US"/>
              <a:pPr>
                <a:defRPr/>
              </a:pPr>
              <a:t>‹#›</a:t>
            </a:fld>
            <a:endParaRPr lang="en-US" altLang="en-US"/>
          </a:p>
        </p:txBody>
      </p:sp>
    </p:spTree>
    <p:extLst>
      <p:ext uri="{BB962C8B-B14F-4D97-AF65-F5344CB8AC3E}">
        <p14:creationId xmlns:p14="http://schemas.microsoft.com/office/powerpoint/2010/main" val="14583396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4AA1A14-B0E2-480F-B8E9-478E18E1642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652155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560095B-CADB-4B11-ACBA-00110982591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536997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49949032-18FC-4886-BEAB-57B2EAB6FC1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542128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73D75A8-6EAC-499D-93AE-FC88DAB8C6F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89550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3B7B948A-7B1C-4042-AA8B-642422F26D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6699748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58B238-8B12-4F51-AE39-4AC72A326CA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909671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EF0351B-03FB-4807-9114-31190D7A77B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122605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95C3F88-2D93-44A9-AD54-49C7B648717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00454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516C5C0-FD0D-4937-9B30-C618417D2EB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905665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A188F7C8-AD73-4E43-9E86-201D1CDC0A4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466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4" name="Rectangle 9"/>
          <p:cNvSpPr>
            <a:spLocks noGrp="1" noChangeArrowheads="1"/>
          </p:cNvSpPr>
          <p:nvPr>
            <p:ph type="sldNum" sz="quarter" idx="11"/>
          </p:nvPr>
        </p:nvSpPr>
        <p:spPr>
          <a:ln/>
        </p:spPr>
        <p:txBody>
          <a:bodyPr/>
          <a:lstStyle>
            <a:lvl1pPr>
              <a:defRPr/>
            </a:lvl1pPr>
          </a:lstStyle>
          <a:p>
            <a:pPr>
              <a:defRPr/>
            </a:pPr>
            <a:fld id="{2158361E-2118-4217-9214-34DEBCE628F4}" type="slidenum">
              <a:rPr lang="en-US" altLang="en-US"/>
              <a:pPr>
                <a:defRPr/>
              </a:pPr>
              <a:t>‹#›</a:t>
            </a:fld>
            <a:endParaRPr lang="en-US" altLang="en-US"/>
          </a:p>
        </p:txBody>
      </p:sp>
    </p:spTree>
    <p:extLst>
      <p:ext uri="{BB962C8B-B14F-4D97-AF65-F5344CB8AC3E}">
        <p14:creationId xmlns:p14="http://schemas.microsoft.com/office/powerpoint/2010/main" val="10757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3" name="Rectangle 9"/>
          <p:cNvSpPr>
            <a:spLocks noGrp="1" noChangeArrowheads="1"/>
          </p:cNvSpPr>
          <p:nvPr>
            <p:ph type="sldNum" sz="quarter" idx="11"/>
          </p:nvPr>
        </p:nvSpPr>
        <p:spPr>
          <a:ln/>
        </p:spPr>
        <p:txBody>
          <a:bodyPr/>
          <a:lstStyle>
            <a:lvl1pPr>
              <a:defRPr/>
            </a:lvl1pPr>
          </a:lstStyle>
          <a:p>
            <a:pPr>
              <a:defRPr/>
            </a:pPr>
            <a:fld id="{4126B269-6C18-47CE-8FB5-A103EB5E3D49}" type="slidenum">
              <a:rPr lang="en-US" altLang="en-US"/>
              <a:pPr>
                <a:defRPr/>
              </a:pPr>
              <a:t>‹#›</a:t>
            </a:fld>
            <a:endParaRPr lang="en-US" altLang="en-US"/>
          </a:p>
        </p:txBody>
      </p:sp>
    </p:spTree>
    <p:extLst>
      <p:ext uri="{BB962C8B-B14F-4D97-AF65-F5344CB8AC3E}">
        <p14:creationId xmlns:p14="http://schemas.microsoft.com/office/powerpoint/2010/main" val="143947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65C3DBF8-1567-4B53-9B84-E3F4ADE7EA60}" type="slidenum">
              <a:rPr lang="en-US" altLang="en-US"/>
              <a:pPr>
                <a:defRPr/>
              </a:pPr>
              <a:t>‹#›</a:t>
            </a:fld>
            <a:endParaRPr lang="en-US" altLang="en-US"/>
          </a:p>
        </p:txBody>
      </p:sp>
    </p:spTree>
    <p:extLst>
      <p:ext uri="{BB962C8B-B14F-4D97-AF65-F5344CB8AC3E}">
        <p14:creationId xmlns:p14="http://schemas.microsoft.com/office/powerpoint/2010/main" val="193447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5933354D-4300-4E2E-B596-F52FCF6F728A}" type="slidenum">
              <a:rPr lang="en-US" altLang="en-US"/>
              <a:pPr>
                <a:defRPr/>
              </a:pPr>
              <a:t>‹#›</a:t>
            </a:fld>
            <a:endParaRPr lang="en-US" altLang="en-US"/>
          </a:p>
        </p:txBody>
      </p:sp>
    </p:spTree>
    <p:extLst>
      <p:ext uri="{BB962C8B-B14F-4D97-AF65-F5344CB8AC3E}">
        <p14:creationId xmlns:p14="http://schemas.microsoft.com/office/powerpoint/2010/main" val="29999405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theme" Target="../theme/theme5.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228600" y="6248400"/>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smtClean="0"/>
            </a:lvl1pPr>
          </a:lstStyle>
          <a:p>
            <a:pPr>
              <a:defRPr/>
            </a:pPr>
            <a:r>
              <a:rPr lang="en-US" altLang="en-US"/>
              <a:t>Irvine, Kip R. Assembly Language for x86 Processors 6/e, 2010.</a:t>
            </a:r>
          </a:p>
        </p:txBody>
      </p:sp>
      <p:sp>
        <p:nvSpPr>
          <p:cNvPr id="1028"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9"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smtClean="0">
                <a:latin typeface="Times New Roman" pitchFamily="18" charset="0"/>
              </a:defRPr>
            </a:lvl1pPr>
          </a:lstStyle>
          <a:p>
            <a:pPr>
              <a:defRPr/>
            </a:pPr>
            <a:fld id="{A83FC755-49C3-4840-8E64-F3C2075AA74C}"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931B8E7D-4F95-4E08-9CF0-603420D0F336}"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56930611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931B8E7D-4F95-4E08-9CF0-603420D0F336}"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330464531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931B8E7D-4F95-4E08-9CF0-603420D0F336}"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195752878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931B8E7D-4F95-4E08-9CF0-603420D0F336}"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334143116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4.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5.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RevStr.as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6.wmf"/><Relationship Id="rId1" Type="http://schemas.openxmlformats.org/officeDocument/2006/relationships/vmlDrawing" Target="../drawings/vmlDrawing6.vml"/><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altLang="en-US" smtClean="0"/>
              <a:t>Assembly Language for x86 Processors </a:t>
            </a:r>
            <a:r>
              <a:rPr lang="en-US" altLang="en-US" sz="2800" smtClean="0"/>
              <a:t>6th Edition</a:t>
            </a:r>
            <a:r>
              <a:rPr lang="en-US" altLang="en-US" smtClean="0"/>
              <a:t>  </a:t>
            </a:r>
          </a:p>
        </p:txBody>
      </p:sp>
      <p:sp>
        <p:nvSpPr>
          <p:cNvPr id="3075" name="Rectangle 3"/>
          <p:cNvSpPr>
            <a:spLocks noGrp="1" noChangeArrowheads="1"/>
          </p:cNvSpPr>
          <p:nvPr>
            <p:ph type="subTitle" idx="1"/>
          </p:nvPr>
        </p:nvSpPr>
        <p:spPr>
          <a:xfrm>
            <a:off x="1447800" y="2209800"/>
            <a:ext cx="6400800" cy="1752600"/>
          </a:xfrm>
        </p:spPr>
        <p:txBody>
          <a:bodyPr/>
          <a:lstStyle/>
          <a:p>
            <a:pPr eaLnBrk="1" hangingPunct="1"/>
            <a:r>
              <a:rPr lang="en-US" altLang="en-US" sz="3200" dirty="0" smtClean="0"/>
              <a:t>Chapter 5: The Stack</a:t>
            </a:r>
          </a:p>
        </p:txBody>
      </p:sp>
      <p:sp>
        <p:nvSpPr>
          <p:cNvPr id="30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200"/>
              <a:t>(c) Pearson Education, 2010. All rights reserved. You may modify and copy this slide show for your personal use, or for use in the classroom, as long as this copyright statement, the author's name, and the title are not changed.</a:t>
            </a:r>
          </a:p>
        </p:txBody>
      </p:sp>
      <p:sp>
        <p:nvSpPr>
          <p:cNvPr id="3077" name="Text Box 6"/>
          <p:cNvSpPr txBox="1">
            <a:spLocks noChangeArrowheads="1"/>
          </p:cNvSpPr>
          <p:nvPr/>
        </p:nvSpPr>
        <p:spPr bwMode="auto">
          <a:xfrm>
            <a:off x="533400" y="48768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i="1"/>
              <a:t>Slides prepared by the author</a:t>
            </a:r>
          </a:p>
          <a:p>
            <a:pPr eaLnBrk="1" hangingPunct="1">
              <a:spcBef>
                <a:spcPct val="50000"/>
              </a:spcBef>
            </a:pPr>
            <a:r>
              <a:rPr lang="en-US" altLang="en-US" sz="1700" i="1"/>
              <a:t>Revision date: 2/15/2010</a:t>
            </a:r>
          </a:p>
        </p:txBody>
      </p:sp>
      <p:sp>
        <p:nvSpPr>
          <p:cNvPr id="3078"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a:solidFill>
                  <a:schemeClr val="tx2"/>
                </a:solidFill>
              </a:rPr>
              <a:t>Kip R.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xfrm>
            <a:off x="228600" y="6448351"/>
            <a:ext cx="4800600" cy="304800"/>
          </a:xfrm>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dirty="0"/>
              <a:t>Irvine, Kip R. Assembly Language for x86 Processors 6/e, 2010.</a:t>
            </a:r>
          </a:p>
        </p:txBody>
      </p:sp>
      <p:sp>
        <p:nvSpPr>
          <p:cNvPr id="28675"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CCEA113-B00C-45EF-B0DE-AE10CC0C47A6}" type="slidenum">
              <a:rPr lang="en-US" altLang="en-US" sz="1600">
                <a:latin typeface="Times New Roman" pitchFamily="18" charset="0"/>
              </a:rPr>
              <a:pPr eaLnBrk="1" hangingPunct="1"/>
              <a:t>10</a:t>
            </a:fld>
            <a:endParaRPr lang="en-US" altLang="en-US" sz="1600">
              <a:latin typeface="Times New Roman" pitchFamily="18" charset="0"/>
            </a:endParaRPr>
          </a:p>
        </p:txBody>
      </p:sp>
      <p:sp>
        <p:nvSpPr>
          <p:cNvPr id="104450" name="Rectangle 2"/>
          <p:cNvSpPr>
            <a:spLocks noGrp="1" noChangeArrowheads="1"/>
          </p:cNvSpPr>
          <p:nvPr>
            <p:ph type="title"/>
          </p:nvPr>
        </p:nvSpPr>
        <p:spPr/>
        <p:txBody>
          <a:bodyPr/>
          <a:lstStyle/>
          <a:p>
            <a:pPr eaLnBrk="1" hangingPunct="1">
              <a:defRPr/>
            </a:pPr>
            <a:r>
              <a:rPr lang="en-US" altLang="en-US" smtClean="0"/>
              <a:t>PUSH Operation</a:t>
            </a:r>
            <a:r>
              <a:rPr lang="en-US" altLang="en-US" sz="2400" smtClean="0"/>
              <a:t> (2 of 2)</a:t>
            </a:r>
            <a:endParaRPr lang="en-US" altLang="en-US" smtClean="0"/>
          </a:p>
        </p:txBody>
      </p:sp>
      <p:sp>
        <p:nvSpPr>
          <p:cNvPr id="28677" name="Rectangle 3"/>
          <p:cNvSpPr>
            <a:spLocks noGrp="1" noChangeArrowheads="1"/>
          </p:cNvSpPr>
          <p:nvPr>
            <p:ph type="body" idx="1"/>
          </p:nvPr>
        </p:nvSpPr>
        <p:spPr>
          <a:xfrm>
            <a:off x="685800" y="1143000"/>
            <a:ext cx="7772400" cy="609600"/>
          </a:xfrm>
        </p:spPr>
        <p:txBody>
          <a:bodyPr/>
          <a:lstStyle/>
          <a:p>
            <a:pPr eaLnBrk="1" hangingPunct="1"/>
            <a:r>
              <a:rPr lang="en-US" altLang="en-US" smtClean="0"/>
              <a:t>Same stack after pushing two more integers:</a:t>
            </a:r>
          </a:p>
        </p:txBody>
      </p:sp>
      <p:graphicFrame>
        <p:nvGraphicFramePr>
          <p:cNvPr id="28678" name="Object 5"/>
          <p:cNvGraphicFramePr>
            <a:graphicFrameLocks noChangeAspect="1"/>
          </p:cNvGraphicFramePr>
          <p:nvPr/>
        </p:nvGraphicFramePr>
        <p:xfrm>
          <a:off x="2590800" y="1752600"/>
          <a:ext cx="3733800" cy="2763838"/>
        </p:xfrm>
        <a:graphic>
          <a:graphicData uri="http://schemas.openxmlformats.org/presentationml/2006/ole">
            <mc:AlternateContent xmlns:mc="http://schemas.openxmlformats.org/markup-compatibility/2006">
              <mc:Choice xmlns:v="urn:schemas-microsoft-com:vml" Requires="v">
                <p:oleObj spid="_x0000_s28718" name="VISIO" r:id="rId3" imgW="2392680" imgH="1490472" progId="Visio.Drawing.6">
                  <p:embed/>
                </p:oleObj>
              </mc:Choice>
              <mc:Fallback>
                <p:oleObj name="VISIO" r:id="rId3" imgW="2392680" imgH="1490472"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9804" r="5882"/>
                      <a:stretch>
                        <a:fillRect/>
                      </a:stretch>
                    </p:blipFill>
                    <p:spPr bwMode="auto">
                      <a:xfrm>
                        <a:off x="2590800" y="1752600"/>
                        <a:ext cx="3733800" cy="27638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9" name="Text Box 6"/>
          <p:cNvSpPr txBox="1">
            <a:spLocks noChangeArrowheads="1"/>
          </p:cNvSpPr>
          <p:nvPr/>
        </p:nvSpPr>
        <p:spPr bwMode="auto">
          <a:xfrm>
            <a:off x="914400" y="4791075"/>
            <a:ext cx="7315200" cy="1962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The stack grows downward. The area below ESP is always available (unless the stack has overflowed</a:t>
            </a:r>
            <a:r>
              <a:rPr lang="en-US" altLang="en-US" dirty="0" smtClean="0"/>
              <a:t>).</a:t>
            </a:r>
          </a:p>
          <a:p>
            <a:pPr lvl="1" eaLnBrk="1" hangingPunct="1">
              <a:spcBef>
                <a:spcPct val="50000"/>
              </a:spcBef>
            </a:pPr>
            <a:r>
              <a:rPr lang="en-US" altLang="en-US" sz="1800" dirty="0" smtClean="0">
                <a:solidFill>
                  <a:srgbClr val="FFFF00"/>
                </a:solidFill>
              </a:rPr>
              <a:t>The stack is full when ESP points at the </a:t>
            </a:r>
            <a:r>
              <a:rPr lang="en-US" altLang="en-US" sz="1800" b="1" i="1" u="sng" dirty="0" smtClean="0">
                <a:solidFill>
                  <a:srgbClr val="FFFF00"/>
                </a:solidFill>
              </a:rPr>
              <a:t>physical bottom</a:t>
            </a:r>
            <a:r>
              <a:rPr lang="en-US" altLang="en-US" sz="1800" dirty="0" smtClean="0">
                <a:solidFill>
                  <a:srgbClr val="FFFF00"/>
                </a:solidFill>
              </a:rPr>
              <a:t> of the stack: The </a:t>
            </a:r>
            <a:r>
              <a:rPr lang="en-US" altLang="en-US" sz="1800" b="1" i="1" u="sng" dirty="0" smtClean="0">
                <a:solidFill>
                  <a:srgbClr val="FFFF00"/>
                </a:solidFill>
              </a:rPr>
              <a:t>physical bottom</a:t>
            </a:r>
            <a:r>
              <a:rPr lang="en-US" altLang="en-US" sz="1800" dirty="0" smtClean="0">
                <a:solidFill>
                  <a:srgbClr val="FFFF00"/>
                </a:solidFill>
              </a:rPr>
              <a:t> of the stack is the memory byte in the stack which is located at the smallest available address.</a:t>
            </a:r>
            <a:endParaRPr lang="en-US" altLang="en-US" sz="1800" dirty="0">
              <a:solidFill>
                <a:srgbClr val="FFFF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95DA020-895A-4D97-A9BC-A52B727307B6}" type="slidenum">
              <a:rPr lang="en-US" altLang="en-US">
                <a:solidFill>
                  <a:srgbClr val="FF9966"/>
                </a:solidFill>
              </a:rPr>
              <a:pPr/>
              <a:t>11</a:t>
            </a:fld>
            <a:endParaRPr lang="en-US" altLang="en-US">
              <a:solidFill>
                <a:srgbClr val="FF9966"/>
              </a:solidFill>
            </a:endParaRPr>
          </a:p>
        </p:txBody>
      </p:sp>
      <p:sp>
        <p:nvSpPr>
          <p:cNvPr id="87042" name="Rectangle 2"/>
          <p:cNvSpPr>
            <a:spLocks noGrp="1" noChangeArrowheads="1"/>
          </p:cNvSpPr>
          <p:nvPr>
            <p:ph type="title"/>
          </p:nvPr>
        </p:nvSpPr>
        <p:spPr/>
        <p:txBody>
          <a:bodyPr/>
          <a:lstStyle/>
          <a:p>
            <a:r>
              <a:rPr lang="en-US" altLang="en-US"/>
              <a:t>The POP Instruction</a:t>
            </a:r>
          </a:p>
        </p:txBody>
      </p:sp>
      <p:sp>
        <p:nvSpPr>
          <p:cNvPr id="87043" name="Rectangle 3"/>
          <p:cNvSpPr>
            <a:spLocks noGrp="1" noChangeArrowheads="1"/>
          </p:cNvSpPr>
          <p:nvPr>
            <p:ph type="body" idx="1"/>
          </p:nvPr>
        </p:nvSpPr>
        <p:spPr>
          <a:xfrm>
            <a:off x="152400" y="762000"/>
            <a:ext cx="8839200" cy="5943600"/>
          </a:xfrm>
        </p:spPr>
        <p:txBody>
          <a:bodyPr/>
          <a:lstStyle/>
          <a:p>
            <a:pPr>
              <a:lnSpc>
                <a:spcPct val="90000"/>
              </a:lnSpc>
            </a:pPr>
            <a:r>
              <a:rPr lang="en-US" altLang="en-US" dirty="0"/>
              <a:t>POP undoes the action of </a:t>
            </a:r>
            <a:r>
              <a:rPr lang="en-US" altLang="en-US" dirty="0" smtClean="0"/>
              <a:t>PUSH</a:t>
            </a:r>
          </a:p>
          <a:p>
            <a:pPr>
              <a:lnSpc>
                <a:spcPct val="90000"/>
              </a:lnSpc>
            </a:pPr>
            <a:endParaRPr lang="en-US" altLang="en-US" dirty="0"/>
          </a:p>
          <a:p>
            <a:pPr>
              <a:lnSpc>
                <a:spcPct val="90000"/>
              </a:lnSpc>
            </a:pPr>
            <a:r>
              <a:rPr lang="en-US" altLang="en-US" dirty="0"/>
              <a:t>To pop data from the stack, we use:</a:t>
            </a:r>
          </a:p>
          <a:p>
            <a:pPr lvl="2">
              <a:lnSpc>
                <a:spcPct val="90000"/>
              </a:lnSpc>
            </a:pPr>
            <a:r>
              <a:rPr lang="en-US" altLang="en-US" dirty="0"/>
              <a:t>          POP </a:t>
            </a:r>
            <a:r>
              <a:rPr lang="en-US" altLang="en-US" dirty="0" smtClean="0"/>
              <a:t>destination</a:t>
            </a:r>
          </a:p>
          <a:p>
            <a:pPr lvl="2">
              <a:lnSpc>
                <a:spcPct val="90000"/>
              </a:lnSpc>
            </a:pPr>
            <a:endParaRPr lang="en-US" altLang="en-US" dirty="0"/>
          </a:p>
          <a:p>
            <a:pPr>
              <a:lnSpc>
                <a:spcPct val="90000"/>
              </a:lnSpc>
            </a:pPr>
            <a:r>
              <a:rPr lang="en-US" altLang="en-US" dirty="0"/>
              <a:t>The operand can be either </a:t>
            </a:r>
            <a:r>
              <a:rPr lang="en-US" altLang="en-US" dirty="0" err="1"/>
              <a:t>reg</a:t>
            </a:r>
            <a:r>
              <a:rPr lang="en-US" altLang="en-US" dirty="0"/>
              <a:t>, </a:t>
            </a:r>
            <a:r>
              <a:rPr lang="en-US" altLang="en-US" dirty="0" err="1"/>
              <a:t>mem</a:t>
            </a:r>
            <a:r>
              <a:rPr lang="en-US" altLang="en-US" dirty="0"/>
              <a:t> (or indirect) but it must be 16-bit or 32-bit in size. </a:t>
            </a:r>
          </a:p>
          <a:p>
            <a:pPr lvl="1">
              <a:lnSpc>
                <a:spcPct val="90000"/>
              </a:lnSpc>
            </a:pPr>
            <a:r>
              <a:rPr lang="en-US" altLang="en-US" dirty="0"/>
              <a:t>The operand cannot be </a:t>
            </a:r>
            <a:r>
              <a:rPr lang="en-US" altLang="en-US" dirty="0" err="1" smtClean="0"/>
              <a:t>imm</a:t>
            </a:r>
            <a:endParaRPr lang="en-US" altLang="en-US" dirty="0" smtClean="0"/>
          </a:p>
          <a:p>
            <a:pPr lvl="1">
              <a:lnSpc>
                <a:spcPct val="90000"/>
              </a:lnSpc>
            </a:pPr>
            <a:endParaRPr lang="en-US" altLang="en-US" dirty="0"/>
          </a:p>
          <a:p>
            <a:pPr>
              <a:lnSpc>
                <a:spcPct val="90000"/>
              </a:lnSpc>
            </a:pPr>
            <a:r>
              <a:rPr lang="en-US" altLang="en-US" dirty="0"/>
              <a:t>Let </a:t>
            </a:r>
            <a:r>
              <a:rPr lang="en-US" altLang="en-US" dirty="0">
                <a:solidFill>
                  <a:srgbClr val="FF0000"/>
                </a:solidFill>
              </a:rPr>
              <a:t>S</a:t>
            </a:r>
            <a:r>
              <a:rPr lang="en-US" altLang="en-US" dirty="0"/>
              <a:t> be the size (in bytes) of destination (</a:t>
            </a:r>
            <a:r>
              <a:rPr lang="en-US" altLang="en-US" dirty="0">
                <a:solidFill>
                  <a:srgbClr val="FF0000"/>
                </a:solidFill>
              </a:rPr>
              <a:t>S = 2 or 4</a:t>
            </a:r>
            <a:r>
              <a:rPr lang="en-US" altLang="en-US" dirty="0"/>
              <a:t>). The following sequence of events will occur upon execution of POP destination:</a:t>
            </a:r>
          </a:p>
          <a:p>
            <a:pPr lvl="1">
              <a:lnSpc>
                <a:spcPct val="90000"/>
              </a:lnSpc>
            </a:pPr>
            <a:r>
              <a:rPr lang="en-US" altLang="en-US" dirty="0"/>
              <a:t>The word (if S=2) or </a:t>
            </a:r>
            <a:r>
              <a:rPr lang="en-US" altLang="en-US" dirty="0" err="1"/>
              <a:t>dword</a:t>
            </a:r>
            <a:r>
              <a:rPr lang="en-US" altLang="en-US" dirty="0"/>
              <a:t> (if S=4) located at the address contained in ESP is first copied into the destination operand</a:t>
            </a:r>
          </a:p>
          <a:p>
            <a:pPr lvl="1">
              <a:lnSpc>
                <a:spcPct val="90000"/>
              </a:lnSpc>
            </a:pPr>
            <a:r>
              <a:rPr lang="en-US" altLang="en-US" dirty="0"/>
              <a:t>ESP is then incremented by </a:t>
            </a:r>
            <a:r>
              <a:rPr lang="en-US" altLang="en-US" dirty="0">
                <a:solidFill>
                  <a:srgbClr val="FF0000"/>
                </a:solidFill>
              </a:rPr>
              <a:t>S</a:t>
            </a:r>
          </a:p>
          <a:p>
            <a:pPr lvl="1">
              <a:lnSpc>
                <a:spcPct val="90000"/>
              </a:lnSpc>
            </a:pPr>
            <a:endParaRPr lang="en-US" altLang="en-US" dirty="0"/>
          </a:p>
        </p:txBody>
      </p:sp>
    </p:spTree>
    <p:extLst>
      <p:ext uri="{BB962C8B-B14F-4D97-AF65-F5344CB8AC3E}">
        <p14:creationId xmlns:p14="http://schemas.microsoft.com/office/powerpoint/2010/main" val="3014730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6"/>
          <p:cNvSpPr>
            <a:spLocks noGrp="1"/>
          </p:cNvSpPr>
          <p:nvPr>
            <p:ph type="sldNum" sz="quarter" idx="12"/>
          </p:nvPr>
        </p:nvSpPr>
        <p:spPr/>
        <p:txBody>
          <a:bodyPr/>
          <a:lstStyle/>
          <a:p>
            <a:fld id="{87F82EDA-BB06-44D4-BFB8-02FDEF9C97DC}" type="slidenum">
              <a:rPr lang="en-US" altLang="en-US">
                <a:solidFill>
                  <a:srgbClr val="FF9966"/>
                </a:solidFill>
              </a:rPr>
              <a:pPr/>
              <a:t>12</a:t>
            </a:fld>
            <a:endParaRPr lang="en-US" altLang="en-US">
              <a:solidFill>
                <a:srgbClr val="FF9966"/>
              </a:solidFill>
            </a:endParaRPr>
          </a:p>
        </p:txBody>
      </p:sp>
      <p:sp>
        <p:nvSpPr>
          <p:cNvPr id="88066" name="Rectangle 2"/>
          <p:cNvSpPr>
            <a:spLocks noGrp="1" noChangeArrowheads="1"/>
          </p:cNvSpPr>
          <p:nvPr>
            <p:ph type="title"/>
          </p:nvPr>
        </p:nvSpPr>
        <p:spPr/>
        <p:txBody>
          <a:bodyPr/>
          <a:lstStyle/>
          <a:p>
            <a:r>
              <a:rPr lang="en-US" altLang="en-US"/>
              <a:t>POP Example</a:t>
            </a:r>
          </a:p>
        </p:txBody>
      </p:sp>
      <p:sp>
        <p:nvSpPr>
          <p:cNvPr id="88067" name="Rectangle 3"/>
          <p:cNvSpPr>
            <a:spLocks noGrp="1" noChangeArrowheads="1"/>
          </p:cNvSpPr>
          <p:nvPr>
            <p:ph type="body" sz="half" idx="1"/>
          </p:nvPr>
        </p:nvSpPr>
        <p:spPr>
          <a:xfrm>
            <a:off x="457200" y="990600"/>
            <a:ext cx="4648200" cy="5638800"/>
          </a:xfrm>
        </p:spPr>
        <p:txBody>
          <a:bodyPr/>
          <a:lstStyle/>
          <a:p>
            <a:r>
              <a:rPr lang="en-US" altLang="en-US" sz="2000"/>
              <a:t>Suppose that the stack is initially in the following state</a:t>
            </a:r>
          </a:p>
          <a:p>
            <a:pPr marL="457200" lvl="1" indent="0"/>
            <a:r>
              <a:rPr lang="en-US" altLang="en-US" sz="2000"/>
              <a:t>i.e.: ESP contains </a:t>
            </a:r>
            <a:r>
              <a:rPr lang="en-US" altLang="en-US" sz="2000">
                <a:solidFill>
                  <a:schemeClr val="folHlink"/>
                </a:solidFill>
              </a:rPr>
              <a:t>FAh</a:t>
            </a:r>
          </a:p>
          <a:p>
            <a:endParaRPr lang="en-US" altLang="en-US" sz="2000" b="0">
              <a:solidFill>
                <a:schemeClr val="folHlink"/>
              </a:solidFill>
            </a:endParaRPr>
          </a:p>
          <a:p>
            <a:r>
              <a:rPr lang="en-US" altLang="en-US" sz="2000"/>
              <a:t>Here is the stack and ESP after each of these POP</a:t>
            </a:r>
          </a:p>
          <a:p>
            <a:pPr marL="914400" lvl="2" indent="0"/>
            <a:r>
              <a:rPr lang="en-US" altLang="en-US" sz="1800"/>
              <a:t>POP eax; eax = 10203040h</a:t>
            </a:r>
          </a:p>
          <a:p>
            <a:pPr marL="914400" lvl="2" indent="0"/>
            <a:r>
              <a:rPr lang="en-US" altLang="en-US" sz="1800"/>
              <a:t>POP ax ; ax = 3040h</a:t>
            </a:r>
          </a:p>
          <a:p>
            <a:pPr marL="914400" lvl="2" indent="0"/>
            <a:r>
              <a:rPr lang="en-US" altLang="en-US" sz="1800"/>
              <a:t>POP ah ; </a:t>
            </a:r>
            <a:r>
              <a:rPr lang="en-US" altLang="en-US" sz="1800">
                <a:solidFill>
                  <a:srgbClr val="FF0000"/>
                </a:solidFill>
              </a:rPr>
              <a:t>error</a:t>
            </a:r>
          </a:p>
          <a:p>
            <a:endParaRPr lang="en-US" altLang="en-US" sz="2000"/>
          </a:p>
          <a:p>
            <a:r>
              <a:rPr lang="en-US" altLang="en-US" sz="2000"/>
              <a:t>Note that the data remains in the stack: only ESP is changed (incremented) at each POP</a:t>
            </a:r>
          </a:p>
          <a:p>
            <a:pPr marL="457200" lvl="1" indent="0"/>
            <a:r>
              <a:rPr lang="en-US" altLang="en-US" sz="2000"/>
              <a:t>Nevertheless, the stack is said to be empty when ESP points to the top of the stack (here 100h)</a:t>
            </a:r>
          </a:p>
        </p:txBody>
      </p:sp>
      <p:sp>
        <p:nvSpPr>
          <p:cNvPr id="88068" name="Text Box 4"/>
          <p:cNvSpPr txBox="1">
            <a:spLocks noChangeArrowheads="1"/>
          </p:cNvSpPr>
          <p:nvPr/>
        </p:nvSpPr>
        <p:spPr bwMode="auto">
          <a:xfrm>
            <a:off x="5029200" y="533400"/>
            <a:ext cx="9144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b="1">
                <a:solidFill>
                  <a:srgbClr val="010000"/>
                </a:solidFill>
                <a:latin typeface="Courier New" pitchFamily="49" charset="0"/>
              </a:rPr>
              <a:t>Addr</a:t>
            </a:r>
          </a:p>
          <a:p>
            <a:pPr eaLnBrk="0" hangingPunct="0"/>
            <a:endParaRPr lang="en-US" altLang="en-US" sz="2400" b="1">
              <a:solidFill>
                <a:srgbClr val="010000"/>
              </a:solidFill>
              <a:latin typeface="Courier New" pitchFamily="49" charset="0"/>
            </a:endParaRPr>
          </a:p>
          <a:p>
            <a:pPr eaLnBrk="0" hangingPunct="0"/>
            <a:r>
              <a:rPr lang="en-US" altLang="en-US" sz="2400" b="1">
                <a:solidFill>
                  <a:srgbClr val="010000"/>
                </a:solidFill>
                <a:latin typeface="Courier New" pitchFamily="49" charset="0"/>
              </a:rPr>
              <a:t>100h</a:t>
            </a:r>
          </a:p>
          <a:p>
            <a:pPr eaLnBrk="0" hangingPunct="0"/>
            <a:endParaRPr lang="en-US" altLang="en-US" sz="2400" b="1">
              <a:solidFill>
                <a:srgbClr val="010000"/>
              </a:solidFill>
              <a:latin typeface="Courier New" pitchFamily="49" charset="0"/>
            </a:endParaRPr>
          </a:p>
          <a:p>
            <a:pPr eaLnBrk="0" hangingPunct="0"/>
            <a:r>
              <a:rPr lang="en-US" altLang="en-US" sz="2400" b="1">
                <a:solidFill>
                  <a:srgbClr val="010000"/>
                </a:solidFill>
                <a:latin typeface="Courier New" pitchFamily="49" charset="0"/>
              </a:rPr>
              <a:t> FFh</a:t>
            </a:r>
          </a:p>
          <a:p>
            <a:pPr eaLnBrk="0" hangingPunct="0"/>
            <a:endParaRPr lang="en-US" altLang="en-US" sz="2400" b="1">
              <a:solidFill>
                <a:srgbClr val="010000"/>
              </a:solidFill>
              <a:latin typeface="Courier New" pitchFamily="49" charset="0"/>
            </a:endParaRPr>
          </a:p>
          <a:p>
            <a:pPr eaLnBrk="0" hangingPunct="0"/>
            <a:r>
              <a:rPr lang="en-US" altLang="en-US" sz="2400" b="1">
                <a:solidFill>
                  <a:srgbClr val="010000"/>
                </a:solidFill>
                <a:latin typeface="Courier New" pitchFamily="49" charset="0"/>
              </a:rPr>
              <a:t> FEh</a:t>
            </a:r>
          </a:p>
          <a:p>
            <a:pPr eaLnBrk="0" hangingPunct="0"/>
            <a:r>
              <a:rPr lang="en-US" altLang="en-US" sz="2400" b="1">
                <a:solidFill>
                  <a:srgbClr val="010000"/>
                </a:solidFill>
                <a:latin typeface="Courier New" pitchFamily="49" charset="0"/>
              </a:rPr>
              <a:t> </a:t>
            </a:r>
          </a:p>
          <a:p>
            <a:pPr eaLnBrk="0" hangingPunct="0"/>
            <a:r>
              <a:rPr lang="en-US" altLang="en-US" sz="2400" b="1">
                <a:solidFill>
                  <a:srgbClr val="010000"/>
                </a:solidFill>
                <a:latin typeface="Courier New" pitchFamily="49" charset="0"/>
              </a:rPr>
              <a:t> FDh</a:t>
            </a:r>
          </a:p>
          <a:p>
            <a:pPr eaLnBrk="0" hangingPunct="0"/>
            <a:endParaRPr lang="en-US" altLang="en-US" sz="2400" b="1">
              <a:solidFill>
                <a:srgbClr val="010000"/>
              </a:solidFill>
              <a:latin typeface="Courier New" pitchFamily="49" charset="0"/>
            </a:endParaRPr>
          </a:p>
          <a:p>
            <a:pPr eaLnBrk="0" hangingPunct="0"/>
            <a:r>
              <a:rPr lang="en-US" altLang="en-US" sz="2400" b="1">
                <a:solidFill>
                  <a:srgbClr val="010000"/>
                </a:solidFill>
                <a:latin typeface="Courier New" pitchFamily="49" charset="0"/>
              </a:rPr>
              <a:t> FCh</a:t>
            </a:r>
          </a:p>
          <a:p>
            <a:pPr eaLnBrk="0" hangingPunct="0"/>
            <a:endParaRPr lang="en-US" altLang="en-US" sz="2400" b="1">
              <a:solidFill>
                <a:srgbClr val="010000"/>
              </a:solidFill>
              <a:latin typeface="Courier New" pitchFamily="49" charset="0"/>
            </a:endParaRPr>
          </a:p>
          <a:p>
            <a:pPr eaLnBrk="0" hangingPunct="0"/>
            <a:r>
              <a:rPr lang="en-US" altLang="en-US" sz="2400" b="1">
                <a:solidFill>
                  <a:srgbClr val="010000"/>
                </a:solidFill>
                <a:latin typeface="Courier New" pitchFamily="49" charset="0"/>
              </a:rPr>
              <a:t> FBh</a:t>
            </a:r>
          </a:p>
          <a:p>
            <a:pPr eaLnBrk="0" hangingPunct="0"/>
            <a:endParaRPr lang="en-US" altLang="en-US" sz="2400" b="1">
              <a:solidFill>
                <a:srgbClr val="010000"/>
              </a:solidFill>
              <a:latin typeface="Courier New" pitchFamily="49" charset="0"/>
            </a:endParaRPr>
          </a:p>
          <a:p>
            <a:pPr eaLnBrk="0" hangingPunct="0"/>
            <a:r>
              <a:rPr lang="en-US" altLang="en-US" sz="2400" b="1">
                <a:solidFill>
                  <a:srgbClr val="010000"/>
                </a:solidFill>
                <a:latin typeface="Courier New" pitchFamily="49" charset="0"/>
              </a:rPr>
              <a:t> FAh</a:t>
            </a:r>
          </a:p>
        </p:txBody>
      </p:sp>
      <p:sp>
        <p:nvSpPr>
          <p:cNvPr id="88069" name="Text Box 5"/>
          <p:cNvSpPr txBox="1">
            <a:spLocks noChangeArrowheads="1"/>
          </p:cNvSpPr>
          <p:nvPr/>
        </p:nvSpPr>
        <p:spPr bwMode="auto">
          <a:xfrm>
            <a:off x="6308725" y="2047875"/>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9900"/>
                </a:solidFill>
                <a:latin typeface="Courier New" pitchFamily="49" charset="0"/>
              </a:rPr>
              <a:t> </a:t>
            </a:r>
          </a:p>
        </p:txBody>
      </p:sp>
      <p:sp>
        <p:nvSpPr>
          <p:cNvPr id="88070" name="Text Box 6"/>
          <p:cNvSpPr txBox="1">
            <a:spLocks noChangeArrowheads="1"/>
          </p:cNvSpPr>
          <p:nvPr/>
        </p:nvSpPr>
        <p:spPr bwMode="auto">
          <a:xfrm>
            <a:off x="6248400" y="1981200"/>
            <a:ext cx="731838"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9900"/>
                </a:solidFill>
                <a:latin typeface="Courier New" pitchFamily="49" charset="0"/>
              </a:rPr>
              <a:t>30h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40h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10h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20h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30h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40h</a:t>
            </a:r>
          </a:p>
        </p:txBody>
      </p:sp>
      <p:sp>
        <p:nvSpPr>
          <p:cNvPr id="88071" name="Line 7"/>
          <p:cNvSpPr>
            <a:spLocks noChangeShapeType="1"/>
          </p:cNvSpPr>
          <p:nvPr/>
        </p:nvSpPr>
        <p:spPr bwMode="auto">
          <a:xfrm flipH="1">
            <a:off x="7162800" y="1524000"/>
            <a:ext cx="609600" cy="0"/>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8072" name="Line 8"/>
          <p:cNvSpPr>
            <a:spLocks noChangeShapeType="1"/>
          </p:cNvSpPr>
          <p:nvPr/>
        </p:nvSpPr>
        <p:spPr bwMode="auto">
          <a:xfrm flipH="1">
            <a:off x="7162800" y="2895600"/>
            <a:ext cx="609600" cy="0"/>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8073" name="Line 9"/>
          <p:cNvSpPr>
            <a:spLocks noChangeShapeType="1"/>
          </p:cNvSpPr>
          <p:nvPr/>
        </p:nvSpPr>
        <p:spPr bwMode="auto">
          <a:xfrm flipH="1">
            <a:off x="7162800" y="5867400"/>
            <a:ext cx="609600" cy="0"/>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8074" name="Text Box 10"/>
          <p:cNvSpPr txBox="1">
            <a:spLocks noChangeArrowheads="1"/>
          </p:cNvSpPr>
          <p:nvPr/>
        </p:nvSpPr>
        <p:spPr bwMode="auto">
          <a:xfrm>
            <a:off x="7908925" y="1285875"/>
            <a:ext cx="73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ESP</a:t>
            </a:r>
          </a:p>
        </p:txBody>
      </p:sp>
      <p:sp>
        <p:nvSpPr>
          <p:cNvPr id="88075" name="Text Box 11"/>
          <p:cNvSpPr txBox="1">
            <a:spLocks noChangeArrowheads="1"/>
          </p:cNvSpPr>
          <p:nvPr/>
        </p:nvSpPr>
        <p:spPr bwMode="auto">
          <a:xfrm>
            <a:off x="7924800" y="2667000"/>
            <a:ext cx="73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ESP</a:t>
            </a:r>
          </a:p>
        </p:txBody>
      </p:sp>
      <p:sp>
        <p:nvSpPr>
          <p:cNvPr id="88076" name="Text Box 12"/>
          <p:cNvSpPr txBox="1">
            <a:spLocks noChangeArrowheads="1"/>
          </p:cNvSpPr>
          <p:nvPr/>
        </p:nvSpPr>
        <p:spPr bwMode="auto">
          <a:xfrm>
            <a:off x="7848600" y="5638800"/>
            <a:ext cx="73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0000"/>
                </a:solidFill>
                <a:latin typeface="Courier New" pitchFamily="49" charset="0"/>
              </a:rPr>
              <a:t>ESP</a:t>
            </a:r>
          </a:p>
        </p:txBody>
      </p:sp>
      <p:sp>
        <p:nvSpPr>
          <p:cNvPr id="88077" name="Text Box 13"/>
          <p:cNvSpPr txBox="1">
            <a:spLocks noChangeArrowheads="1"/>
          </p:cNvSpPr>
          <p:nvPr/>
        </p:nvSpPr>
        <p:spPr bwMode="auto">
          <a:xfrm>
            <a:off x="7086600" y="1676400"/>
            <a:ext cx="182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b="1">
                <a:solidFill>
                  <a:srgbClr val="010000"/>
                </a:solidFill>
                <a:latin typeface="Courier New" pitchFamily="49" charset="0"/>
              </a:rPr>
              <a:t>After pop ax</a:t>
            </a:r>
          </a:p>
        </p:txBody>
      </p:sp>
      <p:sp>
        <p:nvSpPr>
          <p:cNvPr id="88078" name="Text Box 14"/>
          <p:cNvSpPr txBox="1">
            <a:spLocks noChangeArrowheads="1"/>
          </p:cNvSpPr>
          <p:nvPr/>
        </p:nvSpPr>
        <p:spPr bwMode="auto">
          <a:xfrm>
            <a:off x="7185025" y="3048000"/>
            <a:ext cx="1958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b="1">
                <a:solidFill>
                  <a:srgbClr val="010000"/>
                </a:solidFill>
                <a:latin typeface="Courier New" pitchFamily="49" charset="0"/>
              </a:rPr>
              <a:t>After pop eax</a:t>
            </a:r>
          </a:p>
        </p:txBody>
      </p:sp>
      <p:sp>
        <p:nvSpPr>
          <p:cNvPr id="88079" name="Text Box 15"/>
          <p:cNvSpPr txBox="1">
            <a:spLocks noChangeArrowheads="1"/>
          </p:cNvSpPr>
          <p:nvPr/>
        </p:nvSpPr>
        <p:spPr bwMode="auto">
          <a:xfrm>
            <a:off x="7426325" y="6019800"/>
            <a:ext cx="171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b="1">
                <a:solidFill>
                  <a:srgbClr val="FF0000"/>
                </a:solidFill>
                <a:latin typeface="Courier New" pitchFamily="49" charset="0"/>
              </a:rPr>
              <a:t>(initially)</a:t>
            </a:r>
          </a:p>
        </p:txBody>
      </p:sp>
      <p:sp>
        <p:nvSpPr>
          <p:cNvPr id="88080" name="Rectangle 16"/>
          <p:cNvSpPr>
            <a:spLocks noChangeArrowheads="1"/>
          </p:cNvSpPr>
          <p:nvPr/>
        </p:nvSpPr>
        <p:spPr bwMode="auto">
          <a:xfrm>
            <a:off x="6172200" y="1905000"/>
            <a:ext cx="914400" cy="6858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8081" name="Rectangle 17"/>
          <p:cNvSpPr>
            <a:spLocks noChangeArrowheads="1"/>
          </p:cNvSpPr>
          <p:nvPr/>
        </p:nvSpPr>
        <p:spPr bwMode="auto">
          <a:xfrm>
            <a:off x="6172200" y="2590800"/>
            <a:ext cx="914400" cy="6858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8082" name="Rectangle 18"/>
          <p:cNvSpPr>
            <a:spLocks noChangeArrowheads="1"/>
          </p:cNvSpPr>
          <p:nvPr/>
        </p:nvSpPr>
        <p:spPr bwMode="auto">
          <a:xfrm>
            <a:off x="6172200" y="3276600"/>
            <a:ext cx="914400" cy="6858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8083" name="Rectangle 19"/>
          <p:cNvSpPr>
            <a:spLocks noChangeArrowheads="1"/>
          </p:cNvSpPr>
          <p:nvPr/>
        </p:nvSpPr>
        <p:spPr bwMode="auto">
          <a:xfrm>
            <a:off x="6172200" y="3962400"/>
            <a:ext cx="914400" cy="762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8084" name="Rectangle 20"/>
          <p:cNvSpPr>
            <a:spLocks noChangeArrowheads="1"/>
          </p:cNvSpPr>
          <p:nvPr/>
        </p:nvSpPr>
        <p:spPr bwMode="auto">
          <a:xfrm>
            <a:off x="6172200" y="4724400"/>
            <a:ext cx="914400" cy="762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8085" name="Rectangle 21"/>
          <p:cNvSpPr>
            <a:spLocks noChangeArrowheads="1"/>
          </p:cNvSpPr>
          <p:nvPr/>
        </p:nvSpPr>
        <p:spPr bwMode="auto">
          <a:xfrm>
            <a:off x="6172200" y="5486400"/>
            <a:ext cx="914400" cy="762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8086" name="Text Box 22"/>
          <p:cNvSpPr txBox="1">
            <a:spLocks noChangeArrowheads="1"/>
          </p:cNvSpPr>
          <p:nvPr/>
        </p:nvSpPr>
        <p:spPr bwMode="auto">
          <a:xfrm>
            <a:off x="6019800" y="533400"/>
            <a:ext cx="109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9900"/>
                </a:solidFill>
                <a:latin typeface="Courier New" pitchFamily="49" charset="0"/>
              </a:rPr>
              <a:t>STACK</a:t>
            </a:r>
          </a:p>
        </p:txBody>
      </p:sp>
    </p:spTree>
    <p:extLst>
      <p:ext uri="{BB962C8B-B14F-4D97-AF65-F5344CB8AC3E}">
        <p14:creationId xmlns:p14="http://schemas.microsoft.com/office/powerpoint/2010/main" val="1667029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29699"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0CA666D-D9B3-42F4-86EC-15CF98F515A9}" type="slidenum">
              <a:rPr lang="en-US" altLang="en-US" sz="1600">
                <a:latin typeface="Times New Roman" pitchFamily="18" charset="0"/>
              </a:rPr>
              <a:pPr eaLnBrk="1" hangingPunct="1"/>
              <a:t>13</a:t>
            </a:fld>
            <a:endParaRPr lang="en-US" altLang="en-US" sz="1600">
              <a:latin typeface="Times New Roman" pitchFamily="18" charset="0"/>
            </a:endParaRPr>
          </a:p>
        </p:txBody>
      </p:sp>
      <p:sp>
        <p:nvSpPr>
          <p:cNvPr id="105474" name="Rectangle 2"/>
          <p:cNvSpPr>
            <a:spLocks noGrp="1" noChangeArrowheads="1"/>
          </p:cNvSpPr>
          <p:nvPr>
            <p:ph type="title"/>
          </p:nvPr>
        </p:nvSpPr>
        <p:spPr/>
        <p:txBody>
          <a:bodyPr/>
          <a:lstStyle/>
          <a:p>
            <a:pPr eaLnBrk="1" hangingPunct="1">
              <a:defRPr/>
            </a:pPr>
            <a:r>
              <a:rPr lang="en-US" altLang="en-US" smtClean="0"/>
              <a:t>POP Operation</a:t>
            </a:r>
          </a:p>
        </p:txBody>
      </p:sp>
      <p:sp>
        <p:nvSpPr>
          <p:cNvPr id="29701" name="Rectangle 3"/>
          <p:cNvSpPr>
            <a:spLocks noGrp="1" noChangeArrowheads="1"/>
          </p:cNvSpPr>
          <p:nvPr>
            <p:ph type="body" idx="1"/>
          </p:nvPr>
        </p:nvSpPr>
        <p:spPr>
          <a:xfrm>
            <a:off x="838200" y="1143000"/>
            <a:ext cx="7543800" cy="1524000"/>
          </a:xfrm>
        </p:spPr>
        <p:txBody>
          <a:bodyPr/>
          <a:lstStyle/>
          <a:p>
            <a:pPr eaLnBrk="1" hangingPunct="1"/>
            <a:r>
              <a:rPr lang="en-US" altLang="en-US" sz="2000" smtClean="0"/>
              <a:t>Copies value at stack[ESP] into a register or variable.</a:t>
            </a:r>
          </a:p>
          <a:p>
            <a:pPr eaLnBrk="1" hangingPunct="1"/>
            <a:r>
              <a:rPr lang="en-US" altLang="en-US" sz="2000" smtClean="0"/>
              <a:t>Adds </a:t>
            </a:r>
            <a:r>
              <a:rPr lang="en-US" altLang="en-US" sz="2000" i="1" smtClean="0"/>
              <a:t>n</a:t>
            </a:r>
            <a:r>
              <a:rPr lang="en-US" altLang="en-US" sz="2000" smtClean="0"/>
              <a:t> to ESP, where </a:t>
            </a:r>
            <a:r>
              <a:rPr lang="en-US" altLang="en-US" sz="2000" i="1" smtClean="0"/>
              <a:t>n</a:t>
            </a:r>
            <a:r>
              <a:rPr lang="en-US" altLang="en-US" sz="2000" smtClean="0"/>
              <a:t> is either 2 or 4.</a:t>
            </a:r>
          </a:p>
          <a:p>
            <a:pPr lvl="1" eaLnBrk="1" hangingPunct="1"/>
            <a:r>
              <a:rPr lang="en-US" altLang="en-US" sz="1800" smtClean="0"/>
              <a:t>value of </a:t>
            </a:r>
            <a:r>
              <a:rPr lang="en-US" altLang="en-US" sz="1800" i="1" smtClean="0"/>
              <a:t>n</a:t>
            </a:r>
            <a:r>
              <a:rPr lang="en-US" altLang="en-US" sz="1800" smtClean="0"/>
              <a:t> depends on the attribute of the operand receiving the data</a:t>
            </a:r>
          </a:p>
        </p:txBody>
      </p:sp>
      <p:graphicFrame>
        <p:nvGraphicFramePr>
          <p:cNvPr id="29702" name="Object 4"/>
          <p:cNvGraphicFramePr>
            <a:graphicFrameLocks noChangeAspect="1"/>
          </p:cNvGraphicFramePr>
          <p:nvPr/>
        </p:nvGraphicFramePr>
        <p:xfrm>
          <a:off x="1143000" y="2819400"/>
          <a:ext cx="6705600" cy="2667000"/>
        </p:xfrm>
        <a:graphic>
          <a:graphicData uri="http://schemas.openxmlformats.org/presentationml/2006/ole">
            <mc:AlternateContent xmlns:mc="http://schemas.openxmlformats.org/markup-compatibility/2006">
              <mc:Choice xmlns:v="urn:schemas-microsoft-com:vml" Requires="v">
                <p:oleObj spid="_x0000_s29740" name="VISIO" r:id="rId3" imgW="4509516" imgH="1589532" progId="Visio.Drawing.6">
                  <p:embed/>
                </p:oleObj>
              </mc:Choice>
              <mc:Fallback>
                <p:oleObj name="VISIO" r:id="rId3" imgW="4509516" imgH="158953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6061" r="5051"/>
                      <a:stretch>
                        <a:fillRect/>
                      </a:stretch>
                    </p:blipFill>
                    <p:spPr bwMode="auto">
                      <a:xfrm>
                        <a:off x="1143000" y="2819400"/>
                        <a:ext cx="6705600" cy="2667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31747"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1C24451-2644-4167-9202-8593A053746F}" type="slidenum">
              <a:rPr lang="en-US" altLang="en-US" sz="1600">
                <a:latin typeface="Times New Roman" pitchFamily="18" charset="0"/>
              </a:rPr>
              <a:pPr eaLnBrk="1" hangingPunct="1"/>
              <a:t>14</a:t>
            </a:fld>
            <a:endParaRPr lang="en-US" altLang="en-US" sz="1600">
              <a:latin typeface="Times New Roman" pitchFamily="18" charset="0"/>
            </a:endParaRPr>
          </a:p>
        </p:txBody>
      </p:sp>
      <p:sp>
        <p:nvSpPr>
          <p:cNvPr id="86018" name="Rectangle 2"/>
          <p:cNvSpPr>
            <a:spLocks noGrp="1" noChangeArrowheads="1"/>
          </p:cNvSpPr>
          <p:nvPr>
            <p:ph type="title"/>
          </p:nvPr>
        </p:nvSpPr>
        <p:spPr/>
        <p:txBody>
          <a:bodyPr/>
          <a:lstStyle/>
          <a:p>
            <a:pPr eaLnBrk="1" hangingPunct="1">
              <a:defRPr/>
            </a:pPr>
            <a:r>
              <a:rPr lang="en-US" altLang="en-US" smtClean="0"/>
              <a:t>Using PUSH and POP</a:t>
            </a:r>
          </a:p>
        </p:txBody>
      </p:sp>
      <p:sp>
        <p:nvSpPr>
          <p:cNvPr id="31749" name="Text Box 3"/>
          <p:cNvSpPr txBox="1">
            <a:spLocks noChangeArrowheads="1"/>
          </p:cNvSpPr>
          <p:nvPr/>
        </p:nvSpPr>
        <p:spPr bwMode="auto">
          <a:xfrm>
            <a:off x="762000" y="2057400"/>
            <a:ext cx="7543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a:latin typeface="Courier New" pitchFamily="49" charset="0"/>
              </a:rPr>
              <a:t>push esi		; push registers</a:t>
            </a:r>
          </a:p>
          <a:p>
            <a:pPr eaLnBrk="1" hangingPunct="1">
              <a:lnSpc>
                <a:spcPct val="50000"/>
              </a:lnSpc>
              <a:spcBef>
                <a:spcPct val="50000"/>
              </a:spcBef>
            </a:pPr>
            <a:r>
              <a:rPr lang="en-US" altLang="en-US" sz="1800" b="1">
                <a:latin typeface="Courier New" pitchFamily="49" charset="0"/>
              </a:rPr>
              <a:t>push ecx</a:t>
            </a:r>
          </a:p>
          <a:p>
            <a:pPr eaLnBrk="1" hangingPunct="1">
              <a:lnSpc>
                <a:spcPct val="50000"/>
              </a:lnSpc>
              <a:spcBef>
                <a:spcPct val="50000"/>
              </a:spcBef>
            </a:pPr>
            <a:r>
              <a:rPr lang="en-US" altLang="en-US" sz="1800" b="1">
                <a:latin typeface="Courier New" pitchFamily="49" charset="0"/>
              </a:rPr>
              <a:t>push ebx</a:t>
            </a:r>
          </a:p>
          <a:p>
            <a:pPr eaLnBrk="1" hangingPunct="1">
              <a:lnSpc>
                <a:spcPct val="50000"/>
              </a:lnSpc>
              <a:spcBef>
                <a:spcPct val="50000"/>
              </a:spcBef>
            </a:pPr>
            <a:endParaRPr lang="en-US" altLang="en-US" sz="1800" b="1">
              <a:latin typeface="Courier New" pitchFamily="49" charset="0"/>
            </a:endParaRPr>
          </a:p>
          <a:p>
            <a:pPr eaLnBrk="1" hangingPunct="1">
              <a:lnSpc>
                <a:spcPct val="50000"/>
              </a:lnSpc>
              <a:spcBef>
                <a:spcPct val="50000"/>
              </a:spcBef>
            </a:pPr>
            <a:r>
              <a:rPr lang="en-US" altLang="en-US" sz="1800" b="1">
                <a:latin typeface="Courier New" pitchFamily="49" charset="0"/>
              </a:rPr>
              <a:t>mov  esi,OFFSET dwordVal 		; display some memory</a:t>
            </a:r>
          </a:p>
          <a:p>
            <a:pPr eaLnBrk="1" hangingPunct="1">
              <a:lnSpc>
                <a:spcPct val="50000"/>
              </a:lnSpc>
              <a:spcBef>
                <a:spcPct val="50000"/>
              </a:spcBef>
            </a:pPr>
            <a:r>
              <a:rPr lang="en-US" altLang="en-US" sz="1800" b="1">
                <a:latin typeface="Courier New" pitchFamily="49" charset="0"/>
              </a:rPr>
              <a:t>mov  ecx,LENGTHOF dwordVal</a:t>
            </a:r>
          </a:p>
          <a:p>
            <a:pPr eaLnBrk="1" hangingPunct="1">
              <a:lnSpc>
                <a:spcPct val="50000"/>
              </a:lnSpc>
              <a:spcBef>
                <a:spcPct val="50000"/>
              </a:spcBef>
            </a:pPr>
            <a:r>
              <a:rPr lang="en-US" altLang="en-US" sz="1800" b="1">
                <a:latin typeface="Courier New" pitchFamily="49" charset="0"/>
              </a:rPr>
              <a:t>mov  ebx,TYPE dwordVal</a:t>
            </a:r>
          </a:p>
          <a:p>
            <a:pPr eaLnBrk="1" hangingPunct="1">
              <a:lnSpc>
                <a:spcPct val="50000"/>
              </a:lnSpc>
              <a:spcBef>
                <a:spcPct val="50000"/>
              </a:spcBef>
            </a:pPr>
            <a:r>
              <a:rPr lang="en-US" altLang="en-US" sz="1800" b="1">
                <a:latin typeface="Courier New" pitchFamily="49" charset="0"/>
              </a:rPr>
              <a:t>call DumpMem</a:t>
            </a:r>
          </a:p>
          <a:p>
            <a:pPr eaLnBrk="1" hangingPunct="1">
              <a:lnSpc>
                <a:spcPct val="50000"/>
              </a:lnSpc>
              <a:spcBef>
                <a:spcPct val="50000"/>
              </a:spcBef>
            </a:pPr>
            <a:endParaRPr lang="en-US" altLang="en-US" sz="1800" b="1">
              <a:latin typeface="Courier New" pitchFamily="49" charset="0"/>
            </a:endParaRPr>
          </a:p>
          <a:p>
            <a:pPr eaLnBrk="1" hangingPunct="1">
              <a:lnSpc>
                <a:spcPct val="50000"/>
              </a:lnSpc>
              <a:spcBef>
                <a:spcPct val="50000"/>
              </a:spcBef>
            </a:pPr>
            <a:r>
              <a:rPr lang="en-US" altLang="en-US" sz="1800" b="1">
                <a:latin typeface="Courier New" pitchFamily="49" charset="0"/>
              </a:rPr>
              <a:t>pop  ebx		; restore registers</a:t>
            </a:r>
          </a:p>
          <a:p>
            <a:pPr eaLnBrk="1" hangingPunct="1">
              <a:lnSpc>
                <a:spcPct val="50000"/>
              </a:lnSpc>
              <a:spcBef>
                <a:spcPct val="50000"/>
              </a:spcBef>
            </a:pPr>
            <a:r>
              <a:rPr lang="en-US" altLang="en-US" sz="1800" b="1">
                <a:latin typeface="Courier New" pitchFamily="49" charset="0"/>
              </a:rPr>
              <a:t>pop  ecx</a:t>
            </a:r>
          </a:p>
          <a:p>
            <a:pPr eaLnBrk="1" hangingPunct="1">
              <a:lnSpc>
                <a:spcPct val="50000"/>
              </a:lnSpc>
              <a:spcBef>
                <a:spcPct val="50000"/>
              </a:spcBef>
            </a:pPr>
            <a:r>
              <a:rPr lang="en-US" altLang="en-US" sz="1800" b="1">
                <a:latin typeface="Courier New" pitchFamily="49" charset="0"/>
              </a:rPr>
              <a:t>pop  esi</a:t>
            </a:r>
          </a:p>
        </p:txBody>
      </p:sp>
      <p:sp>
        <p:nvSpPr>
          <p:cNvPr id="31750"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Save and restore registers when they contain important values. PUSH and POP instructions occur in the opposite order.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8020584-2B3B-4568-A8A1-97CC0D16E84F}" type="slidenum">
              <a:rPr lang="en-US" altLang="en-US">
                <a:solidFill>
                  <a:srgbClr val="FF9966"/>
                </a:solidFill>
              </a:rPr>
              <a:pPr/>
              <a:t>15</a:t>
            </a:fld>
            <a:endParaRPr lang="en-US" altLang="en-US">
              <a:solidFill>
                <a:srgbClr val="FF9966"/>
              </a:solidFill>
            </a:endParaRPr>
          </a:p>
        </p:txBody>
      </p:sp>
      <p:sp>
        <p:nvSpPr>
          <p:cNvPr id="77826" name="Rectangle 2"/>
          <p:cNvSpPr>
            <a:spLocks noGrp="1" noChangeArrowheads="1"/>
          </p:cNvSpPr>
          <p:nvPr>
            <p:ph type="title"/>
          </p:nvPr>
        </p:nvSpPr>
        <p:spPr/>
        <p:txBody>
          <a:bodyPr/>
          <a:lstStyle/>
          <a:p>
            <a:r>
              <a:rPr lang="en-US" altLang="en-US" dirty="0"/>
              <a:t>Ex: Saving and Restoring Registers</a:t>
            </a:r>
          </a:p>
        </p:txBody>
      </p:sp>
      <p:sp>
        <p:nvSpPr>
          <p:cNvPr id="77828" name="Rectangle 4"/>
          <p:cNvSpPr>
            <a:spLocks noGrp="1" noChangeArrowheads="1"/>
          </p:cNvSpPr>
          <p:nvPr>
            <p:ph type="body" idx="1"/>
          </p:nvPr>
        </p:nvSpPr>
        <p:spPr>
          <a:xfrm>
            <a:off x="152400" y="838200"/>
            <a:ext cx="4495800" cy="5867400"/>
          </a:xfrm>
        </p:spPr>
        <p:txBody>
          <a:bodyPr/>
          <a:lstStyle/>
          <a:p>
            <a:r>
              <a:rPr lang="en-US" altLang="en-US" sz="2000" dirty="0"/>
              <a:t>Some registers are automatically used by certain instructions. Example</a:t>
            </a:r>
            <a:r>
              <a:rPr lang="en-US" altLang="en-US" sz="2000" dirty="0" smtClean="0"/>
              <a:t>:</a:t>
            </a:r>
          </a:p>
          <a:p>
            <a:endParaRPr lang="en-US" altLang="en-US" sz="2000" dirty="0"/>
          </a:p>
          <a:p>
            <a:pPr lvl="1"/>
            <a:r>
              <a:rPr lang="en-US" altLang="en-US" sz="2000" dirty="0"/>
              <a:t>EAX is used by </a:t>
            </a:r>
            <a:r>
              <a:rPr lang="en-US" altLang="en-US" sz="2000" dirty="0" err="1" smtClean="0"/>
              <a:t>ReadChar</a:t>
            </a:r>
            <a:r>
              <a:rPr lang="en-US" altLang="en-US" sz="2000" dirty="0" smtClean="0"/>
              <a:t> and </a:t>
            </a:r>
            <a:r>
              <a:rPr lang="en-US" altLang="en-US" sz="2000" dirty="0"/>
              <a:t>other instructions</a:t>
            </a:r>
          </a:p>
          <a:p>
            <a:pPr lvl="1"/>
            <a:r>
              <a:rPr lang="en-US" altLang="en-US" sz="2000" dirty="0"/>
              <a:t>ECX is used by LOOP and other </a:t>
            </a:r>
            <a:r>
              <a:rPr lang="en-US" altLang="en-US" sz="2000" dirty="0" smtClean="0"/>
              <a:t>instructions</a:t>
            </a:r>
          </a:p>
          <a:p>
            <a:pPr lvl="1"/>
            <a:endParaRPr lang="en-US" altLang="en-US" sz="2000" dirty="0"/>
          </a:p>
          <a:p>
            <a:r>
              <a:rPr lang="en-US" altLang="en-US" sz="2000" dirty="0"/>
              <a:t>The stack provides a convenient way for saving and restoring registers that are needed </a:t>
            </a:r>
            <a:r>
              <a:rPr lang="en-US" altLang="en-US" sz="2000" dirty="0" smtClean="0"/>
              <a:t>temporarily</a:t>
            </a:r>
          </a:p>
          <a:p>
            <a:endParaRPr lang="en-US" altLang="en-US" sz="2000" dirty="0"/>
          </a:p>
          <a:p>
            <a:pPr lvl="1"/>
            <a:r>
              <a:rPr lang="en-US" altLang="en-US" sz="2000" dirty="0"/>
              <a:t>Notice the particular order in which PUSH and POP are used</a:t>
            </a:r>
          </a:p>
        </p:txBody>
      </p:sp>
      <p:sp>
        <p:nvSpPr>
          <p:cNvPr id="77831" name="Text Box 7"/>
          <p:cNvSpPr txBox="1">
            <a:spLocks noChangeArrowheads="1"/>
          </p:cNvSpPr>
          <p:nvPr/>
        </p:nvSpPr>
        <p:spPr bwMode="auto">
          <a:xfrm>
            <a:off x="4572000" y="762000"/>
            <a:ext cx="4419600" cy="5632311"/>
          </a:xfrm>
          <a:prstGeom prst="rect">
            <a:avLst/>
          </a:prstGeom>
          <a:solidFill>
            <a:schemeClr val="accent2"/>
          </a:solidFill>
          <a:ln>
            <a:noFill/>
          </a:ln>
          <a:effectLst/>
          <a:extLst/>
        </p:spPr>
        <p:txBody>
          <a:bodyPr wrap="square">
            <a:spAutoFit/>
          </a:bodyPr>
          <a:lstStyle/>
          <a:p>
            <a:pPr eaLnBrk="0" hangingPunct="0"/>
            <a:r>
              <a:rPr lang="en-US" altLang="en-US" sz="2000" b="1" dirty="0">
                <a:solidFill>
                  <a:srgbClr val="FF0000"/>
                </a:solidFill>
                <a:latin typeface="Courier New" pitchFamily="49" charset="0"/>
              </a:rPr>
              <a:t>… … … ; initial EAX, ECX</a:t>
            </a:r>
          </a:p>
          <a:p>
            <a:pPr eaLnBrk="0" hangingPunct="0"/>
            <a:r>
              <a:rPr lang="en-US" altLang="en-US" sz="2000" b="1" dirty="0">
                <a:solidFill>
                  <a:srgbClr val="010000"/>
                </a:solidFill>
                <a:latin typeface="Courier New" pitchFamily="49" charset="0"/>
              </a:rPr>
              <a:t>;save registers</a:t>
            </a:r>
          </a:p>
          <a:p>
            <a:pPr eaLnBrk="0" hangingPunct="0"/>
            <a:r>
              <a:rPr lang="en-US" altLang="en-US" sz="2000" b="1" dirty="0">
                <a:solidFill>
                  <a:srgbClr val="010000"/>
                </a:solidFill>
                <a:latin typeface="Courier New" pitchFamily="49" charset="0"/>
              </a:rPr>
              <a:t>	push </a:t>
            </a:r>
            <a:r>
              <a:rPr lang="en-US" altLang="en-US" sz="2000" b="1" dirty="0" err="1">
                <a:solidFill>
                  <a:srgbClr val="010000"/>
                </a:solidFill>
                <a:latin typeface="Courier New" pitchFamily="49" charset="0"/>
              </a:rPr>
              <a:t>eax</a:t>
            </a:r>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	push </a:t>
            </a:r>
            <a:r>
              <a:rPr lang="en-US" altLang="en-US" sz="2000" b="1" dirty="0" err="1">
                <a:solidFill>
                  <a:srgbClr val="010000"/>
                </a:solidFill>
                <a:latin typeface="Courier New" pitchFamily="49" charset="0"/>
              </a:rPr>
              <a:t>ecx</a:t>
            </a:r>
            <a:endParaRPr lang="en-US" altLang="en-US" sz="2000" b="1" dirty="0">
              <a:solidFill>
                <a:srgbClr val="010000"/>
              </a:solidFill>
              <a:latin typeface="Courier New" pitchFamily="49" charset="0"/>
            </a:endParaRPr>
          </a:p>
          <a:p>
            <a:pPr eaLnBrk="0" hangingPunct="0"/>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;read and print 3 chars</a:t>
            </a:r>
          </a:p>
          <a:p>
            <a:pPr eaLnBrk="0" hangingPunct="0"/>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	</a:t>
            </a:r>
            <a:r>
              <a:rPr lang="en-US" altLang="en-US" sz="2000" b="1" dirty="0" err="1">
                <a:solidFill>
                  <a:srgbClr val="010000"/>
                </a:solidFill>
                <a:latin typeface="Courier New" pitchFamily="49" charset="0"/>
              </a:rPr>
              <a:t>mov</a:t>
            </a:r>
            <a:r>
              <a:rPr lang="en-US" altLang="en-US" sz="2000" b="1" dirty="0">
                <a:solidFill>
                  <a:srgbClr val="010000"/>
                </a:solidFill>
                <a:latin typeface="Courier New" pitchFamily="49" charset="0"/>
              </a:rPr>
              <a:t> ecx,3</a:t>
            </a:r>
          </a:p>
          <a:p>
            <a:pPr eaLnBrk="0" hangingPunct="0"/>
            <a:r>
              <a:rPr lang="en-US" altLang="en-US" sz="2000" b="1" dirty="0">
                <a:solidFill>
                  <a:srgbClr val="010000"/>
                </a:solidFill>
                <a:latin typeface="Courier New" pitchFamily="49" charset="0"/>
              </a:rPr>
              <a:t>again:</a:t>
            </a:r>
          </a:p>
          <a:p>
            <a:pPr eaLnBrk="0" hangingPunct="0"/>
            <a:r>
              <a:rPr lang="en-US" altLang="en-US" sz="2000" b="1" dirty="0">
                <a:solidFill>
                  <a:srgbClr val="010000"/>
                </a:solidFill>
                <a:latin typeface="Courier New" pitchFamily="49" charset="0"/>
              </a:rPr>
              <a:t>	</a:t>
            </a:r>
            <a:r>
              <a:rPr lang="en-US" altLang="en-US" sz="2000" b="1" dirty="0" smtClean="0">
                <a:solidFill>
                  <a:srgbClr val="010000"/>
                </a:solidFill>
                <a:latin typeface="Courier New" pitchFamily="49" charset="0"/>
              </a:rPr>
              <a:t>call </a:t>
            </a:r>
            <a:r>
              <a:rPr lang="en-US" altLang="en-US" sz="2000" b="1" dirty="0" err="1" smtClean="0">
                <a:solidFill>
                  <a:srgbClr val="010000"/>
                </a:solidFill>
                <a:latin typeface="Courier New" pitchFamily="49" charset="0"/>
              </a:rPr>
              <a:t>ReadChar</a:t>
            </a:r>
            <a:r>
              <a:rPr lang="en-US" altLang="en-US" sz="2000" b="1" dirty="0" smtClean="0">
                <a:solidFill>
                  <a:srgbClr val="010000"/>
                </a:solidFill>
                <a:latin typeface="Courier New" pitchFamily="49" charset="0"/>
              </a:rPr>
              <a:t> ;</a:t>
            </a:r>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	or al,20h </a:t>
            </a:r>
            <a:r>
              <a:rPr lang="en-US" altLang="en-US" sz="2000" b="1" dirty="0" smtClean="0">
                <a:solidFill>
                  <a:srgbClr val="010000"/>
                </a:solidFill>
                <a:latin typeface="Courier New" pitchFamily="49" charset="0"/>
              </a:rPr>
              <a:t>; up-to-low</a:t>
            </a:r>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	</a:t>
            </a:r>
            <a:r>
              <a:rPr lang="en-US" altLang="en-US" sz="2000" b="1" dirty="0" smtClean="0">
                <a:solidFill>
                  <a:srgbClr val="010000"/>
                </a:solidFill>
                <a:latin typeface="Courier New" pitchFamily="49" charset="0"/>
              </a:rPr>
              <a:t>call </a:t>
            </a:r>
            <a:r>
              <a:rPr lang="en-US" altLang="en-US" sz="2000" b="1" dirty="0" err="1" smtClean="0">
                <a:solidFill>
                  <a:srgbClr val="010000"/>
                </a:solidFill>
                <a:latin typeface="Courier New" pitchFamily="49" charset="0"/>
              </a:rPr>
              <a:t>WriteChar</a:t>
            </a:r>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	loop again</a:t>
            </a:r>
          </a:p>
          <a:p>
            <a:pPr eaLnBrk="0" hangingPunct="0"/>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;restore registers</a:t>
            </a:r>
          </a:p>
          <a:p>
            <a:pPr eaLnBrk="0" hangingPunct="0"/>
            <a:r>
              <a:rPr lang="en-US" altLang="en-US" sz="2000" b="1" dirty="0">
                <a:solidFill>
                  <a:srgbClr val="010000"/>
                </a:solidFill>
                <a:latin typeface="Courier New" pitchFamily="49" charset="0"/>
              </a:rPr>
              <a:t>	pop </a:t>
            </a:r>
            <a:r>
              <a:rPr lang="en-US" altLang="en-US" sz="2000" b="1" dirty="0" err="1">
                <a:solidFill>
                  <a:srgbClr val="010000"/>
                </a:solidFill>
                <a:latin typeface="Courier New" pitchFamily="49" charset="0"/>
              </a:rPr>
              <a:t>ecx</a:t>
            </a:r>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	pop </a:t>
            </a:r>
            <a:r>
              <a:rPr lang="en-US" altLang="en-US" sz="2000" b="1" dirty="0" err="1">
                <a:solidFill>
                  <a:srgbClr val="010000"/>
                </a:solidFill>
                <a:latin typeface="Courier New" pitchFamily="49" charset="0"/>
              </a:rPr>
              <a:t>eax</a:t>
            </a:r>
            <a:endParaRPr lang="en-US" altLang="en-US" sz="2000" b="1" dirty="0">
              <a:solidFill>
                <a:srgbClr val="010000"/>
              </a:solidFill>
              <a:latin typeface="Courier New" pitchFamily="49" charset="0"/>
            </a:endParaRPr>
          </a:p>
          <a:p>
            <a:pPr eaLnBrk="0" hangingPunct="0"/>
            <a:r>
              <a:rPr lang="en-US" altLang="en-US" sz="2000" b="1" dirty="0">
                <a:solidFill>
                  <a:srgbClr val="FF0000"/>
                </a:solidFill>
                <a:latin typeface="Courier New" pitchFamily="49" charset="0"/>
              </a:rPr>
              <a:t>… … … ; initial EAX, ECX</a:t>
            </a:r>
          </a:p>
        </p:txBody>
      </p:sp>
    </p:spTree>
    <p:extLst>
      <p:ext uri="{BB962C8B-B14F-4D97-AF65-F5344CB8AC3E}">
        <p14:creationId xmlns:p14="http://schemas.microsoft.com/office/powerpoint/2010/main" val="3873276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solidFill>
                  <a:srgbClr val="FFFFFF"/>
                </a:solidFill>
              </a:rPr>
              <a:t>Irvine, Kip R. Assembly Language for x86 Processors 6/e, 2010.</a:t>
            </a:r>
          </a:p>
        </p:txBody>
      </p:sp>
      <p:sp>
        <p:nvSpPr>
          <p:cNvPr id="32771"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F0D70D39-636E-4F34-8B88-A9C0A551A69B}" type="slidenum">
              <a:rPr lang="en-US" altLang="en-US" sz="1600">
                <a:solidFill>
                  <a:srgbClr val="FFFFFF"/>
                </a:solidFill>
                <a:latin typeface="Times New Roman" pitchFamily="18" charset="0"/>
              </a:rPr>
              <a:pPr eaLnBrk="1" hangingPunct="1"/>
              <a:t>16</a:t>
            </a:fld>
            <a:endParaRPr lang="en-US" altLang="en-US" sz="1600">
              <a:solidFill>
                <a:srgbClr val="FFFFFF"/>
              </a:solidFill>
              <a:latin typeface="Times New Roman" pitchFamily="18" charset="0"/>
            </a:endParaRPr>
          </a:p>
        </p:txBody>
      </p:sp>
      <p:sp>
        <p:nvSpPr>
          <p:cNvPr id="139266" name="Rectangle 2"/>
          <p:cNvSpPr>
            <a:spLocks noGrp="1" noChangeArrowheads="1"/>
          </p:cNvSpPr>
          <p:nvPr>
            <p:ph type="title"/>
          </p:nvPr>
        </p:nvSpPr>
        <p:spPr/>
        <p:txBody>
          <a:bodyPr/>
          <a:lstStyle/>
          <a:p>
            <a:pPr eaLnBrk="1" hangingPunct="1">
              <a:defRPr/>
            </a:pPr>
            <a:r>
              <a:rPr lang="en-US" altLang="en-US" dirty="0" smtClean="0"/>
              <a:t>Example: Nested </a:t>
            </a:r>
            <a:r>
              <a:rPr lang="en-US" altLang="en-US" dirty="0" smtClean="0"/>
              <a:t>Loop with </a:t>
            </a:r>
            <a:r>
              <a:rPr lang="en-US" altLang="en-US" dirty="0" smtClean="0"/>
              <a:t>Stack</a:t>
            </a:r>
            <a:r>
              <a:rPr lang="en-US" altLang="en-US" dirty="0" smtClean="0"/>
              <a:t/>
            </a:r>
            <a:br>
              <a:rPr lang="en-US" altLang="en-US" dirty="0" smtClean="0"/>
            </a:br>
            <a:r>
              <a:rPr lang="en-US" altLang="en-US" dirty="0" smtClean="0"/>
              <a:t>(see next slide)</a:t>
            </a:r>
            <a:endParaRPr lang="en-US" altLang="en-US" dirty="0" smtClean="0"/>
          </a:p>
        </p:txBody>
      </p:sp>
      <p:sp>
        <p:nvSpPr>
          <p:cNvPr id="32773" name="Text Box 3"/>
          <p:cNvSpPr txBox="1">
            <a:spLocks noChangeArrowheads="1"/>
          </p:cNvSpPr>
          <p:nvPr/>
        </p:nvSpPr>
        <p:spPr bwMode="auto">
          <a:xfrm>
            <a:off x="838200" y="2133600"/>
            <a:ext cx="7315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143250" algn="l"/>
              </a:tabLst>
              <a:defRPr sz="2100">
                <a:solidFill>
                  <a:schemeClr val="tx1"/>
                </a:solidFill>
                <a:latin typeface="Arial" charset="0"/>
              </a:defRPr>
            </a:lvl1pPr>
            <a:lvl2pPr marL="742950" indent="-285750" eaLnBrk="0" hangingPunct="0">
              <a:tabLst>
                <a:tab pos="457200" algn="l"/>
                <a:tab pos="3143250" algn="l"/>
              </a:tabLst>
              <a:defRPr sz="2100">
                <a:solidFill>
                  <a:schemeClr val="tx1"/>
                </a:solidFill>
                <a:latin typeface="Arial" charset="0"/>
              </a:defRPr>
            </a:lvl2pPr>
            <a:lvl3pPr marL="1143000" indent="-228600" eaLnBrk="0" hangingPunct="0">
              <a:tabLst>
                <a:tab pos="457200" algn="l"/>
                <a:tab pos="3143250" algn="l"/>
              </a:tabLst>
              <a:defRPr sz="2100">
                <a:solidFill>
                  <a:schemeClr val="tx1"/>
                </a:solidFill>
                <a:latin typeface="Arial" charset="0"/>
              </a:defRPr>
            </a:lvl3pPr>
            <a:lvl4pPr marL="1600200" indent="-228600" eaLnBrk="0" hangingPunct="0">
              <a:tabLst>
                <a:tab pos="457200" algn="l"/>
                <a:tab pos="3143250" algn="l"/>
              </a:tabLst>
              <a:defRPr sz="2100">
                <a:solidFill>
                  <a:schemeClr val="tx1"/>
                </a:solidFill>
                <a:latin typeface="Arial" charset="0"/>
              </a:defRPr>
            </a:lvl4pPr>
            <a:lvl5pPr marL="2057400" indent="-228600" eaLnBrk="0" hangingPunct="0">
              <a:tabLst>
                <a:tab pos="457200" algn="l"/>
                <a:tab pos="314325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14325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14325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14325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143250" algn="l"/>
              </a:tabLst>
              <a:defRPr sz="2100">
                <a:solidFill>
                  <a:schemeClr val="tx1"/>
                </a:solidFill>
                <a:latin typeface="Arial" charset="0"/>
              </a:defRPr>
            </a:lvl9pPr>
          </a:lstStyle>
          <a:p>
            <a:pPr eaLnBrk="1" hangingPunct="1">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ecx,100	; set outer loop count</a:t>
            </a:r>
          </a:p>
          <a:p>
            <a:pPr eaLnBrk="1" hangingPunct="1">
              <a:lnSpc>
                <a:spcPct val="50000"/>
              </a:lnSpc>
              <a:spcBef>
                <a:spcPct val="50000"/>
              </a:spcBef>
            </a:pPr>
            <a:r>
              <a:rPr lang="en-US" altLang="en-US" sz="1800" b="1" dirty="0">
                <a:solidFill>
                  <a:srgbClr val="FFFFFF"/>
                </a:solidFill>
                <a:latin typeface="Courier New" pitchFamily="49" charset="0"/>
              </a:rPr>
              <a:t>L1:		; begin the outer loop</a:t>
            </a:r>
          </a:p>
          <a:p>
            <a:pPr eaLnBrk="1" hangingPunct="1">
              <a:lnSpc>
                <a:spcPct val="50000"/>
              </a:lnSpc>
              <a:spcBef>
                <a:spcPct val="50000"/>
              </a:spcBef>
            </a:pPr>
            <a:r>
              <a:rPr lang="en-US" altLang="en-US" sz="1800" b="1" dirty="0">
                <a:solidFill>
                  <a:srgbClr val="FFFFFF"/>
                </a:solidFill>
                <a:latin typeface="Courier New" pitchFamily="49" charset="0"/>
              </a:rPr>
              <a:t>	</a:t>
            </a:r>
            <a:r>
              <a:rPr lang="en-US" altLang="en-US" sz="1800" b="1" dirty="0">
                <a:solidFill>
                  <a:srgbClr val="FFCC66"/>
                </a:solidFill>
                <a:latin typeface="Courier New" pitchFamily="49" charset="0"/>
              </a:rPr>
              <a:t>push </a:t>
            </a:r>
            <a:r>
              <a:rPr lang="en-US" altLang="en-US" sz="1800" b="1" dirty="0" err="1">
                <a:solidFill>
                  <a:srgbClr val="FFCC66"/>
                </a:solidFill>
                <a:latin typeface="Courier New" pitchFamily="49" charset="0"/>
              </a:rPr>
              <a:t>ecx</a:t>
            </a:r>
            <a:r>
              <a:rPr lang="en-US" altLang="en-US" sz="1800" b="1" dirty="0">
                <a:solidFill>
                  <a:srgbClr val="FFCC66"/>
                </a:solidFill>
                <a:latin typeface="Courier New" pitchFamily="49" charset="0"/>
              </a:rPr>
              <a:t>	; save outer loop count</a:t>
            </a:r>
          </a:p>
          <a:p>
            <a:pPr eaLnBrk="1" hangingPunct="1">
              <a:lnSpc>
                <a:spcPct val="50000"/>
              </a:lnSpc>
              <a:spcBef>
                <a:spcPct val="50000"/>
              </a:spcBef>
            </a:pPr>
            <a:endParaRPr lang="en-US" altLang="en-US" sz="1800" b="1" dirty="0">
              <a:solidFill>
                <a:srgbClr val="FFCC66"/>
              </a:solidFill>
              <a:latin typeface="Courier New" pitchFamily="49" charset="0"/>
            </a:endParaRPr>
          </a:p>
          <a:p>
            <a:pPr eaLnBrk="1" hangingPunct="1">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ecx,20	; set inner loop count</a:t>
            </a:r>
          </a:p>
          <a:p>
            <a:pPr eaLnBrk="1" hangingPunct="1">
              <a:lnSpc>
                <a:spcPct val="50000"/>
              </a:lnSpc>
              <a:spcBef>
                <a:spcPct val="50000"/>
              </a:spcBef>
            </a:pPr>
            <a:r>
              <a:rPr lang="en-US" altLang="en-US" sz="1800" b="1" dirty="0">
                <a:solidFill>
                  <a:srgbClr val="FFFFFF"/>
                </a:solidFill>
                <a:latin typeface="Courier New" pitchFamily="49" charset="0"/>
              </a:rPr>
              <a:t>L2:		; begin the inner loop</a:t>
            </a:r>
          </a:p>
          <a:p>
            <a:pPr eaLnBrk="1" hangingPunct="1">
              <a:lnSpc>
                <a:spcPct val="50000"/>
              </a:lnSpc>
              <a:spcBef>
                <a:spcPct val="50000"/>
              </a:spcBef>
            </a:pPr>
            <a:r>
              <a:rPr lang="en-US" altLang="en-US" sz="1800" b="1" dirty="0">
                <a:solidFill>
                  <a:srgbClr val="FFFFFF"/>
                </a:solidFill>
                <a:latin typeface="Courier New" pitchFamily="49" charset="0"/>
              </a:rPr>
              <a:t>	;</a:t>
            </a:r>
          </a:p>
          <a:p>
            <a:pPr eaLnBrk="1" hangingPunct="1">
              <a:lnSpc>
                <a:spcPct val="50000"/>
              </a:lnSpc>
              <a:spcBef>
                <a:spcPct val="50000"/>
              </a:spcBef>
            </a:pPr>
            <a:r>
              <a:rPr lang="en-US" altLang="en-US" sz="1800" b="1" dirty="0">
                <a:solidFill>
                  <a:srgbClr val="FFFFFF"/>
                </a:solidFill>
                <a:latin typeface="Courier New" pitchFamily="49" charset="0"/>
              </a:rPr>
              <a:t>	;</a:t>
            </a:r>
          </a:p>
          <a:p>
            <a:pPr eaLnBrk="1" hangingPunct="1">
              <a:lnSpc>
                <a:spcPct val="50000"/>
              </a:lnSpc>
              <a:spcBef>
                <a:spcPct val="50000"/>
              </a:spcBef>
            </a:pPr>
            <a:r>
              <a:rPr lang="en-US" altLang="en-US" sz="1800" b="1" dirty="0">
                <a:solidFill>
                  <a:srgbClr val="FFFFFF"/>
                </a:solidFill>
                <a:latin typeface="Courier New" pitchFamily="49" charset="0"/>
              </a:rPr>
              <a:t>	loop L2	; repeat the inner loop</a:t>
            </a:r>
          </a:p>
          <a:p>
            <a:pPr eaLnBrk="1" hangingPunct="1">
              <a:lnSpc>
                <a:spcPct val="50000"/>
              </a:lnSpc>
              <a:spcBef>
                <a:spcPct val="50000"/>
              </a:spcBef>
            </a:pPr>
            <a:endParaRPr lang="en-US" altLang="en-US" sz="1800" b="1" dirty="0">
              <a:solidFill>
                <a:srgbClr val="FFFFFF"/>
              </a:solidFill>
              <a:latin typeface="Courier New" pitchFamily="49" charset="0"/>
            </a:endParaRPr>
          </a:p>
          <a:p>
            <a:pPr eaLnBrk="1" hangingPunct="1">
              <a:lnSpc>
                <a:spcPct val="50000"/>
              </a:lnSpc>
              <a:spcBef>
                <a:spcPct val="50000"/>
              </a:spcBef>
            </a:pPr>
            <a:r>
              <a:rPr lang="en-US" altLang="en-US" sz="1800" b="1" dirty="0">
                <a:solidFill>
                  <a:srgbClr val="FFFFFF"/>
                </a:solidFill>
                <a:latin typeface="Courier New" pitchFamily="49" charset="0"/>
              </a:rPr>
              <a:t>	</a:t>
            </a:r>
            <a:r>
              <a:rPr lang="en-US" altLang="en-US" sz="1800" b="1" dirty="0">
                <a:solidFill>
                  <a:srgbClr val="FFCC66"/>
                </a:solidFill>
                <a:latin typeface="Courier New" pitchFamily="49" charset="0"/>
              </a:rPr>
              <a:t>pop </a:t>
            </a:r>
            <a:r>
              <a:rPr lang="en-US" altLang="en-US" sz="1800" b="1" dirty="0" err="1">
                <a:solidFill>
                  <a:srgbClr val="FFCC66"/>
                </a:solidFill>
                <a:latin typeface="Courier New" pitchFamily="49" charset="0"/>
              </a:rPr>
              <a:t>ecx</a:t>
            </a:r>
            <a:r>
              <a:rPr lang="en-US" altLang="en-US" sz="1800" b="1" dirty="0">
                <a:solidFill>
                  <a:srgbClr val="FFCC66"/>
                </a:solidFill>
                <a:latin typeface="Courier New" pitchFamily="49" charset="0"/>
              </a:rPr>
              <a:t>	; restore outer loop count</a:t>
            </a:r>
          </a:p>
          <a:p>
            <a:pPr eaLnBrk="1" hangingPunct="1">
              <a:lnSpc>
                <a:spcPct val="50000"/>
              </a:lnSpc>
              <a:spcBef>
                <a:spcPct val="50000"/>
              </a:spcBef>
            </a:pPr>
            <a:r>
              <a:rPr lang="en-US" altLang="en-US" sz="1800" b="1" dirty="0">
                <a:solidFill>
                  <a:srgbClr val="FFFFFF"/>
                </a:solidFill>
                <a:latin typeface="Courier New" pitchFamily="49" charset="0"/>
              </a:rPr>
              <a:t>	loop L1	; repeat the outer loop</a:t>
            </a:r>
          </a:p>
        </p:txBody>
      </p:sp>
      <p:sp>
        <p:nvSpPr>
          <p:cNvPr id="32774" name="Text Box 4"/>
          <p:cNvSpPr txBox="1">
            <a:spLocks noChangeArrowheads="1"/>
          </p:cNvSpPr>
          <p:nvPr/>
        </p:nvSpPr>
        <p:spPr bwMode="auto">
          <a:xfrm>
            <a:off x="533400" y="1066800"/>
            <a:ext cx="8001000" cy="52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solidFill>
                  <a:srgbClr val="FFFFFF"/>
                </a:solidFill>
              </a:rPr>
              <a:t>When creating a nested loop, push the outer loop counter before entering the inner loop</a:t>
            </a:r>
            <a:r>
              <a:rPr lang="en-US" altLang="en-US" dirty="0" smtClean="0">
                <a:solidFill>
                  <a:srgbClr val="FFFFFF"/>
                </a:solidFill>
              </a:rPr>
              <a:t>:</a:t>
            </a:r>
          </a:p>
          <a:p>
            <a:pPr eaLnBrk="1" hangingPunct="1">
              <a:spcBef>
                <a:spcPct val="50000"/>
              </a:spcBef>
            </a:pPr>
            <a:endParaRPr lang="en-US" altLang="en-US" dirty="0">
              <a:solidFill>
                <a:srgbClr val="FFFFFF"/>
              </a:solidFill>
            </a:endParaRPr>
          </a:p>
          <a:p>
            <a:pPr eaLnBrk="1" hangingPunct="1">
              <a:spcBef>
                <a:spcPct val="50000"/>
              </a:spcBef>
            </a:pPr>
            <a:endParaRPr lang="en-US" altLang="en-US" dirty="0" smtClean="0">
              <a:solidFill>
                <a:srgbClr val="FFFFFF"/>
              </a:solidFill>
            </a:endParaRPr>
          </a:p>
          <a:p>
            <a:pPr eaLnBrk="1" hangingPunct="1">
              <a:spcBef>
                <a:spcPct val="50000"/>
              </a:spcBef>
            </a:pPr>
            <a:endParaRPr lang="en-US" altLang="en-US" dirty="0">
              <a:solidFill>
                <a:srgbClr val="FFFFFF"/>
              </a:solidFill>
            </a:endParaRPr>
          </a:p>
          <a:p>
            <a:pPr eaLnBrk="1" hangingPunct="1">
              <a:spcBef>
                <a:spcPct val="50000"/>
              </a:spcBef>
            </a:pPr>
            <a:endParaRPr lang="en-US" altLang="en-US" dirty="0" smtClean="0">
              <a:solidFill>
                <a:srgbClr val="FFFFFF"/>
              </a:solidFill>
            </a:endParaRPr>
          </a:p>
          <a:p>
            <a:pPr eaLnBrk="1" hangingPunct="1">
              <a:spcBef>
                <a:spcPct val="50000"/>
              </a:spcBef>
            </a:pPr>
            <a:endParaRPr lang="en-US" altLang="en-US" dirty="0">
              <a:solidFill>
                <a:srgbClr val="FFFFFF"/>
              </a:solidFill>
            </a:endParaRPr>
          </a:p>
          <a:p>
            <a:pPr eaLnBrk="1" hangingPunct="1">
              <a:spcBef>
                <a:spcPct val="50000"/>
              </a:spcBef>
            </a:pPr>
            <a:endParaRPr lang="en-US" altLang="en-US" dirty="0" smtClean="0">
              <a:solidFill>
                <a:srgbClr val="FFFFFF"/>
              </a:solidFill>
            </a:endParaRPr>
          </a:p>
          <a:p>
            <a:pPr eaLnBrk="1" hangingPunct="1">
              <a:spcBef>
                <a:spcPct val="50000"/>
              </a:spcBef>
            </a:pPr>
            <a:endParaRPr lang="en-US" altLang="en-US" dirty="0">
              <a:solidFill>
                <a:srgbClr val="FFFFFF"/>
              </a:solidFill>
            </a:endParaRPr>
          </a:p>
          <a:p>
            <a:pPr eaLnBrk="1" hangingPunct="1">
              <a:spcBef>
                <a:spcPct val="50000"/>
              </a:spcBef>
            </a:pPr>
            <a:endParaRPr lang="en-US" altLang="en-US" dirty="0" smtClean="0">
              <a:solidFill>
                <a:srgbClr val="FFFFFF"/>
              </a:solidFill>
            </a:endParaRPr>
          </a:p>
          <a:p>
            <a:pPr eaLnBrk="1" hangingPunct="1">
              <a:spcBef>
                <a:spcPct val="50000"/>
              </a:spcBef>
            </a:pPr>
            <a:r>
              <a:rPr lang="en-US" altLang="en-US" dirty="0" smtClean="0">
                <a:solidFill>
                  <a:srgbClr val="FFFF00"/>
                </a:solidFill>
              </a:rPr>
              <a:t>Need not create a temporary variable as in Page 36 of Lecture 5</a:t>
            </a:r>
            <a:endParaRPr lang="en-US" altLang="en-US" dirty="0">
              <a:solidFill>
                <a:srgbClr val="FFFF00"/>
              </a:solidFill>
            </a:endParaRPr>
          </a:p>
        </p:txBody>
      </p:sp>
      <p:sp>
        <p:nvSpPr>
          <p:cNvPr id="32775" name="Rectangle 5"/>
          <p:cNvSpPr>
            <a:spLocks noChangeArrowheads="1"/>
          </p:cNvSpPr>
          <p:nvPr/>
        </p:nvSpPr>
        <p:spPr bwMode="auto">
          <a:xfrm>
            <a:off x="914400" y="3200400"/>
            <a:ext cx="6934200" cy="16764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en-US" altLang="en-US">
              <a:solidFill>
                <a:srgbClr val="FFFFFF"/>
              </a:solidFill>
            </a:endParaRPr>
          </a:p>
        </p:txBody>
      </p:sp>
    </p:spTree>
    <p:extLst>
      <p:ext uri="{BB962C8B-B14F-4D97-AF65-F5344CB8AC3E}">
        <p14:creationId xmlns:p14="http://schemas.microsoft.com/office/powerpoint/2010/main" val="1167715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B3BCF54E-34A3-4213-A452-0AE6AF1D996A}" type="slidenum">
              <a:rPr lang="en-US" altLang="en-US">
                <a:solidFill>
                  <a:srgbClr val="FFFFFF"/>
                </a:solidFill>
              </a:rPr>
              <a:pPr/>
              <a:t>17</a:t>
            </a:fld>
            <a:endParaRPr lang="en-US" altLang="en-US">
              <a:solidFill>
                <a:srgbClr val="FFFFFF"/>
              </a:solidFill>
            </a:endParaRPr>
          </a:p>
        </p:txBody>
      </p:sp>
      <p:sp>
        <p:nvSpPr>
          <p:cNvPr id="145410" name="Rectangle 2"/>
          <p:cNvSpPr>
            <a:spLocks noGrp="1" noChangeArrowheads="1"/>
          </p:cNvSpPr>
          <p:nvPr>
            <p:ph type="title"/>
          </p:nvPr>
        </p:nvSpPr>
        <p:spPr>
          <a:xfrm>
            <a:off x="685800" y="76200"/>
            <a:ext cx="7772400" cy="762000"/>
          </a:xfrm>
        </p:spPr>
        <p:txBody>
          <a:bodyPr/>
          <a:lstStyle/>
          <a:p>
            <a:r>
              <a:rPr lang="en-US" altLang="en-US" dirty="0" smtClean="0"/>
              <a:t>Nested Loop without Stack</a:t>
            </a:r>
            <a:r>
              <a:rPr lang="en-US" altLang="en-US" dirty="0"/>
              <a:t/>
            </a:r>
            <a:br>
              <a:rPr lang="en-US" altLang="en-US" dirty="0"/>
            </a:br>
            <a:r>
              <a:rPr lang="en-US" altLang="en-US" dirty="0" smtClean="0"/>
              <a:t>(Page </a:t>
            </a:r>
            <a:r>
              <a:rPr lang="en-US" altLang="en-US" dirty="0"/>
              <a:t>36 of Lecture </a:t>
            </a:r>
            <a:r>
              <a:rPr lang="en-US" altLang="en-US" dirty="0" smtClean="0"/>
              <a:t>5 – Chapt_04-b)</a:t>
            </a:r>
            <a:endParaRPr lang="en-US" altLang="en-US" dirty="0"/>
          </a:p>
        </p:txBody>
      </p:sp>
      <p:sp>
        <p:nvSpPr>
          <p:cNvPr id="145411" name="Text Box 3"/>
          <p:cNvSpPr txBox="1">
            <a:spLocks noChangeArrowheads="1"/>
          </p:cNvSpPr>
          <p:nvPr/>
        </p:nvSpPr>
        <p:spPr bwMode="auto">
          <a:xfrm>
            <a:off x="685800" y="9144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If you need to code a loop within a loop, you must save the outer loop counter's ECX value. In the following example, the outer loop executes 100 times, and the inner loop 20 times.</a:t>
            </a:r>
          </a:p>
        </p:txBody>
      </p:sp>
      <p:sp>
        <p:nvSpPr>
          <p:cNvPr id="145412" name="Text Box 4"/>
          <p:cNvSpPr txBox="1">
            <a:spLocks noChangeArrowheads="1"/>
          </p:cNvSpPr>
          <p:nvPr/>
        </p:nvSpPr>
        <p:spPr bwMode="auto">
          <a:xfrm>
            <a:off x="914400" y="2286000"/>
            <a:ext cx="7239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lstStyle>
            <a:lvl1pPr>
              <a:tabLst>
                <a:tab pos="457200" algn="l"/>
                <a:tab pos="3201988" algn="l"/>
              </a:tabLst>
              <a:defRPr sz="2400">
                <a:solidFill>
                  <a:schemeClr val="tx1"/>
                </a:solidFill>
                <a:latin typeface="Times New Roman" pitchFamily="18" charset="0"/>
              </a:defRPr>
            </a:lvl1pPr>
            <a:lvl2pPr>
              <a:tabLst>
                <a:tab pos="457200" algn="l"/>
                <a:tab pos="3201988" algn="l"/>
              </a:tabLst>
              <a:defRPr sz="2400">
                <a:solidFill>
                  <a:schemeClr val="tx1"/>
                </a:solidFill>
                <a:latin typeface="Times New Roman" pitchFamily="18" charset="0"/>
              </a:defRPr>
            </a:lvl2pPr>
            <a:lvl3pPr>
              <a:tabLst>
                <a:tab pos="457200" algn="l"/>
                <a:tab pos="3201988" algn="l"/>
              </a:tabLst>
              <a:defRPr sz="2400">
                <a:solidFill>
                  <a:schemeClr val="tx1"/>
                </a:solidFill>
                <a:latin typeface="Times New Roman" pitchFamily="18" charset="0"/>
              </a:defRPr>
            </a:lvl3pPr>
            <a:lvl4pPr>
              <a:tabLst>
                <a:tab pos="457200" algn="l"/>
                <a:tab pos="3201988" algn="l"/>
              </a:tabLst>
              <a:defRPr sz="2400">
                <a:solidFill>
                  <a:schemeClr val="tx1"/>
                </a:solidFill>
                <a:latin typeface="Times New Roman" pitchFamily="18" charset="0"/>
              </a:defRPr>
            </a:lvl4pPr>
            <a:lvl5pPr>
              <a:tabLst>
                <a:tab pos="457200" algn="l"/>
                <a:tab pos="3201988" algn="l"/>
              </a:tabLst>
              <a:defRPr sz="2400">
                <a:solidFill>
                  <a:schemeClr val="tx1"/>
                </a:solidFill>
                <a:latin typeface="Times New Roman" pitchFamily="18" charset="0"/>
              </a:defRPr>
            </a:lvl5pPr>
            <a:lvl6pPr fontAlgn="base">
              <a:spcBef>
                <a:spcPct val="0"/>
              </a:spcBef>
              <a:spcAft>
                <a:spcPct val="0"/>
              </a:spcAft>
              <a:tabLst>
                <a:tab pos="457200" algn="l"/>
                <a:tab pos="3201988" algn="l"/>
              </a:tabLst>
              <a:defRPr sz="2400">
                <a:solidFill>
                  <a:schemeClr val="tx1"/>
                </a:solidFill>
                <a:latin typeface="Times New Roman" pitchFamily="18" charset="0"/>
              </a:defRPr>
            </a:lvl6pPr>
            <a:lvl7pPr fontAlgn="base">
              <a:spcBef>
                <a:spcPct val="0"/>
              </a:spcBef>
              <a:spcAft>
                <a:spcPct val="0"/>
              </a:spcAft>
              <a:tabLst>
                <a:tab pos="457200" algn="l"/>
                <a:tab pos="3201988" algn="l"/>
              </a:tabLst>
              <a:defRPr sz="2400">
                <a:solidFill>
                  <a:schemeClr val="tx1"/>
                </a:solidFill>
                <a:latin typeface="Times New Roman" pitchFamily="18" charset="0"/>
              </a:defRPr>
            </a:lvl7pPr>
            <a:lvl8pPr fontAlgn="base">
              <a:spcBef>
                <a:spcPct val="0"/>
              </a:spcBef>
              <a:spcAft>
                <a:spcPct val="0"/>
              </a:spcAft>
              <a:tabLst>
                <a:tab pos="457200" algn="l"/>
                <a:tab pos="3201988" algn="l"/>
              </a:tabLst>
              <a:defRPr sz="2400">
                <a:solidFill>
                  <a:schemeClr val="tx1"/>
                </a:solidFill>
                <a:latin typeface="Times New Roman" pitchFamily="18" charset="0"/>
              </a:defRPr>
            </a:lvl8pPr>
            <a:lvl9pPr fontAlgn="base">
              <a:spcBef>
                <a:spcPct val="0"/>
              </a:spcBef>
              <a:spcAft>
                <a:spcPct val="0"/>
              </a:spcAft>
              <a:tabLst>
                <a:tab pos="457200" algn="l"/>
                <a:tab pos="3201988"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FF"/>
                </a:solidFill>
                <a:latin typeface="Courier New" pitchFamily="49" charset="0"/>
              </a:rPr>
              <a:t>.data</a:t>
            </a:r>
          </a:p>
          <a:p>
            <a:pPr>
              <a:lnSpc>
                <a:spcPct val="50000"/>
              </a:lnSpc>
              <a:spcBef>
                <a:spcPct val="50000"/>
              </a:spcBef>
            </a:pPr>
            <a:r>
              <a:rPr lang="en-US" altLang="en-US" sz="1800" b="1" dirty="0">
                <a:solidFill>
                  <a:srgbClr val="FFFFFF"/>
                </a:solidFill>
                <a:latin typeface="Courier New" pitchFamily="49" charset="0"/>
              </a:rPr>
              <a:t>count DWORD ?</a:t>
            </a:r>
          </a:p>
          <a:p>
            <a:pPr>
              <a:lnSpc>
                <a:spcPct val="50000"/>
              </a:lnSpc>
              <a:spcBef>
                <a:spcPct val="50000"/>
              </a:spcBef>
            </a:pPr>
            <a:r>
              <a:rPr lang="en-US" altLang="en-US" sz="1800" b="1" dirty="0">
                <a:solidFill>
                  <a:srgbClr val="FFFFFF"/>
                </a:solidFill>
                <a:latin typeface="Courier New" pitchFamily="49" charset="0"/>
              </a:rPr>
              <a:t>.code</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ecx,100	; set outer loop count</a:t>
            </a:r>
          </a:p>
          <a:p>
            <a:pPr>
              <a:lnSpc>
                <a:spcPct val="50000"/>
              </a:lnSpc>
              <a:spcBef>
                <a:spcPct val="50000"/>
              </a:spcBef>
            </a:pPr>
            <a:r>
              <a:rPr lang="en-US" altLang="en-US" sz="1800" b="1" dirty="0">
                <a:solidFill>
                  <a:srgbClr val="ECFE02"/>
                </a:solidFill>
                <a:latin typeface="Courier New" pitchFamily="49" charset="0"/>
              </a:rPr>
              <a:t>L1:</a:t>
            </a:r>
          </a:p>
          <a:p>
            <a:pPr>
              <a:lnSpc>
                <a:spcPct val="50000"/>
              </a:lnSpc>
              <a:spcBef>
                <a:spcPct val="50000"/>
              </a:spcBef>
            </a:pPr>
            <a:r>
              <a:rPr lang="en-US" altLang="en-US" sz="1800" b="1" dirty="0">
                <a:solidFill>
                  <a:srgbClr val="ECFE02"/>
                </a:solidFill>
                <a:latin typeface="Courier New" pitchFamily="49" charset="0"/>
              </a:rPr>
              <a:t>	</a:t>
            </a:r>
            <a:r>
              <a:rPr lang="en-US" altLang="en-US" sz="1800" b="1" dirty="0" err="1">
                <a:solidFill>
                  <a:srgbClr val="ECFE02"/>
                </a:solidFill>
                <a:latin typeface="Courier New" pitchFamily="49" charset="0"/>
              </a:rPr>
              <a:t>mov</a:t>
            </a:r>
            <a:r>
              <a:rPr lang="en-US" altLang="en-US" sz="1800" b="1" dirty="0">
                <a:solidFill>
                  <a:srgbClr val="ECFE02"/>
                </a:solidFill>
                <a:latin typeface="Courier New" pitchFamily="49" charset="0"/>
              </a:rPr>
              <a:t> </a:t>
            </a:r>
            <a:r>
              <a:rPr lang="en-US" altLang="en-US" sz="1800" b="1" dirty="0" err="1">
                <a:solidFill>
                  <a:srgbClr val="ECFE02"/>
                </a:solidFill>
                <a:latin typeface="Courier New" pitchFamily="49" charset="0"/>
              </a:rPr>
              <a:t>count,ecx</a:t>
            </a:r>
            <a:r>
              <a:rPr lang="en-US" altLang="en-US" sz="1800" b="1" dirty="0">
                <a:solidFill>
                  <a:srgbClr val="ECFE02"/>
                </a:solidFill>
                <a:latin typeface="Courier New" pitchFamily="49" charset="0"/>
              </a:rPr>
              <a:t>	; save outer loop count</a:t>
            </a:r>
          </a:p>
          <a:p>
            <a:pPr>
              <a:lnSpc>
                <a:spcPct val="50000"/>
              </a:lnSpc>
              <a:spcBef>
                <a:spcPct val="50000"/>
              </a:spcBef>
            </a:pPr>
            <a:r>
              <a:rPr lang="en-US" altLang="en-US" sz="1800" b="1" dirty="0">
                <a:solidFill>
                  <a:srgbClr val="ECFE02"/>
                </a:solidFill>
                <a:latin typeface="Courier New" pitchFamily="49" charset="0"/>
              </a:rPr>
              <a:t>	</a:t>
            </a:r>
            <a:r>
              <a:rPr lang="en-US" altLang="en-US" sz="1800" b="1" dirty="0" err="1">
                <a:solidFill>
                  <a:srgbClr val="FFCC66"/>
                </a:solidFill>
                <a:latin typeface="Courier New" pitchFamily="49" charset="0"/>
              </a:rPr>
              <a:t>mov</a:t>
            </a:r>
            <a:r>
              <a:rPr lang="en-US" altLang="en-US" sz="1800" b="1" dirty="0">
                <a:solidFill>
                  <a:srgbClr val="FFCC66"/>
                </a:solidFill>
                <a:latin typeface="Courier New" pitchFamily="49" charset="0"/>
              </a:rPr>
              <a:t> ecx,20	; set inner loop count</a:t>
            </a:r>
          </a:p>
          <a:p>
            <a:pPr>
              <a:lnSpc>
                <a:spcPct val="50000"/>
              </a:lnSpc>
              <a:spcBef>
                <a:spcPct val="50000"/>
              </a:spcBef>
            </a:pPr>
            <a:r>
              <a:rPr lang="en-US" altLang="en-US" sz="1800" b="1" dirty="0">
                <a:solidFill>
                  <a:srgbClr val="FFCC66"/>
                </a:solidFill>
                <a:latin typeface="Courier New" pitchFamily="49" charset="0"/>
              </a:rPr>
              <a:t>L2:	.</a:t>
            </a:r>
          </a:p>
          <a:p>
            <a:pPr lvl="1">
              <a:lnSpc>
                <a:spcPct val="50000"/>
              </a:lnSpc>
              <a:spcBef>
                <a:spcPct val="50000"/>
              </a:spcBef>
            </a:pPr>
            <a:r>
              <a:rPr lang="en-US" altLang="en-US" sz="1800" b="1" dirty="0">
                <a:solidFill>
                  <a:srgbClr val="FFCC66"/>
                </a:solidFill>
                <a:latin typeface="Courier New" pitchFamily="49" charset="0"/>
              </a:rPr>
              <a:t>.</a:t>
            </a:r>
          </a:p>
          <a:p>
            <a:pPr lvl="1">
              <a:lnSpc>
                <a:spcPct val="50000"/>
              </a:lnSpc>
              <a:spcBef>
                <a:spcPct val="50000"/>
              </a:spcBef>
            </a:pPr>
            <a:r>
              <a:rPr lang="en-US" altLang="en-US" sz="1800" b="1" dirty="0">
                <a:solidFill>
                  <a:srgbClr val="FFCC66"/>
                </a:solidFill>
                <a:latin typeface="Courier New" pitchFamily="49" charset="0"/>
              </a:rPr>
              <a:t>loop L2	; repeat the inner loop</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ECFE02"/>
                </a:solidFill>
                <a:latin typeface="Courier New" pitchFamily="49" charset="0"/>
              </a:rPr>
              <a:t>mov</a:t>
            </a:r>
            <a:r>
              <a:rPr lang="en-US" altLang="en-US" sz="1800" b="1" dirty="0">
                <a:solidFill>
                  <a:srgbClr val="ECFE02"/>
                </a:solidFill>
                <a:latin typeface="Courier New" pitchFamily="49" charset="0"/>
              </a:rPr>
              <a:t> </a:t>
            </a:r>
            <a:r>
              <a:rPr lang="en-US" altLang="en-US" sz="1800" b="1" dirty="0" err="1">
                <a:solidFill>
                  <a:srgbClr val="ECFE02"/>
                </a:solidFill>
                <a:latin typeface="Courier New" pitchFamily="49" charset="0"/>
              </a:rPr>
              <a:t>ecx,count</a:t>
            </a:r>
            <a:r>
              <a:rPr lang="en-US" altLang="en-US" sz="1800" b="1" dirty="0">
                <a:solidFill>
                  <a:srgbClr val="ECFE02"/>
                </a:solidFill>
                <a:latin typeface="Courier New" pitchFamily="49" charset="0"/>
              </a:rPr>
              <a:t>	; restore outer loop count</a:t>
            </a:r>
          </a:p>
          <a:p>
            <a:pPr>
              <a:lnSpc>
                <a:spcPct val="50000"/>
              </a:lnSpc>
              <a:spcBef>
                <a:spcPct val="50000"/>
              </a:spcBef>
            </a:pPr>
            <a:r>
              <a:rPr lang="en-US" altLang="en-US" sz="1800" b="1" dirty="0">
                <a:solidFill>
                  <a:srgbClr val="ECFE02"/>
                </a:solidFill>
                <a:latin typeface="Courier New" pitchFamily="49" charset="0"/>
              </a:rPr>
              <a:t>	loop L1	; repeat the outer loop</a:t>
            </a:r>
          </a:p>
        </p:txBody>
      </p:sp>
    </p:spTree>
    <p:extLst>
      <p:ext uri="{BB962C8B-B14F-4D97-AF65-F5344CB8AC3E}">
        <p14:creationId xmlns:p14="http://schemas.microsoft.com/office/powerpoint/2010/main" val="214074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33795"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790070D-EA4F-4278-ACF7-D30F78A0D613}" type="slidenum">
              <a:rPr lang="en-US" altLang="en-US" sz="1600">
                <a:latin typeface="Times New Roman" pitchFamily="18" charset="0"/>
              </a:rPr>
              <a:pPr eaLnBrk="1" hangingPunct="1"/>
              <a:t>18</a:t>
            </a:fld>
            <a:endParaRPr lang="en-US" altLang="en-US" sz="1600">
              <a:latin typeface="Times New Roman" pitchFamily="18" charset="0"/>
            </a:endParaRPr>
          </a:p>
        </p:txBody>
      </p:sp>
      <p:sp>
        <p:nvSpPr>
          <p:cNvPr id="108546" name="Rectangle 2"/>
          <p:cNvSpPr>
            <a:spLocks noGrp="1" noChangeArrowheads="1"/>
          </p:cNvSpPr>
          <p:nvPr>
            <p:ph type="title"/>
          </p:nvPr>
        </p:nvSpPr>
        <p:spPr/>
        <p:txBody>
          <a:bodyPr/>
          <a:lstStyle/>
          <a:p>
            <a:pPr eaLnBrk="1" hangingPunct="1">
              <a:defRPr/>
            </a:pPr>
            <a:r>
              <a:rPr lang="en-US" altLang="en-US" smtClean="0"/>
              <a:t>Example: Reversing a String</a:t>
            </a:r>
          </a:p>
        </p:txBody>
      </p:sp>
      <p:sp>
        <p:nvSpPr>
          <p:cNvPr id="33797" name="Rectangle 3"/>
          <p:cNvSpPr>
            <a:spLocks noGrp="1" noChangeArrowheads="1"/>
          </p:cNvSpPr>
          <p:nvPr>
            <p:ph type="body" idx="1"/>
          </p:nvPr>
        </p:nvSpPr>
        <p:spPr>
          <a:xfrm>
            <a:off x="685800" y="1362075"/>
            <a:ext cx="7772400" cy="2209800"/>
          </a:xfrm>
        </p:spPr>
        <p:txBody>
          <a:bodyPr/>
          <a:lstStyle/>
          <a:p>
            <a:pPr eaLnBrk="1" hangingPunct="1">
              <a:lnSpc>
                <a:spcPct val="90000"/>
              </a:lnSpc>
            </a:pPr>
            <a:r>
              <a:rPr lang="en-US" altLang="en-US" sz="2000" dirty="0" smtClean="0"/>
              <a:t>Use a loop with indexed addressing</a:t>
            </a:r>
          </a:p>
          <a:p>
            <a:pPr eaLnBrk="1" hangingPunct="1">
              <a:lnSpc>
                <a:spcPct val="90000"/>
              </a:lnSpc>
            </a:pPr>
            <a:r>
              <a:rPr lang="en-US" altLang="en-US" sz="2000" dirty="0" smtClean="0"/>
              <a:t>Push each character on the stack</a:t>
            </a:r>
          </a:p>
          <a:p>
            <a:pPr eaLnBrk="1" hangingPunct="1">
              <a:lnSpc>
                <a:spcPct val="90000"/>
              </a:lnSpc>
            </a:pPr>
            <a:r>
              <a:rPr lang="en-US" altLang="en-US" sz="2000" dirty="0" smtClean="0"/>
              <a:t>Start at the beginning of the string, pop the stack in reverse order, insert each character back into the string</a:t>
            </a:r>
          </a:p>
          <a:p>
            <a:pPr eaLnBrk="1" hangingPunct="1">
              <a:lnSpc>
                <a:spcPct val="90000"/>
              </a:lnSpc>
            </a:pPr>
            <a:r>
              <a:rPr lang="en-US" altLang="en-US" sz="2000" dirty="0" smtClean="0">
                <a:hlinkClick r:id="rId2" action="ppaction://hlinkfile"/>
              </a:rPr>
              <a:t>Source code</a:t>
            </a:r>
            <a:endParaRPr lang="en-US" altLang="en-US" sz="2000" dirty="0" smtClean="0"/>
          </a:p>
          <a:p>
            <a:pPr eaLnBrk="1" hangingPunct="1">
              <a:lnSpc>
                <a:spcPct val="90000"/>
              </a:lnSpc>
            </a:pPr>
            <a:endParaRPr lang="en-US" altLang="en-US" sz="2000" dirty="0" smtClean="0"/>
          </a:p>
          <a:p>
            <a:pPr eaLnBrk="1" hangingPunct="1">
              <a:lnSpc>
                <a:spcPct val="90000"/>
              </a:lnSpc>
            </a:pPr>
            <a:r>
              <a:rPr lang="en-US" altLang="en-US" sz="2000" dirty="0" smtClean="0"/>
              <a:t>Q: Why must each character be put in EAX before it is pushed?</a:t>
            </a:r>
          </a:p>
        </p:txBody>
      </p:sp>
      <p:sp>
        <p:nvSpPr>
          <p:cNvPr id="108548" name="Text Box 4"/>
          <p:cNvSpPr txBox="1">
            <a:spLocks noChangeArrowheads="1"/>
          </p:cNvSpPr>
          <p:nvPr/>
        </p:nvSpPr>
        <p:spPr bwMode="auto">
          <a:xfrm>
            <a:off x="1143000" y="3876675"/>
            <a:ext cx="7010400" cy="92392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Because only word (16-bit) or </a:t>
            </a:r>
            <a:r>
              <a:rPr lang="en-US" altLang="en-US" dirty="0" err="1"/>
              <a:t>doubleword</a:t>
            </a:r>
            <a:r>
              <a:rPr lang="en-US" altLang="en-US" dirty="0"/>
              <a:t> (32-bit) values can be pushed on the stack.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dissolve">
                                      <p:cBhvr>
                                        <p:cTn id="7"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34819"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FC553B9-3563-4F54-B7A8-F3DCA4203053}" type="slidenum">
              <a:rPr lang="en-US" altLang="en-US" sz="1600">
                <a:latin typeface="Times New Roman" pitchFamily="18" charset="0"/>
              </a:rPr>
              <a:pPr eaLnBrk="1" hangingPunct="1"/>
              <a:t>19</a:t>
            </a:fld>
            <a:endParaRPr lang="en-US" altLang="en-US" sz="1600">
              <a:latin typeface="Times New Roman" pitchFamily="18" charset="0"/>
            </a:endParaRPr>
          </a:p>
        </p:txBody>
      </p:sp>
      <p:sp>
        <p:nvSpPr>
          <p:cNvPr id="133122" name="Rectangle 2"/>
          <p:cNvSpPr>
            <a:spLocks noGrp="1" noChangeArrowheads="1"/>
          </p:cNvSpPr>
          <p:nvPr>
            <p:ph type="title"/>
          </p:nvPr>
        </p:nvSpPr>
        <p:spPr/>
        <p:txBody>
          <a:bodyPr/>
          <a:lstStyle/>
          <a:p>
            <a:pPr eaLnBrk="1" hangingPunct="1">
              <a:defRPr/>
            </a:pPr>
            <a:r>
              <a:rPr lang="en-US" altLang="en-US" smtClean="0"/>
              <a:t>Your turn . . .</a:t>
            </a:r>
          </a:p>
        </p:txBody>
      </p:sp>
      <p:sp>
        <p:nvSpPr>
          <p:cNvPr id="34821" name="Rectangle 3"/>
          <p:cNvSpPr>
            <a:spLocks noGrp="1" noChangeArrowheads="1"/>
          </p:cNvSpPr>
          <p:nvPr>
            <p:ph type="body" idx="1"/>
          </p:nvPr>
        </p:nvSpPr>
        <p:spPr>
          <a:xfrm>
            <a:off x="685800" y="1524000"/>
            <a:ext cx="7772400" cy="4724400"/>
          </a:xfrm>
        </p:spPr>
        <p:txBody>
          <a:bodyPr/>
          <a:lstStyle/>
          <a:p>
            <a:pPr eaLnBrk="1" hangingPunct="1">
              <a:spcBef>
                <a:spcPct val="50000"/>
              </a:spcBef>
              <a:buClrTx/>
            </a:pPr>
            <a:r>
              <a:rPr lang="en-US" altLang="en-US" sz="2500" dirty="0" smtClean="0"/>
              <a:t>Using the String Reverse program as a starting point, </a:t>
            </a:r>
          </a:p>
          <a:p>
            <a:pPr eaLnBrk="1" hangingPunct="1">
              <a:spcBef>
                <a:spcPct val="50000"/>
              </a:spcBef>
              <a:buClrTx/>
            </a:pPr>
            <a:endParaRPr lang="en-US" altLang="en-US" sz="2500" dirty="0" smtClean="0"/>
          </a:p>
          <a:p>
            <a:pPr eaLnBrk="1" hangingPunct="1">
              <a:spcBef>
                <a:spcPct val="50000"/>
              </a:spcBef>
              <a:buClrTx/>
            </a:pPr>
            <a:r>
              <a:rPr lang="en-US" altLang="en-US" sz="2100" dirty="0" smtClean="0"/>
              <a:t>#1: Modify the program so the user can input a string containing between 1 and 50 characters.</a:t>
            </a:r>
          </a:p>
          <a:p>
            <a:pPr eaLnBrk="1" hangingPunct="1">
              <a:spcBef>
                <a:spcPct val="50000"/>
              </a:spcBef>
              <a:buClrTx/>
            </a:pPr>
            <a:endParaRPr lang="en-US" altLang="en-US" sz="2100" dirty="0" smtClean="0"/>
          </a:p>
          <a:p>
            <a:pPr eaLnBrk="1" hangingPunct="1">
              <a:spcBef>
                <a:spcPct val="50000"/>
              </a:spcBef>
              <a:buClrTx/>
            </a:pPr>
            <a:r>
              <a:rPr lang="en-US" altLang="en-US" sz="2100" dirty="0" smtClean="0"/>
              <a:t>#2: Modify the program so it inputs a list of 32-bit integers from the user, and then displays the integers in reverse order.</a:t>
            </a:r>
            <a:endParaRPr lang="en-US" alt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6"/>
          <p:cNvSpPr>
            <a:spLocks noGrp="1"/>
          </p:cNvSpPr>
          <p:nvPr>
            <p:ph type="sldNum" sz="quarter" idx="12"/>
          </p:nvPr>
        </p:nvSpPr>
        <p:spPr/>
        <p:txBody>
          <a:bodyPr/>
          <a:lstStyle/>
          <a:p>
            <a:fld id="{67338223-F055-4FE1-A778-6221DFC85E3B}" type="slidenum">
              <a:rPr lang="en-US" altLang="en-US">
                <a:solidFill>
                  <a:srgbClr val="FF9966"/>
                </a:solidFill>
              </a:rPr>
              <a:pPr/>
              <a:t>2</a:t>
            </a:fld>
            <a:endParaRPr lang="en-US" altLang="en-US">
              <a:solidFill>
                <a:srgbClr val="FF9966"/>
              </a:solidFill>
            </a:endParaRPr>
          </a:p>
        </p:txBody>
      </p:sp>
      <p:sp>
        <p:nvSpPr>
          <p:cNvPr id="81922" name="Rectangle 2"/>
          <p:cNvSpPr>
            <a:spLocks noGrp="1" noChangeArrowheads="1"/>
          </p:cNvSpPr>
          <p:nvPr>
            <p:ph type="title"/>
          </p:nvPr>
        </p:nvSpPr>
        <p:spPr/>
        <p:txBody>
          <a:bodyPr/>
          <a:lstStyle/>
          <a:p>
            <a:r>
              <a:rPr lang="en-US" altLang="en-US"/>
              <a:t>A Process </a:t>
            </a:r>
            <a:r>
              <a:rPr lang="fr-CA" altLang="en-US"/>
              <a:t>in</a:t>
            </a:r>
            <a:r>
              <a:rPr lang="en-US" altLang="en-US"/>
              <a:t> Virtual Memory</a:t>
            </a:r>
          </a:p>
        </p:txBody>
      </p:sp>
      <p:sp>
        <p:nvSpPr>
          <p:cNvPr id="81923" name="Rectangle 3"/>
          <p:cNvSpPr>
            <a:spLocks noGrp="1" noChangeArrowheads="1"/>
          </p:cNvSpPr>
          <p:nvPr>
            <p:ph type="body" sz="half" idx="1"/>
          </p:nvPr>
        </p:nvSpPr>
        <p:spPr>
          <a:xfrm>
            <a:off x="152400" y="762000"/>
            <a:ext cx="4743450" cy="5943600"/>
          </a:xfrm>
        </p:spPr>
        <p:txBody>
          <a:bodyPr/>
          <a:lstStyle/>
          <a:p>
            <a:pPr algn="just">
              <a:lnSpc>
                <a:spcPct val="90000"/>
              </a:lnSpc>
            </a:pPr>
            <a:r>
              <a:rPr lang="en-US" altLang="en-US" sz="2000" dirty="0"/>
              <a:t>This is how a process is placed into its virtual addressable </a:t>
            </a:r>
            <a:r>
              <a:rPr lang="en-US" altLang="en-US" sz="2000" dirty="0" smtClean="0"/>
              <a:t>space</a:t>
            </a:r>
          </a:p>
          <a:p>
            <a:pPr algn="just">
              <a:lnSpc>
                <a:spcPct val="90000"/>
              </a:lnSpc>
            </a:pPr>
            <a:endParaRPr lang="en-US" altLang="en-US" sz="2000" dirty="0"/>
          </a:p>
          <a:p>
            <a:pPr algn="just">
              <a:lnSpc>
                <a:spcPct val="90000"/>
              </a:lnSpc>
            </a:pPr>
            <a:r>
              <a:rPr lang="en-US" altLang="en-US" sz="2000" dirty="0"/>
              <a:t>The </a:t>
            </a:r>
            <a:r>
              <a:rPr lang="en-US" altLang="en-US" sz="2000" dirty="0">
                <a:solidFill>
                  <a:schemeClr val="folHlink"/>
                </a:solidFill>
              </a:rPr>
              <a:t>code</a:t>
            </a:r>
            <a:r>
              <a:rPr lang="en-US" altLang="en-US" sz="2000" dirty="0"/>
              <a:t> is placed at the lowest available address followed then by the </a:t>
            </a:r>
            <a:r>
              <a:rPr lang="en-US" altLang="en-US" sz="2000" dirty="0" smtClean="0">
                <a:solidFill>
                  <a:schemeClr val="folHlink"/>
                </a:solidFill>
              </a:rPr>
              <a:t>data</a:t>
            </a:r>
          </a:p>
          <a:p>
            <a:pPr algn="just">
              <a:lnSpc>
                <a:spcPct val="90000"/>
              </a:lnSpc>
            </a:pPr>
            <a:endParaRPr lang="en-US" altLang="en-US" sz="2000" dirty="0">
              <a:solidFill>
                <a:schemeClr val="folHlink"/>
              </a:solidFill>
            </a:endParaRPr>
          </a:p>
          <a:p>
            <a:pPr algn="just">
              <a:lnSpc>
                <a:spcPct val="90000"/>
              </a:lnSpc>
            </a:pPr>
            <a:r>
              <a:rPr lang="en-US" altLang="en-US" sz="2000" dirty="0"/>
              <a:t>The </a:t>
            </a:r>
            <a:r>
              <a:rPr lang="en-US" altLang="en-US" sz="2000" dirty="0">
                <a:solidFill>
                  <a:schemeClr val="folHlink"/>
                </a:solidFill>
              </a:rPr>
              <a:t>stack</a:t>
            </a:r>
            <a:r>
              <a:rPr lang="en-US" altLang="en-US" sz="2000" dirty="0"/>
              <a:t> (subject of this chapter) is used for procedure calls and returns </a:t>
            </a:r>
            <a:endParaRPr lang="en-US" altLang="en-US" sz="2000" dirty="0" smtClean="0"/>
          </a:p>
          <a:p>
            <a:pPr algn="just">
              <a:lnSpc>
                <a:spcPct val="90000"/>
              </a:lnSpc>
            </a:pPr>
            <a:endParaRPr lang="en-US" altLang="en-US" sz="2000" dirty="0"/>
          </a:p>
          <a:p>
            <a:pPr algn="just">
              <a:lnSpc>
                <a:spcPct val="90000"/>
              </a:lnSpc>
            </a:pPr>
            <a:r>
              <a:rPr lang="en-US" altLang="en-US" sz="2000" dirty="0"/>
              <a:t>The </a:t>
            </a:r>
            <a:r>
              <a:rPr lang="en-US" altLang="en-US" sz="2000" dirty="0">
                <a:solidFill>
                  <a:schemeClr val="folHlink"/>
                </a:solidFill>
              </a:rPr>
              <a:t>heap</a:t>
            </a:r>
            <a:r>
              <a:rPr lang="en-US" altLang="en-US" sz="2000" dirty="0"/>
              <a:t> is used for dynamic memory </a:t>
            </a:r>
            <a:r>
              <a:rPr lang="en-US" altLang="en-US" sz="2000" dirty="0" smtClean="0"/>
              <a:t>allocation</a:t>
            </a:r>
          </a:p>
          <a:p>
            <a:pPr algn="just">
              <a:lnSpc>
                <a:spcPct val="90000"/>
              </a:lnSpc>
            </a:pPr>
            <a:endParaRPr lang="en-US" altLang="en-US" sz="2000" dirty="0"/>
          </a:p>
          <a:p>
            <a:pPr lvl="1" algn="just">
              <a:lnSpc>
                <a:spcPct val="90000"/>
              </a:lnSpc>
            </a:pPr>
            <a:r>
              <a:rPr lang="en-US" altLang="en-US" sz="2000" dirty="0"/>
              <a:t>this is done by calling the OS at run time (possibly via a library function like </a:t>
            </a:r>
            <a:r>
              <a:rPr lang="en-US" altLang="en-US" sz="2000" dirty="0" err="1"/>
              <a:t>malloc</a:t>
            </a:r>
            <a:r>
              <a:rPr lang="en-US" altLang="en-US" sz="2000" dirty="0"/>
              <a:t>() or</a:t>
            </a:r>
            <a:r>
              <a:rPr lang="fr-CA" altLang="en-US" sz="2000" dirty="0"/>
              <a:t> « new » in C++</a:t>
            </a:r>
            <a:r>
              <a:rPr lang="en-US" altLang="en-US" sz="2000" dirty="0"/>
              <a:t>)</a:t>
            </a:r>
          </a:p>
        </p:txBody>
      </p:sp>
      <p:sp>
        <p:nvSpPr>
          <p:cNvPr id="81925" name="Rectangle 5"/>
          <p:cNvSpPr>
            <a:spLocks noChangeArrowheads="1"/>
          </p:cNvSpPr>
          <p:nvPr/>
        </p:nvSpPr>
        <p:spPr bwMode="auto">
          <a:xfrm>
            <a:off x="6397625" y="1900238"/>
            <a:ext cx="2057400" cy="3500437"/>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1927" name="Line 7"/>
          <p:cNvSpPr>
            <a:spLocks noChangeShapeType="1"/>
          </p:cNvSpPr>
          <p:nvPr/>
        </p:nvSpPr>
        <p:spPr bwMode="auto">
          <a:xfrm>
            <a:off x="6400800" y="4724400"/>
            <a:ext cx="20574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1928" name="Line 8"/>
          <p:cNvSpPr>
            <a:spLocks noChangeShapeType="1"/>
          </p:cNvSpPr>
          <p:nvPr/>
        </p:nvSpPr>
        <p:spPr bwMode="auto">
          <a:xfrm>
            <a:off x="6400800" y="4267200"/>
            <a:ext cx="20574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1929" name="Line 9"/>
          <p:cNvSpPr>
            <a:spLocks noChangeShapeType="1"/>
          </p:cNvSpPr>
          <p:nvPr/>
        </p:nvSpPr>
        <p:spPr bwMode="auto">
          <a:xfrm>
            <a:off x="6400800" y="3505200"/>
            <a:ext cx="20574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1931" name="Text Box 11"/>
          <p:cNvSpPr txBox="1">
            <a:spLocks noChangeArrowheads="1"/>
          </p:cNvSpPr>
          <p:nvPr/>
        </p:nvSpPr>
        <p:spPr bwMode="auto">
          <a:xfrm>
            <a:off x="7010400" y="4876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Code</a:t>
            </a:r>
          </a:p>
        </p:txBody>
      </p:sp>
      <p:sp>
        <p:nvSpPr>
          <p:cNvPr id="81932" name="Text Box 12"/>
          <p:cNvSpPr txBox="1">
            <a:spLocks noChangeArrowheads="1"/>
          </p:cNvSpPr>
          <p:nvPr/>
        </p:nvSpPr>
        <p:spPr bwMode="auto">
          <a:xfrm>
            <a:off x="7010400" y="4267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Data</a:t>
            </a:r>
          </a:p>
        </p:txBody>
      </p:sp>
      <p:sp>
        <p:nvSpPr>
          <p:cNvPr id="81933" name="Text Box 13"/>
          <p:cNvSpPr txBox="1">
            <a:spLocks noChangeArrowheads="1"/>
          </p:cNvSpPr>
          <p:nvPr/>
        </p:nvSpPr>
        <p:spPr bwMode="auto">
          <a:xfrm>
            <a:off x="6934200" y="3657600"/>
            <a:ext cx="109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Stack</a:t>
            </a:r>
          </a:p>
        </p:txBody>
      </p:sp>
      <p:sp>
        <p:nvSpPr>
          <p:cNvPr id="81934" name="Text Box 14"/>
          <p:cNvSpPr txBox="1">
            <a:spLocks noChangeArrowheads="1"/>
          </p:cNvSpPr>
          <p:nvPr/>
        </p:nvSpPr>
        <p:spPr bwMode="auto">
          <a:xfrm>
            <a:off x="7010400" y="2514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Heap</a:t>
            </a:r>
          </a:p>
        </p:txBody>
      </p:sp>
      <p:sp>
        <p:nvSpPr>
          <p:cNvPr id="81935" name="Text Box 15"/>
          <p:cNvSpPr txBox="1">
            <a:spLocks noChangeArrowheads="1"/>
          </p:cNvSpPr>
          <p:nvPr/>
        </p:nvSpPr>
        <p:spPr bwMode="auto">
          <a:xfrm>
            <a:off x="6248400" y="5486400"/>
            <a:ext cx="237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(low memory)</a:t>
            </a:r>
          </a:p>
        </p:txBody>
      </p:sp>
      <p:sp>
        <p:nvSpPr>
          <p:cNvPr id="81936" name="Text Box 16"/>
          <p:cNvSpPr txBox="1">
            <a:spLocks noChangeArrowheads="1"/>
          </p:cNvSpPr>
          <p:nvPr/>
        </p:nvSpPr>
        <p:spPr bwMode="auto">
          <a:xfrm>
            <a:off x="6172200" y="1371600"/>
            <a:ext cx="255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dirty="0">
                <a:solidFill>
                  <a:srgbClr val="010000"/>
                </a:solidFill>
                <a:latin typeface="Courier New" pitchFamily="49" charset="0"/>
              </a:rPr>
              <a:t>(high memory)</a:t>
            </a:r>
          </a:p>
        </p:txBody>
      </p:sp>
      <p:sp>
        <p:nvSpPr>
          <p:cNvPr id="81938" name="Line 18"/>
          <p:cNvSpPr>
            <a:spLocks noChangeShapeType="1"/>
          </p:cNvSpPr>
          <p:nvPr/>
        </p:nvSpPr>
        <p:spPr bwMode="auto">
          <a:xfrm flipV="1">
            <a:off x="6251575" y="1900238"/>
            <a:ext cx="0" cy="3500437"/>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1939" name="Text Box 19"/>
          <p:cNvSpPr txBox="1">
            <a:spLocks noChangeArrowheads="1"/>
          </p:cNvSpPr>
          <p:nvPr/>
        </p:nvSpPr>
        <p:spPr bwMode="auto">
          <a:xfrm rot="-5400000">
            <a:off x="3949700" y="3365500"/>
            <a:ext cx="383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dirty="0">
                <a:solidFill>
                  <a:srgbClr val="010000"/>
                </a:solidFill>
                <a:latin typeface="Courier New" pitchFamily="49" charset="0"/>
              </a:rPr>
              <a:t>Increasing addresses</a:t>
            </a:r>
          </a:p>
        </p:txBody>
      </p:sp>
    </p:spTree>
    <p:extLst>
      <p:ext uri="{BB962C8B-B14F-4D97-AF65-F5344CB8AC3E}">
        <p14:creationId xmlns:p14="http://schemas.microsoft.com/office/powerpoint/2010/main" val="193261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35843"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6226AF4-A6A3-4449-81A8-26B5925EB968}" type="slidenum">
              <a:rPr lang="en-US" altLang="en-US" sz="1600">
                <a:latin typeface="Times New Roman" pitchFamily="18" charset="0"/>
              </a:rPr>
              <a:pPr eaLnBrk="1" hangingPunct="1"/>
              <a:t>20</a:t>
            </a:fld>
            <a:endParaRPr lang="en-US" altLang="en-US" sz="1600">
              <a:latin typeface="Times New Roman" pitchFamily="18" charset="0"/>
            </a:endParaRPr>
          </a:p>
        </p:txBody>
      </p:sp>
      <p:sp>
        <p:nvSpPr>
          <p:cNvPr id="107522" name="Rectangle 2"/>
          <p:cNvSpPr>
            <a:spLocks noGrp="1" noChangeArrowheads="1"/>
          </p:cNvSpPr>
          <p:nvPr>
            <p:ph type="title"/>
          </p:nvPr>
        </p:nvSpPr>
        <p:spPr/>
        <p:txBody>
          <a:bodyPr/>
          <a:lstStyle/>
          <a:p>
            <a:pPr eaLnBrk="1" hangingPunct="1">
              <a:defRPr/>
            </a:pPr>
            <a:r>
              <a:rPr lang="en-US" altLang="en-US" dirty="0" smtClean="0"/>
              <a:t>Related Instructions</a:t>
            </a:r>
          </a:p>
        </p:txBody>
      </p:sp>
      <p:sp>
        <p:nvSpPr>
          <p:cNvPr id="35845" name="Rectangle 3"/>
          <p:cNvSpPr>
            <a:spLocks noGrp="1" noChangeArrowheads="1"/>
          </p:cNvSpPr>
          <p:nvPr>
            <p:ph type="body" idx="1"/>
          </p:nvPr>
        </p:nvSpPr>
        <p:spPr>
          <a:xfrm>
            <a:off x="228600" y="838200"/>
            <a:ext cx="8686800" cy="5410200"/>
          </a:xfrm>
        </p:spPr>
        <p:txBody>
          <a:bodyPr/>
          <a:lstStyle/>
          <a:p>
            <a:pPr eaLnBrk="1" hangingPunct="1"/>
            <a:r>
              <a:rPr lang="en-US" altLang="en-US" dirty="0" smtClean="0"/>
              <a:t>PUSHFD and POPFD</a:t>
            </a:r>
          </a:p>
          <a:p>
            <a:pPr eaLnBrk="1" hangingPunct="1"/>
            <a:endParaRPr lang="en-US" altLang="en-US" dirty="0" smtClean="0"/>
          </a:p>
          <a:p>
            <a:pPr lvl="1" eaLnBrk="1" hangingPunct="1"/>
            <a:r>
              <a:rPr lang="en-US" altLang="en-US" dirty="0" smtClean="0"/>
              <a:t>push and pop the EFLAGS register</a:t>
            </a:r>
          </a:p>
          <a:p>
            <a:pPr lvl="1" eaLnBrk="1" hangingPunct="1"/>
            <a:endParaRPr lang="en-US" altLang="en-US" dirty="0" smtClean="0"/>
          </a:p>
          <a:p>
            <a:pPr eaLnBrk="1" hangingPunct="1"/>
            <a:r>
              <a:rPr lang="en-US" altLang="en-US" dirty="0" smtClean="0"/>
              <a:t>PUSHAD pushes the 32-bit general-purpose registers on the stack </a:t>
            </a:r>
          </a:p>
          <a:p>
            <a:pPr eaLnBrk="1" hangingPunct="1"/>
            <a:endParaRPr lang="en-US" altLang="en-US" dirty="0" smtClean="0"/>
          </a:p>
          <a:p>
            <a:pPr lvl="1" eaLnBrk="1" hangingPunct="1"/>
            <a:r>
              <a:rPr lang="en-US" altLang="en-US" dirty="0" smtClean="0"/>
              <a:t>Order of PUSH: EAX, ECX, EDX, EBX, ESP, EBP, ESI, EDI</a:t>
            </a:r>
          </a:p>
          <a:p>
            <a:pPr lvl="1" eaLnBrk="1" hangingPunct="1"/>
            <a:endParaRPr lang="en-US" altLang="en-US" dirty="0" smtClean="0"/>
          </a:p>
          <a:p>
            <a:pPr eaLnBrk="1" hangingPunct="1"/>
            <a:r>
              <a:rPr lang="en-US" altLang="en-US" dirty="0" smtClean="0"/>
              <a:t>POPAD pops the same registers off the stack in reverse order</a:t>
            </a:r>
          </a:p>
          <a:p>
            <a:pPr eaLnBrk="1" hangingPunct="1"/>
            <a:endParaRPr lang="en-US" altLang="en-US" dirty="0" smtClean="0"/>
          </a:p>
          <a:p>
            <a:pPr lvl="1" eaLnBrk="1" hangingPunct="1"/>
            <a:r>
              <a:rPr lang="en-US" altLang="en-US" dirty="0" smtClean="0"/>
              <a:t>PUSHA and POPA do the same for 16-bit registers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ECABE9BA-C754-4F3B-B84A-974390DEC3B9}" type="slidenum">
              <a:rPr lang="en-US" altLang="en-US">
                <a:solidFill>
                  <a:srgbClr val="FF9966"/>
                </a:solidFill>
              </a:rPr>
              <a:pPr/>
              <a:t>21</a:t>
            </a:fld>
            <a:endParaRPr lang="en-US" altLang="en-US">
              <a:solidFill>
                <a:srgbClr val="FF9966"/>
              </a:solidFill>
            </a:endParaRPr>
          </a:p>
        </p:txBody>
      </p:sp>
      <p:sp>
        <p:nvSpPr>
          <p:cNvPr id="89090" name="Rectangle 2"/>
          <p:cNvSpPr>
            <a:spLocks noGrp="1" noChangeArrowheads="1"/>
          </p:cNvSpPr>
          <p:nvPr>
            <p:ph type="title"/>
          </p:nvPr>
        </p:nvSpPr>
        <p:spPr>
          <a:xfrm>
            <a:off x="152400" y="152400"/>
            <a:ext cx="4572000" cy="762000"/>
          </a:xfrm>
        </p:spPr>
        <p:txBody>
          <a:bodyPr/>
          <a:lstStyle/>
          <a:p>
            <a:r>
              <a:rPr lang="en-US" altLang="en-US" dirty="0"/>
              <a:t>Inverting the Input Line</a:t>
            </a:r>
          </a:p>
        </p:txBody>
      </p:sp>
      <p:sp>
        <p:nvSpPr>
          <p:cNvPr id="89091" name="Rectangle 3"/>
          <p:cNvSpPr>
            <a:spLocks noGrp="1" noChangeArrowheads="1"/>
          </p:cNvSpPr>
          <p:nvPr>
            <p:ph type="body" sz="half" idx="1"/>
          </p:nvPr>
        </p:nvSpPr>
        <p:spPr>
          <a:xfrm>
            <a:off x="76200" y="838200"/>
            <a:ext cx="4171950" cy="5875338"/>
          </a:xfrm>
        </p:spPr>
        <p:txBody>
          <a:bodyPr/>
          <a:lstStyle/>
          <a:p>
            <a:pPr marL="381000" indent="-381000"/>
            <a:r>
              <a:rPr lang="en-US" altLang="en-US" sz="2000" dirty="0"/>
              <a:t>The stack is a last-in first-out data </a:t>
            </a:r>
            <a:r>
              <a:rPr lang="en-US" altLang="en-US" sz="2000" dirty="0" smtClean="0"/>
              <a:t>structure</a:t>
            </a:r>
          </a:p>
          <a:p>
            <a:pPr marL="381000" indent="-381000"/>
            <a:endParaRPr lang="en-US" altLang="en-US" sz="2000" dirty="0"/>
          </a:p>
          <a:p>
            <a:pPr marL="838200" lvl="1" indent="-381000"/>
            <a:r>
              <a:rPr lang="en-US" altLang="en-US" sz="2000" dirty="0"/>
              <a:t>Items come off the stack in the reverse order that they came in</a:t>
            </a:r>
          </a:p>
          <a:p>
            <a:pPr marL="838200" lvl="1" indent="-381000"/>
            <a:endParaRPr lang="en-US" altLang="en-US" sz="2000" dirty="0"/>
          </a:p>
          <a:p>
            <a:pPr marL="381000" indent="-381000"/>
            <a:r>
              <a:rPr lang="en-US" altLang="en-US" sz="2000" dirty="0"/>
              <a:t>This program uses this property to read a sequence of characters and display them in reverse order on the next line </a:t>
            </a:r>
          </a:p>
        </p:txBody>
      </p:sp>
      <p:sp>
        <p:nvSpPr>
          <p:cNvPr id="89093" name="Text Box 5"/>
          <p:cNvSpPr txBox="1">
            <a:spLocks noChangeArrowheads="1"/>
          </p:cNvSpPr>
          <p:nvPr/>
        </p:nvSpPr>
        <p:spPr bwMode="auto">
          <a:xfrm>
            <a:off x="4419600" y="228600"/>
            <a:ext cx="4572000" cy="6463308"/>
          </a:xfrm>
          <a:prstGeom prst="rect">
            <a:avLst/>
          </a:prstGeom>
          <a:solidFill>
            <a:schemeClr val="accent2"/>
          </a:solidFill>
          <a:ln>
            <a:noFill/>
          </a:ln>
          <a:effectLst/>
          <a:extLst/>
        </p:spPr>
        <p:txBody>
          <a:bodyPr wrap="square">
            <a:spAutoFit/>
          </a:bodyPr>
          <a:lstStyle/>
          <a:p>
            <a:pPr eaLnBrk="0" hangingPunct="0"/>
            <a:r>
              <a:rPr lang="en-US" altLang="en-US" sz="1800" b="1" dirty="0" smtClean="0">
                <a:solidFill>
                  <a:srgbClr val="010000"/>
                </a:solidFill>
                <a:latin typeface="Courier New" pitchFamily="49" charset="0"/>
              </a:rPr>
              <a:t>INCLUDE Irvine32.inc</a:t>
            </a:r>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   </a:t>
            </a:r>
          </a:p>
          <a:p>
            <a:pPr eaLnBrk="0" hangingPunct="0"/>
            <a:r>
              <a:rPr lang="en-US" altLang="en-US" sz="1800" b="1" dirty="0">
                <a:solidFill>
                  <a:srgbClr val="010000"/>
                </a:solidFill>
                <a:latin typeface="Courier New" pitchFamily="49" charset="0"/>
              </a:rPr>
              <a:t>.code             </a:t>
            </a:r>
          </a:p>
          <a:p>
            <a:pPr eaLnBrk="0" hangingPunct="0"/>
            <a:r>
              <a:rPr lang="en-US" altLang="en-US" sz="1800" b="1" dirty="0">
                <a:solidFill>
                  <a:srgbClr val="010000"/>
                </a:solidFill>
                <a:latin typeface="Courier New" pitchFamily="49" charset="0"/>
              </a:rPr>
              <a:t>m</a:t>
            </a:r>
            <a:r>
              <a:rPr lang="en-US" altLang="en-US" sz="1800" b="1" dirty="0" smtClean="0">
                <a:solidFill>
                  <a:srgbClr val="010000"/>
                </a:solidFill>
                <a:latin typeface="Courier New" pitchFamily="49" charset="0"/>
              </a:rPr>
              <a:t>ain PROC</a:t>
            </a:r>
            <a:r>
              <a:rPr lang="en-US" altLang="en-US" sz="1800" b="1" dirty="0">
                <a:solidFill>
                  <a:srgbClr val="010000"/>
                </a:solidFill>
                <a:latin typeface="Courier New" pitchFamily="49" charset="0"/>
              </a:rPr>
              <a:t>	</a:t>
            </a:r>
          </a:p>
          <a:p>
            <a:pPr eaLnBrk="0" hangingPunct="0"/>
            <a:r>
              <a:rPr lang="en-US" altLang="en-US" sz="1800" b="1" dirty="0">
                <a:solidFill>
                  <a:srgbClr val="010000"/>
                </a:solidFill>
                <a:latin typeface="Courier New" pitchFamily="49" charset="0"/>
              </a:rPr>
              <a:t>  </a:t>
            </a:r>
            <a:r>
              <a:rPr lang="en-US" altLang="en-US" sz="1800" b="1" dirty="0" err="1" smtClean="0">
                <a:solidFill>
                  <a:srgbClr val="010000"/>
                </a:solidFill>
                <a:latin typeface="Courier New" pitchFamily="49" charset="0"/>
              </a:rPr>
              <a:t>mov</a:t>
            </a:r>
            <a:r>
              <a:rPr lang="en-US" altLang="en-US" sz="1800" b="1" dirty="0" smtClean="0">
                <a:solidFill>
                  <a:srgbClr val="010000"/>
                </a:solidFill>
                <a:latin typeface="Courier New" pitchFamily="49" charset="0"/>
              </a:rPr>
              <a:t> ecx,0; sets </a:t>
            </a:r>
            <a:r>
              <a:rPr lang="en-US" altLang="en-US" sz="1800" b="1" dirty="0">
                <a:solidFill>
                  <a:srgbClr val="010000"/>
                </a:solidFill>
                <a:latin typeface="Courier New" pitchFamily="49" charset="0"/>
              </a:rPr>
              <a:t>count to </a:t>
            </a:r>
            <a:r>
              <a:rPr lang="en-US" altLang="en-US" sz="1800" b="1" dirty="0" smtClean="0">
                <a:solidFill>
                  <a:srgbClr val="010000"/>
                </a:solidFill>
                <a:latin typeface="Courier New" pitchFamily="49" charset="0"/>
              </a:rPr>
              <a:t>0</a:t>
            </a: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mov</a:t>
            </a:r>
            <a:r>
              <a:rPr lang="en-US" altLang="en-US" sz="1800" b="1" dirty="0" smtClean="0">
                <a:solidFill>
                  <a:srgbClr val="010000"/>
                </a:solidFill>
                <a:latin typeface="Courier New" pitchFamily="49" charset="0"/>
              </a:rPr>
              <a:t> eax,0</a:t>
            </a:r>
            <a:endParaRPr lang="en-US" altLang="en-US" sz="1800" b="1" dirty="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read_again</a:t>
            </a:r>
            <a:r>
              <a:rPr lang="en-US" altLang="en-US" sz="1800" b="1" dirty="0">
                <a:solidFill>
                  <a:srgbClr val="010000"/>
                </a:solidFill>
                <a:latin typeface="Courier New" pitchFamily="49" charset="0"/>
              </a:rPr>
              <a:t>:</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call </a:t>
            </a:r>
            <a:r>
              <a:rPr lang="en-US" altLang="en-US" sz="1800" b="1" dirty="0" err="1" smtClean="0">
                <a:solidFill>
                  <a:srgbClr val="010000"/>
                </a:solidFill>
                <a:latin typeface="Courier New" pitchFamily="49" charset="0"/>
              </a:rPr>
              <a:t>ReadChar</a:t>
            </a:r>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cmp</a:t>
            </a:r>
            <a:r>
              <a:rPr lang="en-US" altLang="en-US" sz="1800" b="1" dirty="0" smtClean="0">
                <a:solidFill>
                  <a:srgbClr val="010000"/>
                </a:solidFill>
                <a:latin typeface="Courier New" pitchFamily="49" charset="0"/>
              </a:rPr>
              <a:t> al,0Dh; </a:t>
            </a:r>
            <a:r>
              <a:rPr lang="en-US" altLang="en-US" sz="1400" b="1" dirty="0">
                <a:solidFill>
                  <a:srgbClr val="FF0000"/>
                </a:solidFill>
                <a:latin typeface="Courier New" pitchFamily="49" charset="0"/>
              </a:rPr>
              <a:t>If ‘CR’ then ‘display’</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je </a:t>
            </a:r>
            <a:r>
              <a:rPr lang="en-US" altLang="en-US" sz="1800" b="1" dirty="0">
                <a:solidFill>
                  <a:srgbClr val="010000"/>
                </a:solidFill>
                <a:latin typeface="Courier New" pitchFamily="49" charset="0"/>
              </a:rPr>
              <a:t>display</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push </a:t>
            </a:r>
            <a:r>
              <a:rPr lang="en-US" altLang="en-US" sz="1800" b="1" dirty="0">
                <a:solidFill>
                  <a:srgbClr val="010000"/>
                </a:solidFill>
                <a:latin typeface="Courier New" pitchFamily="49" charset="0"/>
              </a:rPr>
              <a:t>ax ;push char 16-bit</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inc</a:t>
            </a:r>
            <a:r>
              <a:rPr lang="en-US" altLang="en-US" sz="1800" b="1" dirty="0" smtClean="0">
                <a:solidFill>
                  <a:srgbClr val="010000"/>
                </a:solidFill>
                <a:latin typeface="Courier New" pitchFamily="49" charset="0"/>
              </a:rPr>
              <a:t> </a:t>
            </a:r>
            <a:r>
              <a:rPr lang="en-US" altLang="en-US" sz="1800" b="1" dirty="0" err="1">
                <a:solidFill>
                  <a:srgbClr val="010000"/>
                </a:solidFill>
                <a:latin typeface="Courier New" pitchFamily="49" charset="0"/>
              </a:rPr>
              <a:t>ecx</a:t>
            </a:r>
            <a:r>
              <a:rPr lang="en-US" altLang="en-US" sz="1800" b="1" dirty="0">
                <a:solidFill>
                  <a:srgbClr val="010000"/>
                </a:solidFill>
                <a:latin typeface="Courier New" pitchFamily="49" charset="0"/>
              </a:rPr>
              <a:t> ;</a:t>
            </a:r>
            <a:r>
              <a:rPr lang="en-US" altLang="en-US" sz="1800" b="1" dirty="0" err="1">
                <a:solidFill>
                  <a:srgbClr val="010000"/>
                </a:solidFill>
                <a:latin typeface="Courier New" pitchFamily="49" charset="0"/>
              </a:rPr>
              <a:t>inc</a:t>
            </a:r>
            <a:r>
              <a:rPr lang="en-US" altLang="en-US" sz="1800" b="1" dirty="0">
                <a:solidFill>
                  <a:srgbClr val="010000"/>
                </a:solidFill>
                <a:latin typeface="Courier New" pitchFamily="49" charset="0"/>
              </a:rPr>
              <a:t> count</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jmp</a:t>
            </a:r>
            <a:r>
              <a:rPr lang="en-US" altLang="en-US" sz="1800" b="1" dirty="0" smtClean="0">
                <a:solidFill>
                  <a:srgbClr val="010000"/>
                </a:solidFill>
                <a:latin typeface="Courier New" pitchFamily="49" charset="0"/>
              </a:rPr>
              <a:t> </a:t>
            </a:r>
            <a:r>
              <a:rPr lang="en-US" altLang="en-US" sz="1800" b="1" dirty="0" err="1">
                <a:solidFill>
                  <a:srgbClr val="010000"/>
                </a:solidFill>
                <a:latin typeface="Courier New" pitchFamily="49" charset="0"/>
              </a:rPr>
              <a:t>read_again</a:t>
            </a:r>
            <a:endParaRPr lang="en-US" altLang="en-US" sz="1800" b="1" dirty="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display</a:t>
            </a:r>
            <a:r>
              <a:rPr lang="en-US" altLang="en-US" sz="1800" b="1" dirty="0">
                <a:solidFill>
                  <a:srgbClr val="010000"/>
                </a:solidFill>
                <a:latin typeface="Courier New" pitchFamily="49" charset="0"/>
              </a:rPr>
              <a:t>:</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jecxz</a:t>
            </a:r>
            <a:r>
              <a:rPr lang="en-US" altLang="en-US" sz="1800" b="1" dirty="0" smtClean="0">
                <a:solidFill>
                  <a:srgbClr val="010000"/>
                </a:solidFill>
                <a:latin typeface="Courier New" pitchFamily="49" charset="0"/>
              </a:rPr>
              <a:t> quit</a:t>
            </a:r>
            <a:endParaRPr lang="en-US" altLang="en-US" sz="1800" b="1" dirty="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again</a:t>
            </a:r>
            <a:r>
              <a:rPr lang="en-US" altLang="en-US" sz="1800" b="1" dirty="0">
                <a:solidFill>
                  <a:srgbClr val="010000"/>
                </a:solidFill>
                <a:latin typeface="Courier New" pitchFamily="49" charset="0"/>
              </a:rPr>
              <a:t>: </a:t>
            </a:r>
            <a:r>
              <a:rPr lang="en-US" altLang="en-US" sz="1200" b="1" dirty="0">
                <a:solidFill>
                  <a:srgbClr val="FF0000"/>
                </a:solidFill>
                <a:latin typeface="Courier New" pitchFamily="49" charset="0"/>
              </a:rPr>
              <a:t>;prints ECX </a:t>
            </a:r>
            <a:r>
              <a:rPr lang="en-US" altLang="en-US" sz="1200" b="1" dirty="0" smtClean="0">
                <a:solidFill>
                  <a:srgbClr val="FF0000"/>
                </a:solidFill>
                <a:latin typeface="Courier New" pitchFamily="49" charset="0"/>
              </a:rPr>
              <a:t>chars in </a:t>
            </a:r>
            <a:r>
              <a:rPr lang="en-US" altLang="en-US" sz="1200" b="1" dirty="0">
                <a:solidFill>
                  <a:srgbClr val="FF0000"/>
                </a:solidFill>
                <a:latin typeface="Courier New" pitchFamily="49" charset="0"/>
              </a:rPr>
              <a:t>reverse order</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pop </a:t>
            </a:r>
            <a:r>
              <a:rPr lang="en-US" altLang="en-US" sz="1800" b="1" dirty="0">
                <a:solidFill>
                  <a:srgbClr val="010000"/>
                </a:solidFill>
                <a:latin typeface="Courier New" pitchFamily="49" charset="0"/>
              </a:rPr>
              <a:t>ax ;pop char 16-bit</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call </a:t>
            </a:r>
            <a:r>
              <a:rPr lang="en-US" altLang="en-US" sz="1800" b="1" dirty="0" err="1" smtClean="0">
                <a:solidFill>
                  <a:srgbClr val="010000"/>
                </a:solidFill>
                <a:latin typeface="Courier New" pitchFamily="49" charset="0"/>
              </a:rPr>
              <a:t>WriteChar</a:t>
            </a:r>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loop </a:t>
            </a:r>
            <a:r>
              <a:rPr lang="en-US" altLang="en-US" sz="1800" b="1" dirty="0">
                <a:solidFill>
                  <a:srgbClr val="010000"/>
                </a:solidFill>
                <a:latin typeface="Courier New" pitchFamily="49" charset="0"/>
              </a:rPr>
              <a:t>again</a:t>
            </a:r>
          </a:p>
          <a:p>
            <a:pPr eaLnBrk="0" hangingPunct="0"/>
            <a:r>
              <a:rPr lang="en-US" altLang="en-US" sz="1800" b="1" dirty="0" smtClean="0">
                <a:solidFill>
                  <a:srgbClr val="010000"/>
                </a:solidFill>
                <a:latin typeface="Courier New" pitchFamily="49" charset="0"/>
              </a:rPr>
              <a:t>  quit:</a:t>
            </a:r>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exit</a:t>
            </a:r>
          </a:p>
          <a:p>
            <a:pPr eaLnBrk="0" hangingPunct="0"/>
            <a:r>
              <a:rPr lang="en-US" altLang="en-US" sz="1800" b="1" dirty="0">
                <a:solidFill>
                  <a:srgbClr val="010000"/>
                </a:solidFill>
                <a:latin typeface="Courier New" pitchFamily="49" charset="0"/>
              </a:rPr>
              <a:t>m</a:t>
            </a:r>
            <a:r>
              <a:rPr lang="en-US" altLang="en-US" sz="1800" b="1" dirty="0" smtClean="0">
                <a:solidFill>
                  <a:srgbClr val="010000"/>
                </a:solidFill>
                <a:latin typeface="Courier New" pitchFamily="49" charset="0"/>
              </a:rPr>
              <a:t>ain ENDP</a:t>
            </a:r>
            <a:endParaRPr lang="en-US" altLang="en-US" sz="1800" b="1" dirty="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END main</a:t>
            </a:r>
            <a:endParaRPr lang="en-US" altLang="en-US" sz="1800" b="1" dirty="0">
              <a:solidFill>
                <a:srgbClr val="010000"/>
              </a:solidFill>
              <a:latin typeface="Courier New" pitchFamily="49" charset="0"/>
            </a:endParaRPr>
          </a:p>
        </p:txBody>
      </p:sp>
    </p:spTree>
    <p:extLst>
      <p:ext uri="{BB962C8B-B14F-4D97-AF65-F5344CB8AC3E}">
        <p14:creationId xmlns:p14="http://schemas.microsoft.com/office/powerpoint/2010/main" val="3702285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B262B00-86A2-4796-B8A4-6E1B51BCC068}" type="slidenum">
              <a:rPr lang="en-US" altLang="en-US">
                <a:solidFill>
                  <a:srgbClr val="FF9966"/>
                </a:solidFill>
              </a:rPr>
              <a:pPr/>
              <a:t>22</a:t>
            </a:fld>
            <a:endParaRPr lang="en-US" altLang="en-US">
              <a:solidFill>
                <a:srgbClr val="FF9966"/>
              </a:solidFill>
            </a:endParaRPr>
          </a:p>
        </p:txBody>
      </p:sp>
      <p:sp>
        <p:nvSpPr>
          <p:cNvPr id="90114" name="Rectangle 2"/>
          <p:cNvSpPr>
            <a:spLocks noGrp="1" noChangeArrowheads="1"/>
          </p:cNvSpPr>
          <p:nvPr>
            <p:ph type="title"/>
          </p:nvPr>
        </p:nvSpPr>
        <p:spPr/>
        <p:txBody>
          <a:bodyPr/>
          <a:lstStyle/>
          <a:p>
            <a:r>
              <a:rPr lang="en-US" altLang="en-US" dirty="0"/>
              <a:t>Exercise 1</a:t>
            </a:r>
          </a:p>
        </p:txBody>
      </p:sp>
      <p:sp>
        <p:nvSpPr>
          <p:cNvPr id="90115" name="Rectangle 3"/>
          <p:cNvSpPr>
            <a:spLocks noGrp="1" noChangeArrowheads="1"/>
          </p:cNvSpPr>
          <p:nvPr>
            <p:ph type="body" idx="1"/>
          </p:nvPr>
        </p:nvSpPr>
        <p:spPr>
          <a:xfrm>
            <a:off x="152400" y="762000"/>
            <a:ext cx="8839200" cy="5943600"/>
          </a:xfrm>
        </p:spPr>
        <p:txBody>
          <a:bodyPr/>
          <a:lstStyle/>
          <a:p>
            <a:pPr algn="just">
              <a:lnSpc>
                <a:spcPct val="90000"/>
              </a:lnSpc>
            </a:pPr>
            <a:r>
              <a:rPr lang="en-US" altLang="en-US" sz="2000" dirty="0"/>
              <a:t>We have the following data </a:t>
            </a:r>
            <a:r>
              <a:rPr lang="en-US" altLang="en-US" sz="2000" dirty="0" smtClean="0"/>
              <a:t>segment</a:t>
            </a:r>
          </a:p>
          <a:p>
            <a:pPr algn="just">
              <a:lnSpc>
                <a:spcPct val="90000"/>
              </a:lnSpc>
            </a:pPr>
            <a:endParaRPr lang="en-US" altLang="en-US" sz="2000" dirty="0"/>
          </a:p>
          <a:p>
            <a:pPr lvl="2" algn="just">
              <a:lnSpc>
                <a:spcPct val="90000"/>
              </a:lnSpc>
            </a:pPr>
            <a:r>
              <a:rPr lang="en-US" altLang="en-US" sz="1800" dirty="0" err="1"/>
              <a:t>msg</a:t>
            </a:r>
            <a:r>
              <a:rPr lang="en-US" altLang="en-US" sz="1800" dirty="0"/>
              <a:t> </a:t>
            </a:r>
            <a:r>
              <a:rPr lang="en-US" altLang="en-US" sz="1800" dirty="0" smtClean="0"/>
              <a:t>WORD ‘</a:t>
            </a:r>
            <a:r>
              <a:rPr lang="en-US" altLang="en-US" sz="1800" dirty="0" err="1" smtClean="0"/>
              <a:t>a</a:t>
            </a:r>
            <a:r>
              <a:rPr lang="en-US" altLang="en-US" sz="1800" dirty="0" err="1"/>
              <a:t>’,’b’,’c’,’d</a:t>
            </a:r>
            <a:r>
              <a:rPr lang="en-US" altLang="en-US" sz="1800" dirty="0"/>
              <a:t>’</a:t>
            </a:r>
          </a:p>
          <a:p>
            <a:pPr lvl="2" algn="just">
              <a:lnSpc>
                <a:spcPct val="90000"/>
              </a:lnSpc>
            </a:pPr>
            <a:endParaRPr lang="en-US" altLang="en-US" sz="1800" dirty="0"/>
          </a:p>
          <a:p>
            <a:pPr algn="just">
              <a:lnSpc>
                <a:spcPct val="90000"/>
              </a:lnSpc>
            </a:pPr>
            <a:r>
              <a:rPr lang="en-US" altLang="en-US" sz="2000" dirty="0"/>
              <a:t>Suppose that, initially, ESP contains 100h. Give the hexadecimal value contained in the mentioned registers after executing each instruction in this particular sequence: </a:t>
            </a:r>
            <a:endParaRPr lang="en-US" altLang="en-US" sz="2000" dirty="0" smtClean="0"/>
          </a:p>
          <a:p>
            <a:pPr algn="just">
              <a:lnSpc>
                <a:spcPct val="90000"/>
              </a:lnSpc>
            </a:pPr>
            <a:endParaRPr lang="en-US" altLang="en-US" sz="2000" dirty="0"/>
          </a:p>
          <a:p>
            <a:pPr lvl="2" algn="just">
              <a:lnSpc>
                <a:spcPct val="90000"/>
              </a:lnSpc>
            </a:pPr>
            <a:r>
              <a:rPr lang="en-US" altLang="en-US" sz="1800" dirty="0"/>
              <a:t>PUSH </a:t>
            </a:r>
            <a:r>
              <a:rPr lang="en-US" altLang="en-US" sz="1800" dirty="0" err="1"/>
              <a:t>msg</a:t>
            </a:r>
            <a:r>
              <a:rPr lang="en-US" altLang="en-US" sz="1800" dirty="0"/>
              <a:t>             ;ESP = 		</a:t>
            </a:r>
          </a:p>
          <a:p>
            <a:pPr lvl="2" algn="just">
              <a:lnSpc>
                <a:spcPct val="90000"/>
              </a:lnSpc>
            </a:pPr>
            <a:r>
              <a:rPr lang="en-US" altLang="en-US" sz="1800" dirty="0"/>
              <a:t>MOV  ax,       [</a:t>
            </a:r>
            <a:r>
              <a:rPr lang="en-US" altLang="en-US" sz="1800" dirty="0" err="1"/>
              <a:t>esp</a:t>
            </a:r>
            <a:r>
              <a:rPr lang="en-US" altLang="en-US" sz="1800" dirty="0"/>
              <a:t>] ;AX  = </a:t>
            </a:r>
          </a:p>
          <a:p>
            <a:pPr lvl="2" algn="just">
              <a:lnSpc>
                <a:spcPct val="90000"/>
              </a:lnSpc>
            </a:pPr>
            <a:r>
              <a:rPr lang="en-US" altLang="en-US" sz="1800" dirty="0"/>
              <a:t>PUSH msg+2           ;ESP =</a:t>
            </a:r>
          </a:p>
          <a:p>
            <a:pPr lvl="2" algn="just">
              <a:lnSpc>
                <a:spcPct val="90000"/>
              </a:lnSpc>
            </a:pPr>
            <a:r>
              <a:rPr lang="en-US" altLang="en-US" sz="1800" dirty="0"/>
              <a:t>MOV  </a:t>
            </a:r>
            <a:r>
              <a:rPr lang="en-US" altLang="en-US" sz="1800" dirty="0" err="1"/>
              <a:t>eax</a:t>
            </a:r>
            <a:r>
              <a:rPr lang="en-US" altLang="en-US" sz="1800" dirty="0"/>
              <a:t>,      [</a:t>
            </a:r>
            <a:r>
              <a:rPr lang="en-US" altLang="en-US" sz="1800" dirty="0" err="1"/>
              <a:t>esp</a:t>
            </a:r>
            <a:r>
              <a:rPr lang="en-US" altLang="en-US" sz="1800" dirty="0"/>
              <a:t>] ;EAX = </a:t>
            </a:r>
          </a:p>
          <a:p>
            <a:pPr lvl="2" algn="just">
              <a:lnSpc>
                <a:spcPct val="90000"/>
              </a:lnSpc>
            </a:pPr>
            <a:r>
              <a:rPr lang="en-US" altLang="en-US" sz="1800" dirty="0"/>
              <a:t>PUSH </a:t>
            </a:r>
            <a:r>
              <a:rPr lang="en-US" altLang="en-US" sz="1800" dirty="0" err="1"/>
              <a:t>dword</a:t>
            </a:r>
            <a:r>
              <a:rPr lang="en-US" altLang="en-US" sz="1800" dirty="0"/>
              <a:t> </a:t>
            </a:r>
            <a:r>
              <a:rPr lang="en-US" altLang="en-US" sz="1800" dirty="0" err="1"/>
              <a:t>ptr</a:t>
            </a:r>
            <a:r>
              <a:rPr lang="en-US" altLang="en-US" sz="1800" dirty="0"/>
              <a:t> msg+3 ;ESP =</a:t>
            </a:r>
          </a:p>
          <a:p>
            <a:pPr lvl="2" algn="just">
              <a:lnSpc>
                <a:spcPct val="90000"/>
              </a:lnSpc>
            </a:pPr>
            <a:r>
              <a:rPr lang="en-US" altLang="en-US" sz="1800" dirty="0"/>
              <a:t>LEA  EAX,      MSG</a:t>
            </a:r>
          </a:p>
          <a:p>
            <a:pPr lvl="2" algn="just">
              <a:lnSpc>
                <a:spcPct val="90000"/>
              </a:lnSpc>
            </a:pPr>
            <a:r>
              <a:rPr lang="en-US" altLang="en-US" sz="1800" dirty="0"/>
              <a:t>POP  word </a:t>
            </a:r>
            <a:r>
              <a:rPr lang="en-US" altLang="en-US" sz="1800" dirty="0" err="1"/>
              <a:t>ptr</a:t>
            </a:r>
            <a:r>
              <a:rPr lang="en-US" altLang="en-US" sz="1800" dirty="0"/>
              <a:t>  [</a:t>
            </a:r>
            <a:r>
              <a:rPr lang="en-US" altLang="en-US" sz="1800" dirty="0" err="1"/>
              <a:t>eax</a:t>
            </a:r>
            <a:r>
              <a:rPr lang="en-US" altLang="en-US" sz="1800" dirty="0"/>
              <a:t>] ;ESP = </a:t>
            </a:r>
          </a:p>
          <a:p>
            <a:pPr lvl="2" algn="just">
              <a:lnSpc>
                <a:spcPct val="90000"/>
              </a:lnSpc>
            </a:pPr>
            <a:r>
              <a:rPr lang="en-US" altLang="en-US" sz="1800" dirty="0"/>
              <a:t>MOV  ax,       </a:t>
            </a:r>
            <a:r>
              <a:rPr lang="en-US" altLang="en-US" sz="1800" dirty="0" err="1"/>
              <a:t>msg</a:t>
            </a:r>
            <a:r>
              <a:rPr lang="en-US" altLang="en-US" sz="1800" dirty="0"/>
              <a:t>   ;EAX =</a:t>
            </a:r>
          </a:p>
          <a:p>
            <a:pPr lvl="2" algn="just">
              <a:lnSpc>
                <a:spcPct val="90000"/>
              </a:lnSpc>
            </a:pPr>
            <a:r>
              <a:rPr lang="en-US" altLang="en-US" sz="1800" dirty="0"/>
              <a:t>POP  </a:t>
            </a:r>
            <a:r>
              <a:rPr lang="en-US" altLang="en-US" sz="1800" dirty="0" err="1"/>
              <a:t>eax</a:t>
            </a:r>
            <a:r>
              <a:rPr lang="en-US" altLang="en-US" sz="1800" dirty="0"/>
              <a:t>             ;EAX =</a:t>
            </a:r>
          </a:p>
          <a:p>
            <a:pPr lvl="2" algn="just">
              <a:lnSpc>
                <a:spcPct val="90000"/>
              </a:lnSpc>
            </a:pPr>
            <a:r>
              <a:rPr lang="en-US" altLang="en-US" sz="1800" dirty="0"/>
              <a:t>POP  ax	        </a:t>
            </a:r>
            <a:r>
              <a:rPr lang="en-US" altLang="en-US" sz="1800" dirty="0" smtClean="0"/>
              <a:t>;</a:t>
            </a:r>
            <a:r>
              <a:rPr lang="en-US" altLang="en-US" sz="1800" dirty="0"/>
              <a:t>EAX =   </a:t>
            </a:r>
          </a:p>
          <a:p>
            <a:pPr lvl="2">
              <a:lnSpc>
                <a:spcPct val="90000"/>
              </a:lnSpc>
            </a:pPr>
            <a:endParaRPr lang="en-US" altLang="en-US" sz="1800" dirty="0"/>
          </a:p>
        </p:txBody>
      </p:sp>
    </p:spTree>
    <p:extLst>
      <p:ext uri="{BB962C8B-B14F-4D97-AF65-F5344CB8AC3E}">
        <p14:creationId xmlns:p14="http://schemas.microsoft.com/office/powerpoint/2010/main" val="3494359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36867"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C5EF8DF5-39E9-4A13-B694-A16BBC5B8863}" type="slidenum">
              <a:rPr lang="en-US" altLang="en-US" sz="1600">
                <a:latin typeface="Times New Roman" pitchFamily="18" charset="0"/>
              </a:rPr>
              <a:pPr eaLnBrk="1" hangingPunct="1"/>
              <a:t>23</a:t>
            </a:fld>
            <a:endParaRPr lang="en-US" altLang="en-US" sz="1600">
              <a:latin typeface="Times New Roman" pitchFamily="18" charset="0"/>
            </a:endParaRPr>
          </a:p>
        </p:txBody>
      </p:sp>
      <p:sp>
        <p:nvSpPr>
          <p:cNvPr id="130050" name="Rectangle 2"/>
          <p:cNvSpPr>
            <a:spLocks noGrp="1" noChangeArrowheads="1"/>
          </p:cNvSpPr>
          <p:nvPr>
            <p:ph type="title"/>
          </p:nvPr>
        </p:nvSpPr>
        <p:spPr/>
        <p:txBody>
          <a:bodyPr/>
          <a:lstStyle/>
          <a:p>
            <a:pPr eaLnBrk="1" hangingPunct="1">
              <a:defRPr/>
            </a:pPr>
            <a:r>
              <a:rPr lang="en-US" altLang="en-US" smtClean="0"/>
              <a:t>Your Turn . . .</a:t>
            </a:r>
          </a:p>
        </p:txBody>
      </p:sp>
      <p:sp>
        <p:nvSpPr>
          <p:cNvPr id="36869" name="Rectangle 3"/>
          <p:cNvSpPr>
            <a:spLocks noGrp="1" noChangeArrowheads="1"/>
          </p:cNvSpPr>
          <p:nvPr>
            <p:ph type="body" idx="1"/>
          </p:nvPr>
        </p:nvSpPr>
        <p:spPr>
          <a:xfrm>
            <a:off x="762000" y="1600200"/>
            <a:ext cx="7772400" cy="4648200"/>
          </a:xfrm>
        </p:spPr>
        <p:txBody>
          <a:bodyPr/>
          <a:lstStyle/>
          <a:p>
            <a:pPr eaLnBrk="1" hangingPunct="1"/>
            <a:r>
              <a:rPr lang="en-US" altLang="en-US" dirty="0" smtClean="0"/>
              <a:t>Write a program that does the following:</a:t>
            </a:r>
          </a:p>
          <a:p>
            <a:pPr eaLnBrk="1" hangingPunct="1"/>
            <a:endParaRPr lang="en-US" altLang="en-US" dirty="0" smtClean="0"/>
          </a:p>
          <a:p>
            <a:pPr lvl="1" eaLnBrk="1" hangingPunct="1"/>
            <a:r>
              <a:rPr lang="en-US" altLang="en-US" dirty="0" smtClean="0"/>
              <a:t>Assigns integer values to EAX, EBX, ECX, EDX, ESI, and EDI</a:t>
            </a:r>
          </a:p>
          <a:p>
            <a:pPr lvl="1" eaLnBrk="1" hangingPunct="1"/>
            <a:endParaRPr lang="en-US" altLang="en-US" dirty="0" smtClean="0"/>
          </a:p>
          <a:p>
            <a:pPr lvl="1" eaLnBrk="1" hangingPunct="1"/>
            <a:r>
              <a:rPr lang="en-US" altLang="en-US" dirty="0" smtClean="0"/>
              <a:t>Uses PUSHAD to push the general-purpose registers on the stack</a:t>
            </a:r>
          </a:p>
          <a:p>
            <a:pPr lvl="1" eaLnBrk="1" hangingPunct="1"/>
            <a:endParaRPr lang="en-US" altLang="en-US" dirty="0" smtClean="0"/>
          </a:p>
          <a:p>
            <a:pPr lvl="1" eaLnBrk="1" hangingPunct="1"/>
            <a:r>
              <a:rPr lang="en-US" altLang="en-US" dirty="0" smtClean="0"/>
              <a:t>Using a loop, your program should pop each integer from the stack and display it on the screen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65539"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152E303-0B18-45C0-9208-D9CA4C842F4F}" type="slidenum">
              <a:rPr lang="en-US" altLang="en-US" sz="1600">
                <a:latin typeface="Times New Roman" pitchFamily="18" charset="0"/>
              </a:rPr>
              <a:pPr eaLnBrk="1" hangingPunct="1"/>
              <a:t>24</a:t>
            </a:fld>
            <a:endParaRPr lang="en-US" altLang="en-US" sz="1600">
              <a:latin typeface="Times New Roman" pitchFamily="18" charset="0"/>
            </a:endParaRPr>
          </a:p>
        </p:txBody>
      </p:sp>
      <p:sp>
        <p:nvSpPr>
          <p:cNvPr id="77826" name="Rectangle 2"/>
          <p:cNvSpPr>
            <a:spLocks noGrp="1" noChangeArrowheads="1"/>
          </p:cNvSpPr>
          <p:nvPr>
            <p:ph type="title"/>
          </p:nvPr>
        </p:nvSpPr>
        <p:spPr>
          <a:xfrm>
            <a:off x="838200" y="3429000"/>
            <a:ext cx="7772400" cy="533400"/>
          </a:xfrm>
        </p:spPr>
        <p:txBody>
          <a:bodyPr/>
          <a:lstStyle/>
          <a:p>
            <a:pPr eaLnBrk="1" hangingPunct="1">
              <a:defRPr/>
            </a:pPr>
            <a:r>
              <a:rPr lang="en-US" altLang="en-US" smtClean="0"/>
              <a:t>55 64 67 61 6E 67 65 6E</a:t>
            </a:r>
          </a:p>
        </p:txBody>
      </p:sp>
      <p:graphicFrame>
        <p:nvGraphicFramePr>
          <p:cNvPr id="65541" name="Object 3"/>
          <p:cNvGraphicFramePr>
            <a:graphicFrameLocks noChangeAspect="1"/>
          </p:cNvGraphicFramePr>
          <p:nvPr/>
        </p:nvGraphicFramePr>
        <p:xfrm>
          <a:off x="3886200" y="2514600"/>
          <a:ext cx="1295400" cy="688975"/>
        </p:xfrm>
        <a:graphic>
          <a:graphicData uri="http://schemas.openxmlformats.org/presentationml/2006/ole">
            <mc:AlternateContent xmlns:mc="http://schemas.openxmlformats.org/markup-compatibility/2006">
              <mc:Choice xmlns:v="urn:schemas-microsoft-com:vml" Requires="v">
                <p:oleObj spid="_x0000_s65579"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5146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25603"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58B617B-C2DB-45C9-805C-81A12BF7B74E}" type="slidenum">
              <a:rPr lang="en-US" altLang="en-US" sz="1600">
                <a:latin typeface="Times New Roman" pitchFamily="18" charset="0"/>
              </a:rPr>
              <a:pPr eaLnBrk="1" hangingPunct="1"/>
              <a:t>3</a:t>
            </a:fld>
            <a:endParaRPr lang="en-US" altLang="en-US" sz="1600">
              <a:latin typeface="Times New Roman" pitchFamily="18" charset="0"/>
            </a:endParaRPr>
          </a:p>
        </p:txBody>
      </p:sp>
      <p:sp>
        <p:nvSpPr>
          <p:cNvPr id="102402" name="Rectangle 2"/>
          <p:cNvSpPr>
            <a:spLocks noGrp="1" noChangeArrowheads="1"/>
          </p:cNvSpPr>
          <p:nvPr>
            <p:ph type="title"/>
          </p:nvPr>
        </p:nvSpPr>
        <p:spPr/>
        <p:txBody>
          <a:bodyPr/>
          <a:lstStyle/>
          <a:p>
            <a:pPr eaLnBrk="1" hangingPunct="1">
              <a:defRPr/>
            </a:pPr>
            <a:r>
              <a:rPr lang="en-US" altLang="en-US" smtClean="0"/>
              <a:t>Runtime Stack</a:t>
            </a:r>
          </a:p>
        </p:txBody>
      </p:sp>
      <p:sp>
        <p:nvSpPr>
          <p:cNvPr id="25605" name="Rectangle 3"/>
          <p:cNvSpPr>
            <a:spLocks noGrp="1" noChangeArrowheads="1"/>
          </p:cNvSpPr>
          <p:nvPr>
            <p:ph type="body" idx="1"/>
          </p:nvPr>
        </p:nvSpPr>
        <p:spPr>
          <a:xfrm>
            <a:off x="685800" y="1143000"/>
            <a:ext cx="7772400" cy="1828800"/>
          </a:xfrm>
        </p:spPr>
        <p:txBody>
          <a:bodyPr/>
          <a:lstStyle/>
          <a:p>
            <a:pPr eaLnBrk="1" hangingPunct="1"/>
            <a:r>
              <a:rPr lang="en-US" altLang="en-US" smtClean="0"/>
              <a:t>Imagine a stack of plates . . .</a:t>
            </a:r>
          </a:p>
          <a:p>
            <a:pPr lvl="1" eaLnBrk="1" hangingPunct="1"/>
            <a:r>
              <a:rPr lang="en-US" altLang="en-US" smtClean="0"/>
              <a:t>plates are only added to the top</a:t>
            </a:r>
          </a:p>
          <a:p>
            <a:pPr lvl="1" eaLnBrk="1" hangingPunct="1"/>
            <a:r>
              <a:rPr lang="en-US" altLang="en-US" smtClean="0"/>
              <a:t>plates are only removed from the top</a:t>
            </a:r>
          </a:p>
          <a:p>
            <a:pPr lvl="1" eaLnBrk="1" hangingPunct="1"/>
            <a:r>
              <a:rPr lang="en-US" altLang="en-US" smtClean="0"/>
              <a:t>LIFO structure</a:t>
            </a:r>
          </a:p>
        </p:txBody>
      </p:sp>
      <p:graphicFrame>
        <p:nvGraphicFramePr>
          <p:cNvPr id="25606" name="Object 6"/>
          <p:cNvGraphicFramePr>
            <a:graphicFrameLocks noChangeAspect="1"/>
          </p:cNvGraphicFramePr>
          <p:nvPr/>
        </p:nvGraphicFramePr>
        <p:xfrm>
          <a:off x="1828800" y="3048000"/>
          <a:ext cx="4953000" cy="2286000"/>
        </p:xfrm>
        <a:graphic>
          <a:graphicData uri="http://schemas.openxmlformats.org/presentationml/2006/ole">
            <mc:AlternateContent xmlns:mc="http://schemas.openxmlformats.org/markup-compatibility/2006">
              <mc:Choice xmlns:v="urn:schemas-microsoft-com:vml" Requires="v">
                <p:oleObj spid="_x0000_s25644" name="VISIO" r:id="rId3" imgW="2214372" imgH="984504" progId="Visio.Drawing.6">
                  <p:embed/>
                </p:oleObj>
              </mc:Choice>
              <mc:Fallback>
                <p:oleObj name="VISIO" r:id="rId3" imgW="2214372" imgH="984504"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3030" r="4546" b="-2055"/>
                      <a:stretch>
                        <a:fillRect/>
                      </a:stretch>
                    </p:blipFill>
                    <p:spPr bwMode="auto">
                      <a:xfrm>
                        <a:off x="1828800" y="3048000"/>
                        <a:ext cx="4953000" cy="228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BFE6D74-3F6A-4977-A136-AAF02F696215}" type="slidenum">
              <a:rPr lang="en-US" altLang="en-US">
                <a:solidFill>
                  <a:srgbClr val="FF9966"/>
                </a:solidFill>
              </a:rPr>
              <a:pPr/>
              <a:t>4</a:t>
            </a:fld>
            <a:endParaRPr lang="en-US" altLang="en-US">
              <a:solidFill>
                <a:srgbClr val="FF9966"/>
              </a:solidFill>
            </a:endParaRPr>
          </a:p>
        </p:txBody>
      </p:sp>
      <p:sp>
        <p:nvSpPr>
          <p:cNvPr id="73730" name="Rectangle 2"/>
          <p:cNvSpPr>
            <a:spLocks noGrp="1" noChangeArrowheads="1"/>
          </p:cNvSpPr>
          <p:nvPr>
            <p:ph type="title"/>
          </p:nvPr>
        </p:nvSpPr>
        <p:spPr/>
        <p:txBody>
          <a:bodyPr/>
          <a:lstStyle/>
          <a:p>
            <a:r>
              <a:rPr lang="en-US" altLang="en-US"/>
              <a:t>The Stack</a:t>
            </a:r>
          </a:p>
        </p:txBody>
      </p:sp>
      <p:sp>
        <p:nvSpPr>
          <p:cNvPr id="73731" name="Rectangle 3"/>
          <p:cNvSpPr>
            <a:spLocks noGrp="1" noChangeArrowheads="1"/>
          </p:cNvSpPr>
          <p:nvPr>
            <p:ph type="body" idx="1"/>
          </p:nvPr>
        </p:nvSpPr>
        <p:spPr>
          <a:xfrm>
            <a:off x="838200" y="762000"/>
            <a:ext cx="8153400" cy="5943600"/>
          </a:xfrm>
        </p:spPr>
        <p:txBody>
          <a:bodyPr/>
          <a:lstStyle/>
          <a:p>
            <a:pPr>
              <a:lnSpc>
                <a:spcPct val="90000"/>
              </a:lnSpc>
            </a:pPr>
            <a:r>
              <a:rPr lang="en-US" altLang="en-US" sz="2000" dirty="0"/>
              <a:t>A stack of a certain size is allocated to every </a:t>
            </a:r>
            <a:r>
              <a:rPr lang="en-US" altLang="en-US" sz="2000" dirty="0" smtClean="0"/>
              <a:t>process</a:t>
            </a:r>
          </a:p>
          <a:p>
            <a:pPr>
              <a:lnSpc>
                <a:spcPct val="90000"/>
              </a:lnSpc>
            </a:pPr>
            <a:endParaRPr lang="en-US" altLang="en-US" sz="2000" dirty="0"/>
          </a:p>
          <a:p>
            <a:pPr>
              <a:lnSpc>
                <a:spcPct val="90000"/>
              </a:lnSpc>
            </a:pPr>
            <a:r>
              <a:rPr lang="en-US" altLang="en-US" sz="2000" dirty="0"/>
              <a:t>The stack is used for procedure calls and </a:t>
            </a:r>
            <a:r>
              <a:rPr lang="en-US" altLang="en-US" sz="2000" dirty="0" smtClean="0"/>
              <a:t>returns</a:t>
            </a:r>
          </a:p>
          <a:p>
            <a:pPr>
              <a:lnSpc>
                <a:spcPct val="90000"/>
              </a:lnSpc>
            </a:pPr>
            <a:endParaRPr lang="en-US" altLang="en-US" sz="2000" dirty="0"/>
          </a:p>
          <a:p>
            <a:pPr>
              <a:lnSpc>
                <a:spcPct val="90000"/>
              </a:lnSpc>
            </a:pPr>
            <a:r>
              <a:rPr lang="en-US" altLang="en-US" sz="2000" dirty="0"/>
              <a:t>It is also used by compilers for storing variables and </a:t>
            </a:r>
            <a:r>
              <a:rPr lang="en-US" altLang="en-US" sz="2000" dirty="0" smtClean="0"/>
              <a:t>arrays</a:t>
            </a:r>
          </a:p>
          <a:p>
            <a:pPr>
              <a:lnSpc>
                <a:spcPct val="90000"/>
              </a:lnSpc>
            </a:pPr>
            <a:endParaRPr lang="en-US" altLang="en-US" sz="2000" dirty="0"/>
          </a:p>
          <a:p>
            <a:pPr>
              <a:lnSpc>
                <a:spcPct val="90000"/>
              </a:lnSpc>
            </a:pPr>
            <a:r>
              <a:rPr lang="en-US" altLang="en-US" sz="2000" dirty="0"/>
              <a:t>But the stack size is fixed when the program is loaded in main </a:t>
            </a:r>
            <a:r>
              <a:rPr lang="en-US" altLang="en-US" sz="2000" dirty="0" smtClean="0"/>
              <a:t>memory</a:t>
            </a:r>
          </a:p>
          <a:p>
            <a:pPr>
              <a:lnSpc>
                <a:spcPct val="90000"/>
              </a:lnSpc>
            </a:pPr>
            <a:endParaRPr lang="en-US" altLang="en-US" sz="2000" dirty="0"/>
          </a:p>
          <a:p>
            <a:pPr lvl="1">
              <a:lnSpc>
                <a:spcPct val="90000"/>
              </a:lnSpc>
            </a:pPr>
            <a:r>
              <a:rPr lang="en-US" altLang="en-US" sz="2000" dirty="0"/>
              <a:t>The stack size cannot be changed at run time</a:t>
            </a:r>
          </a:p>
          <a:p>
            <a:pPr lvl="1">
              <a:lnSpc>
                <a:spcPct val="90000"/>
              </a:lnSpc>
            </a:pPr>
            <a:r>
              <a:rPr lang="en-US" altLang="en-US" sz="2000" dirty="0"/>
              <a:t>There is always the risk of a </a:t>
            </a:r>
            <a:r>
              <a:rPr lang="en-US" altLang="en-US" sz="2000" dirty="0">
                <a:solidFill>
                  <a:srgbClr val="FF0000"/>
                </a:solidFill>
              </a:rPr>
              <a:t>stack overflow</a:t>
            </a:r>
            <a:r>
              <a:rPr lang="en-US" altLang="en-US" sz="2000" dirty="0"/>
              <a:t> at run time (if too much data are pushed onto the stack)</a:t>
            </a:r>
          </a:p>
          <a:p>
            <a:pPr lvl="1">
              <a:lnSpc>
                <a:spcPct val="90000"/>
              </a:lnSpc>
            </a:pPr>
            <a:r>
              <a:rPr lang="en-US" altLang="en-US" sz="2000" dirty="0"/>
              <a:t>If this is the case, the process is terminated and the OS returns a stack fault </a:t>
            </a:r>
            <a:r>
              <a:rPr lang="en-US" altLang="en-US" sz="2000" dirty="0" smtClean="0"/>
              <a:t>message</a:t>
            </a:r>
          </a:p>
          <a:p>
            <a:pPr lvl="1">
              <a:lnSpc>
                <a:spcPct val="90000"/>
              </a:lnSpc>
            </a:pPr>
            <a:endParaRPr lang="en-US" altLang="en-US" sz="2000" dirty="0"/>
          </a:p>
          <a:p>
            <a:pPr>
              <a:lnSpc>
                <a:spcPct val="90000"/>
              </a:lnSpc>
            </a:pPr>
            <a:r>
              <a:rPr lang="en-US" altLang="en-US" sz="2000" dirty="0"/>
              <a:t>The default stack size is normally large enough for almost all applications but the programmer can choose its </a:t>
            </a:r>
            <a:r>
              <a:rPr lang="en-US" altLang="en-US" sz="2000" dirty="0" smtClean="0"/>
              <a:t>size</a:t>
            </a:r>
            <a:endParaRPr lang="en-US" altLang="en-US" sz="2000" dirty="0"/>
          </a:p>
        </p:txBody>
      </p:sp>
    </p:spTree>
    <p:extLst>
      <p:ext uri="{BB962C8B-B14F-4D97-AF65-F5344CB8AC3E}">
        <p14:creationId xmlns:p14="http://schemas.microsoft.com/office/powerpoint/2010/main" val="22599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26627"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CC9FE787-EA53-48A1-A30D-E6E170DC9A00}" type="slidenum">
              <a:rPr lang="en-US" altLang="en-US" sz="1600">
                <a:latin typeface="Times New Roman" pitchFamily="18" charset="0"/>
              </a:rPr>
              <a:pPr eaLnBrk="1" hangingPunct="1"/>
              <a:t>5</a:t>
            </a:fld>
            <a:endParaRPr lang="en-US" altLang="en-US" sz="1600">
              <a:latin typeface="Times New Roman" pitchFamily="18" charset="0"/>
            </a:endParaRPr>
          </a:p>
        </p:txBody>
      </p:sp>
      <p:sp>
        <p:nvSpPr>
          <p:cNvPr id="141314" name="Rectangle 2"/>
          <p:cNvSpPr>
            <a:spLocks noGrp="1" noChangeArrowheads="1"/>
          </p:cNvSpPr>
          <p:nvPr>
            <p:ph type="title"/>
          </p:nvPr>
        </p:nvSpPr>
        <p:spPr/>
        <p:txBody>
          <a:bodyPr/>
          <a:lstStyle/>
          <a:p>
            <a:pPr eaLnBrk="1" hangingPunct="1">
              <a:defRPr/>
            </a:pPr>
            <a:r>
              <a:rPr lang="en-US" altLang="en-US" smtClean="0"/>
              <a:t>Runtime Stack</a:t>
            </a:r>
          </a:p>
        </p:txBody>
      </p:sp>
      <p:sp>
        <p:nvSpPr>
          <p:cNvPr id="26629" name="Rectangle 3"/>
          <p:cNvSpPr>
            <a:spLocks noGrp="1" noChangeArrowheads="1"/>
          </p:cNvSpPr>
          <p:nvPr>
            <p:ph type="body" idx="1"/>
          </p:nvPr>
        </p:nvSpPr>
        <p:spPr>
          <a:xfrm>
            <a:off x="152400" y="1143000"/>
            <a:ext cx="8839200" cy="1371600"/>
          </a:xfrm>
        </p:spPr>
        <p:txBody>
          <a:bodyPr/>
          <a:lstStyle/>
          <a:p>
            <a:pPr eaLnBrk="1" hangingPunct="1"/>
            <a:r>
              <a:rPr lang="en-US" altLang="en-US" dirty="0" smtClean="0"/>
              <a:t>Managed by the CPU, using two registers</a:t>
            </a:r>
          </a:p>
          <a:p>
            <a:pPr lvl="1" eaLnBrk="1" hangingPunct="1"/>
            <a:r>
              <a:rPr lang="en-US" altLang="en-US" dirty="0" smtClean="0"/>
              <a:t>SS (stack segment)</a:t>
            </a:r>
          </a:p>
          <a:p>
            <a:pPr lvl="1" eaLnBrk="1" hangingPunct="1"/>
            <a:r>
              <a:rPr lang="en-US" altLang="en-US" dirty="0" smtClean="0"/>
              <a:t>ESP (stack pointer) </a:t>
            </a:r>
            <a:r>
              <a:rPr lang="en-US" altLang="en-US" dirty="0" smtClean="0"/>
              <a:t>* </a:t>
            </a:r>
            <a:r>
              <a:rPr lang="en-US" altLang="en-US" sz="2000" dirty="0" smtClean="0">
                <a:solidFill>
                  <a:srgbClr val="FFFF00"/>
                </a:solidFill>
              </a:rPr>
              <a:t>[it always points to the current top of the stack]</a:t>
            </a:r>
            <a:endParaRPr lang="en-US" altLang="en-US" sz="2000" dirty="0" smtClean="0">
              <a:solidFill>
                <a:srgbClr val="FFFF00"/>
              </a:solidFill>
            </a:endParaRPr>
          </a:p>
        </p:txBody>
      </p:sp>
      <p:sp>
        <p:nvSpPr>
          <p:cNvPr id="26630" name="Text Box 4"/>
          <p:cNvSpPr txBox="1">
            <a:spLocks noChangeArrowheads="1"/>
          </p:cNvSpPr>
          <p:nvPr/>
        </p:nvSpPr>
        <p:spPr bwMode="auto">
          <a:xfrm>
            <a:off x="533400" y="5867400"/>
            <a:ext cx="77724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700"/>
              <a:t>* SP in Real-address mode</a:t>
            </a:r>
          </a:p>
        </p:txBody>
      </p:sp>
      <p:graphicFrame>
        <p:nvGraphicFramePr>
          <p:cNvPr id="26631" name="Object 5"/>
          <p:cNvGraphicFramePr>
            <a:graphicFrameLocks noChangeAspect="1"/>
          </p:cNvGraphicFramePr>
          <p:nvPr/>
        </p:nvGraphicFramePr>
        <p:xfrm>
          <a:off x="2514600" y="2590800"/>
          <a:ext cx="3810000" cy="2971800"/>
        </p:xfrm>
        <a:graphic>
          <a:graphicData uri="http://schemas.openxmlformats.org/presentationml/2006/ole">
            <mc:AlternateContent xmlns:mc="http://schemas.openxmlformats.org/markup-compatibility/2006">
              <mc:Choice xmlns:v="urn:schemas-microsoft-com:vml" Requires="v">
                <p:oleObj spid="_x0000_s26669" name="VISIO" r:id="rId3" imgW="2313432" imgH="1504188" progId="Visio.Drawing.6">
                  <p:embed/>
                </p:oleObj>
              </mc:Choice>
              <mc:Fallback>
                <p:oleObj name="VISIO" r:id="rId3" imgW="2313432" imgH="1504188"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7018" r="5263" b="-4991"/>
                      <a:stretch>
                        <a:fillRect/>
                      </a:stretch>
                    </p:blipFill>
                    <p:spPr bwMode="auto">
                      <a:xfrm>
                        <a:off x="2514600" y="2590800"/>
                        <a:ext cx="3810000" cy="2971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solidFill>
                  <a:srgbClr val="FFFFFF"/>
                </a:solidFill>
              </a:rPr>
              <a:t>Irvine, Kip R. Assembly Language for x86 Processors 6/e, 2010.</a:t>
            </a:r>
          </a:p>
        </p:txBody>
      </p:sp>
      <p:sp>
        <p:nvSpPr>
          <p:cNvPr id="30723"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758745BD-3ADC-40A4-AA60-71DA311D0234}" type="slidenum">
              <a:rPr lang="en-US" altLang="en-US" sz="1600">
                <a:solidFill>
                  <a:srgbClr val="FFFFFF"/>
                </a:solidFill>
                <a:latin typeface="Times New Roman" pitchFamily="18" charset="0"/>
              </a:rPr>
              <a:pPr eaLnBrk="1" hangingPunct="1"/>
              <a:t>6</a:t>
            </a:fld>
            <a:endParaRPr lang="en-US" altLang="en-US" sz="1600">
              <a:solidFill>
                <a:srgbClr val="FFFFFF"/>
              </a:solidFill>
              <a:latin typeface="Times New Roman" pitchFamily="18" charset="0"/>
            </a:endParaRPr>
          </a:p>
        </p:txBody>
      </p:sp>
      <p:sp>
        <p:nvSpPr>
          <p:cNvPr id="106498" name="Rectangle 2"/>
          <p:cNvSpPr>
            <a:spLocks noGrp="1" noChangeArrowheads="1"/>
          </p:cNvSpPr>
          <p:nvPr>
            <p:ph type="title"/>
          </p:nvPr>
        </p:nvSpPr>
        <p:spPr>
          <a:xfrm>
            <a:off x="152400" y="228600"/>
            <a:ext cx="8763000" cy="609600"/>
          </a:xfrm>
        </p:spPr>
        <p:txBody>
          <a:bodyPr/>
          <a:lstStyle/>
          <a:p>
            <a:pPr eaLnBrk="1" hangingPunct="1">
              <a:defRPr/>
            </a:pPr>
            <a:r>
              <a:rPr lang="en-US" altLang="en-US" dirty="0" smtClean="0"/>
              <a:t>Stack Operations</a:t>
            </a:r>
            <a:r>
              <a:rPr lang="en-US" altLang="en-US" dirty="0" smtClean="0"/>
              <a:t>: PUSH </a:t>
            </a:r>
            <a:r>
              <a:rPr lang="en-US" altLang="en-US" dirty="0" smtClean="0"/>
              <a:t>and POP Instructions</a:t>
            </a:r>
          </a:p>
        </p:txBody>
      </p:sp>
      <p:sp>
        <p:nvSpPr>
          <p:cNvPr id="30725" name="Rectangle 3"/>
          <p:cNvSpPr>
            <a:spLocks noGrp="1" noChangeArrowheads="1"/>
          </p:cNvSpPr>
          <p:nvPr>
            <p:ph type="body" idx="1"/>
          </p:nvPr>
        </p:nvSpPr>
        <p:spPr>
          <a:xfrm>
            <a:off x="2362200" y="838200"/>
            <a:ext cx="4572000" cy="5410200"/>
          </a:xfrm>
        </p:spPr>
        <p:txBody>
          <a:bodyPr/>
          <a:lstStyle/>
          <a:p>
            <a:pPr eaLnBrk="1" hangingPunct="1"/>
            <a:r>
              <a:rPr lang="en-US" altLang="en-US" dirty="0" smtClean="0">
                <a:solidFill>
                  <a:srgbClr val="FFFF00"/>
                </a:solidFill>
              </a:rPr>
              <a:t>PUSH syntax</a:t>
            </a:r>
            <a:r>
              <a:rPr lang="en-US" altLang="en-US" dirty="0" smtClean="0"/>
              <a:t>:</a:t>
            </a:r>
          </a:p>
          <a:p>
            <a:pPr eaLnBrk="1" hangingPunct="1"/>
            <a:endParaRPr lang="en-US" altLang="en-US" dirty="0" smtClean="0"/>
          </a:p>
          <a:p>
            <a:pPr lvl="1" eaLnBrk="1" hangingPunct="1"/>
            <a:r>
              <a:rPr lang="en-US" altLang="en-US" dirty="0" smtClean="0"/>
              <a:t>PUSH </a:t>
            </a:r>
            <a:r>
              <a:rPr lang="en-US" altLang="en-US" i="1" dirty="0" smtClean="0"/>
              <a:t>r/m16</a:t>
            </a:r>
          </a:p>
          <a:p>
            <a:pPr lvl="1" eaLnBrk="1" hangingPunct="1"/>
            <a:r>
              <a:rPr lang="en-US" altLang="en-US" dirty="0" smtClean="0"/>
              <a:t>		</a:t>
            </a:r>
          </a:p>
          <a:p>
            <a:pPr lvl="1" eaLnBrk="1" hangingPunct="1"/>
            <a:r>
              <a:rPr lang="en-US" altLang="en-US" dirty="0" smtClean="0"/>
              <a:t>PUSH </a:t>
            </a:r>
            <a:r>
              <a:rPr lang="en-US" altLang="en-US" i="1" dirty="0" smtClean="0"/>
              <a:t>r/m32</a:t>
            </a:r>
          </a:p>
          <a:p>
            <a:pPr lvl="1" eaLnBrk="1" hangingPunct="1"/>
            <a:endParaRPr lang="en-US" altLang="en-US" i="1" dirty="0" smtClean="0"/>
          </a:p>
          <a:p>
            <a:pPr lvl="1" eaLnBrk="1" hangingPunct="1"/>
            <a:r>
              <a:rPr lang="en-US" altLang="en-US" dirty="0" smtClean="0"/>
              <a:t>PUSH </a:t>
            </a:r>
            <a:r>
              <a:rPr lang="en-US" altLang="en-US" i="1" dirty="0" smtClean="0"/>
              <a:t>imm32</a:t>
            </a:r>
          </a:p>
          <a:p>
            <a:pPr lvl="1" eaLnBrk="1" hangingPunct="1"/>
            <a:endParaRPr lang="en-US" altLang="en-US" i="1" dirty="0" smtClean="0"/>
          </a:p>
          <a:p>
            <a:pPr eaLnBrk="1" hangingPunct="1"/>
            <a:r>
              <a:rPr lang="en-US" altLang="en-US" dirty="0" smtClean="0">
                <a:solidFill>
                  <a:srgbClr val="FFFF00"/>
                </a:solidFill>
              </a:rPr>
              <a:t>POP syntax</a:t>
            </a:r>
            <a:r>
              <a:rPr lang="en-US" altLang="en-US" dirty="0" smtClean="0"/>
              <a:t>:</a:t>
            </a:r>
          </a:p>
          <a:p>
            <a:pPr eaLnBrk="1" hangingPunct="1"/>
            <a:endParaRPr lang="en-US" altLang="en-US" dirty="0" smtClean="0"/>
          </a:p>
          <a:p>
            <a:pPr lvl="1" eaLnBrk="1" hangingPunct="1"/>
            <a:r>
              <a:rPr lang="en-US" altLang="en-US" dirty="0" smtClean="0"/>
              <a:t>POP </a:t>
            </a:r>
            <a:r>
              <a:rPr lang="en-US" altLang="en-US" i="1" dirty="0" smtClean="0"/>
              <a:t>r/m16</a:t>
            </a:r>
          </a:p>
          <a:p>
            <a:pPr lvl="1" eaLnBrk="1" hangingPunct="1"/>
            <a:r>
              <a:rPr lang="en-US" altLang="en-US" dirty="0" smtClean="0"/>
              <a:t>		</a:t>
            </a:r>
          </a:p>
          <a:p>
            <a:pPr lvl="1" eaLnBrk="1" hangingPunct="1"/>
            <a:r>
              <a:rPr lang="en-US" altLang="en-US" dirty="0" smtClean="0"/>
              <a:t>POP </a:t>
            </a:r>
            <a:r>
              <a:rPr lang="en-US" altLang="en-US" i="1" dirty="0" smtClean="0"/>
              <a:t>r/m32</a:t>
            </a:r>
            <a:endParaRPr lang="en-US" altLang="en-US" dirty="0" smtClean="0"/>
          </a:p>
        </p:txBody>
      </p:sp>
    </p:spTree>
    <p:extLst>
      <p:ext uri="{BB962C8B-B14F-4D97-AF65-F5344CB8AC3E}">
        <p14:creationId xmlns:p14="http://schemas.microsoft.com/office/powerpoint/2010/main" val="353418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C254D6B-F275-49E4-A1E7-6B5B08C8D771}" type="slidenum">
              <a:rPr lang="en-US" altLang="en-US">
                <a:solidFill>
                  <a:srgbClr val="FF9966"/>
                </a:solidFill>
              </a:rPr>
              <a:pPr/>
              <a:t>7</a:t>
            </a:fld>
            <a:endParaRPr lang="en-US" altLang="en-US">
              <a:solidFill>
                <a:srgbClr val="FF9966"/>
              </a:solidFill>
            </a:endParaRPr>
          </a:p>
        </p:txBody>
      </p:sp>
      <p:sp>
        <p:nvSpPr>
          <p:cNvPr id="83970" name="Rectangle 2"/>
          <p:cNvSpPr>
            <a:spLocks noGrp="1" noChangeArrowheads="1"/>
          </p:cNvSpPr>
          <p:nvPr>
            <p:ph type="title"/>
          </p:nvPr>
        </p:nvSpPr>
        <p:spPr/>
        <p:txBody>
          <a:bodyPr/>
          <a:lstStyle/>
          <a:p>
            <a:r>
              <a:rPr lang="en-US" altLang="en-US" dirty="0"/>
              <a:t>The PUSH Instruction</a:t>
            </a:r>
          </a:p>
        </p:txBody>
      </p:sp>
      <p:sp>
        <p:nvSpPr>
          <p:cNvPr id="83971" name="Rectangle 3"/>
          <p:cNvSpPr>
            <a:spLocks noGrp="1" noChangeArrowheads="1"/>
          </p:cNvSpPr>
          <p:nvPr>
            <p:ph type="body" idx="1"/>
          </p:nvPr>
        </p:nvSpPr>
        <p:spPr>
          <a:xfrm>
            <a:off x="152400" y="762000"/>
            <a:ext cx="8839200" cy="5943600"/>
          </a:xfrm>
        </p:spPr>
        <p:txBody>
          <a:bodyPr/>
          <a:lstStyle/>
          <a:p>
            <a:r>
              <a:rPr lang="en-US" altLang="en-US" dirty="0"/>
              <a:t>To push data onto the stack, we use:</a:t>
            </a:r>
          </a:p>
          <a:p>
            <a:pPr lvl="2"/>
            <a:r>
              <a:rPr lang="en-US" altLang="en-US" dirty="0"/>
              <a:t>          PUSH </a:t>
            </a:r>
            <a:r>
              <a:rPr lang="en-US" altLang="en-US" dirty="0" smtClean="0"/>
              <a:t>source</a:t>
            </a:r>
          </a:p>
          <a:p>
            <a:pPr lvl="2"/>
            <a:endParaRPr lang="en-US" altLang="en-US" dirty="0"/>
          </a:p>
          <a:p>
            <a:r>
              <a:rPr lang="en-US" altLang="en-US" dirty="0"/>
              <a:t>The source operand can be either </a:t>
            </a:r>
            <a:r>
              <a:rPr lang="en-US" altLang="en-US" dirty="0" err="1"/>
              <a:t>reg</a:t>
            </a:r>
            <a:r>
              <a:rPr lang="en-US" altLang="en-US" dirty="0"/>
              <a:t>, </a:t>
            </a:r>
            <a:r>
              <a:rPr lang="en-US" altLang="en-US" dirty="0" err="1"/>
              <a:t>mem</a:t>
            </a:r>
            <a:r>
              <a:rPr lang="en-US" altLang="en-US" dirty="0"/>
              <a:t>, </a:t>
            </a:r>
            <a:r>
              <a:rPr lang="en-US" altLang="en-US" dirty="0" err="1"/>
              <a:t>imm</a:t>
            </a:r>
            <a:r>
              <a:rPr lang="en-US" altLang="en-US" dirty="0"/>
              <a:t>, (or indirect) but it must be 16-bit or 32-bit in size. </a:t>
            </a:r>
            <a:endParaRPr lang="en-US" altLang="en-US" dirty="0" smtClean="0"/>
          </a:p>
          <a:p>
            <a:endParaRPr lang="en-US" altLang="en-US" dirty="0"/>
          </a:p>
          <a:p>
            <a:r>
              <a:rPr lang="en-US" altLang="en-US" dirty="0"/>
              <a:t>Let </a:t>
            </a:r>
            <a:r>
              <a:rPr lang="en-US" altLang="en-US" dirty="0">
                <a:solidFill>
                  <a:srgbClr val="FF0000"/>
                </a:solidFill>
              </a:rPr>
              <a:t>S</a:t>
            </a:r>
            <a:r>
              <a:rPr lang="en-US" altLang="en-US" dirty="0"/>
              <a:t> be the size (in bytes) of source (</a:t>
            </a:r>
            <a:r>
              <a:rPr lang="en-US" altLang="en-US" dirty="0">
                <a:solidFill>
                  <a:srgbClr val="FF0000"/>
                </a:solidFill>
              </a:rPr>
              <a:t>S = 2 or 4</a:t>
            </a:r>
            <a:r>
              <a:rPr lang="en-US" altLang="en-US" dirty="0"/>
              <a:t>). The following sequence of events will occur upon execution of PUSH source:</a:t>
            </a:r>
          </a:p>
          <a:p>
            <a:pPr lvl="1"/>
            <a:r>
              <a:rPr lang="en-US" altLang="en-US" dirty="0"/>
              <a:t>ESP is first decremented by </a:t>
            </a:r>
            <a:r>
              <a:rPr lang="en-US" altLang="en-US" dirty="0">
                <a:solidFill>
                  <a:srgbClr val="FF0000"/>
                </a:solidFill>
              </a:rPr>
              <a:t>S</a:t>
            </a:r>
          </a:p>
          <a:p>
            <a:pPr lvl="2"/>
            <a:r>
              <a:rPr lang="en-US" altLang="en-US" dirty="0">
                <a:solidFill>
                  <a:srgbClr val="0000FF"/>
                </a:solidFill>
              </a:rPr>
              <a:t>Data are always pushed underneath (from below), since the </a:t>
            </a:r>
            <a:r>
              <a:rPr lang="en-US" altLang="en-US" dirty="0">
                <a:solidFill>
                  <a:srgbClr val="FF0000"/>
                </a:solidFill>
              </a:rPr>
              <a:t>stack is upside-down</a:t>
            </a:r>
            <a:r>
              <a:rPr lang="en-US" altLang="en-US" dirty="0">
                <a:solidFill>
                  <a:srgbClr val="0000FF"/>
                </a:solidFill>
              </a:rPr>
              <a:t>.</a:t>
            </a:r>
          </a:p>
          <a:p>
            <a:pPr lvl="1"/>
            <a:r>
              <a:rPr lang="en-US" altLang="en-US" dirty="0"/>
              <a:t>Then the content of source will be copied at the location pointed by ESP </a:t>
            </a:r>
          </a:p>
        </p:txBody>
      </p:sp>
    </p:spTree>
    <p:extLst>
      <p:ext uri="{BB962C8B-B14F-4D97-AF65-F5344CB8AC3E}">
        <p14:creationId xmlns:p14="http://schemas.microsoft.com/office/powerpoint/2010/main" val="1062055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6"/>
          <p:cNvSpPr>
            <a:spLocks noGrp="1"/>
          </p:cNvSpPr>
          <p:nvPr>
            <p:ph type="sldNum" sz="quarter" idx="12"/>
          </p:nvPr>
        </p:nvSpPr>
        <p:spPr/>
        <p:txBody>
          <a:bodyPr/>
          <a:lstStyle/>
          <a:p>
            <a:fld id="{B8F60D72-0623-42A5-911F-BE42E4267882}" type="slidenum">
              <a:rPr lang="en-US" altLang="en-US">
                <a:solidFill>
                  <a:srgbClr val="FF9966"/>
                </a:solidFill>
              </a:rPr>
              <a:pPr/>
              <a:t>8</a:t>
            </a:fld>
            <a:endParaRPr lang="en-US" altLang="en-US">
              <a:solidFill>
                <a:srgbClr val="FF9966"/>
              </a:solidFill>
            </a:endParaRPr>
          </a:p>
        </p:txBody>
      </p:sp>
      <p:sp>
        <p:nvSpPr>
          <p:cNvPr id="86018" name="Rectangle 2"/>
          <p:cNvSpPr>
            <a:spLocks noGrp="1" noChangeArrowheads="1"/>
          </p:cNvSpPr>
          <p:nvPr>
            <p:ph type="title"/>
          </p:nvPr>
        </p:nvSpPr>
        <p:spPr/>
        <p:txBody>
          <a:bodyPr/>
          <a:lstStyle/>
          <a:p>
            <a:r>
              <a:rPr lang="en-US" altLang="en-US"/>
              <a:t>PUSH Example</a:t>
            </a:r>
          </a:p>
        </p:txBody>
      </p:sp>
      <p:sp>
        <p:nvSpPr>
          <p:cNvPr id="86019" name="Rectangle 3"/>
          <p:cNvSpPr>
            <a:spLocks noGrp="1" noChangeArrowheads="1"/>
          </p:cNvSpPr>
          <p:nvPr>
            <p:ph type="body" sz="half" idx="1"/>
          </p:nvPr>
        </p:nvSpPr>
        <p:spPr>
          <a:xfrm>
            <a:off x="152400" y="762000"/>
            <a:ext cx="4800600" cy="6019800"/>
          </a:xfrm>
        </p:spPr>
        <p:txBody>
          <a:bodyPr/>
          <a:lstStyle/>
          <a:p>
            <a:pPr algn="just">
              <a:lnSpc>
                <a:spcPct val="80000"/>
              </a:lnSpc>
            </a:pPr>
            <a:r>
              <a:rPr lang="en-US" altLang="en-US" sz="1800" dirty="0"/>
              <a:t>Suppose that the stack size is 100h and starts at address 0.</a:t>
            </a:r>
          </a:p>
          <a:p>
            <a:pPr marL="800100" lvl="1" indent="-342900" algn="just">
              <a:lnSpc>
                <a:spcPct val="80000"/>
              </a:lnSpc>
            </a:pPr>
            <a:r>
              <a:rPr lang="en-US" altLang="en-US" sz="1800" dirty="0"/>
              <a:t>ESP thus contains 100h when the stack is empty (the byte at address 100h is the top of the stack</a:t>
            </a:r>
            <a:r>
              <a:rPr lang="en-US" altLang="en-US" sz="1800" dirty="0" smtClean="0"/>
              <a:t>)</a:t>
            </a:r>
          </a:p>
          <a:p>
            <a:pPr marL="800100" lvl="1" indent="-342900" algn="just">
              <a:lnSpc>
                <a:spcPct val="80000"/>
              </a:lnSpc>
            </a:pPr>
            <a:endParaRPr lang="en-US" altLang="en-US" sz="1800" dirty="0"/>
          </a:p>
          <a:p>
            <a:pPr algn="just">
              <a:lnSpc>
                <a:spcPct val="80000"/>
              </a:lnSpc>
            </a:pPr>
            <a:r>
              <a:rPr lang="en-US" altLang="en-US" sz="1800" dirty="0"/>
              <a:t>Check now the stack and ESP after each of these PUSH: </a:t>
            </a:r>
          </a:p>
          <a:p>
            <a:pPr marL="1219200" lvl="2" indent="-304800" algn="just">
              <a:lnSpc>
                <a:spcPct val="80000"/>
              </a:lnSpc>
            </a:pPr>
            <a:r>
              <a:rPr lang="en-US" altLang="en-US" sz="1600" dirty="0"/>
              <a:t>MOV eax,10203040h</a:t>
            </a:r>
          </a:p>
          <a:p>
            <a:pPr marL="1219200" lvl="2" indent="-304800" algn="just">
              <a:lnSpc>
                <a:spcPct val="80000"/>
              </a:lnSpc>
            </a:pPr>
            <a:r>
              <a:rPr lang="en-US" altLang="en-US" sz="1600" dirty="0"/>
              <a:t>PUSH ax;  </a:t>
            </a:r>
            <a:r>
              <a:rPr lang="en-US" altLang="en-US" sz="1600" dirty="0">
                <a:solidFill>
                  <a:srgbClr val="0000FF"/>
                </a:solidFill>
              </a:rPr>
              <a:t>S = 2 bytes</a:t>
            </a:r>
          </a:p>
          <a:p>
            <a:pPr marL="1219200" lvl="2" indent="-304800" algn="just">
              <a:lnSpc>
                <a:spcPct val="80000"/>
              </a:lnSpc>
            </a:pPr>
            <a:r>
              <a:rPr lang="en-US" altLang="en-US" sz="1600" dirty="0"/>
              <a:t>PUSH </a:t>
            </a:r>
            <a:r>
              <a:rPr lang="en-US" altLang="en-US" sz="1600" dirty="0" err="1"/>
              <a:t>eax</a:t>
            </a:r>
            <a:r>
              <a:rPr lang="en-US" altLang="en-US" sz="1600" dirty="0"/>
              <a:t>; </a:t>
            </a:r>
            <a:r>
              <a:rPr lang="en-US" altLang="en-US" sz="1600" dirty="0">
                <a:solidFill>
                  <a:srgbClr val="0000FF"/>
                </a:solidFill>
              </a:rPr>
              <a:t>S = 4 bytes</a:t>
            </a:r>
          </a:p>
          <a:p>
            <a:pPr marL="800100" lvl="1" indent="-342900" algn="just">
              <a:lnSpc>
                <a:spcPct val="80000"/>
              </a:lnSpc>
            </a:pPr>
            <a:r>
              <a:rPr lang="en-US" altLang="en-US" sz="1800" dirty="0">
                <a:solidFill>
                  <a:srgbClr val="0000FF"/>
                </a:solidFill>
              </a:rPr>
              <a:t>Must apply </a:t>
            </a:r>
            <a:r>
              <a:rPr lang="en-US" altLang="en-US" sz="1800" dirty="0">
                <a:solidFill>
                  <a:srgbClr val="FF0000"/>
                </a:solidFill>
              </a:rPr>
              <a:t>little endian</a:t>
            </a:r>
            <a:r>
              <a:rPr lang="en-US" altLang="en-US" sz="1800" dirty="0">
                <a:solidFill>
                  <a:srgbClr val="0000FF"/>
                </a:solidFill>
              </a:rPr>
              <a:t> when doing push/pop</a:t>
            </a:r>
          </a:p>
          <a:p>
            <a:pPr marL="800100" lvl="1" indent="-342900" algn="just">
              <a:lnSpc>
                <a:spcPct val="80000"/>
              </a:lnSpc>
            </a:pPr>
            <a:endParaRPr lang="en-US" altLang="en-US" sz="1800" dirty="0">
              <a:solidFill>
                <a:srgbClr val="0000FF"/>
              </a:solidFill>
            </a:endParaRPr>
          </a:p>
          <a:p>
            <a:pPr algn="just">
              <a:lnSpc>
                <a:spcPct val="80000"/>
              </a:lnSpc>
            </a:pPr>
            <a:r>
              <a:rPr lang="en-US" altLang="en-US" sz="1800" dirty="0"/>
              <a:t>By default, an </a:t>
            </a:r>
            <a:r>
              <a:rPr lang="en-US" altLang="en-US" sz="1800" dirty="0" err="1"/>
              <a:t>imm</a:t>
            </a:r>
            <a:r>
              <a:rPr lang="en-US" altLang="en-US" sz="1800" dirty="0"/>
              <a:t> operand of PUSH is 32-bit. This can be overridden by the PTR operator:</a:t>
            </a:r>
          </a:p>
          <a:p>
            <a:pPr marL="1219200" lvl="2" indent="-304800" algn="just">
              <a:lnSpc>
                <a:spcPct val="80000"/>
              </a:lnSpc>
            </a:pPr>
            <a:r>
              <a:rPr lang="en-US" altLang="en-US" sz="1600" dirty="0"/>
              <a:t>PUSH –1 ;</a:t>
            </a:r>
            <a:r>
              <a:rPr lang="en-US" altLang="en-US" sz="1600" dirty="0" err="1"/>
              <a:t>FFFFFFFFh</a:t>
            </a:r>
            <a:r>
              <a:rPr lang="en-US" altLang="en-US" sz="1600" dirty="0"/>
              <a:t> is </a:t>
            </a:r>
          </a:p>
          <a:p>
            <a:pPr marL="1219200" lvl="2" indent="-304800" algn="just">
              <a:lnSpc>
                <a:spcPct val="80000"/>
              </a:lnSpc>
            </a:pPr>
            <a:r>
              <a:rPr lang="en-US" altLang="en-US" sz="1600" dirty="0"/>
              <a:t>        ;pushed</a:t>
            </a:r>
          </a:p>
          <a:p>
            <a:pPr marL="1219200" lvl="2" indent="-304800" algn="just">
              <a:lnSpc>
                <a:spcPct val="80000"/>
              </a:lnSpc>
            </a:pPr>
            <a:r>
              <a:rPr lang="en-US" altLang="en-US" sz="1600" dirty="0"/>
              <a:t>PUSH word </a:t>
            </a:r>
            <a:r>
              <a:rPr lang="en-US" altLang="en-US" sz="1600" dirty="0" err="1"/>
              <a:t>ptr</a:t>
            </a:r>
            <a:r>
              <a:rPr lang="en-US" altLang="en-US" sz="1600" dirty="0"/>
              <a:t> –1</a:t>
            </a:r>
          </a:p>
          <a:p>
            <a:pPr marL="1219200" lvl="2" indent="-304800" algn="just">
              <a:lnSpc>
                <a:spcPct val="80000"/>
              </a:lnSpc>
            </a:pPr>
            <a:r>
              <a:rPr lang="en-US" altLang="en-US" sz="1600" dirty="0"/>
              <a:t>        ;</a:t>
            </a:r>
            <a:r>
              <a:rPr lang="en-US" altLang="en-US" sz="1600" dirty="0" err="1"/>
              <a:t>FFFFh</a:t>
            </a:r>
            <a:r>
              <a:rPr lang="en-US" altLang="en-US" sz="1600" dirty="0"/>
              <a:t> is pushed</a:t>
            </a:r>
          </a:p>
          <a:p>
            <a:pPr marL="1219200" lvl="2" indent="-304800" algn="just">
              <a:lnSpc>
                <a:spcPct val="80000"/>
              </a:lnSpc>
            </a:pPr>
            <a:r>
              <a:rPr lang="en-US" altLang="en-US" sz="1600" dirty="0"/>
              <a:t>PUSH byte </a:t>
            </a:r>
            <a:r>
              <a:rPr lang="en-US" altLang="en-US" sz="1600" dirty="0" err="1"/>
              <a:t>ptr</a:t>
            </a:r>
            <a:r>
              <a:rPr lang="en-US" altLang="en-US" sz="1600" dirty="0"/>
              <a:t> –1  ; </a:t>
            </a:r>
            <a:r>
              <a:rPr lang="en-US" altLang="en-US" sz="1600" dirty="0">
                <a:solidFill>
                  <a:srgbClr val="FF0000"/>
                </a:solidFill>
              </a:rPr>
              <a:t>error</a:t>
            </a:r>
          </a:p>
          <a:p>
            <a:pPr marL="1219200" lvl="2" indent="-304800" algn="just">
              <a:lnSpc>
                <a:spcPct val="80000"/>
              </a:lnSpc>
            </a:pPr>
            <a:r>
              <a:rPr lang="en-US" altLang="en-US" sz="1600" dirty="0"/>
              <a:t>PUSH qword </a:t>
            </a:r>
            <a:r>
              <a:rPr lang="en-US" altLang="en-US" sz="1600" dirty="0" err="1"/>
              <a:t>ptr</a:t>
            </a:r>
            <a:r>
              <a:rPr lang="en-US" altLang="en-US" sz="1600" dirty="0"/>
              <a:t> -1 ; </a:t>
            </a:r>
            <a:r>
              <a:rPr lang="en-US" altLang="en-US" sz="1600" dirty="0">
                <a:solidFill>
                  <a:srgbClr val="FF0000"/>
                </a:solidFill>
              </a:rPr>
              <a:t>error</a:t>
            </a:r>
          </a:p>
        </p:txBody>
      </p:sp>
      <p:sp>
        <p:nvSpPr>
          <p:cNvPr id="86021" name="Text Box 5"/>
          <p:cNvSpPr txBox="1">
            <a:spLocks noChangeArrowheads="1"/>
          </p:cNvSpPr>
          <p:nvPr/>
        </p:nvSpPr>
        <p:spPr bwMode="auto">
          <a:xfrm>
            <a:off x="5029200" y="533400"/>
            <a:ext cx="9144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b="1" dirty="0" err="1">
                <a:solidFill>
                  <a:srgbClr val="010000"/>
                </a:solidFill>
                <a:latin typeface="Courier New" pitchFamily="49" charset="0"/>
              </a:rPr>
              <a:t>Addr</a:t>
            </a:r>
            <a:endParaRPr lang="en-US" altLang="en-US" sz="2400" b="1" dirty="0">
              <a:solidFill>
                <a:srgbClr val="010000"/>
              </a:solidFill>
              <a:latin typeface="Courier New" pitchFamily="49" charset="0"/>
            </a:endParaRPr>
          </a:p>
          <a:p>
            <a:pPr eaLnBrk="0" hangingPunct="0"/>
            <a:endParaRPr lang="en-US" altLang="en-US" sz="2400" b="1" dirty="0">
              <a:solidFill>
                <a:srgbClr val="010000"/>
              </a:solidFill>
              <a:latin typeface="Courier New" pitchFamily="49" charset="0"/>
            </a:endParaRPr>
          </a:p>
          <a:p>
            <a:pPr eaLnBrk="0" hangingPunct="0"/>
            <a:r>
              <a:rPr lang="en-US" altLang="en-US" sz="2400" b="1" dirty="0">
                <a:solidFill>
                  <a:srgbClr val="010000"/>
                </a:solidFill>
                <a:latin typeface="Courier New" pitchFamily="49" charset="0"/>
              </a:rPr>
              <a:t>100h</a:t>
            </a:r>
          </a:p>
          <a:p>
            <a:pPr eaLnBrk="0" hangingPunct="0"/>
            <a:endParaRPr lang="en-US" altLang="en-US" sz="2400" b="1" dirty="0">
              <a:solidFill>
                <a:srgbClr val="010000"/>
              </a:solidFill>
              <a:latin typeface="Courier New" pitchFamily="49" charset="0"/>
            </a:endParaRPr>
          </a:p>
          <a:p>
            <a:pPr eaLnBrk="0" hangingPunct="0"/>
            <a:r>
              <a:rPr lang="en-US" altLang="en-US" sz="2400" b="1" dirty="0">
                <a:solidFill>
                  <a:srgbClr val="010000"/>
                </a:solidFill>
                <a:latin typeface="Courier New" pitchFamily="49" charset="0"/>
              </a:rPr>
              <a:t> </a:t>
            </a:r>
            <a:r>
              <a:rPr lang="en-US" altLang="en-US" sz="2400" b="1" dirty="0" err="1">
                <a:solidFill>
                  <a:srgbClr val="010000"/>
                </a:solidFill>
                <a:latin typeface="Courier New" pitchFamily="49" charset="0"/>
              </a:rPr>
              <a:t>FFh</a:t>
            </a:r>
            <a:endParaRPr lang="en-US" altLang="en-US" sz="2400" b="1" dirty="0">
              <a:solidFill>
                <a:srgbClr val="010000"/>
              </a:solidFill>
              <a:latin typeface="Courier New" pitchFamily="49" charset="0"/>
            </a:endParaRPr>
          </a:p>
          <a:p>
            <a:pPr eaLnBrk="0" hangingPunct="0"/>
            <a:endParaRPr lang="en-US" altLang="en-US" sz="2400" b="1" dirty="0">
              <a:solidFill>
                <a:srgbClr val="010000"/>
              </a:solidFill>
              <a:latin typeface="Courier New" pitchFamily="49" charset="0"/>
            </a:endParaRPr>
          </a:p>
          <a:p>
            <a:pPr eaLnBrk="0" hangingPunct="0"/>
            <a:r>
              <a:rPr lang="en-US" altLang="en-US" sz="2400" b="1" dirty="0">
                <a:solidFill>
                  <a:srgbClr val="010000"/>
                </a:solidFill>
                <a:latin typeface="Courier New" pitchFamily="49" charset="0"/>
              </a:rPr>
              <a:t> </a:t>
            </a:r>
            <a:r>
              <a:rPr lang="en-US" altLang="en-US" sz="2400" b="1" dirty="0" err="1">
                <a:solidFill>
                  <a:srgbClr val="010000"/>
                </a:solidFill>
                <a:latin typeface="Courier New" pitchFamily="49" charset="0"/>
              </a:rPr>
              <a:t>FEh</a:t>
            </a:r>
            <a:endParaRPr lang="en-US" altLang="en-US" sz="2400" b="1" dirty="0">
              <a:solidFill>
                <a:srgbClr val="010000"/>
              </a:solidFill>
              <a:latin typeface="Courier New" pitchFamily="49" charset="0"/>
            </a:endParaRPr>
          </a:p>
          <a:p>
            <a:pPr eaLnBrk="0" hangingPunct="0"/>
            <a:r>
              <a:rPr lang="en-US" altLang="en-US" sz="2400" b="1" dirty="0">
                <a:solidFill>
                  <a:srgbClr val="010000"/>
                </a:solidFill>
                <a:latin typeface="Courier New" pitchFamily="49" charset="0"/>
              </a:rPr>
              <a:t> </a:t>
            </a:r>
          </a:p>
          <a:p>
            <a:pPr eaLnBrk="0" hangingPunct="0"/>
            <a:r>
              <a:rPr lang="en-US" altLang="en-US" sz="2400" b="1" dirty="0">
                <a:solidFill>
                  <a:srgbClr val="010000"/>
                </a:solidFill>
                <a:latin typeface="Courier New" pitchFamily="49" charset="0"/>
              </a:rPr>
              <a:t> </a:t>
            </a:r>
            <a:r>
              <a:rPr lang="en-US" altLang="en-US" sz="2400" b="1" dirty="0" err="1">
                <a:solidFill>
                  <a:srgbClr val="010000"/>
                </a:solidFill>
                <a:latin typeface="Courier New" pitchFamily="49" charset="0"/>
              </a:rPr>
              <a:t>FDh</a:t>
            </a:r>
            <a:endParaRPr lang="en-US" altLang="en-US" sz="2400" b="1" dirty="0">
              <a:solidFill>
                <a:srgbClr val="010000"/>
              </a:solidFill>
              <a:latin typeface="Courier New" pitchFamily="49" charset="0"/>
            </a:endParaRPr>
          </a:p>
          <a:p>
            <a:pPr eaLnBrk="0" hangingPunct="0"/>
            <a:endParaRPr lang="en-US" altLang="en-US" sz="2400" b="1" dirty="0">
              <a:solidFill>
                <a:srgbClr val="010000"/>
              </a:solidFill>
              <a:latin typeface="Courier New" pitchFamily="49" charset="0"/>
            </a:endParaRPr>
          </a:p>
          <a:p>
            <a:pPr eaLnBrk="0" hangingPunct="0"/>
            <a:r>
              <a:rPr lang="en-US" altLang="en-US" sz="2400" b="1" dirty="0">
                <a:solidFill>
                  <a:srgbClr val="010000"/>
                </a:solidFill>
                <a:latin typeface="Courier New" pitchFamily="49" charset="0"/>
              </a:rPr>
              <a:t> </a:t>
            </a:r>
            <a:r>
              <a:rPr lang="en-US" altLang="en-US" sz="2400" b="1" dirty="0" err="1">
                <a:solidFill>
                  <a:srgbClr val="010000"/>
                </a:solidFill>
                <a:latin typeface="Courier New" pitchFamily="49" charset="0"/>
              </a:rPr>
              <a:t>FCh</a:t>
            </a:r>
            <a:endParaRPr lang="en-US" altLang="en-US" sz="2400" b="1" dirty="0">
              <a:solidFill>
                <a:srgbClr val="010000"/>
              </a:solidFill>
              <a:latin typeface="Courier New" pitchFamily="49" charset="0"/>
            </a:endParaRPr>
          </a:p>
          <a:p>
            <a:pPr eaLnBrk="0" hangingPunct="0"/>
            <a:endParaRPr lang="en-US" altLang="en-US" sz="2400" b="1" dirty="0">
              <a:solidFill>
                <a:srgbClr val="010000"/>
              </a:solidFill>
              <a:latin typeface="Courier New" pitchFamily="49" charset="0"/>
            </a:endParaRPr>
          </a:p>
          <a:p>
            <a:pPr eaLnBrk="0" hangingPunct="0"/>
            <a:r>
              <a:rPr lang="en-US" altLang="en-US" sz="2400" b="1" dirty="0">
                <a:solidFill>
                  <a:srgbClr val="010000"/>
                </a:solidFill>
                <a:latin typeface="Courier New" pitchFamily="49" charset="0"/>
              </a:rPr>
              <a:t> </a:t>
            </a:r>
            <a:r>
              <a:rPr lang="en-US" altLang="en-US" sz="2400" b="1" dirty="0" err="1">
                <a:solidFill>
                  <a:srgbClr val="010000"/>
                </a:solidFill>
                <a:latin typeface="Courier New" pitchFamily="49" charset="0"/>
              </a:rPr>
              <a:t>FBh</a:t>
            </a:r>
            <a:endParaRPr lang="en-US" altLang="en-US" sz="2400" b="1" dirty="0">
              <a:solidFill>
                <a:srgbClr val="010000"/>
              </a:solidFill>
              <a:latin typeface="Courier New" pitchFamily="49" charset="0"/>
            </a:endParaRPr>
          </a:p>
          <a:p>
            <a:pPr eaLnBrk="0" hangingPunct="0"/>
            <a:endParaRPr lang="en-US" altLang="en-US" sz="2400" b="1" dirty="0">
              <a:solidFill>
                <a:srgbClr val="010000"/>
              </a:solidFill>
              <a:latin typeface="Courier New" pitchFamily="49" charset="0"/>
            </a:endParaRPr>
          </a:p>
          <a:p>
            <a:pPr eaLnBrk="0" hangingPunct="0"/>
            <a:r>
              <a:rPr lang="en-US" altLang="en-US" sz="2400" b="1" dirty="0">
                <a:solidFill>
                  <a:srgbClr val="010000"/>
                </a:solidFill>
                <a:latin typeface="Courier New" pitchFamily="49" charset="0"/>
              </a:rPr>
              <a:t> </a:t>
            </a:r>
            <a:r>
              <a:rPr lang="en-US" altLang="en-US" sz="2400" b="1" dirty="0" err="1">
                <a:solidFill>
                  <a:srgbClr val="010000"/>
                </a:solidFill>
                <a:latin typeface="Courier New" pitchFamily="49" charset="0"/>
              </a:rPr>
              <a:t>FAh</a:t>
            </a:r>
            <a:endParaRPr lang="en-US" altLang="en-US" sz="2400" b="1" dirty="0">
              <a:solidFill>
                <a:srgbClr val="010000"/>
              </a:solidFill>
              <a:latin typeface="Courier New" pitchFamily="49" charset="0"/>
            </a:endParaRPr>
          </a:p>
        </p:txBody>
      </p:sp>
      <p:sp>
        <p:nvSpPr>
          <p:cNvPr id="86022" name="Text Box 6"/>
          <p:cNvSpPr txBox="1">
            <a:spLocks noChangeArrowheads="1"/>
          </p:cNvSpPr>
          <p:nvPr/>
        </p:nvSpPr>
        <p:spPr bwMode="auto">
          <a:xfrm>
            <a:off x="6308725" y="2047875"/>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9900"/>
                </a:solidFill>
                <a:latin typeface="Courier New" pitchFamily="49" charset="0"/>
              </a:rPr>
              <a:t> </a:t>
            </a:r>
          </a:p>
        </p:txBody>
      </p:sp>
      <p:sp>
        <p:nvSpPr>
          <p:cNvPr id="86023" name="Text Box 7"/>
          <p:cNvSpPr txBox="1">
            <a:spLocks noChangeArrowheads="1"/>
          </p:cNvSpPr>
          <p:nvPr/>
        </p:nvSpPr>
        <p:spPr bwMode="auto">
          <a:xfrm>
            <a:off x="6248400" y="1981200"/>
            <a:ext cx="731838"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9900"/>
                </a:solidFill>
                <a:latin typeface="Courier New" pitchFamily="49" charset="0"/>
              </a:rPr>
              <a:t>30h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40h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10h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20h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30h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40h</a:t>
            </a:r>
          </a:p>
        </p:txBody>
      </p:sp>
      <p:sp>
        <p:nvSpPr>
          <p:cNvPr id="86024" name="Line 8"/>
          <p:cNvSpPr>
            <a:spLocks noChangeShapeType="1"/>
          </p:cNvSpPr>
          <p:nvPr/>
        </p:nvSpPr>
        <p:spPr bwMode="auto">
          <a:xfrm flipH="1">
            <a:off x="7162800" y="1524000"/>
            <a:ext cx="609600" cy="0"/>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6025" name="Line 9"/>
          <p:cNvSpPr>
            <a:spLocks noChangeShapeType="1"/>
          </p:cNvSpPr>
          <p:nvPr/>
        </p:nvSpPr>
        <p:spPr bwMode="auto">
          <a:xfrm flipH="1">
            <a:off x="7162800" y="2895600"/>
            <a:ext cx="609600" cy="0"/>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6026" name="Line 10"/>
          <p:cNvSpPr>
            <a:spLocks noChangeShapeType="1"/>
          </p:cNvSpPr>
          <p:nvPr/>
        </p:nvSpPr>
        <p:spPr bwMode="auto">
          <a:xfrm flipH="1">
            <a:off x="7162800" y="5867400"/>
            <a:ext cx="609600" cy="0"/>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6027" name="Text Box 11"/>
          <p:cNvSpPr txBox="1">
            <a:spLocks noChangeArrowheads="1"/>
          </p:cNvSpPr>
          <p:nvPr/>
        </p:nvSpPr>
        <p:spPr bwMode="auto">
          <a:xfrm>
            <a:off x="7908925" y="1285875"/>
            <a:ext cx="73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0000"/>
                </a:solidFill>
                <a:latin typeface="Courier New" pitchFamily="49" charset="0"/>
              </a:rPr>
              <a:t>ESP</a:t>
            </a:r>
          </a:p>
        </p:txBody>
      </p:sp>
      <p:sp>
        <p:nvSpPr>
          <p:cNvPr id="86028" name="Text Box 12"/>
          <p:cNvSpPr txBox="1">
            <a:spLocks noChangeArrowheads="1"/>
          </p:cNvSpPr>
          <p:nvPr/>
        </p:nvSpPr>
        <p:spPr bwMode="auto">
          <a:xfrm>
            <a:off x="7924800" y="2667000"/>
            <a:ext cx="73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ESP</a:t>
            </a:r>
          </a:p>
        </p:txBody>
      </p:sp>
      <p:sp>
        <p:nvSpPr>
          <p:cNvPr id="86029" name="Text Box 13"/>
          <p:cNvSpPr txBox="1">
            <a:spLocks noChangeArrowheads="1"/>
          </p:cNvSpPr>
          <p:nvPr/>
        </p:nvSpPr>
        <p:spPr bwMode="auto">
          <a:xfrm>
            <a:off x="7848600" y="5638800"/>
            <a:ext cx="73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ESP</a:t>
            </a:r>
          </a:p>
        </p:txBody>
      </p:sp>
      <p:sp>
        <p:nvSpPr>
          <p:cNvPr id="86030" name="Text Box 14"/>
          <p:cNvSpPr txBox="1">
            <a:spLocks noChangeArrowheads="1"/>
          </p:cNvSpPr>
          <p:nvPr/>
        </p:nvSpPr>
        <p:spPr bwMode="auto">
          <a:xfrm>
            <a:off x="7086600" y="1676400"/>
            <a:ext cx="1958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b="1">
                <a:solidFill>
                  <a:srgbClr val="FF0000"/>
                </a:solidFill>
                <a:latin typeface="Courier New" pitchFamily="49" charset="0"/>
              </a:rPr>
              <a:t>(Stack empty)</a:t>
            </a:r>
          </a:p>
        </p:txBody>
      </p:sp>
      <p:sp>
        <p:nvSpPr>
          <p:cNvPr id="86031" name="Text Box 15"/>
          <p:cNvSpPr txBox="1">
            <a:spLocks noChangeArrowheads="1"/>
          </p:cNvSpPr>
          <p:nvPr/>
        </p:nvSpPr>
        <p:spPr bwMode="auto">
          <a:xfrm>
            <a:off x="7185025" y="3048000"/>
            <a:ext cx="1958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b="1">
                <a:solidFill>
                  <a:srgbClr val="010000"/>
                </a:solidFill>
                <a:latin typeface="Courier New" pitchFamily="49" charset="0"/>
              </a:rPr>
              <a:t>After push ax</a:t>
            </a:r>
          </a:p>
        </p:txBody>
      </p:sp>
      <p:sp>
        <p:nvSpPr>
          <p:cNvPr id="86032" name="Text Box 16"/>
          <p:cNvSpPr txBox="1">
            <a:spLocks noChangeArrowheads="1"/>
          </p:cNvSpPr>
          <p:nvPr/>
        </p:nvSpPr>
        <p:spPr bwMode="auto">
          <a:xfrm>
            <a:off x="7048500" y="6096000"/>
            <a:ext cx="209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b="1">
                <a:solidFill>
                  <a:srgbClr val="010000"/>
                </a:solidFill>
                <a:latin typeface="Courier New" pitchFamily="49" charset="0"/>
              </a:rPr>
              <a:t>After push eax</a:t>
            </a:r>
          </a:p>
        </p:txBody>
      </p:sp>
      <p:sp>
        <p:nvSpPr>
          <p:cNvPr id="86034" name="Rectangle 18"/>
          <p:cNvSpPr>
            <a:spLocks noChangeArrowheads="1"/>
          </p:cNvSpPr>
          <p:nvPr/>
        </p:nvSpPr>
        <p:spPr bwMode="auto">
          <a:xfrm>
            <a:off x="6172200" y="1905000"/>
            <a:ext cx="914400" cy="6858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6035" name="Rectangle 19"/>
          <p:cNvSpPr>
            <a:spLocks noChangeArrowheads="1"/>
          </p:cNvSpPr>
          <p:nvPr/>
        </p:nvSpPr>
        <p:spPr bwMode="auto">
          <a:xfrm>
            <a:off x="6172200" y="2590800"/>
            <a:ext cx="914400" cy="6858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6036" name="Rectangle 20"/>
          <p:cNvSpPr>
            <a:spLocks noChangeArrowheads="1"/>
          </p:cNvSpPr>
          <p:nvPr/>
        </p:nvSpPr>
        <p:spPr bwMode="auto">
          <a:xfrm>
            <a:off x="6172200" y="3276600"/>
            <a:ext cx="914400" cy="6858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6037" name="Rectangle 21"/>
          <p:cNvSpPr>
            <a:spLocks noChangeArrowheads="1"/>
          </p:cNvSpPr>
          <p:nvPr/>
        </p:nvSpPr>
        <p:spPr bwMode="auto">
          <a:xfrm>
            <a:off x="6172200" y="3962400"/>
            <a:ext cx="914400" cy="762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6038" name="Rectangle 22"/>
          <p:cNvSpPr>
            <a:spLocks noChangeArrowheads="1"/>
          </p:cNvSpPr>
          <p:nvPr/>
        </p:nvSpPr>
        <p:spPr bwMode="auto">
          <a:xfrm>
            <a:off x="6172200" y="4724400"/>
            <a:ext cx="914400" cy="762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6039" name="Rectangle 23"/>
          <p:cNvSpPr>
            <a:spLocks noChangeArrowheads="1"/>
          </p:cNvSpPr>
          <p:nvPr/>
        </p:nvSpPr>
        <p:spPr bwMode="auto">
          <a:xfrm>
            <a:off x="6172200" y="5486400"/>
            <a:ext cx="914400" cy="762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6040" name="Text Box 24"/>
          <p:cNvSpPr txBox="1">
            <a:spLocks noChangeArrowheads="1"/>
          </p:cNvSpPr>
          <p:nvPr/>
        </p:nvSpPr>
        <p:spPr bwMode="auto">
          <a:xfrm>
            <a:off x="6019800" y="533400"/>
            <a:ext cx="109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dirty="0">
                <a:solidFill>
                  <a:srgbClr val="FF9900"/>
                </a:solidFill>
                <a:latin typeface="Courier New" pitchFamily="49" charset="0"/>
              </a:rPr>
              <a:t>STACK</a:t>
            </a:r>
          </a:p>
        </p:txBody>
      </p:sp>
    </p:spTree>
    <p:extLst>
      <p:ext uri="{BB962C8B-B14F-4D97-AF65-F5344CB8AC3E}">
        <p14:creationId xmlns:p14="http://schemas.microsoft.com/office/powerpoint/2010/main" val="1614748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xfrm>
            <a:off x="228600" y="6477000"/>
            <a:ext cx="4800600" cy="304800"/>
          </a:xfrm>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dirty="0"/>
              <a:t>Irvine, Kip R. Assembly Language for x86 Processors 6/e, 2010.</a:t>
            </a:r>
          </a:p>
        </p:txBody>
      </p:sp>
      <p:sp>
        <p:nvSpPr>
          <p:cNvPr id="27651"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C67F594-9DE9-418C-AAB9-3917F55BCAA9}" type="slidenum">
              <a:rPr lang="en-US" altLang="en-US" sz="1600">
                <a:latin typeface="Times New Roman" pitchFamily="18" charset="0"/>
              </a:rPr>
              <a:pPr eaLnBrk="1" hangingPunct="1"/>
              <a:t>9</a:t>
            </a:fld>
            <a:endParaRPr lang="en-US" altLang="en-US" sz="1600">
              <a:latin typeface="Times New Roman" pitchFamily="18" charset="0"/>
            </a:endParaRPr>
          </a:p>
        </p:txBody>
      </p:sp>
      <p:sp>
        <p:nvSpPr>
          <p:cNvPr id="103426" name="Rectangle 2"/>
          <p:cNvSpPr>
            <a:spLocks noGrp="1" noChangeArrowheads="1"/>
          </p:cNvSpPr>
          <p:nvPr>
            <p:ph type="title"/>
          </p:nvPr>
        </p:nvSpPr>
        <p:spPr/>
        <p:txBody>
          <a:bodyPr/>
          <a:lstStyle/>
          <a:p>
            <a:pPr eaLnBrk="1" hangingPunct="1">
              <a:defRPr/>
            </a:pPr>
            <a:r>
              <a:rPr lang="en-US" altLang="en-US" smtClean="0"/>
              <a:t>PUSH Operation</a:t>
            </a:r>
            <a:r>
              <a:rPr lang="en-US" altLang="en-US" sz="2400" smtClean="0"/>
              <a:t> (1 of 2)</a:t>
            </a:r>
            <a:endParaRPr lang="en-US" altLang="en-US" smtClean="0"/>
          </a:p>
        </p:txBody>
      </p:sp>
      <p:sp>
        <p:nvSpPr>
          <p:cNvPr id="27653" name="Rectangle 3"/>
          <p:cNvSpPr>
            <a:spLocks noGrp="1" noChangeArrowheads="1"/>
          </p:cNvSpPr>
          <p:nvPr>
            <p:ph type="body" idx="1"/>
          </p:nvPr>
        </p:nvSpPr>
        <p:spPr>
          <a:xfrm>
            <a:off x="685800" y="1143000"/>
            <a:ext cx="7772400" cy="5334000"/>
          </a:xfrm>
        </p:spPr>
        <p:txBody>
          <a:bodyPr/>
          <a:lstStyle/>
          <a:p>
            <a:pPr eaLnBrk="1" hangingPunct="1"/>
            <a:r>
              <a:rPr lang="en-US" altLang="en-US" dirty="0" smtClean="0"/>
              <a:t>A 32-bit push operation decrements the stack pointer by 4 and copies a value into the location pointed to by the stack pointer.</a:t>
            </a:r>
          </a:p>
          <a:p>
            <a:pPr eaLnBrk="1" hangingPunct="1"/>
            <a:endParaRPr lang="en-US" altLang="en-US" dirty="0"/>
          </a:p>
          <a:p>
            <a:pPr eaLnBrk="1" hangingPunct="1"/>
            <a:endParaRPr lang="en-US" altLang="en-US" dirty="0" smtClean="0"/>
          </a:p>
          <a:p>
            <a:pPr eaLnBrk="1" hangingPunct="1"/>
            <a:endParaRPr lang="en-US" altLang="en-US" dirty="0"/>
          </a:p>
          <a:p>
            <a:pPr eaLnBrk="1" hangingPunct="1"/>
            <a:endParaRPr lang="en-US" altLang="en-US" dirty="0" smtClean="0"/>
          </a:p>
          <a:p>
            <a:pPr eaLnBrk="1" hangingPunct="1"/>
            <a:endParaRPr lang="en-US" altLang="en-US" dirty="0"/>
          </a:p>
          <a:p>
            <a:pPr eaLnBrk="1" hangingPunct="1"/>
            <a:endParaRPr lang="en-US" altLang="en-US" dirty="0" smtClean="0"/>
          </a:p>
          <a:p>
            <a:pPr marL="0" indent="0" eaLnBrk="1" hangingPunct="1">
              <a:buNone/>
            </a:pPr>
            <a:endParaRPr lang="en-US" altLang="en-US" dirty="0" smtClean="0"/>
          </a:p>
          <a:p>
            <a:pPr eaLnBrk="1" hangingPunct="1"/>
            <a:r>
              <a:rPr lang="en-US" altLang="en-US" sz="1800" dirty="0" smtClean="0">
                <a:solidFill>
                  <a:srgbClr val="FFFF00"/>
                </a:solidFill>
              </a:rPr>
              <a:t>The stack is empty when ESP points at the </a:t>
            </a:r>
            <a:r>
              <a:rPr lang="en-US" altLang="en-US" sz="1800" b="1" i="1" u="sng" dirty="0" smtClean="0">
                <a:solidFill>
                  <a:srgbClr val="FFFF00"/>
                </a:solidFill>
              </a:rPr>
              <a:t>physical top</a:t>
            </a:r>
            <a:r>
              <a:rPr lang="en-US" altLang="en-US" sz="1800" dirty="0" smtClean="0">
                <a:solidFill>
                  <a:srgbClr val="FFFF00"/>
                </a:solidFill>
              </a:rPr>
              <a:t> of the stack: The </a:t>
            </a:r>
            <a:r>
              <a:rPr lang="en-US" altLang="en-US" sz="1800" b="1" i="1" u="sng" dirty="0" smtClean="0">
                <a:solidFill>
                  <a:srgbClr val="FFFF00"/>
                </a:solidFill>
              </a:rPr>
              <a:t>physical top</a:t>
            </a:r>
            <a:r>
              <a:rPr lang="en-US" altLang="en-US" sz="1800" dirty="0" smtClean="0">
                <a:solidFill>
                  <a:srgbClr val="FFFF00"/>
                </a:solidFill>
              </a:rPr>
              <a:t> of the stack is the memory byte which immediately follows the byte in the stack which is located at the largest available address. </a:t>
            </a:r>
          </a:p>
        </p:txBody>
      </p:sp>
      <p:graphicFrame>
        <p:nvGraphicFramePr>
          <p:cNvPr id="27654" name="Object 6"/>
          <p:cNvGraphicFramePr>
            <a:graphicFrameLocks noChangeAspect="1"/>
          </p:cNvGraphicFramePr>
          <p:nvPr/>
        </p:nvGraphicFramePr>
        <p:xfrm>
          <a:off x="1066800" y="2590800"/>
          <a:ext cx="7239000" cy="2768600"/>
        </p:xfrm>
        <a:graphic>
          <a:graphicData uri="http://schemas.openxmlformats.org/presentationml/2006/ole">
            <mc:AlternateContent xmlns:mc="http://schemas.openxmlformats.org/markup-compatibility/2006">
              <mc:Choice xmlns:v="urn:schemas-microsoft-com:vml" Requires="v">
                <p:oleObj spid="_x0000_s27692" name="VISIO" r:id="rId3" imgW="4451604" imgH="1546860" progId="Visio.Drawing.6">
                  <p:embed/>
                </p:oleObj>
              </mc:Choice>
              <mc:Fallback>
                <p:oleObj name="VISIO" r:id="rId3" imgW="4451604" imgH="154686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5556" r="3334"/>
                      <a:stretch>
                        <a:fillRect/>
                      </a:stretch>
                    </p:blipFill>
                    <p:spPr bwMode="auto">
                      <a:xfrm>
                        <a:off x="1066800" y="2590800"/>
                        <a:ext cx="7239000" cy="2768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2811</TotalTime>
  <Words>1817</Words>
  <Application>Microsoft Macintosh PowerPoint</Application>
  <PresentationFormat>On-screen Show (4:3)</PresentationFormat>
  <Paragraphs>402</Paragraphs>
  <Slides>24</Slides>
  <Notes>9</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2</vt:i4>
      </vt:variant>
      <vt:variant>
        <vt:lpstr>Slide Titles</vt:lpstr>
      </vt:variant>
      <vt:variant>
        <vt:i4>24</vt:i4>
      </vt:variant>
    </vt:vector>
  </HeadingPairs>
  <TitlesOfParts>
    <vt:vector size="37" baseType="lpstr">
      <vt:lpstr>Arial Black</vt:lpstr>
      <vt:lpstr>Arial Narrow</vt:lpstr>
      <vt:lpstr>Courier New</vt:lpstr>
      <vt:lpstr>Times New Roman</vt:lpstr>
      <vt:lpstr>Wingdings</vt:lpstr>
      <vt:lpstr>Arial</vt:lpstr>
      <vt:lpstr>Soaring</vt:lpstr>
      <vt:lpstr>CodeStyle</vt:lpstr>
      <vt:lpstr>1_CodeStyle</vt:lpstr>
      <vt:lpstr>4_CodeStyle</vt:lpstr>
      <vt:lpstr>5_CodeStyle</vt:lpstr>
      <vt:lpstr>VISIO</vt:lpstr>
      <vt:lpstr>Clip</vt:lpstr>
      <vt:lpstr>Assembly Language for x86 Processors 6th Edition  </vt:lpstr>
      <vt:lpstr>A Process in Virtual Memory</vt:lpstr>
      <vt:lpstr>Runtime Stack</vt:lpstr>
      <vt:lpstr>The Stack</vt:lpstr>
      <vt:lpstr>Runtime Stack</vt:lpstr>
      <vt:lpstr>Stack Operations: PUSH and POP Instructions</vt:lpstr>
      <vt:lpstr>The PUSH Instruction</vt:lpstr>
      <vt:lpstr>PUSH Example</vt:lpstr>
      <vt:lpstr>PUSH Operation (1 of 2)</vt:lpstr>
      <vt:lpstr>PUSH Operation (2 of 2)</vt:lpstr>
      <vt:lpstr>The POP Instruction</vt:lpstr>
      <vt:lpstr>POP Example</vt:lpstr>
      <vt:lpstr>POP Operation</vt:lpstr>
      <vt:lpstr>Using PUSH and POP</vt:lpstr>
      <vt:lpstr>Ex: Saving and Restoring Registers</vt:lpstr>
      <vt:lpstr>Example: Nested Loop with Stack (see next slide)</vt:lpstr>
      <vt:lpstr>Nested Loop without Stack (Page 36 of Lecture 5 – Chapt_04-b)</vt:lpstr>
      <vt:lpstr>Example: Reversing a String</vt:lpstr>
      <vt:lpstr>Your turn . . .</vt:lpstr>
      <vt:lpstr>Related Instructions</vt:lpstr>
      <vt:lpstr>Inverting the Input Line</vt:lpstr>
      <vt:lpstr>Exercise 1</vt:lpstr>
      <vt:lpstr>Your Turn . . .</vt:lpstr>
      <vt:lpstr>55 64 67 61 6E 67 65 6E</vt:lpstr>
    </vt:vector>
  </TitlesOfParts>
  <Company>Prentice-Hall Publishing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subject>Procedures</dc:subject>
  <dc:creator>Kip Irvine</dc:creator>
  <cp:lastModifiedBy>Alioune Ngom</cp:lastModifiedBy>
  <cp:revision>580</cp:revision>
  <cp:lastPrinted>1601-01-01T00:00:00Z</cp:lastPrinted>
  <dcterms:created xsi:type="dcterms:W3CDTF">2002-05-30T02:31:33Z</dcterms:created>
  <dcterms:modified xsi:type="dcterms:W3CDTF">2016-02-02T18:40:24Z</dcterms:modified>
</cp:coreProperties>
</file>