
<file path=[Content_Types].xml><?xml version="1.0" encoding="utf-8"?>
<Types xmlns="http://schemas.openxmlformats.org/package/2006/content-types">
  <Default Extension="xml" ContentType="application/xml"/>
  <Default Extension="bin" ContentType="application/vnd.openxmlformats-officedocument.oleObject"/>
  <Default Extension="vml" ContentType="application/vnd.openxmlformats-officedocument.vmlDrawi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73" r:id="rId2"/>
  </p:sldMasterIdLst>
  <p:notesMasterIdLst>
    <p:notesMasterId r:id="rId28"/>
  </p:notesMasterIdLst>
  <p:handoutMasterIdLst>
    <p:handoutMasterId r:id="rId29"/>
  </p:handoutMasterIdLst>
  <p:sldIdLst>
    <p:sldId id="256" r:id="rId3"/>
    <p:sldId id="288" r:id="rId4"/>
    <p:sldId id="289" r:id="rId5"/>
    <p:sldId id="267" r:id="rId6"/>
    <p:sldId id="290" r:id="rId7"/>
    <p:sldId id="335" r:id="rId8"/>
    <p:sldId id="268" r:id="rId9"/>
    <p:sldId id="291" r:id="rId10"/>
    <p:sldId id="326" r:id="rId11"/>
    <p:sldId id="292" r:id="rId12"/>
    <p:sldId id="269" r:id="rId13"/>
    <p:sldId id="334" r:id="rId14"/>
    <p:sldId id="295" r:id="rId15"/>
    <p:sldId id="293" r:id="rId16"/>
    <p:sldId id="296" r:id="rId17"/>
    <p:sldId id="332" r:id="rId18"/>
    <p:sldId id="299" r:id="rId19"/>
    <p:sldId id="294" r:id="rId20"/>
    <p:sldId id="300" r:id="rId21"/>
    <p:sldId id="270" r:id="rId22"/>
    <p:sldId id="305" r:id="rId23"/>
    <p:sldId id="306" r:id="rId24"/>
    <p:sldId id="307" r:id="rId25"/>
    <p:sldId id="325" r:id="rId26"/>
    <p:sldId id="263" r:id="rId27"/>
  </p:sldIdLst>
  <p:sldSz cx="9144000" cy="6858000" type="screen4x3"/>
  <p:notesSz cx="6858000" cy="9144000"/>
  <p:defaultTextStyle>
    <a:defPPr>
      <a:defRPr lang="en-US"/>
    </a:defPPr>
    <a:lvl1pPr algn="l" rtl="0" fontAlgn="base">
      <a:spcBef>
        <a:spcPct val="0"/>
      </a:spcBef>
      <a:spcAft>
        <a:spcPct val="0"/>
      </a:spcAft>
      <a:defRPr sz="2100" kern="1200">
        <a:solidFill>
          <a:schemeClr val="tx1"/>
        </a:solidFill>
        <a:latin typeface="Arial" charset="0"/>
        <a:ea typeface="+mn-ea"/>
        <a:cs typeface="+mn-cs"/>
      </a:defRPr>
    </a:lvl1pPr>
    <a:lvl2pPr marL="457200" algn="l" rtl="0" fontAlgn="base">
      <a:spcBef>
        <a:spcPct val="0"/>
      </a:spcBef>
      <a:spcAft>
        <a:spcPct val="0"/>
      </a:spcAft>
      <a:defRPr sz="2100" kern="1200">
        <a:solidFill>
          <a:schemeClr val="tx1"/>
        </a:solidFill>
        <a:latin typeface="Arial" charset="0"/>
        <a:ea typeface="+mn-ea"/>
        <a:cs typeface="+mn-cs"/>
      </a:defRPr>
    </a:lvl2pPr>
    <a:lvl3pPr marL="914400" algn="l" rtl="0" fontAlgn="base">
      <a:spcBef>
        <a:spcPct val="0"/>
      </a:spcBef>
      <a:spcAft>
        <a:spcPct val="0"/>
      </a:spcAft>
      <a:defRPr sz="2100" kern="1200">
        <a:solidFill>
          <a:schemeClr val="tx1"/>
        </a:solidFill>
        <a:latin typeface="Arial" charset="0"/>
        <a:ea typeface="+mn-ea"/>
        <a:cs typeface="+mn-cs"/>
      </a:defRPr>
    </a:lvl3pPr>
    <a:lvl4pPr marL="1371600" algn="l" rtl="0" fontAlgn="base">
      <a:spcBef>
        <a:spcPct val="0"/>
      </a:spcBef>
      <a:spcAft>
        <a:spcPct val="0"/>
      </a:spcAft>
      <a:defRPr sz="2100" kern="1200">
        <a:solidFill>
          <a:schemeClr val="tx1"/>
        </a:solidFill>
        <a:latin typeface="Arial" charset="0"/>
        <a:ea typeface="+mn-ea"/>
        <a:cs typeface="+mn-cs"/>
      </a:defRPr>
    </a:lvl4pPr>
    <a:lvl5pPr marL="1828800" algn="l" rtl="0" fontAlgn="base">
      <a:spcBef>
        <a:spcPct val="0"/>
      </a:spcBef>
      <a:spcAft>
        <a:spcPct val="0"/>
      </a:spcAft>
      <a:defRPr sz="2100" kern="1200">
        <a:solidFill>
          <a:schemeClr val="tx1"/>
        </a:solidFill>
        <a:latin typeface="Arial" charset="0"/>
        <a:ea typeface="+mn-ea"/>
        <a:cs typeface="+mn-cs"/>
      </a:defRPr>
    </a:lvl5pPr>
    <a:lvl6pPr marL="2286000" algn="l" defTabSz="914400" rtl="0" eaLnBrk="1" latinLnBrk="0" hangingPunct="1">
      <a:defRPr sz="2100" kern="1200">
        <a:solidFill>
          <a:schemeClr val="tx1"/>
        </a:solidFill>
        <a:latin typeface="Arial" charset="0"/>
        <a:ea typeface="+mn-ea"/>
        <a:cs typeface="+mn-cs"/>
      </a:defRPr>
    </a:lvl6pPr>
    <a:lvl7pPr marL="2743200" algn="l" defTabSz="914400" rtl="0" eaLnBrk="1" latinLnBrk="0" hangingPunct="1">
      <a:defRPr sz="2100" kern="1200">
        <a:solidFill>
          <a:schemeClr val="tx1"/>
        </a:solidFill>
        <a:latin typeface="Arial" charset="0"/>
        <a:ea typeface="+mn-ea"/>
        <a:cs typeface="+mn-cs"/>
      </a:defRPr>
    </a:lvl7pPr>
    <a:lvl8pPr marL="3200400" algn="l" defTabSz="914400" rtl="0" eaLnBrk="1" latinLnBrk="0" hangingPunct="1">
      <a:defRPr sz="2100" kern="1200">
        <a:solidFill>
          <a:schemeClr val="tx1"/>
        </a:solidFill>
        <a:latin typeface="Arial" charset="0"/>
        <a:ea typeface="+mn-ea"/>
        <a:cs typeface="+mn-cs"/>
      </a:defRPr>
    </a:lvl8pPr>
    <a:lvl9pPr marL="3657600" algn="l" defTabSz="914400" rtl="0" eaLnBrk="1" latinLnBrk="0" hangingPunct="1">
      <a:defRPr sz="2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04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99" autoAdjust="0"/>
    <p:restoredTop sz="90945"/>
  </p:normalViewPr>
  <p:slideViewPr>
    <p:cSldViewPr>
      <p:cViewPr varScale="1">
        <p:scale>
          <a:sx n="119" d="100"/>
          <a:sy n="119" d="100"/>
        </p:scale>
        <p:origin x="160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62"/>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Times New Roman" pitchFamily="18" charset="0"/>
              </a:defRPr>
            </a:lvl1pPr>
          </a:lstStyle>
          <a:p>
            <a:pPr>
              <a:defRPr/>
            </a:pPr>
            <a:endParaRPr lang="en-US" altLang="en-US"/>
          </a:p>
        </p:txBody>
      </p:sp>
      <p:sp>
        <p:nvSpPr>
          <p:cNvPr id="3277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Times New Roman" pitchFamily="18" charset="0"/>
              </a:defRPr>
            </a:lvl1pPr>
          </a:lstStyle>
          <a:p>
            <a:pPr>
              <a:defRPr/>
            </a:pPr>
            <a:endParaRPr lang="en-US" altLang="en-US"/>
          </a:p>
        </p:txBody>
      </p:sp>
      <p:sp>
        <p:nvSpPr>
          <p:cNvPr id="3277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Times New Roman" pitchFamily="18" charset="0"/>
              </a:defRPr>
            </a:lvl1pPr>
          </a:lstStyle>
          <a:p>
            <a:pPr>
              <a:defRPr/>
            </a:pPr>
            <a:endParaRPr lang="en-US" altLang="en-US"/>
          </a:p>
        </p:txBody>
      </p:sp>
      <p:sp>
        <p:nvSpPr>
          <p:cNvPr id="3277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atin typeface="Times New Roman" pitchFamily="18" charset="0"/>
              </a:defRPr>
            </a:lvl1pPr>
          </a:lstStyle>
          <a:p>
            <a:pPr>
              <a:defRPr/>
            </a:pPr>
            <a:fld id="{870192C8-9B57-4FF6-A501-84C3C210EEF0}" type="slidenum">
              <a:rPr lang="en-US" altLang="en-US"/>
              <a:pPr>
                <a:defRPr/>
              </a:pPr>
              <a:t>‹#›</a:t>
            </a:fld>
            <a:endParaRPr lang="en-US" altLang="en-US"/>
          </a:p>
        </p:txBody>
      </p:sp>
    </p:spTree>
    <p:extLst>
      <p:ext uri="{BB962C8B-B14F-4D97-AF65-F5344CB8AC3E}">
        <p14:creationId xmlns:p14="http://schemas.microsoft.com/office/powerpoint/2010/main" val="1623547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en-US"/>
          </a:p>
        </p:txBody>
      </p:sp>
      <p:sp>
        <p:nvSpPr>
          <p:cNvPr id="358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en-US"/>
          </a:p>
        </p:txBody>
      </p:sp>
      <p:sp>
        <p:nvSpPr>
          <p:cNvPr id="665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8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358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en-US"/>
          </a:p>
        </p:txBody>
      </p:sp>
      <p:sp>
        <p:nvSpPr>
          <p:cNvPr id="358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2EE708F7-E89E-4B99-BCDD-1BEDD720852C}" type="slidenum">
              <a:rPr lang="en-US" altLang="en-US"/>
              <a:pPr>
                <a:defRPr/>
              </a:pPr>
              <a:t>‹#›</a:t>
            </a:fld>
            <a:endParaRPr lang="en-US" altLang="en-US"/>
          </a:p>
        </p:txBody>
      </p:sp>
    </p:spTree>
    <p:extLst>
      <p:ext uri="{BB962C8B-B14F-4D97-AF65-F5344CB8AC3E}">
        <p14:creationId xmlns:p14="http://schemas.microsoft.com/office/powerpoint/2010/main" val="35542153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793D00-35CA-483E-8278-A2A1B6F31F63}" type="slidenum">
              <a:rPr lang="en-US" altLang="en-US">
                <a:solidFill>
                  <a:srgbClr val="EEECE1"/>
                </a:solidFill>
              </a:rPr>
              <a:pPr/>
              <a:t>6</a:t>
            </a:fld>
            <a:endParaRPr lang="en-US" altLang="en-US">
              <a:solidFill>
                <a:srgbClr val="EEECE1"/>
              </a:solidFill>
            </a:endParaRPr>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90292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6CAC32-ECF5-4716-BFD7-3D10AE282123}" type="slidenum">
              <a:rPr lang="en-US" altLang="en-US">
                <a:solidFill>
                  <a:srgbClr val="EEECE1"/>
                </a:solidFill>
              </a:rPr>
              <a:pPr/>
              <a:t>9</a:t>
            </a:fld>
            <a:endParaRPr lang="en-US" altLang="en-US">
              <a:solidFill>
                <a:srgbClr val="EEECE1"/>
              </a:solidFill>
            </a:endParaRPr>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3572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94663B-C76F-42C1-A23E-79ACCCF98284}" type="slidenum">
              <a:rPr lang="en-US" altLang="en-US">
                <a:solidFill>
                  <a:srgbClr val="EEECE1"/>
                </a:solidFill>
              </a:rPr>
              <a:pPr/>
              <a:t>12</a:t>
            </a:fld>
            <a:endParaRPr lang="en-US" altLang="en-US">
              <a:solidFill>
                <a:srgbClr val="EEECE1"/>
              </a:solidFill>
            </a:endParaRPr>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40445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514880-B708-4968-A0BF-2BADEB990B81}" type="slidenum">
              <a:rPr lang="en-US" altLang="en-US">
                <a:solidFill>
                  <a:srgbClr val="EEECE1"/>
                </a:solidFill>
              </a:rPr>
              <a:pPr/>
              <a:t>16</a:t>
            </a:fld>
            <a:endParaRPr lang="en-US" altLang="en-US">
              <a:solidFill>
                <a:srgbClr val="EEECE1"/>
              </a:solidFill>
            </a:endParaRPr>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66340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6" name="Arc 4"/>
            <p:cNvSpPr>
              <a:spLocks/>
            </p:cNvSpPr>
            <p:nvPr/>
          </p:nvSpPr>
          <p:spPr bwMode="auto">
            <a:xfrm>
              <a:off x="-652" y="978"/>
              <a:ext cx="4237" cy="3342"/>
            </a:xfrm>
            <a:custGeom>
              <a:avLst/>
              <a:gdLst>
                <a:gd name="T0" fmla="*/ 780 w 21600"/>
                <a:gd name="T1" fmla="*/ 0 h 21231"/>
                <a:gd name="T2" fmla="*/ 4237 w 21600"/>
                <a:gd name="T3" fmla="*/ 3342 h 21231"/>
                <a:gd name="T4" fmla="*/ 0 w 21600"/>
                <a:gd name="T5" fmla="*/ 3342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extLst>
      <p:ext uri="{BB962C8B-B14F-4D97-AF65-F5344CB8AC3E}">
        <p14:creationId xmlns:p14="http://schemas.microsoft.com/office/powerpoint/2010/main" val="3791836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6/e, 2010.</a:t>
            </a:r>
          </a:p>
        </p:txBody>
      </p:sp>
      <p:sp>
        <p:nvSpPr>
          <p:cNvPr id="5" name="Rectangle 9"/>
          <p:cNvSpPr>
            <a:spLocks noGrp="1" noChangeArrowheads="1"/>
          </p:cNvSpPr>
          <p:nvPr>
            <p:ph type="sldNum" sz="quarter" idx="11"/>
          </p:nvPr>
        </p:nvSpPr>
        <p:spPr>
          <a:ln/>
        </p:spPr>
        <p:txBody>
          <a:bodyPr/>
          <a:lstStyle>
            <a:lvl1pPr>
              <a:defRPr/>
            </a:lvl1pPr>
          </a:lstStyle>
          <a:p>
            <a:pPr>
              <a:defRPr/>
            </a:pPr>
            <a:fld id="{DDE09C88-9864-407D-A492-5F1F2D54AC9E}" type="slidenum">
              <a:rPr lang="en-US" altLang="en-US"/>
              <a:pPr>
                <a:defRPr/>
              </a:pPr>
              <a:t>‹#›</a:t>
            </a:fld>
            <a:endParaRPr lang="en-US" altLang="en-US"/>
          </a:p>
        </p:txBody>
      </p:sp>
    </p:spTree>
    <p:extLst>
      <p:ext uri="{BB962C8B-B14F-4D97-AF65-F5344CB8AC3E}">
        <p14:creationId xmlns:p14="http://schemas.microsoft.com/office/powerpoint/2010/main" val="1082058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6/e, 2010.</a:t>
            </a:r>
          </a:p>
        </p:txBody>
      </p:sp>
      <p:sp>
        <p:nvSpPr>
          <p:cNvPr id="5" name="Rectangle 9"/>
          <p:cNvSpPr>
            <a:spLocks noGrp="1" noChangeArrowheads="1"/>
          </p:cNvSpPr>
          <p:nvPr>
            <p:ph type="sldNum" sz="quarter" idx="11"/>
          </p:nvPr>
        </p:nvSpPr>
        <p:spPr>
          <a:ln/>
        </p:spPr>
        <p:txBody>
          <a:bodyPr/>
          <a:lstStyle>
            <a:lvl1pPr>
              <a:defRPr/>
            </a:lvl1pPr>
          </a:lstStyle>
          <a:p>
            <a:pPr>
              <a:defRPr/>
            </a:pPr>
            <a:fld id="{7B0DA106-4A15-4E77-9FEB-B4C046AFE246}" type="slidenum">
              <a:rPr lang="en-US" altLang="en-US"/>
              <a:pPr>
                <a:defRPr/>
              </a:pPr>
              <a:t>‹#›</a:t>
            </a:fld>
            <a:endParaRPr lang="en-US" altLang="en-US"/>
          </a:p>
        </p:txBody>
      </p:sp>
    </p:spTree>
    <p:extLst>
      <p:ext uri="{BB962C8B-B14F-4D97-AF65-F5344CB8AC3E}">
        <p14:creationId xmlns:p14="http://schemas.microsoft.com/office/powerpoint/2010/main" val="25757041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E8BC0A3A-2E29-4F31-9DEC-3D7B7B6DD9A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848834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A30335A1-748E-4EBD-8E92-49922410C4B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2742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44AA1A14-B0E2-480F-B8E9-478E18E1642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2351566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C560095B-CADB-4B11-ACBA-00110982591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375255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49949032-18FC-4886-BEAB-57B2EAB6FC1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0933907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873D75A8-6EAC-499D-93AE-FC88DAB8C6F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868861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3B7B948A-7B1C-4042-AA8B-642422F26DB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7779466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9358B238-8B12-4F51-AE39-4AC72A326CA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248781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6/e, 2010.</a:t>
            </a:r>
          </a:p>
        </p:txBody>
      </p:sp>
      <p:sp>
        <p:nvSpPr>
          <p:cNvPr id="5" name="Rectangle 9"/>
          <p:cNvSpPr>
            <a:spLocks noGrp="1" noChangeArrowheads="1"/>
          </p:cNvSpPr>
          <p:nvPr>
            <p:ph type="sldNum" sz="quarter" idx="11"/>
          </p:nvPr>
        </p:nvSpPr>
        <p:spPr>
          <a:ln/>
        </p:spPr>
        <p:txBody>
          <a:bodyPr/>
          <a:lstStyle>
            <a:lvl1pPr>
              <a:defRPr/>
            </a:lvl1pPr>
          </a:lstStyle>
          <a:p>
            <a:pPr>
              <a:defRPr/>
            </a:pPr>
            <a:fld id="{651B32AC-8C18-455A-8189-3E521CD822A8}" type="slidenum">
              <a:rPr lang="en-US" altLang="en-US"/>
              <a:pPr>
                <a:defRPr/>
              </a:pPr>
              <a:t>‹#›</a:t>
            </a:fld>
            <a:endParaRPr lang="en-US" altLang="en-US"/>
          </a:p>
        </p:txBody>
      </p:sp>
    </p:spTree>
    <p:extLst>
      <p:ext uri="{BB962C8B-B14F-4D97-AF65-F5344CB8AC3E}">
        <p14:creationId xmlns:p14="http://schemas.microsoft.com/office/powerpoint/2010/main" val="34545996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0EF0351B-03FB-4807-9114-31190D7A77B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7101948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C95C3F88-2D93-44A9-AD54-49C7B648717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1830335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1516C5C0-FD0D-4937-9B30-C618417D2EB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2891887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A188F7C8-AD73-4E43-9E86-201D1CDC0A4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21864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6/e, 2010.</a:t>
            </a:r>
          </a:p>
        </p:txBody>
      </p:sp>
      <p:sp>
        <p:nvSpPr>
          <p:cNvPr id="5" name="Rectangle 9"/>
          <p:cNvSpPr>
            <a:spLocks noGrp="1" noChangeArrowheads="1"/>
          </p:cNvSpPr>
          <p:nvPr>
            <p:ph type="sldNum" sz="quarter" idx="11"/>
          </p:nvPr>
        </p:nvSpPr>
        <p:spPr>
          <a:ln/>
        </p:spPr>
        <p:txBody>
          <a:bodyPr/>
          <a:lstStyle>
            <a:lvl1pPr>
              <a:defRPr/>
            </a:lvl1pPr>
          </a:lstStyle>
          <a:p>
            <a:pPr>
              <a:defRPr/>
            </a:pPr>
            <a:fld id="{36FE2D19-352E-4917-B257-51E168DCC149}" type="slidenum">
              <a:rPr lang="en-US" altLang="en-US"/>
              <a:pPr>
                <a:defRPr/>
              </a:pPr>
              <a:t>‹#›</a:t>
            </a:fld>
            <a:endParaRPr lang="en-US" altLang="en-US"/>
          </a:p>
        </p:txBody>
      </p:sp>
    </p:spTree>
    <p:extLst>
      <p:ext uri="{BB962C8B-B14F-4D97-AF65-F5344CB8AC3E}">
        <p14:creationId xmlns:p14="http://schemas.microsoft.com/office/powerpoint/2010/main" val="761662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6/e, 2010.</a:t>
            </a:r>
          </a:p>
        </p:txBody>
      </p:sp>
      <p:sp>
        <p:nvSpPr>
          <p:cNvPr id="6" name="Rectangle 9"/>
          <p:cNvSpPr>
            <a:spLocks noGrp="1" noChangeArrowheads="1"/>
          </p:cNvSpPr>
          <p:nvPr>
            <p:ph type="sldNum" sz="quarter" idx="11"/>
          </p:nvPr>
        </p:nvSpPr>
        <p:spPr>
          <a:ln/>
        </p:spPr>
        <p:txBody>
          <a:bodyPr/>
          <a:lstStyle>
            <a:lvl1pPr>
              <a:defRPr/>
            </a:lvl1pPr>
          </a:lstStyle>
          <a:p>
            <a:pPr>
              <a:defRPr/>
            </a:pPr>
            <a:fld id="{71F5CAE0-3209-49BA-B4CB-30F7C4BD4E56}" type="slidenum">
              <a:rPr lang="en-US" altLang="en-US"/>
              <a:pPr>
                <a:defRPr/>
              </a:pPr>
              <a:t>‹#›</a:t>
            </a:fld>
            <a:endParaRPr lang="en-US" altLang="en-US"/>
          </a:p>
        </p:txBody>
      </p:sp>
    </p:spTree>
    <p:extLst>
      <p:ext uri="{BB962C8B-B14F-4D97-AF65-F5344CB8AC3E}">
        <p14:creationId xmlns:p14="http://schemas.microsoft.com/office/powerpoint/2010/main" val="1688157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6/e, 2010.</a:t>
            </a:r>
          </a:p>
        </p:txBody>
      </p:sp>
      <p:sp>
        <p:nvSpPr>
          <p:cNvPr id="8" name="Rectangle 9"/>
          <p:cNvSpPr>
            <a:spLocks noGrp="1" noChangeArrowheads="1"/>
          </p:cNvSpPr>
          <p:nvPr>
            <p:ph type="sldNum" sz="quarter" idx="11"/>
          </p:nvPr>
        </p:nvSpPr>
        <p:spPr>
          <a:ln/>
        </p:spPr>
        <p:txBody>
          <a:bodyPr/>
          <a:lstStyle>
            <a:lvl1pPr>
              <a:defRPr/>
            </a:lvl1pPr>
          </a:lstStyle>
          <a:p>
            <a:pPr>
              <a:defRPr/>
            </a:pPr>
            <a:fld id="{891C4780-5428-4362-AFB6-33CA7BE938BC}" type="slidenum">
              <a:rPr lang="en-US" altLang="en-US"/>
              <a:pPr>
                <a:defRPr/>
              </a:pPr>
              <a:t>‹#›</a:t>
            </a:fld>
            <a:endParaRPr lang="en-US" altLang="en-US"/>
          </a:p>
        </p:txBody>
      </p:sp>
    </p:spTree>
    <p:extLst>
      <p:ext uri="{BB962C8B-B14F-4D97-AF65-F5344CB8AC3E}">
        <p14:creationId xmlns:p14="http://schemas.microsoft.com/office/powerpoint/2010/main" val="125122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6/e, 2010.</a:t>
            </a:r>
          </a:p>
        </p:txBody>
      </p:sp>
      <p:sp>
        <p:nvSpPr>
          <p:cNvPr id="4" name="Rectangle 9"/>
          <p:cNvSpPr>
            <a:spLocks noGrp="1" noChangeArrowheads="1"/>
          </p:cNvSpPr>
          <p:nvPr>
            <p:ph type="sldNum" sz="quarter" idx="11"/>
          </p:nvPr>
        </p:nvSpPr>
        <p:spPr>
          <a:ln/>
        </p:spPr>
        <p:txBody>
          <a:bodyPr/>
          <a:lstStyle>
            <a:lvl1pPr>
              <a:defRPr/>
            </a:lvl1pPr>
          </a:lstStyle>
          <a:p>
            <a:pPr>
              <a:defRPr/>
            </a:pPr>
            <a:fld id="{9716097E-DB1B-4E95-9078-4622B2402181}" type="slidenum">
              <a:rPr lang="en-US" altLang="en-US"/>
              <a:pPr>
                <a:defRPr/>
              </a:pPr>
              <a:t>‹#›</a:t>
            </a:fld>
            <a:endParaRPr lang="en-US" altLang="en-US"/>
          </a:p>
        </p:txBody>
      </p:sp>
    </p:spTree>
    <p:extLst>
      <p:ext uri="{BB962C8B-B14F-4D97-AF65-F5344CB8AC3E}">
        <p14:creationId xmlns:p14="http://schemas.microsoft.com/office/powerpoint/2010/main" val="895311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6/e, 2010.</a:t>
            </a:r>
          </a:p>
        </p:txBody>
      </p:sp>
      <p:sp>
        <p:nvSpPr>
          <p:cNvPr id="3" name="Rectangle 9"/>
          <p:cNvSpPr>
            <a:spLocks noGrp="1" noChangeArrowheads="1"/>
          </p:cNvSpPr>
          <p:nvPr>
            <p:ph type="sldNum" sz="quarter" idx="11"/>
          </p:nvPr>
        </p:nvSpPr>
        <p:spPr>
          <a:ln/>
        </p:spPr>
        <p:txBody>
          <a:bodyPr/>
          <a:lstStyle>
            <a:lvl1pPr>
              <a:defRPr/>
            </a:lvl1pPr>
          </a:lstStyle>
          <a:p>
            <a:pPr>
              <a:defRPr/>
            </a:pPr>
            <a:fld id="{66DC2BED-EDB4-4EA0-B699-253502FD8AFB}" type="slidenum">
              <a:rPr lang="en-US" altLang="en-US"/>
              <a:pPr>
                <a:defRPr/>
              </a:pPr>
              <a:t>‹#›</a:t>
            </a:fld>
            <a:endParaRPr lang="en-US" altLang="en-US"/>
          </a:p>
        </p:txBody>
      </p:sp>
    </p:spTree>
    <p:extLst>
      <p:ext uri="{BB962C8B-B14F-4D97-AF65-F5344CB8AC3E}">
        <p14:creationId xmlns:p14="http://schemas.microsoft.com/office/powerpoint/2010/main" val="987445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6/e, 2010.</a:t>
            </a:r>
          </a:p>
        </p:txBody>
      </p:sp>
      <p:sp>
        <p:nvSpPr>
          <p:cNvPr id="6" name="Rectangle 9"/>
          <p:cNvSpPr>
            <a:spLocks noGrp="1" noChangeArrowheads="1"/>
          </p:cNvSpPr>
          <p:nvPr>
            <p:ph type="sldNum" sz="quarter" idx="11"/>
          </p:nvPr>
        </p:nvSpPr>
        <p:spPr>
          <a:ln/>
        </p:spPr>
        <p:txBody>
          <a:bodyPr/>
          <a:lstStyle>
            <a:lvl1pPr>
              <a:defRPr/>
            </a:lvl1pPr>
          </a:lstStyle>
          <a:p>
            <a:pPr>
              <a:defRPr/>
            </a:pPr>
            <a:fld id="{A0611B53-4C75-49F1-9D31-21D9BAC1B43F}" type="slidenum">
              <a:rPr lang="en-US" altLang="en-US"/>
              <a:pPr>
                <a:defRPr/>
              </a:pPr>
              <a:t>‹#›</a:t>
            </a:fld>
            <a:endParaRPr lang="en-US" altLang="en-US"/>
          </a:p>
        </p:txBody>
      </p:sp>
    </p:spTree>
    <p:extLst>
      <p:ext uri="{BB962C8B-B14F-4D97-AF65-F5344CB8AC3E}">
        <p14:creationId xmlns:p14="http://schemas.microsoft.com/office/powerpoint/2010/main" val="568210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6/e, 2010.</a:t>
            </a:r>
          </a:p>
        </p:txBody>
      </p:sp>
      <p:sp>
        <p:nvSpPr>
          <p:cNvPr id="6" name="Rectangle 9"/>
          <p:cNvSpPr>
            <a:spLocks noGrp="1" noChangeArrowheads="1"/>
          </p:cNvSpPr>
          <p:nvPr>
            <p:ph type="sldNum" sz="quarter" idx="11"/>
          </p:nvPr>
        </p:nvSpPr>
        <p:spPr>
          <a:ln/>
        </p:spPr>
        <p:txBody>
          <a:bodyPr/>
          <a:lstStyle>
            <a:lvl1pPr>
              <a:defRPr/>
            </a:lvl1pPr>
          </a:lstStyle>
          <a:p>
            <a:pPr>
              <a:defRPr/>
            </a:pPr>
            <a:fld id="{755FD78C-5257-4DCD-A171-0718355DC2CD}" type="slidenum">
              <a:rPr lang="en-US" altLang="en-US"/>
              <a:pPr>
                <a:defRPr/>
              </a:pPr>
              <a:t>‹#›</a:t>
            </a:fld>
            <a:endParaRPr lang="en-US" altLang="en-US"/>
          </a:p>
        </p:txBody>
      </p:sp>
    </p:spTree>
    <p:extLst>
      <p:ext uri="{BB962C8B-B14F-4D97-AF65-F5344CB8AC3E}">
        <p14:creationId xmlns:p14="http://schemas.microsoft.com/office/powerpoint/2010/main" val="6140252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228600" y="6248400"/>
            <a:ext cx="480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smtClean="0"/>
            </a:lvl1pPr>
          </a:lstStyle>
          <a:p>
            <a:pPr>
              <a:defRPr/>
            </a:pPr>
            <a:r>
              <a:rPr lang="en-US" altLang="en-US"/>
              <a:t>Irvine, Kip R. Assembly Language for x86 Processors 6/e, 2010.</a:t>
            </a:r>
          </a:p>
        </p:txBody>
      </p:sp>
      <p:sp>
        <p:nvSpPr>
          <p:cNvPr id="1028"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1029" name="Text Box 12"/>
          <p:cNvSpPr txBox="1">
            <a:spLocks noChangeArrowheads="1"/>
          </p:cNvSpPr>
          <p:nvPr/>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endParaRPr lang="en-US" altLang="en-US"/>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smtClean="0">
                <a:latin typeface="Times New Roman" pitchFamily="18" charset="0"/>
              </a:defRPr>
            </a:lvl1pPr>
          </a:lstStyle>
          <a:p>
            <a:pPr>
              <a:defRPr/>
            </a:pPr>
            <a:fld id="{3E6B242B-A511-4DFA-AB06-C1FC885CE0A9}" type="slidenum">
              <a:rPr lang="en-US" altLang="en-US"/>
              <a:pPr>
                <a:defRPr/>
              </a:pPr>
              <a:t>‹#›</a:t>
            </a:fld>
            <a:endParaRPr lang="en-US" altLang="en-US"/>
          </a:p>
        </p:txBody>
      </p:sp>
    </p:spTree>
  </p:cSld>
  <p:clrMap bg1="dk2" tx1="lt1" bg2="dk1" tx2="lt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931B8E7D-4F95-4E08-9CF0-603420D0F336}" type="slidenum">
              <a:rPr lang="en-US" altLang="en-US">
                <a:solidFill>
                  <a:srgbClr val="FF9966"/>
                </a:solidFill>
              </a:rPr>
              <a:pPr eaLnBrk="0" hangingPunct="0"/>
              <a:t>‹#›</a:t>
            </a:fld>
            <a:endParaRPr lang="en-US" altLang="en-US">
              <a:solidFill>
                <a:srgbClr val="FF9966"/>
              </a:solidFill>
            </a:endParaRPr>
          </a:p>
        </p:txBody>
      </p:sp>
    </p:spTree>
    <p:extLst>
      <p:ext uri="{BB962C8B-B14F-4D97-AF65-F5344CB8AC3E}">
        <p14:creationId xmlns:p14="http://schemas.microsoft.com/office/powerpoint/2010/main" val="325851262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3.wmf"/><Relationship Id="rId5" Type="http://schemas.openxmlformats.org/officeDocument/2006/relationships/oleObject" Target="../embeddings/oleObject4.bin"/><Relationship Id="rId6" Type="http://schemas.openxmlformats.org/officeDocument/2006/relationships/image" Target="../media/image4.wmf"/><Relationship Id="rId1" Type="http://schemas.openxmlformats.org/officeDocument/2006/relationships/vmlDrawing" Target="../drawings/vmlDrawing2.vml"/><Relationship Id="rId2"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readstr.asm" TargetMode="External"/><Relationship Id="rId4" Type="http://schemas.openxmlformats.org/officeDocument/2006/relationships/hyperlink" Target="is_alpha.asm" TargetMode="External"/><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5.wmf"/><Relationship Id="rId5" Type="http://schemas.openxmlformats.org/officeDocument/2006/relationships/hyperlink" Target="Sum1.asm" TargetMode="External"/><Relationship Id="rId6" Type="http://schemas.openxmlformats.org/officeDocument/2006/relationships/hyperlink" Target="Sum2.asm" TargetMode="External"/><Relationship Id="rId1" Type="http://schemas.openxmlformats.org/officeDocument/2006/relationships/vmlDrawing" Target="../drawings/vmlDrawing3.vml"/><Relationship Id="rId2"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Irvine/Examples/Lib32/" TargetMode="Externa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6.wmf"/><Relationship Id="rId1" Type="http://schemas.openxmlformats.org/officeDocument/2006/relationships/vmlDrawing" Target="../drawings/vmlDrawing4.vml"/><Relationship Id="rId2"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wmf"/><Relationship Id="rId5" Type="http://schemas.openxmlformats.org/officeDocument/2006/relationships/oleObject" Target="../embeddings/oleObject2.bin"/><Relationship Id="rId6" Type="http://schemas.openxmlformats.org/officeDocument/2006/relationships/image" Target="../media/image2.wmf"/><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685800" y="609600"/>
            <a:ext cx="7772400" cy="1143000"/>
          </a:xfrm>
        </p:spPr>
        <p:txBody>
          <a:bodyPr/>
          <a:lstStyle/>
          <a:p>
            <a:pPr eaLnBrk="1" hangingPunct="1">
              <a:defRPr/>
            </a:pPr>
            <a:r>
              <a:rPr lang="en-US" altLang="en-US" smtClean="0"/>
              <a:t>Assembly Language for x86 Processors </a:t>
            </a:r>
            <a:r>
              <a:rPr lang="en-US" altLang="en-US" sz="2800" smtClean="0"/>
              <a:t>6th Edition</a:t>
            </a:r>
            <a:r>
              <a:rPr lang="en-US" altLang="en-US" smtClean="0"/>
              <a:t>  </a:t>
            </a:r>
          </a:p>
        </p:txBody>
      </p:sp>
      <p:sp>
        <p:nvSpPr>
          <p:cNvPr id="3075" name="Rectangle 3"/>
          <p:cNvSpPr>
            <a:spLocks noGrp="1" noChangeArrowheads="1"/>
          </p:cNvSpPr>
          <p:nvPr>
            <p:ph type="subTitle" idx="1"/>
          </p:nvPr>
        </p:nvSpPr>
        <p:spPr>
          <a:xfrm>
            <a:off x="1447800" y="2209800"/>
            <a:ext cx="6400800" cy="1752600"/>
          </a:xfrm>
        </p:spPr>
        <p:txBody>
          <a:bodyPr/>
          <a:lstStyle/>
          <a:p>
            <a:pPr eaLnBrk="1" hangingPunct="1"/>
            <a:r>
              <a:rPr lang="en-US" altLang="en-US" sz="3200" smtClean="0"/>
              <a:t>Chapter 5: Procedures</a:t>
            </a:r>
          </a:p>
        </p:txBody>
      </p:sp>
      <p:sp>
        <p:nvSpPr>
          <p:cNvPr id="3076" name="Text Box 4"/>
          <p:cNvSpPr txBox="1">
            <a:spLocks noChangeArrowheads="1"/>
          </p:cNvSpPr>
          <p:nvPr/>
        </p:nvSpPr>
        <p:spPr bwMode="auto">
          <a:xfrm>
            <a:off x="533400" y="61722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1200"/>
              <a:t>(c) Pearson Education, 2010. All rights reserved. You may modify and copy this slide show for your personal use, or for use in the classroom, as long as this copyright statement, the author's name, and the title are not changed.</a:t>
            </a:r>
          </a:p>
        </p:txBody>
      </p:sp>
      <p:sp>
        <p:nvSpPr>
          <p:cNvPr id="3077" name="Text Box 6"/>
          <p:cNvSpPr txBox="1">
            <a:spLocks noChangeArrowheads="1"/>
          </p:cNvSpPr>
          <p:nvPr/>
        </p:nvSpPr>
        <p:spPr bwMode="auto">
          <a:xfrm>
            <a:off x="533400" y="4876800"/>
            <a:ext cx="5181600" cy="98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i="1"/>
              <a:t>Slides prepared by the author</a:t>
            </a:r>
          </a:p>
          <a:p>
            <a:pPr eaLnBrk="1" hangingPunct="1">
              <a:spcBef>
                <a:spcPct val="50000"/>
              </a:spcBef>
            </a:pPr>
            <a:r>
              <a:rPr lang="en-US" altLang="en-US" sz="1700" i="1"/>
              <a:t>Revision date: 2/15/2010</a:t>
            </a:r>
          </a:p>
        </p:txBody>
      </p:sp>
      <p:sp>
        <p:nvSpPr>
          <p:cNvPr id="3078" name="Text Box 7"/>
          <p:cNvSpPr txBox="1">
            <a:spLocks noChangeArrowheads="1"/>
          </p:cNvSpPr>
          <p:nvPr/>
        </p:nvSpPr>
        <p:spPr bwMode="auto">
          <a:xfrm>
            <a:off x="2895600" y="1676400"/>
            <a:ext cx="3276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ctr" eaLnBrk="1" hangingPunct="1">
              <a:spcBef>
                <a:spcPct val="50000"/>
              </a:spcBef>
            </a:pPr>
            <a:r>
              <a:rPr lang="en-US" altLang="en-US">
                <a:solidFill>
                  <a:schemeClr val="tx2"/>
                </a:solidFill>
              </a:rPr>
              <a:t>Kip R. Irvine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2"/>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6/e, 2010.</a:t>
            </a:r>
          </a:p>
        </p:txBody>
      </p:sp>
      <p:sp>
        <p:nvSpPr>
          <p:cNvPr id="46083" name="Slide Number Placeholder 3"/>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DD9212B5-02E8-4F42-B348-6CCD31576118}" type="slidenum">
              <a:rPr lang="en-US" altLang="en-US" sz="1600">
                <a:latin typeface="Times New Roman" pitchFamily="18" charset="0"/>
              </a:rPr>
              <a:pPr eaLnBrk="1" hangingPunct="1"/>
              <a:t>10</a:t>
            </a:fld>
            <a:endParaRPr lang="en-US" altLang="en-US" sz="1600">
              <a:latin typeface="Times New Roman" pitchFamily="18" charset="0"/>
            </a:endParaRPr>
          </a:p>
        </p:txBody>
      </p:sp>
      <p:sp>
        <p:nvSpPr>
          <p:cNvPr id="113666" name="Rectangle 2"/>
          <p:cNvSpPr>
            <a:spLocks noGrp="1" noChangeArrowheads="1"/>
          </p:cNvSpPr>
          <p:nvPr>
            <p:ph type="title"/>
          </p:nvPr>
        </p:nvSpPr>
        <p:spPr/>
        <p:txBody>
          <a:bodyPr/>
          <a:lstStyle/>
          <a:p>
            <a:pPr eaLnBrk="1" hangingPunct="1">
              <a:defRPr/>
            </a:pPr>
            <a:r>
              <a:rPr lang="en-US" altLang="en-US" smtClean="0"/>
              <a:t>Nested Procedure Calls</a:t>
            </a:r>
          </a:p>
        </p:txBody>
      </p:sp>
      <p:graphicFrame>
        <p:nvGraphicFramePr>
          <p:cNvPr id="46085" name="Object 3"/>
          <p:cNvGraphicFramePr>
            <a:graphicFrameLocks noChangeAspect="1"/>
          </p:cNvGraphicFramePr>
          <p:nvPr/>
        </p:nvGraphicFramePr>
        <p:xfrm>
          <a:off x="914400" y="914400"/>
          <a:ext cx="2133600" cy="5257800"/>
        </p:xfrm>
        <a:graphic>
          <a:graphicData uri="http://schemas.openxmlformats.org/presentationml/2006/ole">
            <mc:AlternateContent xmlns:mc="http://schemas.openxmlformats.org/markup-compatibility/2006">
              <mc:Choice xmlns:v="urn:schemas-microsoft-com:vml" Requires="v">
                <p:oleObj spid="_x0000_s46145" name="VISIO" r:id="rId3" imgW="1783080" imgH="4157472" progId="Visio.Drawing.6">
                  <p:embed/>
                </p:oleObj>
              </mc:Choice>
              <mc:Fallback>
                <p:oleObj name="VISIO" r:id="rId3" imgW="1783080" imgH="4157472"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l="-3436" t="-1471" r="7230"/>
                      <a:stretch>
                        <a:fillRect/>
                      </a:stretch>
                    </p:blipFill>
                    <p:spPr bwMode="auto">
                      <a:xfrm>
                        <a:off x="914400" y="914400"/>
                        <a:ext cx="2133600" cy="5257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6" name="Object 4"/>
          <p:cNvGraphicFramePr>
            <a:graphicFrameLocks noChangeAspect="1"/>
          </p:cNvGraphicFramePr>
          <p:nvPr/>
        </p:nvGraphicFramePr>
        <p:xfrm>
          <a:off x="4114800" y="2514600"/>
          <a:ext cx="3276600" cy="2286000"/>
        </p:xfrm>
        <a:graphic>
          <a:graphicData uri="http://schemas.openxmlformats.org/presentationml/2006/ole">
            <mc:AlternateContent xmlns:mc="http://schemas.openxmlformats.org/markup-compatibility/2006">
              <mc:Choice xmlns:v="urn:schemas-microsoft-com:vml" Requires="v">
                <p:oleObj spid="_x0000_s46146" name="VISIO" r:id="rId5" imgW="1757172" imgH="1004316" progId="Visio.Drawing.6">
                  <p:embed/>
                </p:oleObj>
              </mc:Choice>
              <mc:Fallback>
                <p:oleObj name="VISIO" r:id="rId5" imgW="1757172" imgH="1004316" progId="Visio.Drawing.6">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l="-4347" t="-7584" r="10869" b="-6161"/>
                      <a:stretch>
                        <a:fillRect/>
                      </a:stretch>
                    </p:blipFill>
                    <p:spPr bwMode="auto">
                      <a:xfrm>
                        <a:off x="4114800" y="2514600"/>
                        <a:ext cx="3276600" cy="2286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87" name="Text Box 5"/>
          <p:cNvSpPr txBox="1">
            <a:spLocks noChangeArrowheads="1"/>
          </p:cNvSpPr>
          <p:nvPr/>
        </p:nvSpPr>
        <p:spPr bwMode="auto">
          <a:xfrm>
            <a:off x="3962400" y="1295400"/>
            <a:ext cx="35814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1900"/>
              <a:t>By the time Sub3 is called, the stack contains all three return addresses: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2"/>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dirty="0"/>
              <a:t>Irvine, Kip R. Assembly Language for x86 Processors 6/e, 2010.</a:t>
            </a:r>
          </a:p>
        </p:txBody>
      </p:sp>
      <p:sp>
        <p:nvSpPr>
          <p:cNvPr id="47107" name="Slide Number Placeholder 3"/>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7BC24F73-ABE6-47B6-B765-31F92076DB2A}" type="slidenum">
              <a:rPr lang="en-US" altLang="en-US" sz="1600">
                <a:latin typeface="Times New Roman" pitchFamily="18" charset="0"/>
              </a:rPr>
              <a:pPr eaLnBrk="1" hangingPunct="1"/>
              <a:t>11</a:t>
            </a:fld>
            <a:endParaRPr lang="en-US" altLang="en-US" sz="1600">
              <a:latin typeface="Times New Roman" pitchFamily="18" charset="0"/>
            </a:endParaRPr>
          </a:p>
        </p:txBody>
      </p:sp>
      <p:sp>
        <p:nvSpPr>
          <p:cNvPr id="89090" name="Rectangle 2"/>
          <p:cNvSpPr>
            <a:spLocks noGrp="1" noChangeArrowheads="1"/>
          </p:cNvSpPr>
          <p:nvPr>
            <p:ph type="title"/>
          </p:nvPr>
        </p:nvSpPr>
        <p:spPr/>
        <p:txBody>
          <a:bodyPr/>
          <a:lstStyle/>
          <a:p>
            <a:pPr eaLnBrk="1" hangingPunct="1">
              <a:defRPr/>
            </a:pPr>
            <a:r>
              <a:rPr lang="en-US" altLang="en-US" dirty="0" smtClean="0"/>
              <a:t>Local and Global Labels</a:t>
            </a:r>
          </a:p>
        </p:txBody>
      </p:sp>
      <p:sp>
        <p:nvSpPr>
          <p:cNvPr id="47109" name="Text Box 3"/>
          <p:cNvSpPr txBox="1">
            <a:spLocks noChangeArrowheads="1"/>
          </p:cNvSpPr>
          <p:nvPr/>
        </p:nvSpPr>
        <p:spPr bwMode="auto">
          <a:xfrm>
            <a:off x="1447800" y="2286000"/>
            <a:ext cx="6248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tabLst>
                <a:tab pos="457200" algn="l"/>
                <a:tab pos="3657600" algn="l"/>
                <a:tab pos="4114800" algn="l"/>
              </a:tabLst>
              <a:defRPr sz="2100">
                <a:solidFill>
                  <a:schemeClr val="tx1"/>
                </a:solidFill>
                <a:latin typeface="Arial" charset="0"/>
              </a:defRPr>
            </a:lvl1pPr>
            <a:lvl2pPr marL="742950" indent="-285750"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50000"/>
              </a:lnSpc>
              <a:spcBef>
                <a:spcPct val="50000"/>
              </a:spcBef>
            </a:pPr>
            <a:r>
              <a:rPr lang="en-US" altLang="en-US" sz="1800" b="1" dirty="0">
                <a:latin typeface="Courier New" pitchFamily="49" charset="0"/>
              </a:rPr>
              <a:t>main PROC</a:t>
            </a:r>
          </a:p>
          <a:p>
            <a:pPr eaLnBrk="1" hangingPunct="1">
              <a:lnSpc>
                <a:spcPct val="50000"/>
              </a:lnSpc>
              <a:spcBef>
                <a:spcPct val="50000"/>
              </a:spcBef>
            </a:pPr>
            <a:r>
              <a:rPr lang="en-US" altLang="en-US" sz="1800" b="1" dirty="0">
                <a:latin typeface="Courier New" pitchFamily="49" charset="0"/>
              </a:rPr>
              <a:t>	</a:t>
            </a:r>
            <a:r>
              <a:rPr lang="en-US" altLang="en-US" sz="1800" b="1" dirty="0" err="1">
                <a:solidFill>
                  <a:srgbClr val="FFFF00"/>
                </a:solidFill>
                <a:latin typeface="Courier New" pitchFamily="49" charset="0"/>
              </a:rPr>
              <a:t>jmp</a:t>
            </a:r>
            <a:r>
              <a:rPr lang="en-US" altLang="en-US" sz="1800" b="1" dirty="0">
                <a:solidFill>
                  <a:srgbClr val="FFFF00"/>
                </a:solidFill>
                <a:latin typeface="Courier New" pitchFamily="49" charset="0"/>
              </a:rPr>
              <a:t> L2</a:t>
            </a:r>
            <a:r>
              <a:rPr lang="en-US" altLang="en-US" sz="1800" b="1" dirty="0">
                <a:latin typeface="Courier New" pitchFamily="49" charset="0"/>
              </a:rPr>
              <a:t>	; error</a:t>
            </a:r>
          </a:p>
          <a:p>
            <a:pPr eaLnBrk="1" hangingPunct="1">
              <a:lnSpc>
                <a:spcPct val="50000"/>
              </a:lnSpc>
              <a:spcBef>
                <a:spcPct val="50000"/>
              </a:spcBef>
            </a:pPr>
            <a:r>
              <a:rPr lang="en-US" altLang="en-US" sz="1800" b="1" dirty="0">
                <a:solidFill>
                  <a:srgbClr val="FFC000"/>
                </a:solidFill>
                <a:latin typeface="Courier New" pitchFamily="49" charset="0"/>
              </a:rPr>
              <a:t>L1::</a:t>
            </a:r>
            <a:r>
              <a:rPr lang="en-US" altLang="en-US" sz="1800" b="1" dirty="0">
                <a:latin typeface="Courier New" pitchFamily="49" charset="0"/>
              </a:rPr>
              <a:t>	; global label</a:t>
            </a:r>
          </a:p>
          <a:p>
            <a:pPr eaLnBrk="1" hangingPunct="1">
              <a:lnSpc>
                <a:spcPct val="50000"/>
              </a:lnSpc>
              <a:spcBef>
                <a:spcPct val="50000"/>
              </a:spcBef>
            </a:pPr>
            <a:r>
              <a:rPr lang="en-US" altLang="en-US" sz="1800" b="1" dirty="0">
                <a:latin typeface="Courier New" pitchFamily="49" charset="0"/>
              </a:rPr>
              <a:t>	exit</a:t>
            </a:r>
          </a:p>
          <a:p>
            <a:pPr eaLnBrk="1" hangingPunct="1">
              <a:lnSpc>
                <a:spcPct val="50000"/>
              </a:lnSpc>
              <a:spcBef>
                <a:spcPct val="50000"/>
              </a:spcBef>
            </a:pPr>
            <a:r>
              <a:rPr lang="en-US" altLang="en-US" sz="1800" b="1" dirty="0">
                <a:latin typeface="Courier New" pitchFamily="49" charset="0"/>
              </a:rPr>
              <a:t>main ENDP</a:t>
            </a:r>
          </a:p>
          <a:p>
            <a:pPr eaLnBrk="1" hangingPunct="1">
              <a:lnSpc>
                <a:spcPct val="50000"/>
              </a:lnSpc>
              <a:spcBef>
                <a:spcPct val="50000"/>
              </a:spcBef>
            </a:pPr>
            <a:endParaRPr lang="en-US" altLang="en-US" sz="1800" b="1" dirty="0">
              <a:latin typeface="Courier New" pitchFamily="49" charset="0"/>
            </a:endParaRPr>
          </a:p>
          <a:p>
            <a:pPr eaLnBrk="1" hangingPunct="1">
              <a:lnSpc>
                <a:spcPct val="50000"/>
              </a:lnSpc>
              <a:spcBef>
                <a:spcPct val="50000"/>
              </a:spcBef>
            </a:pPr>
            <a:r>
              <a:rPr lang="en-US" altLang="en-US" sz="1800" b="1" dirty="0">
                <a:latin typeface="Courier New" pitchFamily="49" charset="0"/>
              </a:rPr>
              <a:t>sub2 PROC</a:t>
            </a:r>
          </a:p>
          <a:p>
            <a:pPr eaLnBrk="1" hangingPunct="1">
              <a:lnSpc>
                <a:spcPct val="50000"/>
              </a:lnSpc>
              <a:spcBef>
                <a:spcPct val="50000"/>
              </a:spcBef>
            </a:pPr>
            <a:r>
              <a:rPr lang="en-US" altLang="en-US" sz="1800" b="1" dirty="0">
                <a:solidFill>
                  <a:srgbClr val="FFFF00"/>
                </a:solidFill>
                <a:latin typeface="Courier New" pitchFamily="49" charset="0"/>
              </a:rPr>
              <a:t>L2:</a:t>
            </a:r>
            <a:r>
              <a:rPr lang="en-US" altLang="en-US" sz="1800" b="1" dirty="0">
                <a:latin typeface="Courier New" pitchFamily="49" charset="0"/>
              </a:rPr>
              <a:t>		; local label</a:t>
            </a:r>
          </a:p>
          <a:p>
            <a:pPr eaLnBrk="1" hangingPunct="1">
              <a:lnSpc>
                <a:spcPct val="50000"/>
              </a:lnSpc>
              <a:spcBef>
                <a:spcPct val="50000"/>
              </a:spcBef>
            </a:pPr>
            <a:r>
              <a:rPr lang="en-US" altLang="en-US" sz="1800" b="1" dirty="0">
                <a:latin typeface="Courier New" pitchFamily="49" charset="0"/>
              </a:rPr>
              <a:t>	</a:t>
            </a:r>
            <a:r>
              <a:rPr lang="en-US" altLang="en-US" sz="1800" b="1" dirty="0" err="1">
                <a:solidFill>
                  <a:srgbClr val="FFC000"/>
                </a:solidFill>
                <a:latin typeface="Courier New" pitchFamily="49" charset="0"/>
              </a:rPr>
              <a:t>jmp</a:t>
            </a:r>
            <a:r>
              <a:rPr lang="en-US" altLang="en-US" sz="1800" b="1" dirty="0">
                <a:solidFill>
                  <a:srgbClr val="FFC000"/>
                </a:solidFill>
                <a:latin typeface="Courier New" pitchFamily="49" charset="0"/>
              </a:rPr>
              <a:t> L1</a:t>
            </a:r>
            <a:r>
              <a:rPr lang="en-US" altLang="en-US" sz="1800" b="1" dirty="0">
                <a:latin typeface="Courier New" pitchFamily="49" charset="0"/>
              </a:rPr>
              <a:t>	; ok</a:t>
            </a:r>
          </a:p>
          <a:p>
            <a:pPr eaLnBrk="1" hangingPunct="1">
              <a:lnSpc>
                <a:spcPct val="50000"/>
              </a:lnSpc>
              <a:spcBef>
                <a:spcPct val="50000"/>
              </a:spcBef>
            </a:pPr>
            <a:r>
              <a:rPr lang="en-US" altLang="en-US" sz="1800" b="1" dirty="0">
                <a:latin typeface="Courier New" pitchFamily="49" charset="0"/>
              </a:rPr>
              <a:t>	ret</a:t>
            </a:r>
          </a:p>
          <a:p>
            <a:pPr eaLnBrk="1" hangingPunct="1">
              <a:lnSpc>
                <a:spcPct val="50000"/>
              </a:lnSpc>
              <a:spcBef>
                <a:spcPct val="50000"/>
              </a:spcBef>
            </a:pPr>
            <a:r>
              <a:rPr lang="en-US" altLang="en-US" sz="1800" b="1" dirty="0">
                <a:latin typeface="Courier New" pitchFamily="49" charset="0"/>
              </a:rPr>
              <a:t>sub2 ENDP</a:t>
            </a:r>
          </a:p>
        </p:txBody>
      </p:sp>
      <p:sp>
        <p:nvSpPr>
          <p:cNvPr id="47110" name="Text Box 4"/>
          <p:cNvSpPr txBox="1">
            <a:spLocks noChangeArrowheads="1"/>
          </p:cNvSpPr>
          <p:nvPr/>
        </p:nvSpPr>
        <p:spPr bwMode="auto">
          <a:xfrm>
            <a:off x="685800" y="1066800"/>
            <a:ext cx="7696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a:t>A local label </a:t>
            </a:r>
            <a:r>
              <a:rPr lang="en-US" altLang="en-US">
                <a:sym typeface="Wingdings" pitchFamily="2" charset="2"/>
              </a:rPr>
              <a:t>is visible only to statements inside the same procedure. A global label is visible everywhere.</a:t>
            </a: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9BA6D5D-4D2D-4606-AE43-2AF2D9880114}" type="slidenum">
              <a:rPr lang="en-US" altLang="en-US">
                <a:solidFill>
                  <a:srgbClr val="FF9966"/>
                </a:solidFill>
              </a:rPr>
              <a:pPr/>
              <a:t>12</a:t>
            </a:fld>
            <a:endParaRPr lang="en-US" altLang="en-US">
              <a:solidFill>
                <a:srgbClr val="FF9966"/>
              </a:solidFill>
            </a:endParaRPr>
          </a:p>
        </p:txBody>
      </p:sp>
      <p:sp>
        <p:nvSpPr>
          <p:cNvPr id="94210" name="Rectangle 2"/>
          <p:cNvSpPr>
            <a:spLocks noGrp="1" noChangeArrowheads="1"/>
          </p:cNvSpPr>
          <p:nvPr>
            <p:ph type="title"/>
          </p:nvPr>
        </p:nvSpPr>
        <p:spPr/>
        <p:txBody>
          <a:bodyPr/>
          <a:lstStyle/>
          <a:p>
            <a:r>
              <a:rPr lang="en-US" altLang="en-US" dirty="0"/>
              <a:t>Passing Arguments to </a:t>
            </a:r>
            <a:r>
              <a:rPr lang="en-US" altLang="en-US" dirty="0" smtClean="0"/>
              <a:t>Procedures</a:t>
            </a:r>
            <a:endParaRPr lang="en-US" altLang="en-US" dirty="0"/>
          </a:p>
        </p:txBody>
      </p:sp>
      <p:sp>
        <p:nvSpPr>
          <p:cNvPr id="94211" name="Rectangle 3"/>
          <p:cNvSpPr>
            <a:spLocks noGrp="1" noChangeArrowheads="1"/>
          </p:cNvSpPr>
          <p:nvPr>
            <p:ph type="body" idx="1"/>
          </p:nvPr>
        </p:nvSpPr>
        <p:spPr>
          <a:xfrm>
            <a:off x="457200" y="838200"/>
            <a:ext cx="8534400" cy="5867400"/>
          </a:xfrm>
        </p:spPr>
        <p:txBody>
          <a:bodyPr/>
          <a:lstStyle/>
          <a:p>
            <a:r>
              <a:rPr lang="en-US" altLang="en-US" sz="2000" dirty="0"/>
              <a:t>Arguments can be passed to procedures via: </a:t>
            </a:r>
          </a:p>
          <a:p>
            <a:pPr lvl="1"/>
            <a:r>
              <a:rPr lang="en-US" altLang="en-US" sz="2000" dirty="0">
                <a:solidFill>
                  <a:schemeClr val="folHlink"/>
                </a:solidFill>
              </a:rPr>
              <a:t>The stack</a:t>
            </a:r>
            <a:r>
              <a:rPr lang="en-US" altLang="en-US" sz="2000" dirty="0"/>
              <a:t>: this is the technique used in HLLs. We will use this technique only in later chapters. </a:t>
            </a:r>
            <a:endParaRPr lang="en-US" altLang="en-US" sz="2000" dirty="0" smtClean="0"/>
          </a:p>
          <a:p>
            <a:pPr lvl="1"/>
            <a:endParaRPr lang="en-US" altLang="en-US" sz="2000" dirty="0"/>
          </a:p>
          <a:p>
            <a:pPr lvl="1"/>
            <a:r>
              <a:rPr lang="en-US" altLang="en-US" sz="2000" dirty="0">
                <a:solidFill>
                  <a:schemeClr val="folHlink"/>
                </a:solidFill>
              </a:rPr>
              <a:t>Registers</a:t>
            </a:r>
            <a:r>
              <a:rPr lang="en-US" altLang="en-US" sz="2000" dirty="0"/>
              <a:t>: a much faster way to pass arguments (but very few registers are available). We will start by using this technique. </a:t>
            </a:r>
            <a:endParaRPr lang="en-US" altLang="en-US" sz="2000" dirty="0" smtClean="0"/>
          </a:p>
          <a:p>
            <a:pPr lvl="1"/>
            <a:endParaRPr lang="en-US" altLang="en-US" sz="2000" dirty="0">
              <a:solidFill>
                <a:schemeClr val="hlink"/>
              </a:solidFill>
            </a:endParaRPr>
          </a:p>
          <a:p>
            <a:pPr lvl="1"/>
            <a:r>
              <a:rPr lang="en-US" altLang="en-US" sz="2000" dirty="0">
                <a:solidFill>
                  <a:schemeClr val="folHlink"/>
                </a:solidFill>
              </a:rPr>
              <a:t>Global variables</a:t>
            </a:r>
            <a:r>
              <a:rPr lang="en-US" altLang="en-US" sz="2000" dirty="0"/>
              <a:t>: the scope of a variable is the .ASM file into which it is defined. Trivial to do and extremely fast but it is contrary to modular programming practice. </a:t>
            </a:r>
            <a:endParaRPr lang="en-US" altLang="en-US" sz="2000" dirty="0" smtClean="0"/>
          </a:p>
          <a:p>
            <a:pPr lvl="1"/>
            <a:endParaRPr lang="en-US" altLang="en-US" sz="2000" dirty="0"/>
          </a:p>
          <a:p>
            <a:r>
              <a:rPr lang="en-US" altLang="en-US" sz="2000" dirty="0"/>
              <a:t>Procedures usually return their results in:</a:t>
            </a:r>
          </a:p>
          <a:p>
            <a:pPr lvl="1"/>
            <a:r>
              <a:rPr lang="en-US" altLang="en-US" sz="2000" dirty="0">
                <a:solidFill>
                  <a:schemeClr val="folHlink"/>
                </a:solidFill>
              </a:rPr>
              <a:t>Registers</a:t>
            </a:r>
            <a:r>
              <a:rPr lang="en-US" altLang="en-US" sz="2000" dirty="0"/>
              <a:t> : either the returned value or the address of the returned value (ex: a modified array</a:t>
            </a:r>
            <a:r>
              <a:rPr lang="en-US" altLang="en-US" sz="2000" dirty="0" smtClean="0"/>
              <a:t>).</a:t>
            </a:r>
          </a:p>
          <a:p>
            <a:pPr lvl="1"/>
            <a:endParaRPr lang="en-US" altLang="en-US" sz="2000" dirty="0"/>
          </a:p>
          <a:p>
            <a:pPr lvl="1"/>
            <a:r>
              <a:rPr lang="en-US" altLang="en-US" sz="2000" dirty="0">
                <a:solidFill>
                  <a:schemeClr val="folHlink"/>
                </a:solidFill>
              </a:rPr>
              <a:t>Flags</a:t>
            </a:r>
            <a:r>
              <a:rPr lang="en-US" altLang="en-US" sz="2000" dirty="0"/>
              <a:t> : by modifying one or more flags, a procedure can specify the presence or the absence of a property.</a:t>
            </a:r>
          </a:p>
        </p:txBody>
      </p:sp>
    </p:spTree>
    <p:extLst>
      <p:ext uri="{BB962C8B-B14F-4D97-AF65-F5344CB8AC3E}">
        <p14:creationId xmlns:p14="http://schemas.microsoft.com/office/powerpoint/2010/main" val="3844088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6/e, 2010.</a:t>
            </a:r>
          </a:p>
        </p:txBody>
      </p:sp>
      <p:sp>
        <p:nvSpPr>
          <p:cNvPr id="48131" name="Slide Number Placeholder 4"/>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13665AA9-7D7D-41B6-85C8-0B077C361D4C}" type="slidenum">
              <a:rPr lang="en-US" altLang="en-US" sz="1600">
                <a:latin typeface="Times New Roman" pitchFamily="18" charset="0"/>
              </a:rPr>
              <a:pPr eaLnBrk="1" hangingPunct="1"/>
              <a:t>13</a:t>
            </a:fld>
            <a:endParaRPr lang="en-US" altLang="en-US" sz="1600">
              <a:latin typeface="Times New Roman" pitchFamily="18" charset="0"/>
            </a:endParaRPr>
          </a:p>
        </p:txBody>
      </p:sp>
      <p:sp>
        <p:nvSpPr>
          <p:cNvPr id="116738" name="Rectangle 2"/>
          <p:cNvSpPr>
            <a:spLocks noGrp="1" noChangeArrowheads="1"/>
          </p:cNvSpPr>
          <p:nvPr>
            <p:ph type="title"/>
          </p:nvPr>
        </p:nvSpPr>
        <p:spPr/>
        <p:txBody>
          <a:bodyPr/>
          <a:lstStyle/>
          <a:p>
            <a:pPr eaLnBrk="1" hangingPunct="1">
              <a:defRPr/>
            </a:pPr>
            <a:r>
              <a:rPr lang="en-US" altLang="en-US" smtClean="0"/>
              <a:t>Procedure Parameters</a:t>
            </a:r>
            <a:r>
              <a:rPr lang="en-US" altLang="en-US" sz="2400" smtClean="0"/>
              <a:t> (1 of 3)</a:t>
            </a:r>
            <a:endParaRPr lang="en-US" altLang="en-US" smtClean="0"/>
          </a:p>
        </p:txBody>
      </p:sp>
      <p:sp>
        <p:nvSpPr>
          <p:cNvPr id="48133" name="Rectangle 3"/>
          <p:cNvSpPr>
            <a:spLocks noGrp="1" noChangeArrowheads="1"/>
          </p:cNvSpPr>
          <p:nvPr>
            <p:ph type="body" idx="1"/>
          </p:nvPr>
        </p:nvSpPr>
        <p:spPr>
          <a:xfrm>
            <a:off x="685800" y="1600200"/>
            <a:ext cx="7772400" cy="4648200"/>
          </a:xfrm>
        </p:spPr>
        <p:txBody>
          <a:bodyPr/>
          <a:lstStyle/>
          <a:p>
            <a:pPr eaLnBrk="1" hangingPunct="1">
              <a:spcBef>
                <a:spcPct val="50000"/>
              </a:spcBef>
              <a:buClrTx/>
            </a:pPr>
            <a:r>
              <a:rPr lang="en-US" altLang="en-US" sz="2500" dirty="0" smtClean="0"/>
              <a:t>A good procedure might be usable in many different programs</a:t>
            </a:r>
          </a:p>
          <a:p>
            <a:pPr eaLnBrk="1" hangingPunct="1">
              <a:spcBef>
                <a:spcPct val="50000"/>
              </a:spcBef>
              <a:buClrTx/>
            </a:pPr>
            <a:endParaRPr lang="en-US" altLang="en-US" sz="2500" dirty="0" smtClean="0"/>
          </a:p>
          <a:p>
            <a:pPr lvl="1" eaLnBrk="1" hangingPunct="1">
              <a:spcBef>
                <a:spcPct val="50000"/>
              </a:spcBef>
              <a:buClrTx/>
            </a:pPr>
            <a:r>
              <a:rPr lang="en-US" altLang="en-US" sz="2300" dirty="0" smtClean="0"/>
              <a:t>but not if it refers to specific variable names</a:t>
            </a:r>
          </a:p>
          <a:p>
            <a:pPr lvl="1" eaLnBrk="1" hangingPunct="1">
              <a:spcBef>
                <a:spcPct val="50000"/>
              </a:spcBef>
              <a:buClrTx/>
            </a:pPr>
            <a:endParaRPr lang="en-US" altLang="en-US" sz="2300" dirty="0" smtClean="0"/>
          </a:p>
          <a:p>
            <a:pPr eaLnBrk="1" hangingPunct="1">
              <a:spcBef>
                <a:spcPct val="50000"/>
              </a:spcBef>
              <a:buClrTx/>
            </a:pPr>
            <a:r>
              <a:rPr lang="en-US" altLang="en-US" sz="2500" dirty="0" smtClean="0"/>
              <a:t>Parameters help to make procedures flexible because parameter values can change at runtime</a:t>
            </a:r>
            <a:endParaRPr lang="en-US" altLang="en-US" sz="28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2"/>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6/e, 2010.</a:t>
            </a:r>
          </a:p>
        </p:txBody>
      </p:sp>
      <p:sp>
        <p:nvSpPr>
          <p:cNvPr id="49155" name="Slide Number Placeholder 3"/>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DC809393-DD51-46F7-828C-CED2195F3A32}" type="slidenum">
              <a:rPr lang="en-US" altLang="en-US" sz="1600">
                <a:latin typeface="Times New Roman" pitchFamily="18" charset="0"/>
              </a:rPr>
              <a:pPr eaLnBrk="1" hangingPunct="1"/>
              <a:t>14</a:t>
            </a:fld>
            <a:endParaRPr lang="en-US" altLang="en-US" sz="1600">
              <a:latin typeface="Times New Roman" pitchFamily="18" charset="0"/>
            </a:endParaRPr>
          </a:p>
        </p:txBody>
      </p:sp>
      <p:sp>
        <p:nvSpPr>
          <p:cNvPr id="114690" name="Rectangle 2"/>
          <p:cNvSpPr>
            <a:spLocks noGrp="1" noChangeArrowheads="1"/>
          </p:cNvSpPr>
          <p:nvPr>
            <p:ph type="title"/>
          </p:nvPr>
        </p:nvSpPr>
        <p:spPr/>
        <p:txBody>
          <a:bodyPr/>
          <a:lstStyle/>
          <a:p>
            <a:pPr eaLnBrk="1" hangingPunct="1">
              <a:defRPr/>
            </a:pPr>
            <a:r>
              <a:rPr lang="en-US" altLang="en-US" smtClean="0"/>
              <a:t>Procedure Parameters</a:t>
            </a:r>
            <a:r>
              <a:rPr lang="en-US" altLang="en-US" sz="2400" smtClean="0"/>
              <a:t> (2 of 3)</a:t>
            </a:r>
            <a:endParaRPr lang="en-US" altLang="en-US" smtClean="0"/>
          </a:p>
        </p:txBody>
      </p:sp>
      <p:sp>
        <p:nvSpPr>
          <p:cNvPr id="49157" name="Text Box 3"/>
          <p:cNvSpPr txBox="1">
            <a:spLocks noChangeArrowheads="1"/>
          </p:cNvSpPr>
          <p:nvPr/>
        </p:nvSpPr>
        <p:spPr bwMode="auto">
          <a:xfrm>
            <a:off x="685800" y="1828800"/>
            <a:ext cx="72390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tabLst>
                <a:tab pos="457200" algn="l"/>
                <a:tab pos="3657600" algn="l"/>
                <a:tab pos="4114800" algn="l"/>
              </a:tabLst>
              <a:defRPr sz="2100">
                <a:solidFill>
                  <a:schemeClr val="tx1"/>
                </a:solidFill>
                <a:latin typeface="Arial" charset="0"/>
              </a:defRPr>
            </a:lvl1pPr>
            <a:lvl2pPr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50000"/>
              </a:lnSpc>
              <a:spcBef>
                <a:spcPct val="50000"/>
              </a:spcBef>
            </a:pPr>
            <a:r>
              <a:rPr lang="en-US" altLang="en-US" sz="1600" b="1">
                <a:latin typeface="Courier New" pitchFamily="49" charset="0"/>
              </a:rPr>
              <a:t>ArraySum PROC</a:t>
            </a:r>
          </a:p>
          <a:p>
            <a:pPr lvl="1" eaLnBrk="1" hangingPunct="1">
              <a:lnSpc>
                <a:spcPct val="50000"/>
              </a:lnSpc>
              <a:spcBef>
                <a:spcPct val="50000"/>
              </a:spcBef>
            </a:pPr>
            <a:r>
              <a:rPr lang="en-US" altLang="en-US" sz="1600" b="1">
                <a:latin typeface="Courier New" pitchFamily="49" charset="0"/>
              </a:rPr>
              <a:t>mov esi,0	; array index</a:t>
            </a:r>
          </a:p>
          <a:p>
            <a:pPr lvl="1" eaLnBrk="1" hangingPunct="1">
              <a:lnSpc>
                <a:spcPct val="50000"/>
              </a:lnSpc>
              <a:spcBef>
                <a:spcPct val="50000"/>
              </a:spcBef>
            </a:pPr>
            <a:r>
              <a:rPr lang="en-US" altLang="en-US" sz="1600" b="1">
                <a:latin typeface="Courier New" pitchFamily="49" charset="0"/>
              </a:rPr>
              <a:t>mov eax,0	; set the sum to zero</a:t>
            </a:r>
          </a:p>
          <a:p>
            <a:pPr eaLnBrk="1" hangingPunct="1">
              <a:lnSpc>
                <a:spcPct val="50000"/>
              </a:lnSpc>
              <a:spcBef>
                <a:spcPct val="50000"/>
              </a:spcBef>
            </a:pPr>
            <a:r>
              <a:rPr lang="en-US" altLang="en-US" sz="1600" b="1">
                <a:latin typeface="Courier New" pitchFamily="49" charset="0"/>
              </a:rPr>
              <a:t>	mov ecx,LENGTHOF myarray  ; set number of elements</a:t>
            </a:r>
          </a:p>
          <a:p>
            <a:pPr eaLnBrk="1" hangingPunct="1">
              <a:lnSpc>
                <a:spcPct val="50000"/>
              </a:lnSpc>
              <a:spcBef>
                <a:spcPct val="50000"/>
              </a:spcBef>
            </a:pPr>
            <a:endParaRPr lang="en-US" altLang="en-US" sz="1600" b="1">
              <a:latin typeface="Courier New" pitchFamily="49" charset="0"/>
            </a:endParaRPr>
          </a:p>
          <a:p>
            <a:pPr eaLnBrk="1" hangingPunct="1">
              <a:lnSpc>
                <a:spcPct val="50000"/>
              </a:lnSpc>
              <a:spcBef>
                <a:spcPct val="50000"/>
              </a:spcBef>
            </a:pPr>
            <a:r>
              <a:rPr lang="en-US" altLang="en-US" sz="1600" b="1">
                <a:latin typeface="Courier New" pitchFamily="49" charset="0"/>
              </a:rPr>
              <a:t>L1:	add eax,</a:t>
            </a:r>
            <a:r>
              <a:rPr lang="en-US" altLang="en-US" sz="1600" b="1">
                <a:solidFill>
                  <a:schemeClr val="tx2"/>
                </a:solidFill>
                <a:latin typeface="Courier New" pitchFamily="49" charset="0"/>
              </a:rPr>
              <a:t>myArray</a:t>
            </a:r>
            <a:r>
              <a:rPr lang="en-US" altLang="en-US" sz="1600" b="1">
                <a:latin typeface="Courier New" pitchFamily="49" charset="0"/>
              </a:rPr>
              <a:t>[esi]	; add each integer to sum</a:t>
            </a:r>
          </a:p>
          <a:p>
            <a:pPr lvl="1" eaLnBrk="1" hangingPunct="1">
              <a:lnSpc>
                <a:spcPct val="50000"/>
              </a:lnSpc>
              <a:spcBef>
                <a:spcPct val="50000"/>
              </a:spcBef>
            </a:pPr>
            <a:r>
              <a:rPr lang="en-US" altLang="en-US" sz="1600" b="1">
                <a:latin typeface="Courier New" pitchFamily="49" charset="0"/>
              </a:rPr>
              <a:t>add esi,4	; point to next integer</a:t>
            </a:r>
          </a:p>
          <a:p>
            <a:pPr lvl="1" eaLnBrk="1" hangingPunct="1">
              <a:lnSpc>
                <a:spcPct val="50000"/>
              </a:lnSpc>
              <a:spcBef>
                <a:spcPct val="50000"/>
              </a:spcBef>
            </a:pPr>
            <a:r>
              <a:rPr lang="en-US" altLang="en-US" sz="1600" b="1">
                <a:latin typeface="Courier New" pitchFamily="49" charset="0"/>
              </a:rPr>
              <a:t>loop L1	; repeat for array size</a:t>
            </a:r>
          </a:p>
          <a:p>
            <a:pPr lvl="1" eaLnBrk="1" hangingPunct="1">
              <a:lnSpc>
                <a:spcPct val="50000"/>
              </a:lnSpc>
              <a:spcBef>
                <a:spcPct val="50000"/>
              </a:spcBef>
            </a:pPr>
            <a:endParaRPr lang="en-US" altLang="en-US" sz="1600" b="1">
              <a:latin typeface="Courier New" pitchFamily="49" charset="0"/>
            </a:endParaRPr>
          </a:p>
          <a:p>
            <a:pPr lvl="1" eaLnBrk="1" hangingPunct="1">
              <a:lnSpc>
                <a:spcPct val="50000"/>
              </a:lnSpc>
              <a:spcBef>
                <a:spcPct val="50000"/>
              </a:spcBef>
            </a:pPr>
            <a:r>
              <a:rPr lang="en-US" altLang="en-US" sz="1600" b="1">
                <a:latin typeface="Courier New" pitchFamily="49" charset="0"/>
              </a:rPr>
              <a:t>mov </a:t>
            </a:r>
            <a:r>
              <a:rPr lang="en-US" altLang="en-US" sz="1600" b="1">
                <a:solidFill>
                  <a:schemeClr val="tx2"/>
                </a:solidFill>
                <a:latin typeface="Courier New" pitchFamily="49" charset="0"/>
              </a:rPr>
              <a:t>theSum</a:t>
            </a:r>
            <a:r>
              <a:rPr lang="en-US" altLang="en-US" sz="1600" b="1">
                <a:latin typeface="Courier New" pitchFamily="49" charset="0"/>
              </a:rPr>
              <a:t>,eax	; store the sum</a:t>
            </a:r>
          </a:p>
          <a:p>
            <a:pPr eaLnBrk="1" hangingPunct="1">
              <a:lnSpc>
                <a:spcPct val="50000"/>
              </a:lnSpc>
              <a:spcBef>
                <a:spcPct val="50000"/>
              </a:spcBef>
            </a:pPr>
            <a:r>
              <a:rPr lang="en-US" altLang="en-US" sz="1600" b="1">
                <a:latin typeface="Courier New" pitchFamily="49" charset="0"/>
              </a:rPr>
              <a:t>	ret</a:t>
            </a:r>
          </a:p>
          <a:p>
            <a:pPr eaLnBrk="1" hangingPunct="1">
              <a:lnSpc>
                <a:spcPct val="50000"/>
              </a:lnSpc>
              <a:spcBef>
                <a:spcPct val="50000"/>
              </a:spcBef>
            </a:pPr>
            <a:r>
              <a:rPr lang="en-US" altLang="en-US" sz="1600" b="1">
                <a:latin typeface="Courier New" pitchFamily="49" charset="0"/>
              </a:rPr>
              <a:t>ArraySum ENDP</a:t>
            </a:r>
          </a:p>
        </p:txBody>
      </p:sp>
      <p:sp>
        <p:nvSpPr>
          <p:cNvPr id="49158" name="Text Box 4"/>
          <p:cNvSpPr txBox="1">
            <a:spLocks noChangeArrowheads="1"/>
          </p:cNvSpPr>
          <p:nvPr/>
        </p:nvSpPr>
        <p:spPr bwMode="auto">
          <a:xfrm>
            <a:off x="685800" y="838200"/>
            <a:ext cx="7696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a:t>The ArraySum procedure calculates the sum of an array. It makes two references to specific variable names:</a:t>
            </a:r>
          </a:p>
        </p:txBody>
      </p:sp>
      <p:sp>
        <p:nvSpPr>
          <p:cNvPr id="114693" name="Text Box 5"/>
          <p:cNvSpPr txBox="1">
            <a:spLocks noChangeArrowheads="1"/>
          </p:cNvSpPr>
          <p:nvPr/>
        </p:nvSpPr>
        <p:spPr bwMode="auto">
          <a:xfrm>
            <a:off x="914400" y="5105400"/>
            <a:ext cx="7391400"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1900"/>
              <a:t>What if you wanted to calculate the sum of two or three arrays within the same program?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4693"/>
                                        </p:tgtEl>
                                        <p:attrNameLst>
                                          <p:attrName>style.visibility</p:attrName>
                                        </p:attrNameLst>
                                      </p:cBhvr>
                                      <p:to>
                                        <p:strVal val="visible"/>
                                      </p:to>
                                    </p:set>
                                    <p:animEffect transition="in" filter="dissolve">
                                      <p:cBhvr>
                                        <p:cTn id="7" dur="500"/>
                                        <p:tgtEl>
                                          <p:spTgt spid="114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3"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2"/>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6/e, 2010.</a:t>
            </a:r>
          </a:p>
        </p:txBody>
      </p:sp>
      <p:sp>
        <p:nvSpPr>
          <p:cNvPr id="50179" name="Slide Number Placeholder 3"/>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24426236-3165-414D-9B6E-F6ABDD12EC1B}" type="slidenum">
              <a:rPr lang="en-US" altLang="en-US" sz="1600">
                <a:latin typeface="Times New Roman" pitchFamily="18" charset="0"/>
              </a:rPr>
              <a:pPr eaLnBrk="1" hangingPunct="1"/>
              <a:t>15</a:t>
            </a:fld>
            <a:endParaRPr lang="en-US" altLang="en-US" sz="1600">
              <a:latin typeface="Times New Roman" pitchFamily="18" charset="0"/>
            </a:endParaRPr>
          </a:p>
        </p:txBody>
      </p:sp>
      <p:sp>
        <p:nvSpPr>
          <p:cNvPr id="117762" name="Rectangle 2"/>
          <p:cNvSpPr>
            <a:spLocks noGrp="1" noChangeArrowheads="1"/>
          </p:cNvSpPr>
          <p:nvPr>
            <p:ph type="title"/>
          </p:nvPr>
        </p:nvSpPr>
        <p:spPr/>
        <p:txBody>
          <a:bodyPr/>
          <a:lstStyle/>
          <a:p>
            <a:pPr eaLnBrk="1" hangingPunct="1">
              <a:defRPr/>
            </a:pPr>
            <a:r>
              <a:rPr lang="en-US" altLang="en-US" smtClean="0"/>
              <a:t>Procedure Parameters</a:t>
            </a:r>
            <a:r>
              <a:rPr lang="en-US" altLang="en-US" sz="2400" smtClean="0"/>
              <a:t> (3 of 3)</a:t>
            </a:r>
            <a:endParaRPr lang="en-US" altLang="en-US" smtClean="0"/>
          </a:p>
        </p:txBody>
      </p:sp>
      <p:sp>
        <p:nvSpPr>
          <p:cNvPr id="50181" name="Text Box 3"/>
          <p:cNvSpPr txBox="1">
            <a:spLocks noChangeArrowheads="1"/>
          </p:cNvSpPr>
          <p:nvPr/>
        </p:nvSpPr>
        <p:spPr bwMode="auto">
          <a:xfrm>
            <a:off x="762000" y="2057400"/>
            <a:ext cx="7239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tabLst>
                <a:tab pos="457200" algn="l"/>
                <a:tab pos="3657600" algn="l"/>
                <a:tab pos="4114800" algn="l"/>
              </a:tabLst>
              <a:defRPr sz="2100">
                <a:solidFill>
                  <a:schemeClr val="tx1"/>
                </a:solidFill>
                <a:latin typeface="Arial" charset="0"/>
              </a:defRPr>
            </a:lvl1pPr>
            <a:lvl2pPr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50000"/>
              </a:lnSpc>
              <a:spcBef>
                <a:spcPct val="50000"/>
              </a:spcBef>
            </a:pPr>
            <a:r>
              <a:rPr lang="en-US" altLang="en-US" sz="1600" b="1">
                <a:latin typeface="Courier New" pitchFamily="49" charset="0"/>
              </a:rPr>
              <a:t>ArraySum PROC</a:t>
            </a:r>
          </a:p>
          <a:p>
            <a:pPr eaLnBrk="1" hangingPunct="1">
              <a:lnSpc>
                <a:spcPct val="50000"/>
              </a:lnSpc>
              <a:spcBef>
                <a:spcPct val="50000"/>
              </a:spcBef>
            </a:pPr>
            <a:r>
              <a:rPr lang="en-US" altLang="en-US" sz="1600" b="1">
                <a:latin typeface="Courier New" pitchFamily="49" charset="0"/>
              </a:rPr>
              <a:t>; Receives: ESI points to an array of doublewords, </a:t>
            </a:r>
          </a:p>
          <a:p>
            <a:pPr eaLnBrk="1" hangingPunct="1">
              <a:lnSpc>
                <a:spcPct val="50000"/>
              </a:lnSpc>
              <a:spcBef>
                <a:spcPct val="50000"/>
              </a:spcBef>
            </a:pPr>
            <a:r>
              <a:rPr lang="en-US" altLang="en-US" sz="1600" b="1">
                <a:latin typeface="Courier New" pitchFamily="49" charset="0"/>
              </a:rPr>
              <a:t>;   ECX = number of array elements.</a:t>
            </a:r>
          </a:p>
          <a:p>
            <a:pPr eaLnBrk="1" hangingPunct="1">
              <a:lnSpc>
                <a:spcPct val="50000"/>
              </a:lnSpc>
              <a:spcBef>
                <a:spcPct val="50000"/>
              </a:spcBef>
            </a:pPr>
            <a:r>
              <a:rPr lang="en-US" altLang="en-US" sz="1600" b="1">
                <a:latin typeface="Courier New" pitchFamily="49" charset="0"/>
              </a:rPr>
              <a:t>; Returns: EAX = sum</a:t>
            </a:r>
          </a:p>
          <a:p>
            <a:pPr eaLnBrk="1" hangingPunct="1">
              <a:lnSpc>
                <a:spcPct val="50000"/>
              </a:lnSpc>
              <a:spcBef>
                <a:spcPct val="50000"/>
              </a:spcBef>
            </a:pPr>
            <a:r>
              <a:rPr lang="en-US" altLang="en-US" sz="1600" b="1">
                <a:latin typeface="Courier New" pitchFamily="49" charset="0"/>
              </a:rPr>
              <a:t>;-----------------------------------------------------</a:t>
            </a:r>
          </a:p>
          <a:p>
            <a:pPr lvl="1" eaLnBrk="1" hangingPunct="1">
              <a:lnSpc>
                <a:spcPct val="50000"/>
              </a:lnSpc>
              <a:spcBef>
                <a:spcPct val="50000"/>
              </a:spcBef>
            </a:pPr>
            <a:r>
              <a:rPr lang="en-US" altLang="en-US" sz="1600" b="1">
                <a:latin typeface="Courier New" pitchFamily="49" charset="0"/>
              </a:rPr>
              <a:t>mov eax,0	; set the sum to zero</a:t>
            </a:r>
          </a:p>
          <a:p>
            <a:pPr eaLnBrk="1" hangingPunct="1">
              <a:lnSpc>
                <a:spcPct val="50000"/>
              </a:lnSpc>
              <a:spcBef>
                <a:spcPct val="50000"/>
              </a:spcBef>
            </a:pPr>
            <a:endParaRPr lang="en-US" altLang="en-US" sz="1600" b="1">
              <a:latin typeface="Courier New" pitchFamily="49" charset="0"/>
            </a:endParaRPr>
          </a:p>
          <a:p>
            <a:pPr eaLnBrk="1" hangingPunct="1">
              <a:lnSpc>
                <a:spcPct val="50000"/>
              </a:lnSpc>
              <a:spcBef>
                <a:spcPct val="50000"/>
              </a:spcBef>
            </a:pPr>
            <a:r>
              <a:rPr lang="en-US" altLang="en-US" sz="1600" b="1">
                <a:latin typeface="Courier New" pitchFamily="49" charset="0"/>
              </a:rPr>
              <a:t>L1:	add eax,[esi]	; add each integer to sum</a:t>
            </a:r>
          </a:p>
          <a:p>
            <a:pPr lvl="1" eaLnBrk="1" hangingPunct="1">
              <a:lnSpc>
                <a:spcPct val="50000"/>
              </a:lnSpc>
              <a:spcBef>
                <a:spcPct val="50000"/>
              </a:spcBef>
            </a:pPr>
            <a:r>
              <a:rPr lang="en-US" altLang="en-US" sz="1600" b="1">
                <a:latin typeface="Courier New" pitchFamily="49" charset="0"/>
              </a:rPr>
              <a:t>add esi,4	; point to next integer</a:t>
            </a:r>
          </a:p>
          <a:p>
            <a:pPr lvl="1" eaLnBrk="1" hangingPunct="1">
              <a:lnSpc>
                <a:spcPct val="50000"/>
              </a:lnSpc>
              <a:spcBef>
                <a:spcPct val="50000"/>
              </a:spcBef>
            </a:pPr>
            <a:r>
              <a:rPr lang="en-US" altLang="en-US" sz="1600" b="1">
                <a:latin typeface="Courier New" pitchFamily="49" charset="0"/>
              </a:rPr>
              <a:t>loop L1	; repeat for array size</a:t>
            </a:r>
          </a:p>
          <a:p>
            <a:pPr lvl="1" eaLnBrk="1" hangingPunct="1">
              <a:lnSpc>
                <a:spcPct val="50000"/>
              </a:lnSpc>
              <a:spcBef>
                <a:spcPct val="50000"/>
              </a:spcBef>
            </a:pPr>
            <a:endParaRPr lang="en-US" altLang="en-US" sz="1600" b="1">
              <a:latin typeface="Courier New" pitchFamily="49" charset="0"/>
            </a:endParaRPr>
          </a:p>
          <a:p>
            <a:pPr eaLnBrk="1" hangingPunct="1">
              <a:lnSpc>
                <a:spcPct val="50000"/>
              </a:lnSpc>
              <a:spcBef>
                <a:spcPct val="50000"/>
              </a:spcBef>
            </a:pPr>
            <a:r>
              <a:rPr lang="en-US" altLang="en-US" sz="1600" b="1">
                <a:latin typeface="Courier New" pitchFamily="49" charset="0"/>
              </a:rPr>
              <a:t>	ret</a:t>
            </a:r>
          </a:p>
          <a:p>
            <a:pPr eaLnBrk="1" hangingPunct="1">
              <a:lnSpc>
                <a:spcPct val="50000"/>
              </a:lnSpc>
              <a:spcBef>
                <a:spcPct val="50000"/>
              </a:spcBef>
            </a:pPr>
            <a:r>
              <a:rPr lang="en-US" altLang="en-US" sz="1600" b="1">
                <a:latin typeface="Courier New" pitchFamily="49" charset="0"/>
              </a:rPr>
              <a:t>ArraySum ENDP</a:t>
            </a:r>
          </a:p>
        </p:txBody>
      </p:sp>
      <p:sp>
        <p:nvSpPr>
          <p:cNvPr id="50182" name="Text Box 4"/>
          <p:cNvSpPr txBox="1">
            <a:spLocks noChangeArrowheads="1"/>
          </p:cNvSpPr>
          <p:nvPr/>
        </p:nvSpPr>
        <p:spPr bwMode="auto">
          <a:xfrm>
            <a:off x="685800" y="990600"/>
            <a:ext cx="7696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a:t>This version of ArraySum returns the sum of any doubleword  array whose address is in ESI. The sum is returned in EAX:</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23C0E5A-8306-414D-8D9B-7BED7C4E12B3}" type="slidenum">
              <a:rPr lang="en-US" altLang="en-US">
                <a:solidFill>
                  <a:srgbClr val="FF9966"/>
                </a:solidFill>
              </a:rPr>
              <a:pPr/>
              <a:t>16</a:t>
            </a:fld>
            <a:endParaRPr lang="en-US" altLang="en-US">
              <a:solidFill>
                <a:srgbClr val="FF9966"/>
              </a:solidFill>
            </a:endParaRPr>
          </a:p>
        </p:txBody>
      </p:sp>
      <p:sp>
        <p:nvSpPr>
          <p:cNvPr id="95234" name="Rectangle 2"/>
          <p:cNvSpPr>
            <a:spLocks noGrp="1" noChangeArrowheads="1"/>
          </p:cNvSpPr>
          <p:nvPr>
            <p:ph type="title"/>
          </p:nvPr>
        </p:nvSpPr>
        <p:spPr/>
        <p:txBody>
          <a:bodyPr/>
          <a:lstStyle/>
          <a:p>
            <a:r>
              <a:rPr lang="en-US" altLang="en-US"/>
              <a:t>Using Procedures</a:t>
            </a:r>
          </a:p>
        </p:txBody>
      </p:sp>
      <p:sp>
        <p:nvSpPr>
          <p:cNvPr id="95235" name="Rectangle 3"/>
          <p:cNvSpPr>
            <a:spLocks noGrp="1" noChangeArrowheads="1"/>
          </p:cNvSpPr>
          <p:nvPr>
            <p:ph type="body" idx="1"/>
          </p:nvPr>
        </p:nvSpPr>
        <p:spPr>
          <a:xfrm>
            <a:off x="457200" y="762000"/>
            <a:ext cx="8534400" cy="5943600"/>
          </a:xfrm>
        </p:spPr>
        <p:txBody>
          <a:bodyPr/>
          <a:lstStyle/>
          <a:p>
            <a:r>
              <a:rPr lang="en-US" altLang="en-US" sz="2000" dirty="0"/>
              <a:t>When a procedure returns to the caller it should preserve the content of the registers (except those used to return a value</a:t>
            </a:r>
            <a:r>
              <a:rPr lang="en-US" altLang="en-US" sz="2000" dirty="0" smtClean="0"/>
              <a:t>)</a:t>
            </a:r>
          </a:p>
          <a:p>
            <a:endParaRPr lang="en-US" altLang="en-US" sz="2000" dirty="0"/>
          </a:p>
          <a:p>
            <a:pPr lvl="1"/>
            <a:r>
              <a:rPr lang="en-US" altLang="en-US" sz="2000" dirty="0"/>
              <a:t>Hence, the procedure should first save the content of the registers that it will modify and restore them just before returning to the </a:t>
            </a:r>
            <a:r>
              <a:rPr lang="en-US" altLang="en-US" sz="2000" dirty="0" smtClean="0"/>
              <a:t>caller</a:t>
            </a:r>
          </a:p>
          <a:p>
            <a:pPr lvl="1"/>
            <a:endParaRPr lang="en-US" altLang="en-US" sz="2000" dirty="0"/>
          </a:p>
          <a:p>
            <a:r>
              <a:rPr lang="en-US" altLang="en-US" sz="2000" dirty="0"/>
              <a:t>Caution on stack usage: </a:t>
            </a:r>
            <a:endParaRPr lang="en-US" altLang="en-US" sz="2000" dirty="0" smtClean="0"/>
          </a:p>
          <a:p>
            <a:endParaRPr lang="en-US" altLang="en-US" sz="2000" dirty="0"/>
          </a:p>
          <a:p>
            <a:pPr lvl="1"/>
            <a:r>
              <a:rPr lang="en-US" altLang="en-US" sz="2000" dirty="0"/>
              <a:t>ESP points to the return address when entering the procedure. Make sure that this is the case just before executing RET. </a:t>
            </a:r>
            <a:endParaRPr lang="en-US" altLang="en-US" sz="2000" dirty="0" smtClean="0"/>
          </a:p>
          <a:p>
            <a:pPr lvl="1"/>
            <a:endParaRPr lang="en-US" altLang="en-US" sz="2000" dirty="0"/>
          </a:p>
          <a:p>
            <a:pPr lvl="1"/>
            <a:r>
              <a:rPr lang="en-US" altLang="en-US" sz="2000" dirty="0"/>
              <a:t>This also applies to the main procedure. Make sure to push and pop an equal amount of data before exiting with RET. </a:t>
            </a:r>
            <a:endParaRPr lang="en-US" altLang="en-US" sz="2000" dirty="0" smtClean="0"/>
          </a:p>
          <a:p>
            <a:pPr lvl="1"/>
            <a:endParaRPr lang="en-US" altLang="en-US" sz="2000" dirty="0"/>
          </a:p>
          <a:p>
            <a:r>
              <a:rPr lang="en-US" altLang="en-US" sz="2000" dirty="0"/>
              <a:t>Here are examples of programs using procedures: </a:t>
            </a:r>
          </a:p>
          <a:p>
            <a:pPr lvl="1"/>
            <a:r>
              <a:rPr lang="en-US" altLang="en-US" sz="2000" dirty="0" smtClean="0">
                <a:solidFill>
                  <a:srgbClr val="FF0000"/>
                </a:solidFill>
                <a:hlinkClick r:id="rId3" action="ppaction://hlinkfile"/>
              </a:rPr>
              <a:t>readstr.asm</a:t>
            </a:r>
            <a:endParaRPr lang="en-US" altLang="en-US" sz="2000" dirty="0">
              <a:solidFill>
                <a:srgbClr val="FF0000"/>
              </a:solidFill>
            </a:endParaRPr>
          </a:p>
          <a:p>
            <a:pPr lvl="1"/>
            <a:r>
              <a:rPr lang="en-US" altLang="en-US" sz="2000" dirty="0" smtClean="0">
                <a:solidFill>
                  <a:srgbClr val="FF0000"/>
                </a:solidFill>
                <a:hlinkClick r:id="rId4" action="ppaction://hlinkfile"/>
              </a:rPr>
              <a:t>is_alpha.asm</a:t>
            </a:r>
            <a:endParaRPr lang="en-US" altLang="en-US" sz="2000" dirty="0">
              <a:solidFill>
                <a:srgbClr val="FF0000"/>
              </a:solidFill>
            </a:endParaRPr>
          </a:p>
        </p:txBody>
      </p:sp>
    </p:spTree>
    <p:extLst>
      <p:ext uri="{BB962C8B-B14F-4D97-AF65-F5344CB8AC3E}">
        <p14:creationId xmlns:p14="http://schemas.microsoft.com/office/powerpoint/2010/main" val="26836537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6/e, 2010.</a:t>
            </a:r>
          </a:p>
        </p:txBody>
      </p:sp>
      <p:sp>
        <p:nvSpPr>
          <p:cNvPr id="56323" name="Slide Number Placeholder 4"/>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9D2E458F-5966-4A58-8A0B-19021508BE69}" type="slidenum">
              <a:rPr lang="en-US" altLang="en-US" sz="1600">
                <a:latin typeface="Times New Roman" pitchFamily="18" charset="0"/>
              </a:rPr>
              <a:pPr eaLnBrk="1" hangingPunct="1"/>
              <a:t>17</a:t>
            </a:fld>
            <a:endParaRPr lang="en-US" altLang="en-US" sz="1600">
              <a:latin typeface="Times New Roman" pitchFamily="18" charset="0"/>
            </a:endParaRPr>
          </a:p>
        </p:txBody>
      </p:sp>
      <p:sp>
        <p:nvSpPr>
          <p:cNvPr id="120834" name="Rectangle 2"/>
          <p:cNvSpPr>
            <a:spLocks noGrp="1" noChangeArrowheads="1"/>
          </p:cNvSpPr>
          <p:nvPr>
            <p:ph type="title"/>
          </p:nvPr>
        </p:nvSpPr>
        <p:spPr/>
        <p:txBody>
          <a:bodyPr/>
          <a:lstStyle/>
          <a:p>
            <a:pPr eaLnBrk="1" hangingPunct="1">
              <a:defRPr/>
            </a:pPr>
            <a:r>
              <a:rPr lang="en-US" altLang="en-US" smtClean="0"/>
              <a:t>USES Operator</a:t>
            </a:r>
          </a:p>
        </p:txBody>
      </p:sp>
      <p:sp>
        <p:nvSpPr>
          <p:cNvPr id="56325" name="Rectangle 3"/>
          <p:cNvSpPr>
            <a:spLocks noGrp="1" noChangeArrowheads="1"/>
          </p:cNvSpPr>
          <p:nvPr>
            <p:ph type="body" idx="1"/>
          </p:nvPr>
        </p:nvSpPr>
        <p:spPr>
          <a:xfrm>
            <a:off x="685800" y="914400"/>
            <a:ext cx="7772400" cy="609600"/>
          </a:xfrm>
        </p:spPr>
        <p:txBody>
          <a:bodyPr/>
          <a:lstStyle/>
          <a:p>
            <a:pPr eaLnBrk="1" hangingPunct="1"/>
            <a:r>
              <a:rPr lang="en-US" altLang="en-US" smtClean="0"/>
              <a:t>Lists the registers that will be preserved </a:t>
            </a:r>
          </a:p>
        </p:txBody>
      </p:sp>
      <p:sp>
        <p:nvSpPr>
          <p:cNvPr id="56326" name="Text Box 5"/>
          <p:cNvSpPr txBox="1">
            <a:spLocks noChangeArrowheads="1"/>
          </p:cNvSpPr>
          <p:nvPr/>
        </p:nvSpPr>
        <p:spPr bwMode="auto">
          <a:xfrm>
            <a:off x="838200" y="1524000"/>
            <a:ext cx="7467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tabLst>
                <a:tab pos="457200" algn="l"/>
                <a:tab pos="4114800" algn="l"/>
              </a:tabLst>
              <a:defRPr sz="2100">
                <a:solidFill>
                  <a:schemeClr val="tx1"/>
                </a:solidFill>
                <a:latin typeface="Arial" charset="0"/>
              </a:defRPr>
            </a:lvl1pPr>
            <a:lvl2pPr marL="742950" indent="-285750" eaLnBrk="0" hangingPunct="0">
              <a:tabLst>
                <a:tab pos="457200" algn="l"/>
                <a:tab pos="4114800" algn="l"/>
              </a:tabLst>
              <a:defRPr sz="2100">
                <a:solidFill>
                  <a:schemeClr val="tx1"/>
                </a:solidFill>
                <a:latin typeface="Arial" charset="0"/>
              </a:defRPr>
            </a:lvl2pPr>
            <a:lvl3pPr marL="1143000" indent="-228600" eaLnBrk="0" hangingPunct="0">
              <a:tabLst>
                <a:tab pos="457200" algn="l"/>
                <a:tab pos="4114800" algn="l"/>
              </a:tabLst>
              <a:defRPr sz="2100">
                <a:solidFill>
                  <a:schemeClr val="tx1"/>
                </a:solidFill>
                <a:latin typeface="Arial" charset="0"/>
              </a:defRPr>
            </a:lvl3pPr>
            <a:lvl4pPr marL="1600200" indent="-228600" eaLnBrk="0" hangingPunct="0">
              <a:tabLst>
                <a:tab pos="457200" algn="l"/>
                <a:tab pos="4114800" algn="l"/>
              </a:tabLst>
              <a:defRPr sz="2100">
                <a:solidFill>
                  <a:schemeClr val="tx1"/>
                </a:solidFill>
                <a:latin typeface="Arial" charset="0"/>
              </a:defRPr>
            </a:lvl4pPr>
            <a:lvl5pPr marL="2057400" indent="-228600" eaLnBrk="0" hangingPunct="0">
              <a:tabLst>
                <a:tab pos="4572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4114800" algn="l"/>
              </a:tabLst>
              <a:defRPr sz="2100">
                <a:solidFill>
                  <a:schemeClr val="tx1"/>
                </a:solidFill>
                <a:latin typeface="Arial" charset="0"/>
              </a:defRPr>
            </a:lvl9pPr>
          </a:lstStyle>
          <a:p>
            <a:pPr eaLnBrk="1" hangingPunct="1">
              <a:lnSpc>
                <a:spcPct val="50000"/>
              </a:lnSpc>
              <a:spcBef>
                <a:spcPct val="50000"/>
              </a:spcBef>
            </a:pPr>
            <a:r>
              <a:rPr lang="en-US" altLang="en-US" sz="1800" b="1">
                <a:latin typeface="Courier New" pitchFamily="49" charset="0"/>
              </a:rPr>
              <a:t>ArraySum PROC USES esi ecx</a:t>
            </a:r>
          </a:p>
          <a:p>
            <a:pPr eaLnBrk="1" hangingPunct="1">
              <a:lnSpc>
                <a:spcPct val="50000"/>
              </a:lnSpc>
              <a:spcBef>
                <a:spcPct val="50000"/>
              </a:spcBef>
            </a:pPr>
            <a:r>
              <a:rPr lang="en-US" altLang="en-US" sz="1800" b="1">
                <a:latin typeface="Courier New" pitchFamily="49" charset="0"/>
              </a:rPr>
              <a:t>	mov eax,0	; set the sum to zero</a:t>
            </a:r>
          </a:p>
          <a:p>
            <a:pPr eaLnBrk="1" hangingPunct="1">
              <a:lnSpc>
                <a:spcPct val="50000"/>
              </a:lnSpc>
              <a:spcBef>
                <a:spcPct val="50000"/>
              </a:spcBef>
            </a:pPr>
            <a:r>
              <a:rPr lang="en-US" altLang="en-US" sz="1800" b="1">
                <a:latin typeface="Courier New" pitchFamily="49" charset="0"/>
              </a:rPr>
              <a:t>	etc.</a:t>
            </a:r>
          </a:p>
          <a:p>
            <a:pPr eaLnBrk="1" hangingPunct="1">
              <a:lnSpc>
                <a:spcPct val="50000"/>
              </a:lnSpc>
              <a:spcBef>
                <a:spcPct val="50000"/>
              </a:spcBef>
            </a:pPr>
            <a:endParaRPr lang="en-US" altLang="en-US" sz="1800" b="1">
              <a:latin typeface="Courier New" pitchFamily="49" charset="0"/>
            </a:endParaRPr>
          </a:p>
          <a:p>
            <a:pPr eaLnBrk="1" hangingPunct="1">
              <a:lnSpc>
                <a:spcPct val="50000"/>
              </a:lnSpc>
              <a:spcBef>
                <a:spcPct val="50000"/>
              </a:spcBef>
            </a:pPr>
            <a:r>
              <a:rPr lang="en-US" altLang="en-US" sz="2400"/>
              <a:t>MASM generates the code shown in </a:t>
            </a:r>
            <a:r>
              <a:rPr lang="en-US" altLang="en-US" sz="2400">
                <a:solidFill>
                  <a:schemeClr val="tx2"/>
                </a:solidFill>
              </a:rPr>
              <a:t>gold:</a:t>
            </a:r>
          </a:p>
          <a:p>
            <a:pPr eaLnBrk="1" hangingPunct="1">
              <a:lnSpc>
                <a:spcPct val="50000"/>
              </a:lnSpc>
              <a:spcBef>
                <a:spcPct val="50000"/>
              </a:spcBef>
            </a:pPr>
            <a:endParaRPr lang="en-US" altLang="en-US" sz="1800" b="1">
              <a:latin typeface="Courier New" pitchFamily="49" charset="0"/>
            </a:endParaRPr>
          </a:p>
          <a:p>
            <a:pPr eaLnBrk="1" hangingPunct="1">
              <a:lnSpc>
                <a:spcPct val="50000"/>
              </a:lnSpc>
              <a:spcBef>
                <a:spcPct val="50000"/>
              </a:spcBef>
            </a:pPr>
            <a:r>
              <a:rPr lang="en-US" altLang="en-US" sz="1800" b="1">
                <a:latin typeface="Courier New" pitchFamily="49" charset="0"/>
              </a:rPr>
              <a:t>ArraySum PROC</a:t>
            </a:r>
          </a:p>
          <a:p>
            <a:pPr eaLnBrk="1" hangingPunct="1">
              <a:lnSpc>
                <a:spcPct val="50000"/>
              </a:lnSpc>
              <a:spcBef>
                <a:spcPct val="50000"/>
              </a:spcBef>
            </a:pPr>
            <a:r>
              <a:rPr lang="en-US" altLang="en-US" sz="1800" b="1">
                <a:latin typeface="Courier New" pitchFamily="49" charset="0"/>
              </a:rPr>
              <a:t>	</a:t>
            </a:r>
            <a:r>
              <a:rPr lang="en-US" altLang="en-US" sz="1800" b="1">
                <a:solidFill>
                  <a:schemeClr val="tx2"/>
                </a:solidFill>
                <a:latin typeface="Courier New" pitchFamily="49" charset="0"/>
              </a:rPr>
              <a:t>push esi</a:t>
            </a:r>
          </a:p>
          <a:p>
            <a:pPr eaLnBrk="1" hangingPunct="1">
              <a:lnSpc>
                <a:spcPct val="50000"/>
              </a:lnSpc>
              <a:spcBef>
                <a:spcPct val="50000"/>
              </a:spcBef>
            </a:pPr>
            <a:r>
              <a:rPr lang="en-US" altLang="en-US" sz="1800" b="1">
                <a:solidFill>
                  <a:schemeClr val="tx2"/>
                </a:solidFill>
                <a:latin typeface="Courier New" pitchFamily="49" charset="0"/>
              </a:rPr>
              <a:t>	push ecx</a:t>
            </a:r>
          </a:p>
          <a:p>
            <a:pPr eaLnBrk="1" hangingPunct="1">
              <a:lnSpc>
                <a:spcPct val="50000"/>
              </a:lnSpc>
              <a:spcBef>
                <a:spcPct val="50000"/>
              </a:spcBef>
            </a:pPr>
            <a:r>
              <a:rPr lang="en-US" altLang="en-US" sz="1800" b="1">
                <a:latin typeface="Courier New" pitchFamily="49" charset="0"/>
              </a:rPr>
              <a:t>	.</a:t>
            </a:r>
          </a:p>
          <a:p>
            <a:pPr eaLnBrk="1" hangingPunct="1">
              <a:lnSpc>
                <a:spcPct val="50000"/>
              </a:lnSpc>
              <a:spcBef>
                <a:spcPct val="50000"/>
              </a:spcBef>
            </a:pPr>
            <a:r>
              <a:rPr lang="en-US" altLang="en-US" sz="1800" b="1">
                <a:latin typeface="Courier New" pitchFamily="49" charset="0"/>
              </a:rPr>
              <a:t>	.</a:t>
            </a:r>
          </a:p>
          <a:p>
            <a:pPr eaLnBrk="1" hangingPunct="1">
              <a:lnSpc>
                <a:spcPct val="50000"/>
              </a:lnSpc>
              <a:spcBef>
                <a:spcPct val="50000"/>
              </a:spcBef>
            </a:pPr>
            <a:r>
              <a:rPr lang="en-US" altLang="en-US" sz="1800" b="1">
                <a:solidFill>
                  <a:schemeClr val="tx2"/>
                </a:solidFill>
                <a:latin typeface="Courier New" pitchFamily="49" charset="0"/>
              </a:rPr>
              <a:t>	pop ecx</a:t>
            </a:r>
          </a:p>
          <a:p>
            <a:pPr eaLnBrk="1" hangingPunct="1">
              <a:lnSpc>
                <a:spcPct val="50000"/>
              </a:lnSpc>
              <a:spcBef>
                <a:spcPct val="50000"/>
              </a:spcBef>
            </a:pPr>
            <a:r>
              <a:rPr lang="en-US" altLang="en-US" sz="1800" b="1">
                <a:solidFill>
                  <a:schemeClr val="tx2"/>
                </a:solidFill>
                <a:latin typeface="Courier New" pitchFamily="49" charset="0"/>
              </a:rPr>
              <a:t>	pop esi</a:t>
            </a:r>
          </a:p>
          <a:p>
            <a:pPr eaLnBrk="1" hangingPunct="1">
              <a:lnSpc>
                <a:spcPct val="50000"/>
              </a:lnSpc>
              <a:spcBef>
                <a:spcPct val="50000"/>
              </a:spcBef>
            </a:pPr>
            <a:r>
              <a:rPr lang="en-US" altLang="en-US" sz="1800" b="1">
                <a:latin typeface="Courier New" pitchFamily="49" charset="0"/>
              </a:rPr>
              <a:t>	ret</a:t>
            </a:r>
          </a:p>
          <a:p>
            <a:pPr eaLnBrk="1" hangingPunct="1">
              <a:lnSpc>
                <a:spcPct val="50000"/>
              </a:lnSpc>
              <a:spcBef>
                <a:spcPct val="50000"/>
              </a:spcBef>
            </a:pPr>
            <a:r>
              <a:rPr lang="en-US" altLang="en-US" sz="1800" b="1">
                <a:latin typeface="Courier New" pitchFamily="49" charset="0"/>
              </a:rPr>
              <a:t>ArraySum ENDP</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2"/>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6/e, 2010.</a:t>
            </a:r>
          </a:p>
        </p:txBody>
      </p:sp>
      <p:sp>
        <p:nvSpPr>
          <p:cNvPr id="57347" name="Slide Number Placeholder 3"/>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608D5597-192D-4AAA-9115-A845595EED52}" type="slidenum">
              <a:rPr lang="en-US" altLang="en-US" sz="1600">
                <a:latin typeface="Times New Roman" pitchFamily="18" charset="0"/>
              </a:rPr>
              <a:pPr eaLnBrk="1" hangingPunct="1"/>
              <a:t>18</a:t>
            </a:fld>
            <a:endParaRPr lang="en-US" altLang="en-US" sz="1600">
              <a:latin typeface="Times New Roman" pitchFamily="18" charset="0"/>
            </a:endParaRPr>
          </a:p>
        </p:txBody>
      </p:sp>
      <p:sp>
        <p:nvSpPr>
          <p:cNvPr id="115714" name="Rectangle 2"/>
          <p:cNvSpPr>
            <a:spLocks noGrp="1" noChangeArrowheads="1"/>
          </p:cNvSpPr>
          <p:nvPr>
            <p:ph type="title"/>
          </p:nvPr>
        </p:nvSpPr>
        <p:spPr/>
        <p:txBody>
          <a:bodyPr/>
          <a:lstStyle/>
          <a:p>
            <a:pPr eaLnBrk="1" hangingPunct="1">
              <a:defRPr/>
            </a:pPr>
            <a:r>
              <a:rPr lang="en-US" altLang="en-US" smtClean="0"/>
              <a:t>When not to push a register</a:t>
            </a:r>
          </a:p>
        </p:txBody>
      </p:sp>
      <p:sp>
        <p:nvSpPr>
          <p:cNvPr id="57349" name="Text Box 3"/>
          <p:cNvSpPr txBox="1">
            <a:spLocks noChangeArrowheads="1"/>
          </p:cNvSpPr>
          <p:nvPr/>
        </p:nvSpPr>
        <p:spPr bwMode="auto">
          <a:xfrm>
            <a:off x="990600" y="2514600"/>
            <a:ext cx="72390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tabLst>
                <a:tab pos="457200" algn="l"/>
                <a:tab pos="3657600" algn="l"/>
                <a:tab pos="4114800" algn="l"/>
              </a:tabLst>
              <a:defRPr sz="2100">
                <a:solidFill>
                  <a:schemeClr val="tx1"/>
                </a:solidFill>
                <a:latin typeface="Arial" charset="0"/>
              </a:defRPr>
            </a:lvl1pPr>
            <a:lvl2pPr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50000"/>
              </a:lnSpc>
              <a:spcBef>
                <a:spcPct val="50000"/>
              </a:spcBef>
            </a:pPr>
            <a:r>
              <a:rPr lang="en-US" altLang="en-US" sz="1800" b="1" dirty="0" err="1">
                <a:latin typeface="Courier New" pitchFamily="49" charset="0"/>
              </a:rPr>
              <a:t>SumOf</a:t>
            </a:r>
            <a:r>
              <a:rPr lang="en-US" altLang="en-US" sz="1800" b="1" dirty="0">
                <a:latin typeface="Courier New" pitchFamily="49" charset="0"/>
              </a:rPr>
              <a:t> PROC	; sum of three integers</a:t>
            </a:r>
          </a:p>
          <a:p>
            <a:pPr lvl="1" eaLnBrk="1" hangingPunct="1">
              <a:lnSpc>
                <a:spcPct val="50000"/>
              </a:lnSpc>
              <a:spcBef>
                <a:spcPct val="50000"/>
              </a:spcBef>
            </a:pPr>
            <a:r>
              <a:rPr lang="en-US" altLang="en-US" sz="1800" b="1" dirty="0">
                <a:latin typeface="Courier New" pitchFamily="49" charset="0"/>
              </a:rPr>
              <a:t>push </a:t>
            </a:r>
            <a:r>
              <a:rPr lang="en-US" altLang="en-US" sz="1800" b="1" dirty="0" err="1">
                <a:latin typeface="Courier New" pitchFamily="49" charset="0"/>
              </a:rPr>
              <a:t>eax</a:t>
            </a:r>
            <a:r>
              <a:rPr lang="en-US" altLang="en-US" sz="1800" b="1" dirty="0">
                <a:latin typeface="Courier New" pitchFamily="49" charset="0"/>
              </a:rPr>
              <a:t>	; 1</a:t>
            </a:r>
          </a:p>
          <a:p>
            <a:pPr lvl="1" eaLnBrk="1" hangingPunct="1">
              <a:lnSpc>
                <a:spcPct val="50000"/>
              </a:lnSpc>
              <a:spcBef>
                <a:spcPct val="50000"/>
              </a:spcBef>
            </a:pPr>
            <a:r>
              <a:rPr lang="en-US" altLang="en-US" sz="1800" b="1" dirty="0">
                <a:latin typeface="Courier New" pitchFamily="49" charset="0"/>
              </a:rPr>
              <a:t>add </a:t>
            </a:r>
            <a:r>
              <a:rPr lang="en-US" altLang="en-US" sz="1800" b="1" dirty="0" err="1">
                <a:latin typeface="Courier New" pitchFamily="49" charset="0"/>
              </a:rPr>
              <a:t>eax,ebx</a:t>
            </a:r>
            <a:r>
              <a:rPr lang="en-US" altLang="en-US" sz="1800" b="1" dirty="0">
                <a:latin typeface="Courier New" pitchFamily="49" charset="0"/>
              </a:rPr>
              <a:t>	; 2</a:t>
            </a:r>
          </a:p>
          <a:p>
            <a:pPr lvl="1" eaLnBrk="1" hangingPunct="1">
              <a:lnSpc>
                <a:spcPct val="50000"/>
              </a:lnSpc>
              <a:spcBef>
                <a:spcPct val="50000"/>
              </a:spcBef>
            </a:pPr>
            <a:r>
              <a:rPr lang="en-US" altLang="en-US" sz="1800" b="1" dirty="0">
                <a:latin typeface="Courier New" pitchFamily="49" charset="0"/>
              </a:rPr>
              <a:t>add </a:t>
            </a:r>
            <a:r>
              <a:rPr lang="en-US" altLang="en-US" sz="1800" b="1" dirty="0" err="1">
                <a:latin typeface="Courier New" pitchFamily="49" charset="0"/>
              </a:rPr>
              <a:t>eax,ecx</a:t>
            </a:r>
            <a:r>
              <a:rPr lang="en-US" altLang="en-US" sz="1800" b="1" dirty="0">
                <a:latin typeface="Courier New" pitchFamily="49" charset="0"/>
              </a:rPr>
              <a:t>	; 3</a:t>
            </a:r>
          </a:p>
          <a:p>
            <a:pPr lvl="1" eaLnBrk="1" hangingPunct="1">
              <a:lnSpc>
                <a:spcPct val="50000"/>
              </a:lnSpc>
              <a:spcBef>
                <a:spcPct val="50000"/>
              </a:spcBef>
            </a:pPr>
            <a:r>
              <a:rPr lang="en-US" altLang="en-US" sz="1800" b="1" dirty="0">
                <a:latin typeface="Courier New" pitchFamily="49" charset="0"/>
              </a:rPr>
              <a:t>pop </a:t>
            </a:r>
            <a:r>
              <a:rPr lang="en-US" altLang="en-US" sz="1800" b="1" dirty="0" err="1">
                <a:latin typeface="Courier New" pitchFamily="49" charset="0"/>
              </a:rPr>
              <a:t>eax</a:t>
            </a:r>
            <a:r>
              <a:rPr lang="en-US" altLang="en-US" sz="1800" b="1" dirty="0">
                <a:latin typeface="Courier New" pitchFamily="49" charset="0"/>
              </a:rPr>
              <a:t>	; 4</a:t>
            </a:r>
          </a:p>
          <a:p>
            <a:pPr lvl="1" eaLnBrk="1" hangingPunct="1">
              <a:lnSpc>
                <a:spcPct val="50000"/>
              </a:lnSpc>
              <a:spcBef>
                <a:spcPct val="50000"/>
              </a:spcBef>
            </a:pPr>
            <a:r>
              <a:rPr lang="en-US" altLang="en-US" sz="1800" b="1" dirty="0">
                <a:latin typeface="Courier New" pitchFamily="49" charset="0"/>
              </a:rPr>
              <a:t>ret</a:t>
            </a:r>
          </a:p>
          <a:p>
            <a:pPr eaLnBrk="1" hangingPunct="1">
              <a:lnSpc>
                <a:spcPct val="50000"/>
              </a:lnSpc>
              <a:spcBef>
                <a:spcPct val="50000"/>
              </a:spcBef>
            </a:pPr>
            <a:r>
              <a:rPr lang="en-US" altLang="en-US" sz="1800" b="1" dirty="0" err="1">
                <a:latin typeface="Courier New" pitchFamily="49" charset="0"/>
              </a:rPr>
              <a:t>SumOf</a:t>
            </a:r>
            <a:r>
              <a:rPr lang="en-US" altLang="en-US" sz="1800" b="1" dirty="0">
                <a:latin typeface="Courier New" pitchFamily="49" charset="0"/>
              </a:rPr>
              <a:t> </a:t>
            </a:r>
            <a:r>
              <a:rPr lang="en-US" altLang="en-US" sz="1800" b="1" dirty="0" smtClean="0">
                <a:latin typeface="Courier New" pitchFamily="49" charset="0"/>
              </a:rPr>
              <a:t>ENDP</a:t>
            </a:r>
          </a:p>
          <a:p>
            <a:pPr eaLnBrk="1" hangingPunct="1">
              <a:lnSpc>
                <a:spcPct val="50000"/>
              </a:lnSpc>
              <a:spcBef>
                <a:spcPct val="50000"/>
              </a:spcBef>
            </a:pPr>
            <a:endParaRPr lang="en-US" altLang="en-US" sz="1800" b="1" dirty="0">
              <a:latin typeface="Courier New" pitchFamily="49" charset="0"/>
            </a:endParaRPr>
          </a:p>
          <a:p>
            <a:pPr eaLnBrk="1" hangingPunct="1">
              <a:lnSpc>
                <a:spcPct val="50000"/>
              </a:lnSpc>
              <a:spcBef>
                <a:spcPct val="50000"/>
              </a:spcBef>
            </a:pPr>
            <a:endParaRPr lang="en-US" altLang="en-US" sz="1800" b="1" dirty="0" smtClean="0">
              <a:latin typeface="Courier New" pitchFamily="49" charset="0"/>
            </a:endParaRPr>
          </a:p>
          <a:p>
            <a:pPr eaLnBrk="1" hangingPunct="1">
              <a:lnSpc>
                <a:spcPct val="50000"/>
              </a:lnSpc>
              <a:spcBef>
                <a:spcPct val="50000"/>
              </a:spcBef>
            </a:pPr>
            <a:r>
              <a:rPr lang="en-US" altLang="en-US" sz="1800" b="1" dirty="0" smtClean="0">
                <a:solidFill>
                  <a:srgbClr val="FF0000"/>
                </a:solidFill>
                <a:latin typeface="Courier New" pitchFamily="49" charset="0"/>
              </a:rPr>
              <a:t>Skip to Page 25</a:t>
            </a:r>
            <a:endParaRPr lang="en-US" altLang="en-US" sz="1800" b="1" dirty="0">
              <a:solidFill>
                <a:srgbClr val="FF0000"/>
              </a:solidFill>
              <a:latin typeface="Courier New" pitchFamily="49" charset="0"/>
            </a:endParaRPr>
          </a:p>
          <a:p>
            <a:pPr eaLnBrk="1" hangingPunct="1">
              <a:lnSpc>
                <a:spcPct val="50000"/>
              </a:lnSpc>
              <a:spcBef>
                <a:spcPct val="50000"/>
              </a:spcBef>
            </a:pPr>
            <a:endParaRPr lang="en-US" altLang="en-US" sz="1800" b="1" dirty="0">
              <a:latin typeface="Courier New" pitchFamily="49" charset="0"/>
            </a:endParaRPr>
          </a:p>
        </p:txBody>
      </p:sp>
      <p:sp>
        <p:nvSpPr>
          <p:cNvPr id="57350" name="Text Box 4"/>
          <p:cNvSpPr txBox="1">
            <a:spLocks noChangeArrowheads="1"/>
          </p:cNvSpPr>
          <p:nvPr/>
        </p:nvSpPr>
        <p:spPr bwMode="auto">
          <a:xfrm>
            <a:off x="685800" y="1066800"/>
            <a:ext cx="7696200"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a:t>The sum of the three registers is stored in EAX on line (3), but the POP instruction replaces it with the starting value of EAX on line (4):</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6/e, 2010.</a:t>
            </a:r>
          </a:p>
        </p:txBody>
      </p:sp>
      <p:sp>
        <p:nvSpPr>
          <p:cNvPr id="59395" name="Slide Number Placeholder 4"/>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5AD310B6-553D-491A-B3CE-2C9B9C8FEC56}" type="slidenum">
              <a:rPr lang="en-US" altLang="en-US" sz="1600">
                <a:latin typeface="Times New Roman" pitchFamily="18" charset="0"/>
              </a:rPr>
              <a:pPr eaLnBrk="1" hangingPunct="1"/>
              <a:t>19</a:t>
            </a:fld>
            <a:endParaRPr lang="en-US" altLang="en-US" sz="1600">
              <a:latin typeface="Times New Roman" pitchFamily="18" charset="0"/>
            </a:endParaRPr>
          </a:p>
        </p:txBody>
      </p:sp>
      <p:sp>
        <p:nvSpPr>
          <p:cNvPr id="121858" name="Rectangle 2"/>
          <p:cNvSpPr>
            <a:spLocks noGrp="1" noChangeArrowheads="1"/>
          </p:cNvSpPr>
          <p:nvPr>
            <p:ph type="title"/>
          </p:nvPr>
        </p:nvSpPr>
        <p:spPr/>
        <p:txBody>
          <a:bodyPr/>
          <a:lstStyle/>
          <a:p>
            <a:pPr eaLnBrk="1" hangingPunct="1">
              <a:defRPr/>
            </a:pPr>
            <a:r>
              <a:rPr lang="en-US" altLang="en-US" smtClean="0"/>
              <a:t>Program Design Using Procedures</a:t>
            </a:r>
          </a:p>
        </p:txBody>
      </p:sp>
      <p:sp>
        <p:nvSpPr>
          <p:cNvPr id="59397" name="Rectangle 3"/>
          <p:cNvSpPr>
            <a:spLocks noGrp="1" noChangeArrowheads="1"/>
          </p:cNvSpPr>
          <p:nvPr>
            <p:ph type="body" idx="1"/>
          </p:nvPr>
        </p:nvSpPr>
        <p:spPr>
          <a:xfrm>
            <a:off x="762000" y="1676400"/>
            <a:ext cx="7772400" cy="3505200"/>
          </a:xfrm>
        </p:spPr>
        <p:txBody>
          <a:bodyPr/>
          <a:lstStyle/>
          <a:p>
            <a:pPr eaLnBrk="1" hangingPunct="1"/>
            <a:r>
              <a:rPr lang="en-US" altLang="en-US" smtClean="0"/>
              <a:t>Top-Down Design (</a:t>
            </a:r>
            <a:r>
              <a:rPr lang="en-US" altLang="en-US" smtClean="0">
                <a:solidFill>
                  <a:schemeClr val="tx2"/>
                </a:solidFill>
              </a:rPr>
              <a:t>functional decomposition</a:t>
            </a:r>
            <a:r>
              <a:rPr lang="en-US" altLang="en-US" smtClean="0"/>
              <a:t>) involves the following:</a:t>
            </a:r>
          </a:p>
          <a:p>
            <a:pPr lvl="1" eaLnBrk="1" hangingPunct="1"/>
            <a:r>
              <a:rPr lang="en-US" altLang="en-US" smtClean="0"/>
              <a:t>design your program before starting to code</a:t>
            </a:r>
          </a:p>
          <a:p>
            <a:pPr lvl="1" eaLnBrk="1" hangingPunct="1"/>
            <a:r>
              <a:rPr lang="en-US" altLang="en-US" smtClean="0"/>
              <a:t>break large tasks into smaller ones</a:t>
            </a:r>
          </a:p>
          <a:p>
            <a:pPr lvl="1" eaLnBrk="1" hangingPunct="1"/>
            <a:r>
              <a:rPr lang="en-US" altLang="en-US" smtClean="0"/>
              <a:t>use a hierarchical structure based on procedure calls</a:t>
            </a:r>
          </a:p>
          <a:p>
            <a:pPr lvl="1" eaLnBrk="1" hangingPunct="1"/>
            <a:r>
              <a:rPr lang="en-US" altLang="en-US" smtClean="0"/>
              <a:t>test individual procedures separately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xfrm>
            <a:off x="228600" y="6400800"/>
            <a:ext cx="4800600" cy="304800"/>
          </a:xfrm>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dirty="0"/>
              <a:t>Irvine, Kip R. Assembly Language for x86 Processors 6/e, 2010.</a:t>
            </a:r>
          </a:p>
        </p:txBody>
      </p:sp>
      <p:sp>
        <p:nvSpPr>
          <p:cNvPr id="39939" name="Slide Number Placeholder 4"/>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8CE1C2E3-EA45-47FB-BBA8-159F5B418D3C}" type="slidenum">
              <a:rPr lang="en-US" altLang="en-US" sz="1600">
                <a:latin typeface="Times New Roman" pitchFamily="18" charset="0"/>
              </a:rPr>
              <a:pPr eaLnBrk="1" hangingPunct="1"/>
              <a:t>2</a:t>
            </a:fld>
            <a:endParaRPr lang="en-US" altLang="en-US" sz="1600">
              <a:latin typeface="Times New Roman" pitchFamily="18" charset="0"/>
            </a:endParaRPr>
          </a:p>
        </p:txBody>
      </p:sp>
      <p:sp>
        <p:nvSpPr>
          <p:cNvPr id="109570" name="Rectangle 2"/>
          <p:cNvSpPr>
            <a:spLocks noGrp="1" noChangeArrowheads="1"/>
          </p:cNvSpPr>
          <p:nvPr>
            <p:ph type="title"/>
          </p:nvPr>
        </p:nvSpPr>
        <p:spPr/>
        <p:txBody>
          <a:bodyPr/>
          <a:lstStyle/>
          <a:p>
            <a:pPr eaLnBrk="1" hangingPunct="1">
              <a:defRPr/>
            </a:pPr>
            <a:r>
              <a:rPr lang="en-US" altLang="en-US" dirty="0" smtClean="0"/>
              <a:t>Creating Procedures</a:t>
            </a:r>
          </a:p>
        </p:txBody>
      </p:sp>
      <p:sp>
        <p:nvSpPr>
          <p:cNvPr id="39941" name="Rectangle 3"/>
          <p:cNvSpPr>
            <a:spLocks noGrp="1" noChangeArrowheads="1"/>
          </p:cNvSpPr>
          <p:nvPr>
            <p:ph type="body" idx="1"/>
          </p:nvPr>
        </p:nvSpPr>
        <p:spPr>
          <a:xfrm>
            <a:off x="685800" y="1143000"/>
            <a:ext cx="7772400" cy="5257800"/>
          </a:xfrm>
        </p:spPr>
        <p:txBody>
          <a:bodyPr/>
          <a:lstStyle/>
          <a:p>
            <a:pPr eaLnBrk="1" hangingPunct="1">
              <a:lnSpc>
                <a:spcPct val="90000"/>
              </a:lnSpc>
            </a:pPr>
            <a:r>
              <a:rPr lang="en-US" altLang="en-US" dirty="0" smtClean="0"/>
              <a:t>Large problems can be divided into smaller tasks to make them more manageable</a:t>
            </a:r>
          </a:p>
          <a:p>
            <a:pPr eaLnBrk="1" hangingPunct="1">
              <a:lnSpc>
                <a:spcPct val="90000"/>
              </a:lnSpc>
            </a:pPr>
            <a:r>
              <a:rPr lang="en-US" altLang="en-US" dirty="0" smtClean="0"/>
              <a:t>A </a:t>
            </a:r>
            <a:r>
              <a:rPr lang="en-US" altLang="en-US" dirty="0" smtClean="0">
                <a:solidFill>
                  <a:schemeClr val="tx2"/>
                </a:solidFill>
              </a:rPr>
              <a:t>procedure</a:t>
            </a:r>
            <a:r>
              <a:rPr lang="en-US" altLang="en-US" dirty="0" smtClean="0"/>
              <a:t> is the ASM equivalent of a Java or C/C++ function</a:t>
            </a:r>
          </a:p>
          <a:p>
            <a:pPr eaLnBrk="1" hangingPunct="1">
              <a:lnSpc>
                <a:spcPct val="90000"/>
              </a:lnSpc>
            </a:pPr>
            <a:r>
              <a:rPr lang="en-US" altLang="en-US" dirty="0" smtClean="0"/>
              <a:t>Following is an assembly language procedure named </a:t>
            </a:r>
            <a:r>
              <a:rPr lang="en-US" altLang="en-US" dirty="0" smtClean="0">
                <a:solidFill>
                  <a:schemeClr val="tx2"/>
                </a:solidFill>
              </a:rPr>
              <a:t>sample:</a:t>
            </a:r>
            <a:endParaRPr lang="en-US" altLang="en-US" dirty="0">
              <a:solidFill>
                <a:schemeClr val="tx2"/>
              </a:solidFill>
            </a:endParaRPr>
          </a:p>
          <a:p>
            <a:pPr eaLnBrk="1" hangingPunct="1">
              <a:lnSpc>
                <a:spcPct val="90000"/>
              </a:lnSpc>
            </a:pPr>
            <a:endParaRPr lang="en-US" altLang="en-US" dirty="0" smtClean="0">
              <a:solidFill>
                <a:schemeClr val="tx2"/>
              </a:solidFill>
            </a:endParaRPr>
          </a:p>
          <a:p>
            <a:pPr eaLnBrk="1" hangingPunct="1">
              <a:lnSpc>
                <a:spcPct val="90000"/>
              </a:lnSpc>
            </a:pPr>
            <a:endParaRPr lang="en-US" altLang="en-US" dirty="0">
              <a:solidFill>
                <a:schemeClr val="tx2"/>
              </a:solidFill>
            </a:endParaRPr>
          </a:p>
          <a:p>
            <a:pPr eaLnBrk="1" hangingPunct="1">
              <a:lnSpc>
                <a:spcPct val="90000"/>
              </a:lnSpc>
            </a:pPr>
            <a:endParaRPr lang="en-US" altLang="en-US" dirty="0" smtClean="0">
              <a:solidFill>
                <a:schemeClr val="tx2"/>
              </a:solidFill>
            </a:endParaRPr>
          </a:p>
          <a:p>
            <a:pPr eaLnBrk="1" hangingPunct="1">
              <a:lnSpc>
                <a:spcPct val="90000"/>
              </a:lnSpc>
            </a:pPr>
            <a:endParaRPr lang="en-US" altLang="en-US" dirty="0">
              <a:solidFill>
                <a:schemeClr val="tx2"/>
              </a:solidFill>
            </a:endParaRPr>
          </a:p>
          <a:p>
            <a:pPr>
              <a:lnSpc>
                <a:spcPct val="90000"/>
              </a:lnSpc>
            </a:pPr>
            <a:r>
              <a:rPr lang="en-US" altLang="en-US" sz="1800" dirty="0" smtClean="0">
                <a:solidFill>
                  <a:srgbClr val="FFC000"/>
                </a:solidFill>
              </a:rPr>
              <a:t>To transfer control to the procedure </a:t>
            </a:r>
            <a:r>
              <a:rPr lang="en-US" altLang="en-US" sz="1800" b="1" i="1" dirty="0" err="1" smtClean="0">
                <a:solidFill>
                  <a:srgbClr val="FFC000"/>
                </a:solidFill>
                <a:latin typeface="Courier New" pitchFamily="49" charset="0"/>
              </a:rPr>
              <a:t>ProcName</a:t>
            </a:r>
            <a:r>
              <a:rPr lang="en-US" altLang="en-US" sz="1800" dirty="0" smtClean="0">
                <a:solidFill>
                  <a:srgbClr val="FFC000"/>
                </a:solidFill>
              </a:rPr>
              <a:t> we do:</a:t>
            </a:r>
          </a:p>
          <a:p>
            <a:pPr lvl="2">
              <a:lnSpc>
                <a:spcPct val="90000"/>
              </a:lnSpc>
            </a:pPr>
            <a:r>
              <a:rPr lang="en-US" altLang="en-US" sz="1800" dirty="0" smtClean="0">
                <a:solidFill>
                  <a:srgbClr val="FFC000"/>
                </a:solidFill>
              </a:rPr>
              <a:t>CALL </a:t>
            </a:r>
            <a:r>
              <a:rPr lang="en-US" altLang="en-US" sz="1800" dirty="0" err="1" smtClean="0">
                <a:solidFill>
                  <a:srgbClr val="FFC000"/>
                </a:solidFill>
              </a:rPr>
              <a:t>ProcName</a:t>
            </a:r>
            <a:endParaRPr lang="en-US" altLang="en-US" sz="1800" dirty="0" smtClean="0">
              <a:solidFill>
                <a:srgbClr val="FFC000"/>
              </a:solidFill>
            </a:endParaRPr>
          </a:p>
          <a:p>
            <a:pPr lvl="2">
              <a:lnSpc>
                <a:spcPct val="90000"/>
              </a:lnSpc>
            </a:pPr>
            <a:endParaRPr lang="en-US" altLang="en-US" sz="1600" dirty="0" smtClean="0">
              <a:solidFill>
                <a:srgbClr val="FFC000"/>
              </a:solidFill>
            </a:endParaRPr>
          </a:p>
          <a:p>
            <a:pPr>
              <a:lnSpc>
                <a:spcPct val="90000"/>
              </a:lnSpc>
            </a:pPr>
            <a:r>
              <a:rPr lang="en-US" altLang="en-US" sz="1800" dirty="0" smtClean="0">
                <a:solidFill>
                  <a:srgbClr val="FFC000"/>
                </a:solidFill>
              </a:rPr>
              <a:t>The </a:t>
            </a:r>
            <a:r>
              <a:rPr lang="en-US" altLang="en-US" sz="1800" dirty="0" smtClean="0">
                <a:solidFill>
                  <a:srgbClr val="FFC000"/>
                </a:solidFill>
                <a:latin typeface="Courier New" pitchFamily="49" charset="0"/>
              </a:rPr>
              <a:t>RET</a:t>
            </a:r>
            <a:r>
              <a:rPr lang="en-US" altLang="en-US" sz="1800" dirty="0" smtClean="0">
                <a:solidFill>
                  <a:srgbClr val="FFC000"/>
                </a:solidFill>
              </a:rPr>
              <a:t>  instruction transfers control to the instruction immediately following </a:t>
            </a:r>
            <a:r>
              <a:rPr lang="en-US" altLang="en-US" sz="1800" dirty="0" smtClean="0">
                <a:solidFill>
                  <a:srgbClr val="FFC000"/>
                </a:solidFill>
                <a:latin typeface="Courier New" pitchFamily="49" charset="0"/>
              </a:rPr>
              <a:t>CALL</a:t>
            </a:r>
            <a:endParaRPr lang="en-US" altLang="en-US" dirty="0" smtClean="0">
              <a:solidFill>
                <a:srgbClr val="FFC000"/>
              </a:solidFill>
            </a:endParaRPr>
          </a:p>
        </p:txBody>
      </p:sp>
      <p:sp>
        <p:nvSpPr>
          <p:cNvPr id="39942" name="Text Box 4"/>
          <p:cNvSpPr txBox="1">
            <a:spLocks noChangeArrowheads="1"/>
          </p:cNvSpPr>
          <p:nvPr/>
        </p:nvSpPr>
        <p:spPr bwMode="auto">
          <a:xfrm>
            <a:off x="2286000" y="3352800"/>
            <a:ext cx="49530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tabLst>
                <a:tab pos="457200" algn="l"/>
                <a:tab pos="3657600" algn="l"/>
                <a:tab pos="4114800" algn="l"/>
              </a:tabLst>
              <a:defRPr sz="2100">
                <a:solidFill>
                  <a:schemeClr val="tx1"/>
                </a:solidFill>
                <a:latin typeface="Arial" charset="0"/>
              </a:defRPr>
            </a:lvl1pPr>
            <a:lvl2pPr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50000"/>
              </a:lnSpc>
              <a:spcBef>
                <a:spcPct val="50000"/>
              </a:spcBef>
            </a:pPr>
            <a:r>
              <a:rPr lang="en-US" altLang="en-US" sz="1800" b="1" dirty="0">
                <a:latin typeface="Courier New" pitchFamily="49" charset="0"/>
              </a:rPr>
              <a:t>sample PROC</a:t>
            </a:r>
          </a:p>
          <a:p>
            <a:pPr lvl="1" eaLnBrk="1" hangingPunct="1">
              <a:lnSpc>
                <a:spcPct val="50000"/>
              </a:lnSpc>
              <a:spcBef>
                <a:spcPct val="50000"/>
              </a:spcBef>
            </a:pPr>
            <a:r>
              <a:rPr lang="en-US" altLang="en-US" sz="1800" b="1" dirty="0">
                <a:latin typeface="Courier New" pitchFamily="49" charset="0"/>
              </a:rPr>
              <a:t>.</a:t>
            </a:r>
          </a:p>
          <a:p>
            <a:pPr lvl="1" eaLnBrk="1" hangingPunct="1">
              <a:lnSpc>
                <a:spcPct val="50000"/>
              </a:lnSpc>
              <a:spcBef>
                <a:spcPct val="50000"/>
              </a:spcBef>
            </a:pPr>
            <a:r>
              <a:rPr lang="en-US" altLang="en-US" sz="1800" b="1" dirty="0">
                <a:latin typeface="Courier New" pitchFamily="49" charset="0"/>
              </a:rPr>
              <a:t>.</a:t>
            </a:r>
          </a:p>
          <a:p>
            <a:pPr lvl="1" eaLnBrk="1" hangingPunct="1">
              <a:lnSpc>
                <a:spcPct val="50000"/>
              </a:lnSpc>
              <a:spcBef>
                <a:spcPct val="50000"/>
              </a:spcBef>
            </a:pPr>
            <a:r>
              <a:rPr lang="en-US" altLang="en-US" sz="1800" b="1" dirty="0">
                <a:latin typeface="Courier New" pitchFamily="49" charset="0"/>
              </a:rPr>
              <a:t>ret</a:t>
            </a:r>
          </a:p>
          <a:p>
            <a:pPr eaLnBrk="1" hangingPunct="1">
              <a:lnSpc>
                <a:spcPct val="50000"/>
              </a:lnSpc>
              <a:spcBef>
                <a:spcPct val="50000"/>
              </a:spcBef>
            </a:pPr>
            <a:r>
              <a:rPr lang="en-US" altLang="en-US" sz="1800" b="1" dirty="0">
                <a:latin typeface="Courier New" pitchFamily="49" charset="0"/>
              </a:rPr>
              <a:t>sample ENDP</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2"/>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6/e, 2010.</a:t>
            </a:r>
          </a:p>
        </p:txBody>
      </p:sp>
      <p:sp>
        <p:nvSpPr>
          <p:cNvPr id="60419" name="Slide Number Placeholder 3"/>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20B26244-6739-4695-A672-BE80E7009D2C}" type="slidenum">
              <a:rPr lang="en-US" altLang="en-US" sz="1600">
                <a:latin typeface="Times New Roman" pitchFamily="18" charset="0"/>
              </a:rPr>
              <a:pPr eaLnBrk="1" hangingPunct="1"/>
              <a:t>20</a:t>
            </a:fld>
            <a:endParaRPr lang="en-US" altLang="en-US" sz="1600">
              <a:latin typeface="Times New Roman" pitchFamily="18" charset="0"/>
            </a:endParaRPr>
          </a:p>
        </p:txBody>
      </p:sp>
      <p:sp>
        <p:nvSpPr>
          <p:cNvPr id="90114" name="Rectangle 2"/>
          <p:cNvSpPr>
            <a:spLocks noGrp="1" noChangeArrowheads="1"/>
          </p:cNvSpPr>
          <p:nvPr>
            <p:ph type="title"/>
          </p:nvPr>
        </p:nvSpPr>
        <p:spPr/>
        <p:txBody>
          <a:bodyPr/>
          <a:lstStyle/>
          <a:p>
            <a:pPr eaLnBrk="1" hangingPunct="1">
              <a:defRPr/>
            </a:pPr>
            <a:r>
              <a:rPr lang="en-US" altLang="en-US" smtClean="0"/>
              <a:t>Integer Summation Program</a:t>
            </a:r>
            <a:r>
              <a:rPr lang="en-US" altLang="en-US" sz="2400" smtClean="0"/>
              <a:t> (1 of 4)</a:t>
            </a:r>
          </a:p>
        </p:txBody>
      </p:sp>
      <p:sp>
        <p:nvSpPr>
          <p:cNvPr id="60421" name="Text Box 4"/>
          <p:cNvSpPr txBox="1">
            <a:spLocks noChangeArrowheads="1"/>
          </p:cNvSpPr>
          <p:nvPr/>
        </p:nvSpPr>
        <p:spPr bwMode="auto">
          <a:xfrm>
            <a:off x="1447800" y="3200400"/>
            <a:ext cx="6096000" cy="203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400050" indent="-400050"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a:t>Main steps:</a:t>
            </a:r>
          </a:p>
          <a:p>
            <a:pPr eaLnBrk="1" hangingPunct="1">
              <a:spcBef>
                <a:spcPct val="50000"/>
              </a:spcBef>
              <a:buFontTx/>
              <a:buChar char="•"/>
            </a:pPr>
            <a:r>
              <a:rPr lang="en-US" altLang="en-US"/>
              <a:t>Prompt user for multiple integers</a:t>
            </a:r>
          </a:p>
          <a:p>
            <a:pPr eaLnBrk="1" hangingPunct="1">
              <a:spcBef>
                <a:spcPct val="50000"/>
              </a:spcBef>
              <a:buFontTx/>
              <a:buChar char="•"/>
            </a:pPr>
            <a:r>
              <a:rPr lang="en-US" altLang="en-US"/>
              <a:t>Calculate the sum of the array</a:t>
            </a:r>
          </a:p>
          <a:p>
            <a:pPr eaLnBrk="1" hangingPunct="1">
              <a:spcBef>
                <a:spcPct val="50000"/>
              </a:spcBef>
              <a:buFontTx/>
              <a:buChar char="•"/>
            </a:pPr>
            <a:r>
              <a:rPr lang="en-US" altLang="en-US"/>
              <a:t>Display the sum</a:t>
            </a:r>
          </a:p>
        </p:txBody>
      </p:sp>
      <p:sp>
        <p:nvSpPr>
          <p:cNvPr id="60422" name="Text Box 5"/>
          <p:cNvSpPr txBox="1">
            <a:spLocks noChangeArrowheads="1"/>
          </p:cNvSpPr>
          <p:nvPr/>
        </p:nvSpPr>
        <p:spPr bwMode="auto">
          <a:xfrm>
            <a:off x="1066800" y="1371600"/>
            <a:ext cx="68580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i="1"/>
              <a:t>Description:</a:t>
            </a:r>
            <a:r>
              <a:rPr lang="en-US" altLang="en-US"/>
              <a:t> Write a program that prompts the user for multiple 32-bit integers, stores them in an array, calculates the sum of the array, and displays the sum on the screen.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3"/>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6/e, 2010.</a:t>
            </a:r>
          </a:p>
        </p:txBody>
      </p:sp>
      <p:sp>
        <p:nvSpPr>
          <p:cNvPr id="61443" name="Slide Number Placeholder 4"/>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8B532AB3-800F-4526-B5DA-D25C4BC387C4}" type="slidenum">
              <a:rPr lang="en-US" altLang="en-US" sz="1600">
                <a:latin typeface="Times New Roman" pitchFamily="18" charset="0"/>
              </a:rPr>
              <a:pPr eaLnBrk="1" hangingPunct="1"/>
              <a:t>21</a:t>
            </a:fld>
            <a:endParaRPr lang="en-US" altLang="en-US" sz="1600">
              <a:latin typeface="Times New Roman" pitchFamily="18" charset="0"/>
            </a:endParaRPr>
          </a:p>
        </p:txBody>
      </p:sp>
      <p:sp>
        <p:nvSpPr>
          <p:cNvPr id="126978" name="Rectangle 2"/>
          <p:cNvSpPr>
            <a:spLocks noGrp="1" noChangeArrowheads="1"/>
          </p:cNvSpPr>
          <p:nvPr>
            <p:ph type="title"/>
          </p:nvPr>
        </p:nvSpPr>
        <p:spPr/>
        <p:txBody>
          <a:bodyPr/>
          <a:lstStyle/>
          <a:p>
            <a:pPr eaLnBrk="1" hangingPunct="1">
              <a:defRPr/>
            </a:pPr>
            <a:r>
              <a:rPr lang="en-US" altLang="en-US" smtClean="0"/>
              <a:t>Procedure Design</a:t>
            </a:r>
            <a:r>
              <a:rPr lang="en-US" altLang="en-US" sz="2400" smtClean="0"/>
              <a:t> (2 of 4)</a:t>
            </a:r>
          </a:p>
        </p:txBody>
      </p:sp>
      <p:sp>
        <p:nvSpPr>
          <p:cNvPr id="61445" name="Rectangle 3"/>
          <p:cNvSpPr>
            <a:spLocks noGrp="1" noChangeArrowheads="1"/>
          </p:cNvSpPr>
          <p:nvPr>
            <p:ph type="body" idx="1"/>
          </p:nvPr>
        </p:nvSpPr>
        <p:spPr>
          <a:xfrm>
            <a:off x="685800" y="1143000"/>
            <a:ext cx="7772400" cy="4191000"/>
          </a:xfrm>
        </p:spPr>
        <p:txBody>
          <a:bodyPr/>
          <a:lstStyle/>
          <a:p>
            <a:pPr eaLnBrk="1" hangingPunct="1">
              <a:buFontTx/>
              <a:buNone/>
              <a:tabLst>
                <a:tab pos="914400" algn="l"/>
                <a:tab pos="4171950" algn="l"/>
              </a:tabLst>
            </a:pPr>
            <a:r>
              <a:rPr lang="en-US" altLang="en-US" smtClean="0"/>
              <a:t>Main</a:t>
            </a:r>
          </a:p>
          <a:p>
            <a:pPr eaLnBrk="1" hangingPunct="1">
              <a:buFontTx/>
              <a:buNone/>
              <a:tabLst>
                <a:tab pos="914400" algn="l"/>
                <a:tab pos="4171950" algn="l"/>
              </a:tabLst>
            </a:pPr>
            <a:r>
              <a:rPr lang="en-US" altLang="en-US" smtClean="0"/>
              <a:t>	Clrscr	; clear screen</a:t>
            </a:r>
          </a:p>
          <a:p>
            <a:pPr eaLnBrk="1" hangingPunct="1">
              <a:buFontTx/>
              <a:buNone/>
              <a:tabLst>
                <a:tab pos="914400" algn="l"/>
                <a:tab pos="4171950" algn="l"/>
              </a:tabLst>
            </a:pPr>
            <a:r>
              <a:rPr lang="en-US" altLang="en-US" smtClean="0"/>
              <a:t>	PromptForIntegers</a:t>
            </a:r>
          </a:p>
          <a:p>
            <a:pPr eaLnBrk="1" hangingPunct="1">
              <a:buFontTx/>
              <a:buNone/>
              <a:tabLst>
                <a:tab pos="914400" algn="l"/>
                <a:tab pos="4171950" algn="l"/>
              </a:tabLst>
            </a:pPr>
            <a:r>
              <a:rPr lang="en-US" altLang="en-US" smtClean="0"/>
              <a:t>		WriteString	; display string</a:t>
            </a:r>
          </a:p>
          <a:p>
            <a:pPr eaLnBrk="1" hangingPunct="1">
              <a:buFontTx/>
              <a:buNone/>
              <a:tabLst>
                <a:tab pos="914400" algn="l"/>
                <a:tab pos="4171950" algn="l"/>
              </a:tabLst>
            </a:pPr>
            <a:r>
              <a:rPr lang="en-US" altLang="en-US" smtClean="0"/>
              <a:t>		ReadInt 	; input integer</a:t>
            </a:r>
          </a:p>
          <a:p>
            <a:pPr eaLnBrk="1" hangingPunct="1">
              <a:buFontTx/>
              <a:buNone/>
              <a:tabLst>
                <a:tab pos="914400" algn="l"/>
                <a:tab pos="4171950" algn="l"/>
              </a:tabLst>
            </a:pPr>
            <a:r>
              <a:rPr lang="en-US" altLang="en-US" smtClean="0"/>
              <a:t>	ArraySum 	; sum the integers</a:t>
            </a:r>
          </a:p>
          <a:p>
            <a:pPr eaLnBrk="1" hangingPunct="1">
              <a:buFontTx/>
              <a:buNone/>
              <a:tabLst>
                <a:tab pos="914400" algn="l"/>
                <a:tab pos="4171950" algn="l"/>
              </a:tabLst>
            </a:pPr>
            <a:r>
              <a:rPr lang="en-US" altLang="en-US" smtClean="0"/>
              <a:t>	DisplaySum</a:t>
            </a:r>
          </a:p>
          <a:p>
            <a:pPr eaLnBrk="1" hangingPunct="1">
              <a:buFontTx/>
              <a:buNone/>
              <a:tabLst>
                <a:tab pos="914400" algn="l"/>
                <a:tab pos="4171950" algn="l"/>
              </a:tabLst>
            </a:pPr>
            <a:r>
              <a:rPr lang="en-US" altLang="en-US" smtClean="0"/>
              <a:t>		WriteString	; display string</a:t>
            </a:r>
          </a:p>
          <a:p>
            <a:pPr eaLnBrk="1" hangingPunct="1">
              <a:buFontTx/>
              <a:buNone/>
              <a:tabLst>
                <a:tab pos="914400" algn="l"/>
                <a:tab pos="4171950" algn="l"/>
              </a:tabLst>
            </a:pPr>
            <a:r>
              <a:rPr lang="en-US" altLang="en-US" smtClean="0"/>
              <a:t>		WriteInt	; display integer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2"/>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6/e, 2010.</a:t>
            </a:r>
          </a:p>
        </p:txBody>
      </p:sp>
      <p:sp>
        <p:nvSpPr>
          <p:cNvPr id="62467" name="Slide Number Placeholder 3"/>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BE92F0E5-DF5C-45FF-9589-E8ED24769C2C}" type="slidenum">
              <a:rPr lang="en-US" altLang="en-US" sz="1600">
                <a:latin typeface="Times New Roman" pitchFamily="18" charset="0"/>
              </a:rPr>
              <a:pPr eaLnBrk="1" hangingPunct="1"/>
              <a:t>22</a:t>
            </a:fld>
            <a:endParaRPr lang="en-US" altLang="en-US" sz="1600">
              <a:latin typeface="Times New Roman" pitchFamily="18" charset="0"/>
            </a:endParaRPr>
          </a:p>
        </p:txBody>
      </p:sp>
      <p:sp>
        <p:nvSpPr>
          <p:cNvPr id="128002" name="Rectangle 2"/>
          <p:cNvSpPr>
            <a:spLocks noGrp="1" noChangeArrowheads="1"/>
          </p:cNvSpPr>
          <p:nvPr>
            <p:ph type="title"/>
          </p:nvPr>
        </p:nvSpPr>
        <p:spPr/>
        <p:txBody>
          <a:bodyPr/>
          <a:lstStyle/>
          <a:p>
            <a:pPr eaLnBrk="1" hangingPunct="1">
              <a:defRPr/>
            </a:pPr>
            <a:r>
              <a:rPr lang="en-US" altLang="en-US" smtClean="0"/>
              <a:t>Structure Chart</a:t>
            </a:r>
            <a:r>
              <a:rPr lang="en-US" altLang="en-US" sz="2400" smtClean="0"/>
              <a:t> (3 of 4)</a:t>
            </a:r>
          </a:p>
        </p:txBody>
      </p:sp>
      <p:graphicFrame>
        <p:nvGraphicFramePr>
          <p:cNvPr id="62469" name="Object 3"/>
          <p:cNvGraphicFramePr>
            <a:graphicFrameLocks noChangeAspect="1"/>
          </p:cNvGraphicFramePr>
          <p:nvPr/>
        </p:nvGraphicFramePr>
        <p:xfrm>
          <a:off x="1295400" y="1066800"/>
          <a:ext cx="5943600" cy="2819400"/>
        </p:xfrm>
        <a:graphic>
          <a:graphicData uri="http://schemas.openxmlformats.org/presentationml/2006/ole">
            <mc:AlternateContent xmlns:mc="http://schemas.openxmlformats.org/markup-compatibility/2006">
              <mc:Choice xmlns:v="urn:schemas-microsoft-com:vml" Requires="v">
                <p:oleObj spid="_x0000_s62502" name="VISIO" r:id="rId3" imgW="4478881" imgH="1989087" progId="Visio.Drawing.6">
                  <p:embed/>
                </p:oleObj>
              </mc:Choice>
              <mc:Fallback>
                <p:oleObj name="VISIO" r:id="rId3" imgW="4478881" imgH="1989087"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l="-2702" t="-6076" r="-2702" b="-6329"/>
                      <a:stretch>
                        <a:fillRect/>
                      </a:stretch>
                    </p:blipFill>
                    <p:spPr bwMode="auto">
                      <a:xfrm>
                        <a:off x="1295400" y="1066800"/>
                        <a:ext cx="5943600" cy="28194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470" name="Line 4"/>
          <p:cNvSpPr>
            <a:spLocks noChangeShapeType="1"/>
          </p:cNvSpPr>
          <p:nvPr/>
        </p:nvSpPr>
        <p:spPr bwMode="auto">
          <a:xfrm flipV="1">
            <a:off x="2362200" y="3581400"/>
            <a:ext cx="0" cy="609600"/>
          </a:xfrm>
          <a:prstGeom prst="line">
            <a:avLst/>
          </a:prstGeom>
          <a:noFill/>
          <a:ln w="9525">
            <a:solidFill>
              <a:srgbClr val="FC042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62471" name="Text Box 5"/>
          <p:cNvSpPr txBox="1">
            <a:spLocks noChangeArrowheads="1"/>
          </p:cNvSpPr>
          <p:nvPr/>
        </p:nvSpPr>
        <p:spPr bwMode="auto">
          <a:xfrm>
            <a:off x="1600200" y="4114800"/>
            <a:ext cx="1524000"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ctr" eaLnBrk="1" hangingPunct="1">
              <a:spcBef>
                <a:spcPct val="50000"/>
              </a:spcBef>
            </a:pPr>
            <a:r>
              <a:rPr lang="en-US" altLang="en-US" sz="1500"/>
              <a:t>gray indicates library procedure</a:t>
            </a:r>
          </a:p>
        </p:txBody>
      </p:sp>
      <p:sp>
        <p:nvSpPr>
          <p:cNvPr id="62472" name="Text Box 6"/>
          <p:cNvSpPr txBox="1">
            <a:spLocks noChangeArrowheads="1"/>
          </p:cNvSpPr>
          <p:nvPr/>
        </p:nvSpPr>
        <p:spPr bwMode="auto">
          <a:xfrm>
            <a:off x="3505200" y="4114800"/>
            <a:ext cx="3657600" cy="107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28600" indent="-228600"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buFontTx/>
              <a:buChar char="•"/>
            </a:pPr>
            <a:r>
              <a:rPr lang="en-US" altLang="en-US"/>
              <a:t>View the </a:t>
            </a:r>
            <a:r>
              <a:rPr lang="en-US" altLang="en-US">
                <a:hlinkClick r:id="rId5"/>
              </a:rPr>
              <a:t>stub program</a:t>
            </a:r>
            <a:endParaRPr lang="en-US" altLang="en-US"/>
          </a:p>
          <a:p>
            <a:pPr eaLnBrk="1" hangingPunct="1">
              <a:spcBef>
                <a:spcPct val="50000"/>
              </a:spcBef>
              <a:buFontTx/>
              <a:buChar char="•"/>
            </a:pPr>
            <a:r>
              <a:rPr lang="en-US" altLang="en-US"/>
              <a:t>View the </a:t>
            </a:r>
            <a:r>
              <a:rPr lang="en-US" altLang="en-US">
                <a:hlinkClick r:id="rId6"/>
              </a:rPr>
              <a:t>final program</a:t>
            </a:r>
            <a:endParaRPr lang="en-US"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2"/>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6/e, 2010.</a:t>
            </a:r>
          </a:p>
        </p:txBody>
      </p:sp>
      <p:sp>
        <p:nvSpPr>
          <p:cNvPr id="63491" name="Slide Number Placeholder 3"/>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E8A2010A-B21A-43A9-B8FF-40A9C0ACB6EB}" type="slidenum">
              <a:rPr lang="en-US" altLang="en-US" sz="1600">
                <a:latin typeface="Times New Roman" pitchFamily="18" charset="0"/>
              </a:rPr>
              <a:pPr eaLnBrk="1" hangingPunct="1"/>
              <a:t>23</a:t>
            </a:fld>
            <a:endParaRPr lang="en-US" altLang="en-US" sz="1600">
              <a:latin typeface="Times New Roman" pitchFamily="18" charset="0"/>
            </a:endParaRPr>
          </a:p>
        </p:txBody>
      </p:sp>
      <p:sp>
        <p:nvSpPr>
          <p:cNvPr id="129026" name="Rectangle 2"/>
          <p:cNvSpPr>
            <a:spLocks noGrp="1" noChangeArrowheads="1"/>
          </p:cNvSpPr>
          <p:nvPr>
            <p:ph type="title"/>
          </p:nvPr>
        </p:nvSpPr>
        <p:spPr/>
        <p:txBody>
          <a:bodyPr/>
          <a:lstStyle/>
          <a:p>
            <a:pPr eaLnBrk="1" hangingPunct="1">
              <a:defRPr/>
            </a:pPr>
            <a:r>
              <a:rPr lang="en-US" altLang="en-US" smtClean="0"/>
              <a:t>Sample Output</a:t>
            </a:r>
            <a:r>
              <a:rPr lang="en-US" altLang="en-US" sz="2400" smtClean="0"/>
              <a:t> (4 of 4)</a:t>
            </a:r>
          </a:p>
        </p:txBody>
      </p:sp>
      <p:sp>
        <p:nvSpPr>
          <p:cNvPr id="63493" name="Text Box 3"/>
          <p:cNvSpPr txBox="1">
            <a:spLocks noChangeArrowheads="1"/>
          </p:cNvSpPr>
          <p:nvPr/>
        </p:nvSpPr>
        <p:spPr bwMode="auto">
          <a:xfrm>
            <a:off x="1371600" y="1905000"/>
            <a:ext cx="5638800" cy="1871663"/>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1900" b="1">
                <a:latin typeface="Courier New" pitchFamily="49" charset="0"/>
              </a:rPr>
              <a:t>Enter a signed integer: 550</a:t>
            </a:r>
          </a:p>
          <a:p>
            <a:pPr eaLnBrk="1" hangingPunct="1">
              <a:spcBef>
                <a:spcPct val="50000"/>
              </a:spcBef>
            </a:pPr>
            <a:r>
              <a:rPr lang="en-US" altLang="en-US" sz="1900" b="1">
                <a:latin typeface="Courier New" pitchFamily="49" charset="0"/>
              </a:rPr>
              <a:t>Enter a signed integer: -23</a:t>
            </a:r>
          </a:p>
          <a:p>
            <a:pPr eaLnBrk="1" hangingPunct="1">
              <a:spcBef>
                <a:spcPct val="50000"/>
              </a:spcBef>
            </a:pPr>
            <a:r>
              <a:rPr lang="en-US" altLang="en-US" sz="1900" b="1">
                <a:latin typeface="Courier New" pitchFamily="49" charset="0"/>
              </a:rPr>
              <a:t>Enter a signed integer: -96</a:t>
            </a:r>
          </a:p>
          <a:p>
            <a:pPr eaLnBrk="1" hangingPunct="1">
              <a:spcBef>
                <a:spcPct val="50000"/>
              </a:spcBef>
            </a:pPr>
            <a:r>
              <a:rPr lang="en-US" altLang="en-US" sz="1900" b="1">
                <a:latin typeface="Courier New" pitchFamily="49" charset="0"/>
              </a:rPr>
              <a:t>The sum of the integers is: +431</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6/e, 2010.</a:t>
            </a:r>
          </a:p>
        </p:txBody>
      </p:sp>
      <p:sp>
        <p:nvSpPr>
          <p:cNvPr id="64515" name="Slide Number Placeholder 4"/>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0532F1C6-5EBB-43AB-88C5-5C73A4FC1E74}" type="slidenum">
              <a:rPr lang="en-US" altLang="en-US" sz="1600">
                <a:latin typeface="Times New Roman" pitchFamily="18" charset="0"/>
              </a:rPr>
              <a:pPr eaLnBrk="1" hangingPunct="1"/>
              <a:t>24</a:t>
            </a:fld>
            <a:endParaRPr lang="en-US" altLang="en-US" sz="1600">
              <a:latin typeface="Times New Roman" pitchFamily="18" charset="0"/>
            </a:endParaRPr>
          </a:p>
        </p:txBody>
      </p:sp>
      <p:sp>
        <p:nvSpPr>
          <p:cNvPr id="148482" name="Rectangle 2"/>
          <p:cNvSpPr>
            <a:spLocks noGrp="1" noChangeArrowheads="1"/>
          </p:cNvSpPr>
          <p:nvPr>
            <p:ph type="title"/>
          </p:nvPr>
        </p:nvSpPr>
        <p:spPr/>
        <p:txBody>
          <a:bodyPr/>
          <a:lstStyle/>
          <a:p>
            <a:pPr eaLnBrk="1" hangingPunct="1">
              <a:defRPr/>
            </a:pPr>
            <a:r>
              <a:rPr lang="en-US" altLang="en-US" smtClean="0"/>
              <a:t>Summary</a:t>
            </a:r>
          </a:p>
        </p:txBody>
      </p:sp>
      <p:sp>
        <p:nvSpPr>
          <p:cNvPr id="64517" name="Rectangle 3"/>
          <p:cNvSpPr>
            <a:spLocks noGrp="1" noChangeArrowheads="1"/>
          </p:cNvSpPr>
          <p:nvPr>
            <p:ph type="body" idx="1"/>
          </p:nvPr>
        </p:nvSpPr>
        <p:spPr/>
        <p:txBody>
          <a:bodyPr/>
          <a:lstStyle/>
          <a:p>
            <a:pPr eaLnBrk="1" hangingPunct="1"/>
            <a:r>
              <a:rPr lang="en-US" altLang="en-US" dirty="0" smtClean="0"/>
              <a:t>Procedure – named block of executable code</a:t>
            </a:r>
          </a:p>
          <a:p>
            <a:pPr eaLnBrk="1" hangingPunct="1"/>
            <a:r>
              <a:rPr lang="en-US" altLang="en-US" dirty="0" smtClean="0"/>
              <a:t>Runtime stack – LIFO structure</a:t>
            </a:r>
          </a:p>
          <a:p>
            <a:pPr lvl="1" eaLnBrk="1" hangingPunct="1"/>
            <a:r>
              <a:rPr lang="en-US" altLang="en-US" dirty="0" smtClean="0"/>
              <a:t>holds return addresses, parameters, local variables</a:t>
            </a:r>
          </a:p>
          <a:p>
            <a:pPr lvl="1" eaLnBrk="1" hangingPunct="1"/>
            <a:r>
              <a:rPr lang="en-US" altLang="en-US" dirty="0" smtClean="0"/>
              <a:t>PUSH – add value to stack</a:t>
            </a:r>
          </a:p>
          <a:p>
            <a:pPr lvl="1" eaLnBrk="1" hangingPunct="1"/>
            <a:r>
              <a:rPr lang="en-US" altLang="en-US" dirty="0" smtClean="0"/>
              <a:t>POP – remove value from stack</a:t>
            </a:r>
          </a:p>
          <a:p>
            <a:pPr eaLnBrk="1" hangingPunct="1"/>
            <a:r>
              <a:rPr lang="en-US" altLang="en-US" dirty="0" smtClean="0"/>
              <a:t>Use the Irvine32 library for all standard I/O and data conversion</a:t>
            </a:r>
          </a:p>
          <a:p>
            <a:pPr lvl="1" eaLnBrk="1" hangingPunct="1"/>
            <a:r>
              <a:rPr lang="en-US" altLang="en-US" dirty="0" smtClean="0"/>
              <a:t>Want to learn more? Study the library source code in the </a:t>
            </a:r>
            <a:r>
              <a:rPr lang="en-US" altLang="en-US" dirty="0" smtClean="0">
                <a:hlinkClick r:id="rId2" action="ppaction://hlinkfile"/>
              </a:rPr>
              <a:t>c:\Irvine\Examples\Lib32</a:t>
            </a:r>
            <a:r>
              <a:rPr lang="en-US" altLang="en-US" dirty="0" smtClean="0"/>
              <a:t> folder</a:t>
            </a:r>
          </a:p>
          <a:p>
            <a:pPr eaLnBrk="1" hangingPunct="1"/>
            <a:endParaRPr lang="en-US" altLang="en-US" dirty="0" smtClean="0"/>
          </a:p>
          <a:p>
            <a:pPr eaLnBrk="1" hangingPunct="1"/>
            <a:endParaRPr lang="en-US" alt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2"/>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6/e, 2010.</a:t>
            </a:r>
          </a:p>
        </p:txBody>
      </p:sp>
      <p:sp>
        <p:nvSpPr>
          <p:cNvPr id="65539" name="Slide Number Placeholder 3"/>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EB04C5D1-5BE7-4FFD-85AE-4AD29434987B}" type="slidenum">
              <a:rPr lang="en-US" altLang="en-US" sz="1600">
                <a:latin typeface="Times New Roman" pitchFamily="18" charset="0"/>
              </a:rPr>
              <a:pPr eaLnBrk="1" hangingPunct="1"/>
              <a:t>25</a:t>
            </a:fld>
            <a:endParaRPr lang="en-US" altLang="en-US" sz="1600">
              <a:latin typeface="Times New Roman" pitchFamily="18" charset="0"/>
            </a:endParaRPr>
          </a:p>
        </p:txBody>
      </p:sp>
      <p:sp>
        <p:nvSpPr>
          <p:cNvPr id="77826" name="Rectangle 2"/>
          <p:cNvSpPr>
            <a:spLocks noGrp="1" noChangeArrowheads="1"/>
          </p:cNvSpPr>
          <p:nvPr>
            <p:ph type="title"/>
          </p:nvPr>
        </p:nvSpPr>
        <p:spPr>
          <a:xfrm>
            <a:off x="838200" y="3429000"/>
            <a:ext cx="7772400" cy="533400"/>
          </a:xfrm>
        </p:spPr>
        <p:txBody>
          <a:bodyPr/>
          <a:lstStyle/>
          <a:p>
            <a:pPr eaLnBrk="1" hangingPunct="1">
              <a:defRPr/>
            </a:pPr>
            <a:r>
              <a:rPr lang="en-US" altLang="en-US" smtClean="0"/>
              <a:t>55 64 67 61 6E 67 65 6E</a:t>
            </a:r>
          </a:p>
        </p:txBody>
      </p:sp>
      <p:graphicFrame>
        <p:nvGraphicFramePr>
          <p:cNvPr id="65541" name="Object 3"/>
          <p:cNvGraphicFramePr>
            <a:graphicFrameLocks noChangeAspect="1"/>
          </p:cNvGraphicFramePr>
          <p:nvPr/>
        </p:nvGraphicFramePr>
        <p:xfrm>
          <a:off x="3886200" y="2514600"/>
          <a:ext cx="1295400" cy="688975"/>
        </p:xfrm>
        <a:graphic>
          <a:graphicData uri="http://schemas.openxmlformats.org/presentationml/2006/ole">
            <mc:AlternateContent xmlns:mc="http://schemas.openxmlformats.org/markup-compatibility/2006">
              <mc:Choice xmlns:v="urn:schemas-microsoft-com:vml" Requires="v">
                <p:oleObj spid="_x0000_s65571" name="Clip" r:id="rId3" imgW="4090988" imgH="2178050" progId="MS_ClipArt_Gallery.2">
                  <p:embed/>
                </p:oleObj>
              </mc:Choice>
              <mc:Fallback>
                <p:oleObj name="Clip" r:id="rId3" imgW="4090988" imgH="2178050"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2514600"/>
                        <a:ext cx="12954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6/e, 2010.</a:t>
            </a:r>
          </a:p>
        </p:txBody>
      </p:sp>
      <p:sp>
        <p:nvSpPr>
          <p:cNvPr id="40963" name="Slide Number Placeholder 4"/>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B2F56EBB-824B-4D99-83F1-AE44D2E70452}" type="slidenum">
              <a:rPr lang="en-US" altLang="en-US" sz="1600">
                <a:latin typeface="Times New Roman" pitchFamily="18" charset="0"/>
              </a:rPr>
              <a:pPr eaLnBrk="1" hangingPunct="1"/>
              <a:t>3</a:t>
            </a:fld>
            <a:endParaRPr lang="en-US" altLang="en-US" sz="1600">
              <a:latin typeface="Times New Roman" pitchFamily="18" charset="0"/>
            </a:endParaRPr>
          </a:p>
        </p:txBody>
      </p:sp>
      <p:sp>
        <p:nvSpPr>
          <p:cNvPr id="110594" name="Rectangle 2"/>
          <p:cNvSpPr>
            <a:spLocks noGrp="1" noChangeArrowheads="1"/>
          </p:cNvSpPr>
          <p:nvPr>
            <p:ph type="title"/>
          </p:nvPr>
        </p:nvSpPr>
        <p:spPr/>
        <p:txBody>
          <a:bodyPr/>
          <a:lstStyle/>
          <a:p>
            <a:pPr eaLnBrk="1" hangingPunct="1">
              <a:defRPr/>
            </a:pPr>
            <a:r>
              <a:rPr lang="en-US" altLang="en-US" smtClean="0"/>
              <a:t>Documenting Procedures</a:t>
            </a:r>
          </a:p>
        </p:txBody>
      </p:sp>
      <p:sp>
        <p:nvSpPr>
          <p:cNvPr id="40965" name="Rectangle 3"/>
          <p:cNvSpPr>
            <a:spLocks noGrp="1" noChangeArrowheads="1"/>
          </p:cNvSpPr>
          <p:nvPr>
            <p:ph type="body" idx="1"/>
          </p:nvPr>
        </p:nvSpPr>
        <p:spPr>
          <a:xfrm>
            <a:off x="609600" y="1752600"/>
            <a:ext cx="7772400" cy="2438400"/>
          </a:xfrm>
        </p:spPr>
        <p:txBody>
          <a:bodyPr/>
          <a:lstStyle/>
          <a:p>
            <a:pPr eaLnBrk="1" hangingPunct="1">
              <a:lnSpc>
                <a:spcPct val="110000"/>
              </a:lnSpc>
            </a:pPr>
            <a:r>
              <a:rPr lang="en-US" altLang="en-US" sz="2000" smtClean="0"/>
              <a:t>A description of all tasks accomplished by the procedure.</a:t>
            </a:r>
          </a:p>
          <a:p>
            <a:pPr eaLnBrk="1" hangingPunct="1">
              <a:lnSpc>
                <a:spcPct val="110000"/>
              </a:lnSpc>
            </a:pPr>
            <a:r>
              <a:rPr lang="en-US" altLang="en-US" sz="2000" smtClean="0">
                <a:solidFill>
                  <a:schemeClr val="tx2"/>
                </a:solidFill>
              </a:rPr>
              <a:t>Receives:</a:t>
            </a:r>
            <a:r>
              <a:rPr lang="en-US" altLang="en-US" sz="2000" smtClean="0"/>
              <a:t> A list of input parameters; state their usage and requirements.</a:t>
            </a:r>
          </a:p>
          <a:p>
            <a:pPr eaLnBrk="1" hangingPunct="1">
              <a:lnSpc>
                <a:spcPct val="110000"/>
              </a:lnSpc>
            </a:pPr>
            <a:r>
              <a:rPr lang="en-US" altLang="en-US" sz="2000" smtClean="0">
                <a:solidFill>
                  <a:schemeClr val="tx2"/>
                </a:solidFill>
              </a:rPr>
              <a:t>Returns:</a:t>
            </a:r>
            <a:r>
              <a:rPr lang="en-US" altLang="en-US" sz="2000" smtClean="0"/>
              <a:t> A description of values returned by the procedure.</a:t>
            </a:r>
          </a:p>
          <a:p>
            <a:pPr eaLnBrk="1" hangingPunct="1">
              <a:lnSpc>
                <a:spcPct val="110000"/>
              </a:lnSpc>
            </a:pPr>
            <a:r>
              <a:rPr lang="en-US" altLang="en-US" sz="2000" smtClean="0">
                <a:solidFill>
                  <a:schemeClr val="tx2"/>
                </a:solidFill>
              </a:rPr>
              <a:t>Requires:</a:t>
            </a:r>
            <a:r>
              <a:rPr lang="en-US" altLang="en-US" sz="2000" smtClean="0"/>
              <a:t> Optional list of requirements called </a:t>
            </a:r>
            <a:r>
              <a:rPr lang="en-US" altLang="en-US" sz="2000" smtClean="0">
                <a:solidFill>
                  <a:schemeClr val="tx2"/>
                </a:solidFill>
              </a:rPr>
              <a:t>preconditions</a:t>
            </a:r>
            <a:r>
              <a:rPr lang="en-US" altLang="en-US" sz="2000" smtClean="0"/>
              <a:t> that must be satisfied before the procedure is called.</a:t>
            </a:r>
          </a:p>
        </p:txBody>
      </p:sp>
      <p:sp>
        <p:nvSpPr>
          <p:cNvPr id="40966" name="Text Box 4"/>
          <p:cNvSpPr txBox="1">
            <a:spLocks noChangeArrowheads="1"/>
          </p:cNvSpPr>
          <p:nvPr/>
        </p:nvSpPr>
        <p:spPr bwMode="auto">
          <a:xfrm>
            <a:off x="685800" y="1066800"/>
            <a:ext cx="73914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a:t>Suggested documentation for each procedure:</a:t>
            </a:r>
          </a:p>
        </p:txBody>
      </p:sp>
      <p:sp>
        <p:nvSpPr>
          <p:cNvPr id="110597" name="Text Box 5"/>
          <p:cNvSpPr txBox="1">
            <a:spLocks noChangeArrowheads="1"/>
          </p:cNvSpPr>
          <p:nvPr/>
        </p:nvSpPr>
        <p:spPr bwMode="auto">
          <a:xfrm>
            <a:off x="685800" y="4495800"/>
            <a:ext cx="7620000" cy="92392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a:t>If a procedure is called without its preconditions satisfied, it will  probably not produce the expected output.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05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7"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2"/>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6/e, 2010.</a:t>
            </a:r>
          </a:p>
        </p:txBody>
      </p:sp>
      <p:sp>
        <p:nvSpPr>
          <p:cNvPr id="41987" name="Slide Number Placeholder 3"/>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6FCAFB8A-2550-4021-A610-6FB6872B24C9}" type="slidenum">
              <a:rPr lang="en-US" altLang="en-US" sz="1600">
                <a:latin typeface="Times New Roman" pitchFamily="18" charset="0"/>
              </a:rPr>
              <a:pPr eaLnBrk="1" hangingPunct="1"/>
              <a:t>4</a:t>
            </a:fld>
            <a:endParaRPr lang="en-US" altLang="en-US" sz="1600">
              <a:latin typeface="Times New Roman" pitchFamily="18" charset="0"/>
            </a:endParaRPr>
          </a:p>
        </p:txBody>
      </p:sp>
      <p:sp>
        <p:nvSpPr>
          <p:cNvPr id="87042" name="Rectangle 2"/>
          <p:cNvSpPr>
            <a:spLocks noGrp="1" noChangeArrowheads="1"/>
          </p:cNvSpPr>
          <p:nvPr>
            <p:ph type="title"/>
          </p:nvPr>
        </p:nvSpPr>
        <p:spPr/>
        <p:txBody>
          <a:bodyPr/>
          <a:lstStyle/>
          <a:p>
            <a:pPr eaLnBrk="1" hangingPunct="1">
              <a:defRPr/>
            </a:pPr>
            <a:r>
              <a:rPr lang="en-US" altLang="en-US" smtClean="0"/>
              <a:t>Example: SumOf Procedure</a:t>
            </a:r>
          </a:p>
        </p:txBody>
      </p:sp>
      <p:sp>
        <p:nvSpPr>
          <p:cNvPr id="41989" name="Text Box 3"/>
          <p:cNvSpPr txBox="1">
            <a:spLocks noChangeArrowheads="1"/>
          </p:cNvSpPr>
          <p:nvPr/>
        </p:nvSpPr>
        <p:spPr bwMode="auto">
          <a:xfrm>
            <a:off x="685800" y="1447800"/>
            <a:ext cx="76962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tabLst>
                <a:tab pos="457200" algn="l"/>
                <a:tab pos="3657600" algn="l"/>
                <a:tab pos="4114800" algn="l"/>
              </a:tabLst>
              <a:defRPr sz="2100">
                <a:solidFill>
                  <a:schemeClr val="tx1"/>
                </a:solidFill>
                <a:latin typeface="Arial" charset="0"/>
              </a:defRPr>
            </a:lvl1pPr>
            <a:lvl2pPr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50000"/>
              </a:lnSpc>
              <a:spcBef>
                <a:spcPct val="50000"/>
              </a:spcBef>
            </a:pPr>
            <a:r>
              <a:rPr lang="en-US" altLang="en-US" sz="1600" b="1" dirty="0" err="1" smtClean="0">
                <a:latin typeface="Courier New" pitchFamily="49" charset="0"/>
              </a:rPr>
              <a:t>SumOf</a:t>
            </a:r>
            <a:r>
              <a:rPr lang="en-US" altLang="en-US" sz="1600" b="1" dirty="0" smtClean="0">
                <a:latin typeface="Courier New" pitchFamily="49" charset="0"/>
              </a:rPr>
              <a:t> PROC</a:t>
            </a:r>
          </a:p>
          <a:p>
            <a:pPr eaLnBrk="1" hangingPunct="1">
              <a:lnSpc>
                <a:spcPct val="50000"/>
              </a:lnSpc>
              <a:spcBef>
                <a:spcPct val="50000"/>
              </a:spcBef>
            </a:pPr>
            <a:r>
              <a:rPr lang="en-US" altLang="en-US" sz="1600" b="1" dirty="0">
                <a:latin typeface="Courier New" pitchFamily="49" charset="0"/>
              </a:rPr>
              <a:t>;---------------------------------------------------------</a:t>
            </a:r>
          </a:p>
          <a:p>
            <a:pPr eaLnBrk="1" hangingPunct="1">
              <a:lnSpc>
                <a:spcPct val="50000"/>
              </a:lnSpc>
              <a:spcBef>
                <a:spcPct val="50000"/>
              </a:spcBef>
            </a:pPr>
            <a:r>
              <a:rPr lang="en-US" altLang="en-US" sz="1600" b="1" dirty="0" smtClean="0">
                <a:latin typeface="Courier New" pitchFamily="49" charset="0"/>
              </a:rPr>
              <a:t>;</a:t>
            </a:r>
            <a:endParaRPr lang="en-US" altLang="en-US" sz="1600" b="1" dirty="0">
              <a:latin typeface="Courier New" pitchFamily="49" charset="0"/>
            </a:endParaRPr>
          </a:p>
          <a:p>
            <a:pPr eaLnBrk="1" hangingPunct="1">
              <a:lnSpc>
                <a:spcPct val="50000"/>
              </a:lnSpc>
              <a:spcBef>
                <a:spcPct val="50000"/>
              </a:spcBef>
            </a:pPr>
            <a:r>
              <a:rPr lang="en-US" altLang="en-US" sz="1600" b="1" dirty="0">
                <a:latin typeface="Courier New" pitchFamily="49" charset="0"/>
              </a:rPr>
              <a:t>; Calculates and returns the sum of three 32-bit integers.</a:t>
            </a:r>
          </a:p>
          <a:p>
            <a:pPr eaLnBrk="1" hangingPunct="1">
              <a:lnSpc>
                <a:spcPct val="50000"/>
              </a:lnSpc>
              <a:spcBef>
                <a:spcPct val="50000"/>
              </a:spcBef>
            </a:pPr>
            <a:r>
              <a:rPr lang="en-US" altLang="en-US" sz="1600" b="1" dirty="0">
                <a:latin typeface="Courier New" pitchFamily="49" charset="0"/>
              </a:rPr>
              <a:t>; </a:t>
            </a:r>
            <a:r>
              <a:rPr lang="en-US" altLang="en-US" sz="1600" b="1" dirty="0">
                <a:solidFill>
                  <a:srgbClr val="FFC000"/>
                </a:solidFill>
                <a:latin typeface="Courier New" pitchFamily="49" charset="0"/>
              </a:rPr>
              <a:t>Receives</a:t>
            </a:r>
            <a:r>
              <a:rPr lang="en-US" altLang="en-US" sz="1600" b="1" dirty="0">
                <a:latin typeface="Courier New" pitchFamily="49" charset="0"/>
              </a:rPr>
              <a:t>: EAX, EBX, ECX, the three integers. May be</a:t>
            </a:r>
          </a:p>
          <a:p>
            <a:pPr eaLnBrk="1" hangingPunct="1">
              <a:lnSpc>
                <a:spcPct val="50000"/>
              </a:lnSpc>
              <a:spcBef>
                <a:spcPct val="50000"/>
              </a:spcBef>
            </a:pPr>
            <a:r>
              <a:rPr lang="en-US" altLang="en-US" sz="1600" b="1" dirty="0">
                <a:latin typeface="Courier New" pitchFamily="49" charset="0"/>
              </a:rPr>
              <a:t>; signed or unsigned.</a:t>
            </a:r>
          </a:p>
          <a:p>
            <a:pPr eaLnBrk="1" hangingPunct="1">
              <a:lnSpc>
                <a:spcPct val="50000"/>
              </a:lnSpc>
              <a:spcBef>
                <a:spcPct val="50000"/>
              </a:spcBef>
            </a:pPr>
            <a:r>
              <a:rPr lang="en-US" altLang="en-US" sz="1600" b="1" dirty="0">
                <a:latin typeface="Courier New" pitchFamily="49" charset="0"/>
              </a:rPr>
              <a:t>; </a:t>
            </a:r>
            <a:r>
              <a:rPr lang="en-US" altLang="en-US" sz="1600" b="1" dirty="0">
                <a:solidFill>
                  <a:srgbClr val="FFC000"/>
                </a:solidFill>
                <a:latin typeface="Courier New" pitchFamily="49" charset="0"/>
              </a:rPr>
              <a:t>Returns</a:t>
            </a:r>
            <a:r>
              <a:rPr lang="en-US" altLang="en-US" sz="1600" b="1" dirty="0">
                <a:latin typeface="Courier New" pitchFamily="49" charset="0"/>
              </a:rPr>
              <a:t>: EAX = sum, and the status flags (Carry,</a:t>
            </a:r>
          </a:p>
          <a:p>
            <a:pPr eaLnBrk="1" hangingPunct="1">
              <a:lnSpc>
                <a:spcPct val="50000"/>
              </a:lnSpc>
              <a:spcBef>
                <a:spcPct val="50000"/>
              </a:spcBef>
            </a:pPr>
            <a:r>
              <a:rPr lang="en-US" altLang="en-US" sz="1600" b="1" dirty="0">
                <a:latin typeface="Courier New" pitchFamily="49" charset="0"/>
              </a:rPr>
              <a:t>; Overflow, etc.) are changed.</a:t>
            </a:r>
          </a:p>
          <a:p>
            <a:pPr eaLnBrk="1" hangingPunct="1">
              <a:lnSpc>
                <a:spcPct val="50000"/>
              </a:lnSpc>
              <a:spcBef>
                <a:spcPct val="50000"/>
              </a:spcBef>
            </a:pPr>
            <a:r>
              <a:rPr lang="en-US" altLang="en-US" sz="1600" b="1" dirty="0">
                <a:latin typeface="Courier New" pitchFamily="49" charset="0"/>
              </a:rPr>
              <a:t>; </a:t>
            </a:r>
            <a:r>
              <a:rPr lang="en-US" altLang="en-US" sz="1600" b="1" dirty="0">
                <a:solidFill>
                  <a:srgbClr val="FFC000"/>
                </a:solidFill>
                <a:latin typeface="Courier New" pitchFamily="49" charset="0"/>
              </a:rPr>
              <a:t>Requires</a:t>
            </a:r>
            <a:r>
              <a:rPr lang="en-US" altLang="en-US" sz="1600" b="1" dirty="0">
                <a:latin typeface="Courier New" pitchFamily="49" charset="0"/>
              </a:rPr>
              <a:t>: nothing</a:t>
            </a:r>
          </a:p>
          <a:p>
            <a:pPr eaLnBrk="1" hangingPunct="1">
              <a:lnSpc>
                <a:spcPct val="50000"/>
              </a:lnSpc>
              <a:spcBef>
                <a:spcPct val="50000"/>
              </a:spcBef>
            </a:pPr>
            <a:r>
              <a:rPr lang="en-US" altLang="en-US" sz="1600" b="1" dirty="0">
                <a:latin typeface="Courier New" pitchFamily="49" charset="0"/>
              </a:rPr>
              <a:t>;---------------------------------------------------------</a:t>
            </a:r>
          </a:p>
          <a:p>
            <a:pPr lvl="1" eaLnBrk="1" hangingPunct="1">
              <a:lnSpc>
                <a:spcPct val="50000"/>
              </a:lnSpc>
              <a:spcBef>
                <a:spcPct val="50000"/>
              </a:spcBef>
            </a:pPr>
            <a:r>
              <a:rPr lang="en-US" altLang="en-US" sz="1600" b="1" dirty="0">
                <a:latin typeface="Courier New" pitchFamily="49" charset="0"/>
              </a:rPr>
              <a:t>add </a:t>
            </a:r>
            <a:r>
              <a:rPr lang="en-US" altLang="en-US" sz="1600" b="1" dirty="0" err="1">
                <a:latin typeface="Courier New" pitchFamily="49" charset="0"/>
              </a:rPr>
              <a:t>eax,ebx</a:t>
            </a:r>
            <a:endParaRPr lang="en-US" altLang="en-US" sz="1600" b="1" dirty="0">
              <a:latin typeface="Courier New" pitchFamily="49" charset="0"/>
            </a:endParaRPr>
          </a:p>
          <a:p>
            <a:pPr lvl="1" eaLnBrk="1" hangingPunct="1">
              <a:lnSpc>
                <a:spcPct val="50000"/>
              </a:lnSpc>
              <a:spcBef>
                <a:spcPct val="50000"/>
              </a:spcBef>
            </a:pPr>
            <a:r>
              <a:rPr lang="en-US" altLang="en-US" sz="1600" b="1" dirty="0">
                <a:latin typeface="Courier New" pitchFamily="49" charset="0"/>
              </a:rPr>
              <a:t>add </a:t>
            </a:r>
            <a:r>
              <a:rPr lang="en-US" altLang="en-US" sz="1600" b="1" dirty="0" err="1">
                <a:latin typeface="Courier New" pitchFamily="49" charset="0"/>
              </a:rPr>
              <a:t>eax,ecx</a:t>
            </a:r>
            <a:endParaRPr lang="en-US" altLang="en-US" sz="1600" b="1" dirty="0">
              <a:latin typeface="Courier New" pitchFamily="49" charset="0"/>
            </a:endParaRPr>
          </a:p>
          <a:p>
            <a:pPr lvl="1" eaLnBrk="1" hangingPunct="1">
              <a:lnSpc>
                <a:spcPct val="50000"/>
              </a:lnSpc>
              <a:spcBef>
                <a:spcPct val="50000"/>
              </a:spcBef>
            </a:pPr>
            <a:r>
              <a:rPr lang="en-US" altLang="en-US" sz="1600" b="1" dirty="0">
                <a:latin typeface="Courier New" pitchFamily="49" charset="0"/>
              </a:rPr>
              <a:t>ret</a:t>
            </a:r>
          </a:p>
          <a:p>
            <a:pPr eaLnBrk="1" hangingPunct="1">
              <a:lnSpc>
                <a:spcPct val="50000"/>
              </a:lnSpc>
              <a:spcBef>
                <a:spcPct val="50000"/>
              </a:spcBef>
            </a:pPr>
            <a:r>
              <a:rPr lang="en-US" altLang="en-US" sz="1600" b="1" dirty="0" err="1">
                <a:latin typeface="Courier New" pitchFamily="49" charset="0"/>
              </a:rPr>
              <a:t>SumOf</a:t>
            </a:r>
            <a:r>
              <a:rPr lang="en-US" altLang="en-US" sz="1600" b="1" dirty="0">
                <a:latin typeface="Courier New" pitchFamily="49" charset="0"/>
              </a:rPr>
              <a:t> ENDP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xfrm>
            <a:off x="228600" y="6400800"/>
            <a:ext cx="4800600" cy="304800"/>
          </a:xfrm>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dirty="0"/>
              <a:t>Irvine, Kip R. Assembly Language for x86 Processors 6/e, 2010.</a:t>
            </a:r>
          </a:p>
        </p:txBody>
      </p:sp>
      <p:sp>
        <p:nvSpPr>
          <p:cNvPr id="43011" name="Slide Number Placeholder 4"/>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6149F497-4513-4290-A9C3-7DBE0E57AA0C}" type="slidenum">
              <a:rPr lang="en-US" altLang="en-US" sz="1600">
                <a:latin typeface="Times New Roman" pitchFamily="18" charset="0"/>
              </a:rPr>
              <a:pPr eaLnBrk="1" hangingPunct="1"/>
              <a:t>5</a:t>
            </a:fld>
            <a:endParaRPr lang="en-US" altLang="en-US" sz="1600">
              <a:latin typeface="Times New Roman" pitchFamily="18" charset="0"/>
            </a:endParaRPr>
          </a:p>
        </p:txBody>
      </p:sp>
      <p:sp>
        <p:nvSpPr>
          <p:cNvPr id="111618" name="Rectangle 2"/>
          <p:cNvSpPr>
            <a:spLocks noGrp="1" noChangeArrowheads="1"/>
          </p:cNvSpPr>
          <p:nvPr>
            <p:ph type="title"/>
          </p:nvPr>
        </p:nvSpPr>
        <p:spPr/>
        <p:txBody>
          <a:bodyPr/>
          <a:lstStyle/>
          <a:p>
            <a:pPr eaLnBrk="1" hangingPunct="1">
              <a:defRPr/>
            </a:pPr>
            <a:r>
              <a:rPr lang="en-US" altLang="en-US" dirty="0" smtClean="0"/>
              <a:t>CALL and RET Instructions</a:t>
            </a:r>
          </a:p>
        </p:txBody>
      </p:sp>
      <p:sp>
        <p:nvSpPr>
          <p:cNvPr id="43013" name="Rectangle 3"/>
          <p:cNvSpPr>
            <a:spLocks noGrp="1" noChangeArrowheads="1"/>
          </p:cNvSpPr>
          <p:nvPr>
            <p:ph type="body" idx="1"/>
          </p:nvPr>
        </p:nvSpPr>
        <p:spPr>
          <a:xfrm>
            <a:off x="457200" y="838200"/>
            <a:ext cx="8534400" cy="5410200"/>
          </a:xfrm>
        </p:spPr>
        <p:txBody>
          <a:bodyPr/>
          <a:lstStyle/>
          <a:p>
            <a:pPr eaLnBrk="1" hangingPunct="1"/>
            <a:r>
              <a:rPr lang="en-US" altLang="en-US" dirty="0" smtClean="0"/>
              <a:t>The CALL instruction calls a procedure </a:t>
            </a:r>
          </a:p>
          <a:p>
            <a:pPr lvl="1" eaLnBrk="1" hangingPunct="1"/>
            <a:r>
              <a:rPr lang="en-US" altLang="en-US" dirty="0" smtClean="0"/>
              <a:t>pushes offset of next instruction on the stack</a:t>
            </a:r>
            <a:endParaRPr lang="en-US" altLang="en-US" sz="1800" dirty="0" smtClean="0">
              <a:solidFill>
                <a:srgbClr val="FFC000"/>
              </a:solidFill>
            </a:endParaRPr>
          </a:p>
          <a:p>
            <a:pPr lvl="2" eaLnBrk="1" hangingPunct="1"/>
            <a:r>
              <a:rPr lang="en-US" altLang="en-US" sz="1800" dirty="0">
                <a:solidFill>
                  <a:srgbClr val="FFFF00"/>
                </a:solidFill>
              </a:rPr>
              <a:t>ESP is decremented by </a:t>
            </a:r>
            <a:r>
              <a:rPr lang="en-US" altLang="en-US" sz="1800" dirty="0" smtClean="0">
                <a:solidFill>
                  <a:srgbClr val="FFFF00"/>
                </a:solidFill>
              </a:rPr>
              <a:t>4</a:t>
            </a:r>
          </a:p>
          <a:p>
            <a:pPr lvl="2" eaLnBrk="1" hangingPunct="1"/>
            <a:r>
              <a:rPr lang="en-US" altLang="en-US" sz="1800" dirty="0">
                <a:solidFill>
                  <a:srgbClr val="FFFF00"/>
                </a:solidFill>
              </a:rPr>
              <a:t>The content of EIP is copied at the </a:t>
            </a:r>
            <a:r>
              <a:rPr lang="en-US" altLang="en-US" sz="1800" dirty="0" err="1">
                <a:solidFill>
                  <a:srgbClr val="FFFF00"/>
                </a:solidFill>
              </a:rPr>
              <a:t>dword</a:t>
            </a:r>
            <a:r>
              <a:rPr lang="en-US" altLang="en-US" sz="1800" dirty="0">
                <a:solidFill>
                  <a:srgbClr val="FFFF00"/>
                </a:solidFill>
              </a:rPr>
              <a:t> pointed by ESP (Note: the content of EIP is the offset address of the instruction following CALL: where the procedure must return</a:t>
            </a:r>
            <a:r>
              <a:rPr lang="en-US" altLang="en-US" sz="1800" dirty="0" smtClean="0">
                <a:solidFill>
                  <a:srgbClr val="FFFF00"/>
                </a:solidFill>
              </a:rPr>
              <a:t>)</a:t>
            </a:r>
          </a:p>
          <a:p>
            <a:pPr lvl="2" eaLnBrk="1" hangingPunct="1"/>
            <a:endParaRPr lang="en-US" altLang="en-US" sz="1800" dirty="0" smtClean="0">
              <a:solidFill>
                <a:srgbClr val="FFC000"/>
              </a:solidFill>
            </a:endParaRPr>
          </a:p>
          <a:p>
            <a:pPr lvl="1" eaLnBrk="1" hangingPunct="1"/>
            <a:r>
              <a:rPr lang="en-US" altLang="en-US" dirty="0" smtClean="0"/>
              <a:t>copies the address of the called procedure into EIP</a:t>
            </a:r>
            <a:endParaRPr lang="en-US" altLang="en-US" sz="1800" dirty="0" smtClean="0">
              <a:solidFill>
                <a:srgbClr val="FFC000"/>
              </a:solidFill>
            </a:endParaRPr>
          </a:p>
          <a:p>
            <a:pPr lvl="2" eaLnBrk="1" hangingPunct="1"/>
            <a:r>
              <a:rPr lang="en-US" altLang="en-US" sz="1800" dirty="0">
                <a:solidFill>
                  <a:srgbClr val="FFFF00"/>
                </a:solidFill>
              </a:rPr>
              <a:t>The offset address of the first instruction in the called procedure is copied into EIP (this will thus be the next instruction to execute</a:t>
            </a:r>
            <a:r>
              <a:rPr lang="en-US" altLang="en-US" sz="1800" dirty="0" smtClean="0">
                <a:solidFill>
                  <a:srgbClr val="FFFF00"/>
                </a:solidFill>
              </a:rPr>
              <a:t>)</a:t>
            </a:r>
          </a:p>
          <a:p>
            <a:pPr lvl="2" eaLnBrk="1" hangingPunct="1"/>
            <a:endParaRPr lang="en-US" altLang="en-US" sz="1800" dirty="0" smtClean="0">
              <a:solidFill>
                <a:srgbClr val="FFC000"/>
              </a:solidFill>
            </a:endParaRPr>
          </a:p>
          <a:p>
            <a:pPr eaLnBrk="1" hangingPunct="1"/>
            <a:r>
              <a:rPr lang="en-US" altLang="en-US" dirty="0" smtClean="0"/>
              <a:t> The RET instruction returns from a procedure</a:t>
            </a:r>
          </a:p>
          <a:p>
            <a:pPr lvl="1" eaLnBrk="1" hangingPunct="1"/>
            <a:r>
              <a:rPr lang="en-US" altLang="en-US" dirty="0" smtClean="0"/>
              <a:t>pops top of stack into EIP</a:t>
            </a:r>
            <a:endParaRPr lang="en-US" altLang="en-US" sz="1800" dirty="0" smtClean="0">
              <a:solidFill>
                <a:srgbClr val="FFC000"/>
              </a:solidFill>
            </a:endParaRPr>
          </a:p>
          <a:p>
            <a:pPr lvl="2" eaLnBrk="1" hangingPunct="1"/>
            <a:r>
              <a:rPr lang="en-US" altLang="en-US" sz="1800" dirty="0">
                <a:solidFill>
                  <a:srgbClr val="FFFF00"/>
                </a:solidFill>
              </a:rPr>
              <a:t>The </a:t>
            </a:r>
            <a:r>
              <a:rPr lang="en-US" altLang="en-US" sz="1800" dirty="0" err="1">
                <a:solidFill>
                  <a:srgbClr val="FFFF00"/>
                </a:solidFill>
              </a:rPr>
              <a:t>dword</a:t>
            </a:r>
            <a:r>
              <a:rPr lang="en-US" altLang="en-US" sz="1800" dirty="0">
                <a:solidFill>
                  <a:srgbClr val="FFFF00"/>
                </a:solidFill>
              </a:rPr>
              <a:t> pointed by ESP is copied into </a:t>
            </a:r>
            <a:r>
              <a:rPr lang="en-US" altLang="en-US" sz="1800" dirty="0" smtClean="0">
                <a:solidFill>
                  <a:srgbClr val="FFFF00"/>
                </a:solidFill>
              </a:rPr>
              <a:t>EIP</a:t>
            </a:r>
          </a:p>
          <a:p>
            <a:pPr lvl="2" eaLnBrk="1" hangingPunct="1"/>
            <a:r>
              <a:rPr lang="en-US" altLang="en-US" sz="1800" dirty="0">
                <a:solidFill>
                  <a:srgbClr val="FFFF00"/>
                </a:solidFill>
              </a:rPr>
              <a:t>ESP is incremented by 4 (the instruction pointed by EIP is then executed)</a:t>
            </a:r>
            <a:endParaRPr lang="en-US" altLang="en-US" sz="1800" dirty="0" smtClean="0">
              <a:solidFill>
                <a:srgbClr val="FFFF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4"/>
          <p:cNvSpPr>
            <a:spLocks noGrp="1"/>
          </p:cNvSpPr>
          <p:nvPr>
            <p:ph type="sldNum" sz="quarter" idx="12"/>
          </p:nvPr>
        </p:nvSpPr>
        <p:spPr/>
        <p:txBody>
          <a:bodyPr/>
          <a:lstStyle/>
          <a:p>
            <a:fld id="{F6E74396-D8FE-4705-9B3F-DBD6CD7A39F2}" type="slidenum">
              <a:rPr lang="en-US" altLang="en-US">
                <a:solidFill>
                  <a:srgbClr val="FF9966"/>
                </a:solidFill>
              </a:rPr>
              <a:pPr/>
              <a:t>6</a:t>
            </a:fld>
            <a:endParaRPr lang="en-US" altLang="en-US">
              <a:solidFill>
                <a:srgbClr val="FF9966"/>
              </a:solidFill>
            </a:endParaRPr>
          </a:p>
        </p:txBody>
      </p:sp>
      <p:sp>
        <p:nvSpPr>
          <p:cNvPr id="96258" name="Rectangle 2"/>
          <p:cNvSpPr>
            <a:spLocks noGrp="1" noChangeArrowheads="1"/>
          </p:cNvSpPr>
          <p:nvPr>
            <p:ph type="title"/>
          </p:nvPr>
        </p:nvSpPr>
        <p:spPr/>
        <p:txBody>
          <a:bodyPr/>
          <a:lstStyle/>
          <a:p>
            <a:r>
              <a:rPr lang="en-US" altLang="en-US" dirty="0" smtClean="0"/>
              <a:t>Illustration </a:t>
            </a:r>
            <a:r>
              <a:rPr lang="en-US" altLang="en-US" dirty="0"/>
              <a:t>of CALL and RET</a:t>
            </a:r>
          </a:p>
        </p:txBody>
      </p:sp>
      <p:sp>
        <p:nvSpPr>
          <p:cNvPr id="96259" name="Text Box 3"/>
          <p:cNvSpPr txBox="1">
            <a:spLocks noChangeArrowheads="1"/>
          </p:cNvSpPr>
          <p:nvPr/>
        </p:nvSpPr>
        <p:spPr bwMode="auto">
          <a:xfrm>
            <a:off x="1584325" y="11334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fr-CA" altLang="en-US" sz="2400" b="1">
              <a:solidFill>
                <a:srgbClr val="010000"/>
              </a:solidFill>
              <a:latin typeface="Courier New" pitchFamily="49" charset="0"/>
            </a:endParaRPr>
          </a:p>
        </p:txBody>
      </p:sp>
      <p:sp>
        <p:nvSpPr>
          <p:cNvPr id="96260" name="Text Box 4"/>
          <p:cNvSpPr txBox="1">
            <a:spLocks noChangeArrowheads="1"/>
          </p:cNvSpPr>
          <p:nvPr/>
        </p:nvSpPr>
        <p:spPr bwMode="auto">
          <a:xfrm>
            <a:off x="1143000" y="1219200"/>
            <a:ext cx="2922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i="1">
                <a:solidFill>
                  <a:srgbClr val="FF9900"/>
                </a:solidFill>
                <a:latin typeface="Courier New" pitchFamily="49" charset="0"/>
              </a:rPr>
              <a:t>Calling Program</a:t>
            </a:r>
          </a:p>
        </p:txBody>
      </p:sp>
      <p:sp>
        <p:nvSpPr>
          <p:cNvPr id="96261" name="Text Box 5"/>
          <p:cNvSpPr txBox="1">
            <a:spLocks noChangeArrowheads="1"/>
          </p:cNvSpPr>
          <p:nvPr/>
        </p:nvSpPr>
        <p:spPr bwMode="auto">
          <a:xfrm>
            <a:off x="5013325" y="1209675"/>
            <a:ext cx="3105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i="1">
                <a:solidFill>
                  <a:srgbClr val="FF9900"/>
                </a:solidFill>
                <a:latin typeface="Courier New" pitchFamily="49" charset="0"/>
              </a:rPr>
              <a:t>Called Procedure</a:t>
            </a:r>
          </a:p>
        </p:txBody>
      </p:sp>
      <p:sp>
        <p:nvSpPr>
          <p:cNvPr id="96262" name="Text Box 6"/>
          <p:cNvSpPr txBox="1">
            <a:spLocks noChangeArrowheads="1"/>
          </p:cNvSpPr>
          <p:nvPr/>
        </p:nvSpPr>
        <p:spPr bwMode="auto">
          <a:xfrm>
            <a:off x="762000" y="1752600"/>
            <a:ext cx="3733800" cy="1920875"/>
          </a:xfrm>
          <a:prstGeom prst="rect">
            <a:avLst/>
          </a:prstGeom>
          <a:solidFill>
            <a:schemeClr val="accent2"/>
          </a:solidFill>
          <a:ln>
            <a:noFill/>
          </a:ln>
          <a:effectLst/>
          <a:extLst/>
        </p:spPr>
        <p:txBody>
          <a:bodyPr>
            <a:spAutoFit/>
          </a:bodyPr>
          <a:lstStyle/>
          <a:p>
            <a:pPr eaLnBrk="0" hangingPunct="0"/>
            <a:r>
              <a:rPr lang="en-US" altLang="en-US" sz="2000" b="1" dirty="0">
                <a:solidFill>
                  <a:srgbClr val="010000"/>
                </a:solidFill>
                <a:latin typeface="Courier New" pitchFamily="49" charset="0"/>
              </a:rPr>
              <a:t>	main:</a:t>
            </a:r>
          </a:p>
          <a:p>
            <a:pPr eaLnBrk="0" hangingPunct="0"/>
            <a:r>
              <a:rPr lang="en-US" altLang="en-US" sz="2000" b="1" dirty="0">
                <a:solidFill>
                  <a:srgbClr val="010000"/>
                </a:solidFill>
                <a:latin typeface="Courier New" pitchFamily="49" charset="0"/>
              </a:rPr>
              <a:t>   	  ...</a:t>
            </a:r>
          </a:p>
          <a:p>
            <a:pPr eaLnBrk="0" hangingPunct="0"/>
            <a:r>
              <a:rPr lang="en-US" altLang="en-US" sz="2000" b="1" dirty="0">
                <a:solidFill>
                  <a:srgbClr val="FF0000"/>
                </a:solidFill>
                <a:latin typeface="Courier New" pitchFamily="49" charset="0"/>
              </a:rPr>
              <a:t>006A5100h</a:t>
            </a:r>
            <a:r>
              <a:rPr lang="en-US" altLang="en-US" sz="2000" b="1" dirty="0">
                <a:solidFill>
                  <a:srgbClr val="010000"/>
                </a:solidFill>
                <a:latin typeface="Courier New" pitchFamily="49" charset="0"/>
              </a:rPr>
              <a:t>: call </a:t>
            </a:r>
            <a:r>
              <a:rPr lang="en-US" altLang="en-US" sz="2000" b="1" dirty="0" err="1">
                <a:solidFill>
                  <a:srgbClr val="010000"/>
                </a:solidFill>
                <a:latin typeface="Courier New" pitchFamily="49" charset="0"/>
              </a:rPr>
              <a:t>ProcA</a:t>
            </a:r>
            <a:endParaRPr lang="en-US" altLang="en-US" sz="2000" b="1" dirty="0">
              <a:solidFill>
                <a:srgbClr val="010000"/>
              </a:solidFill>
              <a:latin typeface="Courier New" pitchFamily="49" charset="0"/>
            </a:endParaRPr>
          </a:p>
          <a:p>
            <a:pPr eaLnBrk="0" hangingPunct="0"/>
            <a:r>
              <a:rPr lang="en-US" altLang="en-US" sz="2000" b="1" dirty="0">
                <a:solidFill>
                  <a:srgbClr val="FF0000"/>
                </a:solidFill>
                <a:latin typeface="Courier New" pitchFamily="49" charset="0"/>
              </a:rPr>
              <a:t>006A5105h</a:t>
            </a:r>
            <a:r>
              <a:rPr lang="en-US" altLang="en-US" sz="2000" b="1" dirty="0">
                <a:solidFill>
                  <a:srgbClr val="010000"/>
                </a:solidFill>
                <a:latin typeface="Courier New" pitchFamily="49" charset="0"/>
              </a:rPr>
              <a:t>: </a:t>
            </a:r>
            <a:r>
              <a:rPr lang="en-US" altLang="en-US" sz="2000" b="1" dirty="0" err="1">
                <a:solidFill>
                  <a:srgbClr val="010000"/>
                </a:solidFill>
                <a:latin typeface="Courier New" pitchFamily="49" charset="0"/>
              </a:rPr>
              <a:t>inc</a:t>
            </a:r>
            <a:r>
              <a:rPr lang="en-US" altLang="en-US" sz="2000" b="1" dirty="0">
                <a:solidFill>
                  <a:srgbClr val="010000"/>
                </a:solidFill>
                <a:latin typeface="Courier New" pitchFamily="49" charset="0"/>
              </a:rPr>
              <a:t> </a:t>
            </a:r>
            <a:r>
              <a:rPr lang="en-US" altLang="en-US" sz="2000" b="1" dirty="0" err="1">
                <a:solidFill>
                  <a:srgbClr val="010000"/>
                </a:solidFill>
                <a:latin typeface="Courier New" pitchFamily="49" charset="0"/>
              </a:rPr>
              <a:t>eax</a:t>
            </a:r>
            <a:endParaRPr lang="en-US" altLang="en-US" sz="2000" b="1" dirty="0">
              <a:solidFill>
                <a:srgbClr val="010000"/>
              </a:solidFill>
              <a:latin typeface="Courier New" pitchFamily="49" charset="0"/>
            </a:endParaRPr>
          </a:p>
          <a:p>
            <a:pPr eaLnBrk="0" hangingPunct="0"/>
            <a:r>
              <a:rPr lang="en-US" altLang="en-US" sz="2000" b="1" dirty="0">
                <a:solidFill>
                  <a:srgbClr val="010000"/>
                </a:solidFill>
                <a:latin typeface="Courier New" pitchFamily="49" charset="0"/>
              </a:rPr>
              <a:t>        ...</a:t>
            </a:r>
          </a:p>
          <a:p>
            <a:pPr eaLnBrk="0" hangingPunct="0"/>
            <a:endParaRPr lang="en-US" altLang="en-US" sz="2000" b="1" dirty="0">
              <a:solidFill>
                <a:srgbClr val="010000"/>
              </a:solidFill>
              <a:latin typeface="Courier New" pitchFamily="49" charset="0"/>
            </a:endParaRPr>
          </a:p>
        </p:txBody>
      </p:sp>
      <p:sp>
        <p:nvSpPr>
          <p:cNvPr id="96263" name="Text Box 7"/>
          <p:cNvSpPr txBox="1">
            <a:spLocks noChangeArrowheads="1"/>
          </p:cNvSpPr>
          <p:nvPr/>
        </p:nvSpPr>
        <p:spPr bwMode="auto">
          <a:xfrm>
            <a:off x="5318125" y="1863725"/>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fr-CA" altLang="en-US" sz="2000" b="1">
              <a:solidFill>
                <a:srgbClr val="010000"/>
              </a:solidFill>
              <a:latin typeface="Courier New" pitchFamily="49" charset="0"/>
            </a:endParaRPr>
          </a:p>
        </p:txBody>
      </p:sp>
      <p:sp>
        <p:nvSpPr>
          <p:cNvPr id="96265" name="Text Box 9"/>
          <p:cNvSpPr txBox="1">
            <a:spLocks noChangeArrowheads="1"/>
          </p:cNvSpPr>
          <p:nvPr/>
        </p:nvSpPr>
        <p:spPr bwMode="auto">
          <a:xfrm>
            <a:off x="5470525" y="18954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fr-CA" altLang="en-US" sz="2400" b="1">
              <a:solidFill>
                <a:srgbClr val="010000"/>
              </a:solidFill>
              <a:latin typeface="Courier New" pitchFamily="49" charset="0"/>
            </a:endParaRPr>
          </a:p>
        </p:txBody>
      </p:sp>
      <p:sp>
        <p:nvSpPr>
          <p:cNvPr id="96266" name="Text Box 10"/>
          <p:cNvSpPr txBox="1">
            <a:spLocks noChangeArrowheads="1"/>
          </p:cNvSpPr>
          <p:nvPr/>
        </p:nvSpPr>
        <p:spPr bwMode="auto">
          <a:xfrm>
            <a:off x="4800600" y="1676400"/>
            <a:ext cx="3994150" cy="1616075"/>
          </a:xfrm>
          <a:prstGeom prst="rect">
            <a:avLst/>
          </a:prstGeom>
          <a:solidFill>
            <a:schemeClr val="accent2"/>
          </a:solidFill>
          <a:ln>
            <a:noFill/>
          </a:ln>
          <a:effectLst/>
          <a:extLst/>
        </p:spPr>
        <p:txBody>
          <a:bodyPr>
            <a:spAutoFit/>
          </a:bodyPr>
          <a:lstStyle/>
          <a:p>
            <a:pPr eaLnBrk="0" hangingPunct="0"/>
            <a:r>
              <a:rPr lang="en-US" altLang="en-US" sz="2000" b="1" dirty="0">
                <a:solidFill>
                  <a:srgbClr val="010000"/>
                </a:solidFill>
                <a:latin typeface="Courier New" pitchFamily="49" charset="0"/>
              </a:rPr>
              <a:t>	</a:t>
            </a:r>
            <a:r>
              <a:rPr lang="en-US" altLang="en-US" sz="2000" b="1" dirty="0" err="1">
                <a:solidFill>
                  <a:srgbClr val="010000"/>
                </a:solidFill>
                <a:latin typeface="Courier New" pitchFamily="49" charset="0"/>
              </a:rPr>
              <a:t>ProcA</a:t>
            </a:r>
            <a:r>
              <a:rPr lang="en-US" altLang="en-US" sz="2000" b="1" dirty="0">
                <a:solidFill>
                  <a:srgbClr val="010000"/>
                </a:solidFill>
                <a:latin typeface="Courier New" pitchFamily="49" charset="0"/>
              </a:rPr>
              <a:t> PROC</a:t>
            </a:r>
          </a:p>
          <a:p>
            <a:pPr eaLnBrk="0" hangingPunct="0"/>
            <a:r>
              <a:rPr lang="en-US" altLang="en-US" sz="2000" b="1" dirty="0">
                <a:solidFill>
                  <a:srgbClr val="FF0000"/>
                </a:solidFill>
                <a:latin typeface="Courier New" pitchFamily="49" charset="0"/>
              </a:rPr>
              <a:t>006A5180h</a:t>
            </a:r>
            <a:r>
              <a:rPr lang="en-US" altLang="en-US" sz="2000" b="1" dirty="0">
                <a:solidFill>
                  <a:srgbClr val="010000"/>
                </a:solidFill>
                <a:latin typeface="Courier New" pitchFamily="49" charset="0"/>
              </a:rPr>
              <a:t>: MOV eax,1</a:t>
            </a:r>
          </a:p>
          <a:p>
            <a:pPr eaLnBrk="0" hangingPunct="0"/>
            <a:r>
              <a:rPr lang="en-US" altLang="en-US" sz="2000" b="1" dirty="0">
                <a:solidFill>
                  <a:srgbClr val="010000"/>
                </a:solidFill>
                <a:latin typeface="Courier New" pitchFamily="49" charset="0"/>
              </a:rPr>
              <a:t>	     ...</a:t>
            </a:r>
          </a:p>
          <a:p>
            <a:pPr eaLnBrk="0" hangingPunct="0"/>
            <a:r>
              <a:rPr lang="en-US" altLang="en-US" sz="2000" b="1" dirty="0">
                <a:solidFill>
                  <a:srgbClr val="010000"/>
                </a:solidFill>
                <a:latin typeface="Courier New" pitchFamily="49" charset="0"/>
              </a:rPr>
              <a:t>	     RET</a:t>
            </a:r>
          </a:p>
          <a:p>
            <a:pPr eaLnBrk="0" hangingPunct="0"/>
            <a:r>
              <a:rPr lang="en-US" altLang="en-US" sz="2000" b="1" dirty="0">
                <a:solidFill>
                  <a:srgbClr val="010000"/>
                </a:solidFill>
                <a:latin typeface="Courier New" pitchFamily="49" charset="0"/>
              </a:rPr>
              <a:t>	</a:t>
            </a:r>
            <a:r>
              <a:rPr lang="en-US" altLang="en-US" sz="2000" b="1" dirty="0" err="1">
                <a:solidFill>
                  <a:srgbClr val="010000"/>
                </a:solidFill>
                <a:latin typeface="Courier New" pitchFamily="49" charset="0"/>
              </a:rPr>
              <a:t>ProcA</a:t>
            </a:r>
            <a:r>
              <a:rPr lang="en-US" altLang="en-US" sz="2000" b="1" dirty="0">
                <a:solidFill>
                  <a:srgbClr val="010000"/>
                </a:solidFill>
                <a:latin typeface="Courier New" pitchFamily="49" charset="0"/>
              </a:rPr>
              <a:t> ENDP</a:t>
            </a:r>
          </a:p>
        </p:txBody>
      </p:sp>
      <p:sp>
        <p:nvSpPr>
          <p:cNvPr id="96267" name="Rectangle 11"/>
          <p:cNvSpPr>
            <a:spLocks noChangeArrowheads="1"/>
          </p:cNvSpPr>
          <p:nvPr/>
        </p:nvSpPr>
        <p:spPr bwMode="auto">
          <a:xfrm>
            <a:off x="1235075" y="4079875"/>
            <a:ext cx="609600" cy="381000"/>
          </a:xfrm>
          <a:prstGeom prst="rect">
            <a:avLst/>
          </a:prstGeom>
          <a:noFill/>
          <a:ln w="12700" cap="sq">
            <a:solidFill>
              <a:schemeClr val="bg2"/>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000" b="1">
              <a:solidFill>
                <a:srgbClr val="010000"/>
              </a:solidFill>
              <a:latin typeface="Courier New" pitchFamily="49" charset="0"/>
            </a:endParaRPr>
          </a:p>
        </p:txBody>
      </p:sp>
      <p:sp>
        <p:nvSpPr>
          <p:cNvPr id="96268" name="Rectangle 12"/>
          <p:cNvSpPr>
            <a:spLocks noChangeArrowheads="1"/>
          </p:cNvSpPr>
          <p:nvPr/>
        </p:nvSpPr>
        <p:spPr bwMode="auto">
          <a:xfrm>
            <a:off x="1235075" y="4460875"/>
            <a:ext cx="609600" cy="381000"/>
          </a:xfrm>
          <a:prstGeom prst="rect">
            <a:avLst/>
          </a:prstGeom>
          <a:noFill/>
          <a:ln w="12700" cap="sq">
            <a:solidFill>
              <a:schemeClr val="bg2"/>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000" b="1">
              <a:solidFill>
                <a:srgbClr val="010000"/>
              </a:solidFill>
              <a:latin typeface="Courier New" pitchFamily="49" charset="0"/>
            </a:endParaRPr>
          </a:p>
        </p:txBody>
      </p:sp>
      <p:sp>
        <p:nvSpPr>
          <p:cNvPr id="96269" name="Rectangle 13"/>
          <p:cNvSpPr>
            <a:spLocks noChangeArrowheads="1"/>
          </p:cNvSpPr>
          <p:nvPr/>
        </p:nvSpPr>
        <p:spPr bwMode="auto">
          <a:xfrm>
            <a:off x="1235075" y="4841875"/>
            <a:ext cx="609600" cy="381000"/>
          </a:xfrm>
          <a:prstGeom prst="rect">
            <a:avLst/>
          </a:prstGeom>
          <a:noFill/>
          <a:ln w="12700" cap="sq">
            <a:solidFill>
              <a:schemeClr val="bg2"/>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000" b="1">
              <a:solidFill>
                <a:srgbClr val="010000"/>
              </a:solidFill>
              <a:latin typeface="Courier New" pitchFamily="49" charset="0"/>
            </a:endParaRPr>
          </a:p>
        </p:txBody>
      </p:sp>
      <p:sp>
        <p:nvSpPr>
          <p:cNvPr id="96270" name="Rectangle 14"/>
          <p:cNvSpPr>
            <a:spLocks noChangeArrowheads="1"/>
          </p:cNvSpPr>
          <p:nvPr/>
        </p:nvSpPr>
        <p:spPr bwMode="auto">
          <a:xfrm>
            <a:off x="1235075" y="5222875"/>
            <a:ext cx="609600" cy="381000"/>
          </a:xfrm>
          <a:prstGeom prst="rect">
            <a:avLst/>
          </a:prstGeom>
          <a:noFill/>
          <a:ln w="12700" cap="sq">
            <a:solidFill>
              <a:schemeClr val="bg2"/>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000" b="1">
              <a:solidFill>
                <a:srgbClr val="010000"/>
              </a:solidFill>
              <a:latin typeface="Courier New" pitchFamily="49" charset="0"/>
            </a:endParaRPr>
          </a:p>
        </p:txBody>
      </p:sp>
      <p:sp>
        <p:nvSpPr>
          <p:cNvPr id="96275" name="Text Box 19"/>
          <p:cNvSpPr txBox="1">
            <a:spLocks noChangeArrowheads="1"/>
          </p:cNvSpPr>
          <p:nvPr/>
        </p:nvSpPr>
        <p:spPr bwMode="auto">
          <a:xfrm>
            <a:off x="1311275" y="5222875"/>
            <a:ext cx="488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a:solidFill>
                  <a:srgbClr val="010000"/>
                </a:solidFill>
                <a:latin typeface="Courier New" pitchFamily="49" charset="0"/>
              </a:rPr>
              <a:t>05</a:t>
            </a:r>
          </a:p>
        </p:txBody>
      </p:sp>
      <p:sp>
        <p:nvSpPr>
          <p:cNvPr id="96277" name="Text Box 21"/>
          <p:cNvSpPr txBox="1">
            <a:spLocks noChangeArrowheads="1"/>
          </p:cNvSpPr>
          <p:nvPr/>
        </p:nvSpPr>
        <p:spPr bwMode="auto">
          <a:xfrm>
            <a:off x="1311275" y="4841875"/>
            <a:ext cx="488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a:solidFill>
                  <a:srgbClr val="010000"/>
                </a:solidFill>
                <a:latin typeface="Courier New" pitchFamily="49" charset="0"/>
              </a:rPr>
              <a:t>51</a:t>
            </a:r>
          </a:p>
        </p:txBody>
      </p:sp>
      <p:sp>
        <p:nvSpPr>
          <p:cNvPr id="96278" name="Text Box 22"/>
          <p:cNvSpPr txBox="1">
            <a:spLocks noChangeArrowheads="1"/>
          </p:cNvSpPr>
          <p:nvPr/>
        </p:nvSpPr>
        <p:spPr bwMode="auto">
          <a:xfrm>
            <a:off x="1311275" y="4460875"/>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fr-CA" altLang="en-US" sz="2000" b="1">
              <a:solidFill>
                <a:srgbClr val="010000"/>
              </a:solidFill>
              <a:latin typeface="Courier New" pitchFamily="49" charset="0"/>
            </a:endParaRPr>
          </a:p>
        </p:txBody>
      </p:sp>
      <p:sp>
        <p:nvSpPr>
          <p:cNvPr id="96279" name="Text Box 23"/>
          <p:cNvSpPr txBox="1">
            <a:spLocks noChangeArrowheads="1"/>
          </p:cNvSpPr>
          <p:nvPr/>
        </p:nvSpPr>
        <p:spPr bwMode="auto">
          <a:xfrm>
            <a:off x="1311275" y="4460875"/>
            <a:ext cx="488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a:solidFill>
                  <a:srgbClr val="010000"/>
                </a:solidFill>
                <a:latin typeface="Courier New" pitchFamily="49" charset="0"/>
              </a:rPr>
              <a:t>6A</a:t>
            </a:r>
          </a:p>
        </p:txBody>
      </p:sp>
      <p:sp>
        <p:nvSpPr>
          <p:cNvPr id="96280" name="Text Box 24"/>
          <p:cNvSpPr txBox="1">
            <a:spLocks noChangeArrowheads="1"/>
          </p:cNvSpPr>
          <p:nvPr/>
        </p:nvSpPr>
        <p:spPr bwMode="auto">
          <a:xfrm>
            <a:off x="1295400" y="4114800"/>
            <a:ext cx="488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a:solidFill>
                  <a:srgbClr val="010000"/>
                </a:solidFill>
                <a:latin typeface="Courier New" pitchFamily="49" charset="0"/>
              </a:rPr>
              <a:t>00</a:t>
            </a:r>
          </a:p>
        </p:txBody>
      </p:sp>
      <p:sp>
        <p:nvSpPr>
          <p:cNvPr id="96281" name="Line 25"/>
          <p:cNvSpPr>
            <a:spLocks noChangeShapeType="1"/>
          </p:cNvSpPr>
          <p:nvPr/>
        </p:nvSpPr>
        <p:spPr bwMode="auto">
          <a:xfrm flipH="1">
            <a:off x="1997075" y="5451475"/>
            <a:ext cx="381000" cy="0"/>
          </a:xfrm>
          <a:prstGeom prst="line">
            <a:avLst/>
          </a:prstGeom>
          <a:noFill/>
          <a:ln w="12700" cap="sq">
            <a:solidFill>
              <a:schemeClr val="bg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96282" name="Text Box 26"/>
          <p:cNvSpPr txBox="1">
            <a:spLocks noChangeArrowheads="1"/>
          </p:cNvSpPr>
          <p:nvPr/>
        </p:nvSpPr>
        <p:spPr bwMode="auto">
          <a:xfrm>
            <a:off x="2378075" y="5299075"/>
            <a:ext cx="641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a:solidFill>
                  <a:srgbClr val="010000"/>
                </a:solidFill>
                <a:latin typeface="Courier New" pitchFamily="49" charset="0"/>
              </a:rPr>
              <a:t>ESP</a:t>
            </a:r>
          </a:p>
        </p:txBody>
      </p:sp>
      <p:sp>
        <p:nvSpPr>
          <p:cNvPr id="96283" name="Text Box 27"/>
          <p:cNvSpPr txBox="1">
            <a:spLocks noChangeArrowheads="1"/>
          </p:cNvSpPr>
          <p:nvPr/>
        </p:nvSpPr>
        <p:spPr bwMode="auto">
          <a:xfrm>
            <a:off x="1066800" y="5715000"/>
            <a:ext cx="35369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a:solidFill>
                  <a:srgbClr val="FF9900"/>
                </a:solidFill>
                <a:latin typeface="Courier New" pitchFamily="49" charset="0"/>
              </a:rPr>
              <a:t>CALL</a:t>
            </a:r>
            <a:r>
              <a:rPr lang="en-US" altLang="en-US" sz="2000" b="1">
                <a:solidFill>
                  <a:srgbClr val="010000"/>
                </a:solidFill>
                <a:latin typeface="Courier New" pitchFamily="49" charset="0"/>
              </a:rPr>
              <a:t> pushes the return</a:t>
            </a:r>
          </a:p>
          <a:p>
            <a:pPr eaLnBrk="0" hangingPunct="0"/>
            <a:r>
              <a:rPr lang="en-US" altLang="en-US" sz="2000" b="1">
                <a:solidFill>
                  <a:srgbClr val="010000"/>
                </a:solidFill>
                <a:latin typeface="Courier New" pitchFamily="49" charset="0"/>
              </a:rPr>
              <a:t>address onto the stack</a:t>
            </a:r>
          </a:p>
        </p:txBody>
      </p:sp>
      <p:sp>
        <p:nvSpPr>
          <p:cNvPr id="96284" name="Rectangle 28"/>
          <p:cNvSpPr>
            <a:spLocks noChangeArrowheads="1"/>
          </p:cNvSpPr>
          <p:nvPr/>
        </p:nvSpPr>
        <p:spPr bwMode="auto">
          <a:xfrm>
            <a:off x="5273675" y="4079875"/>
            <a:ext cx="609600" cy="381000"/>
          </a:xfrm>
          <a:prstGeom prst="rect">
            <a:avLst/>
          </a:prstGeom>
          <a:noFill/>
          <a:ln w="12700" cap="sq">
            <a:solidFill>
              <a:schemeClr val="bg2"/>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000" b="1">
              <a:solidFill>
                <a:srgbClr val="010000"/>
              </a:solidFill>
              <a:latin typeface="Courier New" pitchFamily="49" charset="0"/>
            </a:endParaRPr>
          </a:p>
        </p:txBody>
      </p:sp>
      <p:sp>
        <p:nvSpPr>
          <p:cNvPr id="96285" name="Rectangle 29"/>
          <p:cNvSpPr>
            <a:spLocks noChangeArrowheads="1"/>
          </p:cNvSpPr>
          <p:nvPr/>
        </p:nvSpPr>
        <p:spPr bwMode="auto">
          <a:xfrm>
            <a:off x="5273675" y="4460875"/>
            <a:ext cx="609600" cy="381000"/>
          </a:xfrm>
          <a:prstGeom prst="rect">
            <a:avLst/>
          </a:prstGeom>
          <a:noFill/>
          <a:ln w="12700" cap="sq">
            <a:solidFill>
              <a:schemeClr val="bg2"/>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000" b="1">
              <a:solidFill>
                <a:srgbClr val="010000"/>
              </a:solidFill>
              <a:latin typeface="Courier New" pitchFamily="49" charset="0"/>
            </a:endParaRPr>
          </a:p>
        </p:txBody>
      </p:sp>
      <p:sp>
        <p:nvSpPr>
          <p:cNvPr id="96286" name="Rectangle 30"/>
          <p:cNvSpPr>
            <a:spLocks noChangeArrowheads="1"/>
          </p:cNvSpPr>
          <p:nvPr/>
        </p:nvSpPr>
        <p:spPr bwMode="auto">
          <a:xfrm>
            <a:off x="5273675" y="4841875"/>
            <a:ext cx="609600" cy="381000"/>
          </a:xfrm>
          <a:prstGeom prst="rect">
            <a:avLst/>
          </a:prstGeom>
          <a:noFill/>
          <a:ln w="12700" cap="sq">
            <a:solidFill>
              <a:schemeClr val="bg2"/>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000" b="1">
              <a:solidFill>
                <a:srgbClr val="010000"/>
              </a:solidFill>
              <a:latin typeface="Courier New" pitchFamily="49" charset="0"/>
            </a:endParaRPr>
          </a:p>
        </p:txBody>
      </p:sp>
      <p:sp>
        <p:nvSpPr>
          <p:cNvPr id="96287" name="Rectangle 31"/>
          <p:cNvSpPr>
            <a:spLocks noChangeArrowheads="1"/>
          </p:cNvSpPr>
          <p:nvPr/>
        </p:nvSpPr>
        <p:spPr bwMode="auto">
          <a:xfrm>
            <a:off x="5273675" y="5222875"/>
            <a:ext cx="609600" cy="381000"/>
          </a:xfrm>
          <a:prstGeom prst="rect">
            <a:avLst/>
          </a:prstGeom>
          <a:noFill/>
          <a:ln w="12700" cap="sq">
            <a:solidFill>
              <a:schemeClr val="bg2"/>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000" b="1">
              <a:solidFill>
                <a:srgbClr val="010000"/>
              </a:solidFill>
              <a:latin typeface="Courier New" pitchFamily="49" charset="0"/>
            </a:endParaRPr>
          </a:p>
        </p:txBody>
      </p:sp>
      <p:sp>
        <p:nvSpPr>
          <p:cNvPr id="96288" name="Text Box 32"/>
          <p:cNvSpPr txBox="1">
            <a:spLocks noChangeArrowheads="1"/>
          </p:cNvSpPr>
          <p:nvPr/>
        </p:nvSpPr>
        <p:spPr bwMode="auto">
          <a:xfrm>
            <a:off x="5349875" y="5222875"/>
            <a:ext cx="488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a:solidFill>
                  <a:srgbClr val="010000"/>
                </a:solidFill>
                <a:latin typeface="Courier New" pitchFamily="49" charset="0"/>
              </a:rPr>
              <a:t>05</a:t>
            </a:r>
          </a:p>
        </p:txBody>
      </p:sp>
      <p:sp>
        <p:nvSpPr>
          <p:cNvPr id="96289" name="Text Box 33"/>
          <p:cNvSpPr txBox="1">
            <a:spLocks noChangeArrowheads="1"/>
          </p:cNvSpPr>
          <p:nvPr/>
        </p:nvSpPr>
        <p:spPr bwMode="auto">
          <a:xfrm>
            <a:off x="5349875" y="4841875"/>
            <a:ext cx="488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a:solidFill>
                  <a:srgbClr val="010000"/>
                </a:solidFill>
                <a:latin typeface="Courier New" pitchFamily="49" charset="0"/>
              </a:rPr>
              <a:t>51</a:t>
            </a:r>
          </a:p>
        </p:txBody>
      </p:sp>
      <p:sp>
        <p:nvSpPr>
          <p:cNvPr id="96290" name="Text Box 34"/>
          <p:cNvSpPr txBox="1">
            <a:spLocks noChangeArrowheads="1"/>
          </p:cNvSpPr>
          <p:nvPr/>
        </p:nvSpPr>
        <p:spPr bwMode="auto">
          <a:xfrm>
            <a:off x="5349875" y="4460875"/>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fr-CA" altLang="en-US" sz="2000" b="1">
              <a:solidFill>
                <a:srgbClr val="010000"/>
              </a:solidFill>
              <a:latin typeface="Courier New" pitchFamily="49" charset="0"/>
            </a:endParaRPr>
          </a:p>
        </p:txBody>
      </p:sp>
      <p:sp>
        <p:nvSpPr>
          <p:cNvPr id="96291" name="Text Box 35"/>
          <p:cNvSpPr txBox="1">
            <a:spLocks noChangeArrowheads="1"/>
          </p:cNvSpPr>
          <p:nvPr/>
        </p:nvSpPr>
        <p:spPr bwMode="auto">
          <a:xfrm>
            <a:off x="5349875" y="4460875"/>
            <a:ext cx="488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a:solidFill>
                  <a:srgbClr val="010000"/>
                </a:solidFill>
                <a:latin typeface="Courier New" pitchFamily="49" charset="0"/>
              </a:rPr>
              <a:t>6A</a:t>
            </a:r>
          </a:p>
        </p:txBody>
      </p:sp>
      <p:sp>
        <p:nvSpPr>
          <p:cNvPr id="96292" name="Text Box 36"/>
          <p:cNvSpPr txBox="1">
            <a:spLocks noChangeArrowheads="1"/>
          </p:cNvSpPr>
          <p:nvPr/>
        </p:nvSpPr>
        <p:spPr bwMode="auto">
          <a:xfrm>
            <a:off x="5334000" y="4114800"/>
            <a:ext cx="488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a:solidFill>
                  <a:srgbClr val="010000"/>
                </a:solidFill>
                <a:latin typeface="Courier New" pitchFamily="49" charset="0"/>
              </a:rPr>
              <a:t>00</a:t>
            </a:r>
          </a:p>
        </p:txBody>
      </p:sp>
      <p:sp>
        <p:nvSpPr>
          <p:cNvPr id="96293" name="Line 37"/>
          <p:cNvSpPr>
            <a:spLocks noChangeShapeType="1"/>
          </p:cNvSpPr>
          <p:nvPr/>
        </p:nvSpPr>
        <p:spPr bwMode="auto">
          <a:xfrm flipH="1">
            <a:off x="6019800" y="3886200"/>
            <a:ext cx="381000" cy="0"/>
          </a:xfrm>
          <a:prstGeom prst="line">
            <a:avLst/>
          </a:prstGeom>
          <a:noFill/>
          <a:ln w="12700" cap="sq">
            <a:solidFill>
              <a:schemeClr val="bg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96294" name="Text Box 38"/>
          <p:cNvSpPr txBox="1">
            <a:spLocks noChangeArrowheads="1"/>
          </p:cNvSpPr>
          <p:nvPr/>
        </p:nvSpPr>
        <p:spPr bwMode="auto">
          <a:xfrm>
            <a:off x="6400800" y="3733800"/>
            <a:ext cx="641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a:solidFill>
                  <a:srgbClr val="010000"/>
                </a:solidFill>
                <a:latin typeface="Courier New" pitchFamily="49" charset="0"/>
              </a:rPr>
              <a:t>ESP</a:t>
            </a:r>
          </a:p>
        </p:txBody>
      </p:sp>
      <p:sp>
        <p:nvSpPr>
          <p:cNvPr id="96296" name="Text Box 40"/>
          <p:cNvSpPr txBox="1">
            <a:spLocks noChangeArrowheads="1"/>
          </p:cNvSpPr>
          <p:nvPr/>
        </p:nvSpPr>
        <p:spPr bwMode="auto">
          <a:xfrm>
            <a:off x="5105400" y="5638800"/>
            <a:ext cx="35369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a:solidFill>
                  <a:srgbClr val="FF9900"/>
                </a:solidFill>
                <a:latin typeface="Courier New" pitchFamily="49" charset="0"/>
              </a:rPr>
              <a:t>RET</a:t>
            </a:r>
            <a:r>
              <a:rPr lang="en-US" altLang="en-US" sz="2000" b="1">
                <a:solidFill>
                  <a:srgbClr val="010000"/>
                </a:solidFill>
                <a:latin typeface="Courier New" pitchFamily="49" charset="0"/>
              </a:rPr>
              <a:t> pops the returned </a:t>
            </a:r>
          </a:p>
          <a:p>
            <a:pPr eaLnBrk="0" hangingPunct="0"/>
            <a:r>
              <a:rPr lang="en-US" altLang="en-US" sz="2000" b="1">
                <a:solidFill>
                  <a:srgbClr val="010000"/>
                </a:solidFill>
                <a:latin typeface="Courier New" pitchFamily="49" charset="0"/>
              </a:rPr>
              <a:t>address from the stack</a:t>
            </a:r>
          </a:p>
          <a:p>
            <a:pPr eaLnBrk="0" hangingPunct="0"/>
            <a:r>
              <a:rPr lang="en-US" altLang="en-US" sz="2000" b="1">
                <a:solidFill>
                  <a:srgbClr val="010000"/>
                </a:solidFill>
                <a:latin typeface="Courier New" pitchFamily="49" charset="0"/>
              </a:rPr>
              <a:t>into EIP</a:t>
            </a:r>
          </a:p>
        </p:txBody>
      </p:sp>
    </p:spTree>
    <p:extLst>
      <p:ext uri="{BB962C8B-B14F-4D97-AF65-F5344CB8AC3E}">
        <p14:creationId xmlns:p14="http://schemas.microsoft.com/office/powerpoint/2010/main" val="1878821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2"/>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6/e, 2010.</a:t>
            </a:r>
          </a:p>
        </p:txBody>
      </p:sp>
      <p:sp>
        <p:nvSpPr>
          <p:cNvPr id="44035" name="Slide Number Placeholder 3"/>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DAE815BB-9201-42FC-830A-57A9832C6E0F}" type="slidenum">
              <a:rPr lang="en-US" altLang="en-US" sz="1600">
                <a:latin typeface="Times New Roman" pitchFamily="18" charset="0"/>
              </a:rPr>
              <a:pPr eaLnBrk="1" hangingPunct="1"/>
              <a:t>7</a:t>
            </a:fld>
            <a:endParaRPr lang="en-US" altLang="en-US" sz="1600">
              <a:latin typeface="Times New Roman" pitchFamily="18" charset="0"/>
            </a:endParaRPr>
          </a:p>
        </p:txBody>
      </p:sp>
      <p:sp>
        <p:nvSpPr>
          <p:cNvPr id="88066" name="Rectangle 2"/>
          <p:cNvSpPr>
            <a:spLocks noGrp="1" noChangeArrowheads="1"/>
          </p:cNvSpPr>
          <p:nvPr>
            <p:ph type="title"/>
          </p:nvPr>
        </p:nvSpPr>
        <p:spPr/>
        <p:txBody>
          <a:bodyPr/>
          <a:lstStyle/>
          <a:p>
            <a:pPr eaLnBrk="1" hangingPunct="1">
              <a:defRPr/>
            </a:pPr>
            <a:r>
              <a:rPr lang="en-US" altLang="en-US" smtClean="0"/>
              <a:t>CALL-RET Example</a:t>
            </a:r>
            <a:r>
              <a:rPr lang="en-US" altLang="en-US" sz="2400" smtClean="0"/>
              <a:t> (1 of 2)</a:t>
            </a:r>
          </a:p>
        </p:txBody>
      </p:sp>
      <p:sp>
        <p:nvSpPr>
          <p:cNvPr id="44037" name="Text Box 3"/>
          <p:cNvSpPr txBox="1">
            <a:spLocks noChangeArrowheads="1"/>
          </p:cNvSpPr>
          <p:nvPr/>
        </p:nvSpPr>
        <p:spPr bwMode="auto">
          <a:xfrm>
            <a:off x="3505200" y="1371600"/>
            <a:ext cx="4800600" cy="40386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tabLst>
                <a:tab pos="457200" algn="l"/>
                <a:tab pos="3657600" algn="l"/>
                <a:tab pos="4114800" algn="l"/>
              </a:tabLst>
              <a:defRPr sz="2100">
                <a:solidFill>
                  <a:schemeClr val="tx1"/>
                </a:solidFill>
                <a:latin typeface="Arial" charset="0"/>
              </a:defRPr>
            </a:lvl1pPr>
            <a:lvl2pPr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50000"/>
              </a:lnSpc>
              <a:spcBef>
                <a:spcPct val="50000"/>
              </a:spcBef>
            </a:pPr>
            <a:r>
              <a:rPr lang="en-US" altLang="en-US" sz="1800" b="1">
                <a:latin typeface="Courier New" pitchFamily="49" charset="0"/>
              </a:rPr>
              <a:t>main PROC</a:t>
            </a:r>
          </a:p>
          <a:p>
            <a:pPr lvl="1" eaLnBrk="1" hangingPunct="1">
              <a:lnSpc>
                <a:spcPct val="50000"/>
              </a:lnSpc>
              <a:spcBef>
                <a:spcPct val="50000"/>
              </a:spcBef>
            </a:pPr>
            <a:r>
              <a:rPr lang="en-US" altLang="en-US" sz="1800" b="1">
                <a:latin typeface="Courier New" pitchFamily="49" charset="0"/>
              </a:rPr>
              <a:t>00000020 call MySub</a:t>
            </a:r>
          </a:p>
          <a:p>
            <a:pPr lvl="1" eaLnBrk="1" hangingPunct="1">
              <a:lnSpc>
                <a:spcPct val="50000"/>
              </a:lnSpc>
              <a:spcBef>
                <a:spcPct val="50000"/>
              </a:spcBef>
            </a:pPr>
            <a:r>
              <a:rPr lang="en-US" altLang="en-US" sz="1800" b="1">
                <a:latin typeface="Courier New" pitchFamily="49" charset="0"/>
              </a:rPr>
              <a:t>00000025 mov eax,ebx</a:t>
            </a:r>
          </a:p>
          <a:p>
            <a:pPr lvl="1" eaLnBrk="1" hangingPunct="1">
              <a:lnSpc>
                <a:spcPct val="50000"/>
              </a:lnSpc>
              <a:spcBef>
                <a:spcPct val="50000"/>
              </a:spcBef>
            </a:pPr>
            <a:r>
              <a:rPr lang="en-US" altLang="en-US" sz="1800" b="1">
                <a:latin typeface="Courier New" pitchFamily="49" charset="0"/>
              </a:rPr>
              <a:t>.</a:t>
            </a:r>
          </a:p>
          <a:p>
            <a:pPr lvl="1" eaLnBrk="1" hangingPunct="1">
              <a:lnSpc>
                <a:spcPct val="50000"/>
              </a:lnSpc>
              <a:spcBef>
                <a:spcPct val="50000"/>
              </a:spcBef>
            </a:pPr>
            <a:r>
              <a:rPr lang="en-US" altLang="en-US" sz="1800" b="1">
                <a:latin typeface="Courier New" pitchFamily="49" charset="0"/>
              </a:rPr>
              <a:t>.</a:t>
            </a:r>
          </a:p>
          <a:p>
            <a:pPr eaLnBrk="1" hangingPunct="1">
              <a:lnSpc>
                <a:spcPct val="50000"/>
              </a:lnSpc>
              <a:spcBef>
                <a:spcPct val="50000"/>
              </a:spcBef>
            </a:pPr>
            <a:r>
              <a:rPr lang="en-US" altLang="en-US" sz="1800" b="1">
                <a:latin typeface="Courier New" pitchFamily="49" charset="0"/>
              </a:rPr>
              <a:t>main ENDP</a:t>
            </a:r>
          </a:p>
          <a:p>
            <a:pPr eaLnBrk="1" hangingPunct="1">
              <a:lnSpc>
                <a:spcPct val="50000"/>
              </a:lnSpc>
              <a:spcBef>
                <a:spcPct val="50000"/>
              </a:spcBef>
            </a:pPr>
            <a:endParaRPr lang="en-US" altLang="en-US" sz="1800" b="1">
              <a:latin typeface="Courier New" pitchFamily="49" charset="0"/>
            </a:endParaRPr>
          </a:p>
          <a:p>
            <a:pPr eaLnBrk="1" hangingPunct="1">
              <a:lnSpc>
                <a:spcPct val="50000"/>
              </a:lnSpc>
              <a:spcBef>
                <a:spcPct val="50000"/>
              </a:spcBef>
            </a:pPr>
            <a:r>
              <a:rPr lang="en-US" altLang="en-US" sz="1800" b="1">
                <a:latin typeface="Courier New" pitchFamily="49" charset="0"/>
              </a:rPr>
              <a:t>MySub PROC</a:t>
            </a:r>
          </a:p>
          <a:p>
            <a:pPr lvl="1" eaLnBrk="1" hangingPunct="1">
              <a:lnSpc>
                <a:spcPct val="50000"/>
              </a:lnSpc>
              <a:spcBef>
                <a:spcPct val="50000"/>
              </a:spcBef>
            </a:pPr>
            <a:r>
              <a:rPr lang="en-US" altLang="en-US" sz="1800" b="1">
                <a:latin typeface="Courier New" pitchFamily="49" charset="0"/>
              </a:rPr>
              <a:t>00000040 mov eax,edx</a:t>
            </a:r>
          </a:p>
          <a:p>
            <a:pPr lvl="1" eaLnBrk="1" hangingPunct="1">
              <a:lnSpc>
                <a:spcPct val="50000"/>
              </a:lnSpc>
              <a:spcBef>
                <a:spcPct val="50000"/>
              </a:spcBef>
            </a:pPr>
            <a:r>
              <a:rPr lang="en-US" altLang="en-US" sz="1800" b="1">
                <a:latin typeface="Courier New" pitchFamily="49" charset="0"/>
              </a:rPr>
              <a:t>.</a:t>
            </a:r>
          </a:p>
          <a:p>
            <a:pPr lvl="1" eaLnBrk="1" hangingPunct="1">
              <a:lnSpc>
                <a:spcPct val="50000"/>
              </a:lnSpc>
              <a:spcBef>
                <a:spcPct val="50000"/>
              </a:spcBef>
            </a:pPr>
            <a:r>
              <a:rPr lang="en-US" altLang="en-US" sz="1800" b="1">
                <a:latin typeface="Courier New" pitchFamily="49" charset="0"/>
              </a:rPr>
              <a:t>.</a:t>
            </a:r>
          </a:p>
          <a:p>
            <a:pPr lvl="1" eaLnBrk="1" hangingPunct="1">
              <a:lnSpc>
                <a:spcPct val="50000"/>
              </a:lnSpc>
              <a:spcBef>
                <a:spcPct val="50000"/>
              </a:spcBef>
            </a:pPr>
            <a:r>
              <a:rPr lang="en-US" altLang="en-US" sz="1800" b="1">
                <a:latin typeface="Courier New" pitchFamily="49" charset="0"/>
              </a:rPr>
              <a:t>ret</a:t>
            </a:r>
          </a:p>
          <a:p>
            <a:pPr eaLnBrk="1" hangingPunct="1">
              <a:lnSpc>
                <a:spcPct val="50000"/>
              </a:lnSpc>
              <a:spcBef>
                <a:spcPct val="50000"/>
              </a:spcBef>
            </a:pPr>
            <a:r>
              <a:rPr lang="en-US" altLang="en-US" sz="1800" b="1">
                <a:latin typeface="Courier New" pitchFamily="49" charset="0"/>
              </a:rPr>
              <a:t>MySub ENDP</a:t>
            </a:r>
          </a:p>
        </p:txBody>
      </p:sp>
      <p:sp>
        <p:nvSpPr>
          <p:cNvPr id="44038" name="Text Box 5"/>
          <p:cNvSpPr txBox="1">
            <a:spLocks noChangeArrowheads="1"/>
          </p:cNvSpPr>
          <p:nvPr/>
        </p:nvSpPr>
        <p:spPr bwMode="auto">
          <a:xfrm>
            <a:off x="533400" y="1752600"/>
            <a:ext cx="281940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1700"/>
              <a:t>0000025 is the offset of the instruction immediately following the CALL instruction</a:t>
            </a:r>
          </a:p>
        </p:txBody>
      </p:sp>
      <p:sp>
        <p:nvSpPr>
          <p:cNvPr id="44039" name="Text Box 7"/>
          <p:cNvSpPr txBox="1">
            <a:spLocks noChangeArrowheads="1"/>
          </p:cNvSpPr>
          <p:nvPr/>
        </p:nvSpPr>
        <p:spPr bwMode="auto">
          <a:xfrm>
            <a:off x="609600" y="3581400"/>
            <a:ext cx="2819400"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1700"/>
              <a:t>00000040 is the offset of the first instruction inside MySub</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2"/>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6/e, 2010.</a:t>
            </a:r>
          </a:p>
        </p:txBody>
      </p:sp>
      <p:sp>
        <p:nvSpPr>
          <p:cNvPr id="45059" name="Slide Number Placeholder 3"/>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18BF8C9D-B344-4B7D-83B0-52069C92BD7D}" type="slidenum">
              <a:rPr lang="en-US" altLang="en-US" sz="1600">
                <a:latin typeface="Times New Roman" pitchFamily="18" charset="0"/>
              </a:rPr>
              <a:pPr eaLnBrk="1" hangingPunct="1"/>
              <a:t>8</a:t>
            </a:fld>
            <a:endParaRPr lang="en-US" altLang="en-US" sz="1600">
              <a:latin typeface="Times New Roman" pitchFamily="18" charset="0"/>
            </a:endParaRPr>
          </a:p>
        </p:txBody>
      </p:sp>
      <p:sp>
        <p:nvSpPr>
          <p:cNvPr id="112642" name="Rectangle 2"/>
          <p:cNvSpPr>
            <a:spLocks noGrp="1" noChangeArrowheads="1"/>
          </p:cNvSpPr>
          <p:nvPr>
            <p:ph type="title"/>
          </p:nvPr>
        </p:nvSpPr>
        <p:spPr/>
        <p:txBody>
          <a:bodyPr/>
          <a:lstStyle/>
          <a:p>
            <a:pPr eaLnBrk="1" hangingPunct="1">
              <a:defRPr/>
            </a:pPr>
            <a:r>
              <a:rPr lang="en-US" altLang="en-US" smtClean="0"/>
              <a:t>CALL-RET Example</a:t>
            </a:r>
            <a:r>
              <a:rPr lang="en-US" altLang="en-US" sz="2400" smtClean="0"/>
              <a:t> (2 of 2)</a:t>
            </a:r>
          </a:p>
        </p:txBody>
      </p:sp>
      <p:graphicFrame>
        <p:nvGraphicFramePr>
          <p:cNvPr id="45061" name="Object 3"/>
          <p:cNvGraphicFramePr>
            <a:graphicFrameLocks noChangeAspect="1"/>
          </p:cNvGraphicFramePr>
          <p:nvPr/>
        </p:nvGraphicFramePr>
        <p:xfrm>
          <a:off x="2971800" y="1371600"/>
          <a:ext cx="5105400" cy="1600200"/>
        </p:xfrm>
        <a:graphic>
          <a:graphicData uri="http://schemas.openxmlformats.org/presentationml/2006/ole">
            <mc:AlternateContent xmlns:mc="http://schemas.openxmlformats.org/markup-compatibility/2006">
              <mc:Choice xmlns:v="urn:schemas-microsoft-com:vml" Requires="v">
                <p:oleObj spid="_x0000_s45124" name="VISIO" r:id="rId3" imgW="2609088" imgH="777240" progId="Visio.Drawing.6">
                  <p:embed/>
                </p:oleObj>
              </mc:Choice>
              <mc:Fallback>
                <p:oleObj name="VISIO" r:id="rId3" imgW="2609088" imgH="777240"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l="-3125" t="-5234" r="-1563" b="-4691"/>
                      <a:stretch>
                        <a:fillRect/>
                      </a:stretch>
                    </p:blipFill>
                    <p:spPr bwMode="auto">
                      <a:xfrm>
                        <a:off x="2971800" y="1371600"/>
                        <a:ext cx="5105400" cy="1600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62" name="Text Box 5"/>
          <p:cNvSpPr txBox="1">
            <a:spLocks noChangeArrowheads="1"/>
          </p:cNvSpPr>
          <p:nvPr/>
        </p:nvSpPr>
        <p:spPr bwMode="auto">
          <a:xfrm>
            <a:off x="457200" y="1524000"/>
            <a:ext cx="2286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1500"/>
              <a:t>The CALL instruction pushes 00000025 onto the stack, and loads 00000040 into EIP</a:t>
            </a:r>
          </a:p>
        </p:txBody>
      </p:sp>
      <p:grpSp>
        <p:nvGrpSpPr>
          <p:cNvPr id="45063" name="Group 8"/>
          <p:cNvGrpSpPr>
            <a:grpSpLocks/>
          </p:cNvGrpSpPr>
          <p:nvPr/>
        </p:nvGrpSpPr>
        <p:grpSpPr bwMode="auto">
          <a:xfrm>
            <a:off x="457200" y="3505200"/>
            <a:ext cx="7543800" cy="2133600"/>
            <a:chOff x="288" y="2208"/>
            <a:chExt cx="4752" cy="1344"/>
          </a:xfrm>
        </p:grpSpPr>
        <p:graphicFrame>
          <p:nvGraphicFramePr>
            <p:cNvPr id="45065" name="Object 4"/>
            <p:cNvGraphicFramePr>
              <a:graphicFrameLocks noChangeAspect="1"/>
            </p:cNvGraphicFramePr>
            <p:nvPr/>
          </p:nvGraphicFramePr>
          <p:xfrm>
            <a:off x="1872" y="2208"/>
            <a:ext cx="3168" cy="1344"/>
          </p:xfrm>
          <a:graphic>
            <a:graphicData uri="http://schemas.openxmlformats.org/presentationml/2006/ole">
              <mc:AlternateContent xmlns:mc="http://schemas.openxmlformats.org/markup-compatibility/2006">
                <mc:Choice xmlns:v="urn:schemas-microsoft-com:vml" Requires="v">
                  <p:oleObj spid="_x0000_s45125" name="VISIO" r:id="rId5" imgW="2494788" imgH="1060704" progId="Visio.Drawing.6">
                    <p:embed/>
                  </p:oleObj>
                </mc:Choice>
                <mc:Fallback>
                  <p:oleObj name="VISIO" r:id="rId5" imgW="2494788" imgH="1060704" progId="Visio.Drawing.6">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l="-3226" r="-3226" b="-5994"/>
                        <a:stretch>
                          <a:fillRect/>
                        </a:stretch>
                      </p:blipFill>
                      <p:spPr bwMode="auto">
                        <a:xfrm>
                          <a:off x="1872" y="2208"/>
                          <a:ext cx="3168" cy="13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66" name="Text Box 6"/>
            <p:cNvSpPr txBox="1">
              <a:spLocks noChangeArrowheads="1"/>
            </p:cNvSpPr>
            <p:nvPr/>
          </p:nvSpPr>
          <p:spPr bwMode="auto">
            <a:xfrm>
              <a:off x="288" y="2496"/>
              <a:ext cx="1440" cy="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1500"/>
                <a:t>The RET instruction pops 00000025 from the stack into EIP</a:t>
              </a:r>
            </a:p>
          </p:txBody>
        </p:sp>
      </p:grpSp>
      <p:sp>
        <p:nvSpPr>
          <p:cNvPr id="45064" name="Text Box 9"/>
          <p:cNvSpPr txBox="1">
            <a:spLocks noChangeArrowheads="1"/>
          </p:cNvSpPr>
          <p:nvPr/>
        </p:nvSpPr>
        <p:spPr bwMode="auto">
          <a:xfrm>
            <a:off x="3124200" y="5564188"/>
            <a:ext cx="4876800" cy="53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ctr" eaLnBrk="1" hangingPunct="1">
              <a:spcBef>
                <a:spcPct val="50000"/>
              </a:spcBef>
            </a:pPr>
            <a:r>
              <a:rPr lang="en-US" altLang="en-US" sz="1700"/>
              <a:t>(stack shown before RET executes)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1FCC564-EE9A-46CB-A53F-DE0D653DE5A6}" type="slidenum">
              <a:rPr lang="en-US" altLang="en-US">
                <a:solidFill>
                  <a:srgbClr val="FF9966"/>
                </a:solidFill>
              </a:rPr>
              <a:pPr/>
              <a:t>9</a:t>
            </a:fld>
            <a:endParaRPr lang="en-US" altLang="en-US">
              <a:solidFill>
                <a:srgbClr val="FF9966"/>
              </a:solidFill>
            </a:endParaRPr>
          </a:p>
        </p:txBody>
      </p:sp>
      <p:sp>
        <p:nvSpPr>
          <p:cNvPr id="98306" name="Rectangle 2"/>
          <p:cNvSpPr>
            <a:spLocks noGrp="1" noChangeArrowheads="1"/>
          </p:cNvSpPr>
          <p:nvPr>
            <p:ph type="title"/>
          </p:nvPr>
        </p:nvSpPr>
        <p:spPr>
          <a:xfrm>
            <a:off x="990600" y="152401"/>
            <a:ext cx="7885113" cy="533400"/>
          </a:xfrm>
        </p:spPr>
        <p:txBody>
          <a:bodyPr/>
          <a:lstStyle/>
          <a:p>
            <a:r>
              <a:rPr lang="en-US" altLang="en-US" dirty="0"/>
              <a:t>Exercise </a:t>
            </a:r>
            <a:r>
              <a:rPr lang="en-US" altLang="en-US" dirty="0" smtClean="0"/>
              <a:t>1</a:t>
            </a:r>
            <a:endParaRPr lang="en-US" altLang="en-US" dirty="0"/>
          </a:p>
        </p:txBody>
      </p:sp>
      <p:sp>
        <p:nvSpPr>
          <p:cNvPr id="98307" name="Rectangle 3"/>
          <p:cNvSpPr>
            <a:spLocks noGrp="1" noChangeArrowheads="1"/>
          </p:cNvSpPr>
          <p:nvPr>
            <p:ph type="body" idx="1"/>
          </p:nvPr>
        </p:nvSpPr>
        <p:spPr>
          <a:xfrm>
            <a:off x="457200" y="762000"/>
            <a:ext cx="8534400" cy="5943600"/>
          </a:xfrm>
        </p:spPr>
        <p:txBody>
          <a:bodyPr/>
          <a:lstStyle/>
          <a:p>
            <a:pPr algn="just">
              <a:lnSpc>
                <a:spcPct val="90000"/>
              </a:lnSpc>
            </a:pPr>
            <a:r>
              <a:rPr lang="en-US" altLang="en-US" dirty="0"/>
              <a:t>A program contains the following sequence of instructions</a:t>
            </a:r>
            <a:r>
              <a:rPr lang="en-US" altLang="en-US" dirty="0" smtClean="0"/>
              <a:t>:</a:t>
            </a:r>
          </a:p>
          <a:p>
            <a:pPr algn="just">
              <a:lnSpc>
                <a:spcPct val="90000"/>
              </a:lnSpc>
            </a:pPr>
            <a:endParaRPr lang="en-US" altLang="en-US" dirty="0"/>
          </a:p>
          <a:p>
            <a:pPr lvl="2" algn="just">
              <a:lnSpc>
                <a:spcPct val="90000"/>
              </a:lnSpc>
            </a:pPr>
            <a:r>
              <a:rPr lang="en-US" altLang="en-US" dirty="0"/>
              <a:t>CALL PROC1</a:t>
            </a:r>
          </a:p>
          <a:p>
            <a:pPr lvl="2" algn="just">
              <a:lnSpc>
                <a:spcPct val="90000"/>
              </a:lnSpc>
            </a:pPr>
            <a:r>
              <a:rPr lang="en-US" altLang="en-US" dirty="0"/>
              <a:t>MOV </a:t>
            </a:r>
            <a:r>
              <a:rPr lang="en-US" altLang="en-US" dirty="0" smtClean="0"/>
              <a:t>BX,AX</a:t>
            </a:r>
          </a:p>
          <a:p>
            <a:pPr lvl="2" algn="just">
              <a:lnSpc>
                <a:spcPct val="90000"/>
              </a:lnSpc>
            </a:pPr>
            <a:endParaRPr lang="en-US" altLang="en-US" dirty="0"/>
          </a:p>
          <a:p>
            <a:pPr algn="just">
              <a:lnSpc>
                <a:spcPct val="90000"/>
              </a:lnSpc>
            </a:pPr>
            <a:r>
              <a:rPr lang="en-US" altLang="en-US" dirty="0"/>
              <a:t>The instruction MOV BX,AX is located at the address 0000011Ah. In addition, PROC1 starts at address 00000456h. Finally, ESP initially contains 00008000h. </a:t>
            </a:r>
          </a:p>
          <a:p>
            <a:pPr algn="just">
              <a:lnSpc>
                <a:spcPct val="90000"/>
              </a:lnSpc>
            </a:pPr>
            <a:endParaRPr lang="en-US" altLang="en-US" dirty="0"/>
          </a:p>
          <a:p>
            <a:pPr lvl="1" algn="just">
              <a:lnSpc>
                <a:spcPct val="90000"/>
              </a:lnSpc>
            </a:pPr>
            <a:r>
              <a:rPr lang="en-US" altLang="en-US" dirty="0"/>
              <a:t>(A) What is the content, in hexadecimal, of the registers EIP, and ESP just after the execution of the instruction CALL PROC1 (and just before the execution of the 1st instruction of PROC1)? </a:t>
            </a:r>
            <a:endParaRPr lang="en-US" altLang="en-US" dirty="0" smtClean="0"/>
          </a:p>
          <a:p>
            <a:pPr lvl="1" algn="just">
              <a:lnSpc>
                <a:spcPct val="90000"/>
              </a:lnSpc>
            </a:pPr>
            <a:endParaRPr lang="en-US" altLang="en-US" dirty="0"/>
          </a:p>
          <a:p>
            <a:pPr lvl="1" algn="just">
              <a:lnSpc>
                <a:spcPct val="90000"/>
              </a:lnSpc>
            </a:pPr>
            <a:r>
              <a:rPr lang="en-US" altLang="en-US" dirty="0"/>
              <a:t>(B) What is the double word pointed by [ESP]? </a:t>
            </a:r>
          </a:p>
        </p:txBody>
      </p:sp>
    </p:spTree>
    <p:extLst>
      <p:ext uri="{BB962C8B-B14F-4D97-AF65-F5344CB8AC3E}">
        <p14:creationId xmlns:p14="http://schemas.microsoft.com/office/powerpoint/2010/main" val="2110623041"/>
      </p:ext>
    </p:extLst>
  </p:cSld>
  <p:clrMapOvr>
    <a:masterClrMapping/>
  </p:clrMapOvr>
</p:sld>
</file>

<file path=ppt/theme/theme1.xml><?xml version="1.0" encoding="utf-8"?>
<a:theme xmlns:a="http://schemas.openxmlformats.org/drawingml/2006/main" name="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D:\ProgramFiles2000\Microsoft Office\Templates\Presentation Designs\Soaring.pot</Template>
  <TotalTime>5268</TotalTime>
  <Words>1684</Words>
  <Application>Microsoft Macintosh PowerPoint</Application>
  <PresentationFormat>On-screen Show (4:3)</PresentationFormat>
  <Paragraphs>311</Paragraphs>
  <Slides>25</Slides>
  <Notes>4</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2</vt:i4>
      </vt:variant>
      <vt:variant>
        <vt:lpstr>Slide Titles</vt:lpstr>
      </vt:variant>
      <vt:variant>
        <vt:i4>25</vt:i4>
      </vt:variant>
    </vt:vector>
  </HeadingPairs>
  <TitlesOfParts>
    <vt:vector size="35" baseType="lpstr">
      <vt:lpstr>Arial</vt:lpstr>
      <vt:lpstr>Arial Black</vt:lpstr>
      <vt:lpstr>Arial Narrow</vt:lpstr>
      <vt:lpstr>Courier New</vt:lpstr>
      <vt:lpstr>Times New Roman</vt:lpstr>
      <vt:lpstr>Wingdings</vt:lpstr>
      <vt:lpstr>Soaring</vt:lpstr>
      <vt:lpstr>CodeStyle</vt:lpstr>
      <vt:lpstr>VISIO</vt:lpstr>
      <vt:lpstr>Clip</vt:lpstr>
      <vt:lpstr>Assembly Language for x86 Processors 6th Edition  </vt:lpstr>
      <vt:lpstr>Creating Procedures</vt:lpstr>
      <vt:lpstr>Documenting Procedures</vt:lpstr>
      <vt:lpstr>Example: SumOf Procedure</vt:lpstr>
      <vt:lpstr>CALL and RET Instructions</vt:lpstr>
      <vt:lpstr>Illustration of CALL and RET</vt:lpstr>
      <vt:lpstr>CALL-RET Example (1 of 2)</vt:lpstr>
      <vt:lpstr>CALL-RET Example (2 of 2)</vt:lpstr>
      <vt:lpstr>Exercise 1</vt:lpstr>
      <vt:lpstr>Nested Procedure Calls</vt:lpstr>
      <vt:lpstr>Local and Global Labels</vt:lpstr>
      <vt:lpstr>Passing Arguments to Procedures</vt:lpstr>
      <vt:lpstr>Procedure Parameters (1 of 3)</vt:lpstr>
      <vt:lpstr>Procedure Parameters (2 of 3)</vt:lpstr>
      <vt:lpstr>Procedure Parameters (3 of 3)</vt:lpstr>
      <vt:lpstr>Using Procedures</vt:lpstr>
      <vt:lpstr>USES Operator</vt:lpstr>
      <vt:lpstr>When not to push a register</vt:lpstr>
      <vt:lpstr>Program Design Using Procedures</vt:lpstr>
      <vt:lpstr>Integer Summation Program (1 of 4)</vt:lpstr>
      <vt:lpstr>Procedure Design (2 of 4)</vt:lpstr>
      <vt:lpstr>Structure Chart (3 of 4)</vt:lpstr>
      <vt:lpstr>Sample Output (4 of 4)</vt:lpstr>
      <vt:lpstr>Summary</vt:lpstr>
      <vt:lpstr>55 64 67 61 6E 67 65 6E</vt:lpstr>
    </vt:vector>
  </TitlesOfParts>
  <Company>Prentice-Hall Publishing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subject>Procedures</dc:subject>
  <dc:creator>Kip Irvine</dc:creator>
  <cp:lastModifiedBy>Alioune Ngom</cp:lastModifiedBy>
  <cp:revision>574</cp:revision>
  <cp:lastPrinted>1601-01-01T00:00:00Z</cp:lastPrinted>
  <dcterms:created xsi:type="dcterms:W3CDTF">2002-05-30T02:31:33Z</dcterms:created>
  <dcterms:modified xsi:type="dcterms:W3CDTF">2016-02-08T12:40:27Z</dcterms:modified>
</cp:coreProperties>
</file>