
<file path=[Content_Types].xml><?xml version="1.0" encoding="utf-8"?>
<Types xmlns="http://schemas.openxmlformats.org/package/2006/content-types">
  <Default Extension="xml" ContentType="application/xml"/>
  <Default Extension="bin" ContentType="application/vnd.openxmlformats-officedocument.oleObject"/>
  <Default Extension="vml" ContentType="application/vnd.openxmlformats-officedocument.vmlDrawin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1" r:id="rId2"/>
    <p:sldMasterId id="2147483673" r:id="rId3"/>
    <p:sldMasterId id="2147483685" r:id="rId4"/>
    <p:sldMasterId id="2147483697" r:id="rId5"/>
    <p:sldMasterId id="2147483721" r:id="rId6"/>
    <p:sldMasterId id="2147483733" r:id="rId7"/>
    <p:sldMasterId id="2147483745" r:id="rId8"/>
    <p:sldMasterId id="2147483757" r:id="rId9"/>
    <p:sldMasterId id="2147483769" r:id="rId10"/>
    <p:sldMasterId id="2147483781" r:id="rId11"/>
    <p:sldMasterId id="2147483793" r:id="rId12"/>
  </p:sldMasterIdLst>
  <p:notesMasterIdLst>
    <p:notesMasterId r:id="rId68"/>
  </p:notesMasterIdLst>
  <p:handoutMasterIdLst>
    <p:handoutMasterId r:id="rId69"/>
  </p:handoutMasterIdLst>
  <p:sldIdLst>
    <p:sldId id="256" r:id="rId13"/>
    <p:sldId id="264" r:id="rId14"/>
    <p:sldId id="345" r:id="rId15"/>
    <p:sldId id="265" r:id="rId16"/>
    <p:sldId id="266" r:id="rId17"/>
    <p:sldId id="346" r:id="rId18"/>
    <p:sldId id="267" r:id="rId19"/>
    <p:sldId id="268" r:id="rId20"/>
    <p:sldId id="343" r:id="rId21"/>
    <p:sldId id="344" r:id="rId22"/>
    <p:sldId id="275" r:id="rId23"/>
    <p:sldId id="276" r:id="rId24"/>
    <p:sldId id="277" r:id="rId25"/>
    <p:sldId id="289" r:id="rId26"/>
    <p:sldId id="290" r:id="rId27"/>
    <p:sldId id="269" r:id="rId28"/>
    <p:sldId id="291" r:id="rId29"/>
    <p:sldId id="292" r:id="rId30"/>
    <p:sldId id="347" r:id="rId31"/>
    <p:sldId id="350" r:id="rId32"/>
    <p:sldId id="352" r:id="rId33"/>
    <p:sldId id="353" r:id="rId34"/>
    <p:sldId id="371" r:id="rId35"/>
    <p:sldId id="388" r:id="rId36"/>
    <p:sldId id="389" r:id="rId37"/>
    <p:sldId id="390" r:id="rId38"/>
    <p:sldId id="354" r:id="rId39"/>
    <p:sldId id="392" r:id="rId40"/>
    <p:sldId id="355" r:id="rId41"/>
    <p:sldId id="372" r:id="rId42"/>
    <p:sldId id="356" r:id="rId43"/>
    <p:sldId id="357" r:id="rId44"/>
    <p:sldId id="358" r:id="rId45"/>
    <p:sldId id="373" r:id="rId46"/>
    <p:sldId id="359" r:id="rId47"/>
    <p:sldId id="360" r:id="rId48"/>
    <p:sldId id="361" r:id="rId49"/>
    <p:sldId id="374" r:id="rId50"/>
    <p:sldId id="375" r:id="rId51"/>
    <p:sldId id="362" r:id="rId52"/>
    <p:sldId id="363" r:id="rId53"/>
    <p:sldId id="364" r:id="rId54"/>
    <p:sldId id="365" r:id="rId55"/>
    <p:sldId id="366" r:id="rId56"/>
    <p:sldId id="367" r:id="rId57"/>
    <p:sldId id="368" r:id="rId58"/>
    <p:sldId id="369" r:id="rId59"/>
    <p:sldId id="376" r:id="rId60"/>
    <p:sldId id="391" r:id="rId61"/>
    <p:sldId id="377" r:id="rId62"/>
    <p:sldId id="378" r:id="rId63"/>
    <p:sldId id="379" r:id="rId64"/>
    <p:sldId id="381" r:id="rId65"/>
    <p:sldId id="386" r:id="rId66"/>
    <p:sldId id="387" r:id="rId67"/>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charset="0"/>
        <a:ea typeface="+mn-ea"/>
        <a:cs typeface="+mn-cs"/>
      </a:defRPr>
    </a:lvl1pPr>
    <a:lvl2pPr marL="457200" algn="l" rtl="0" fontAlgn="base">
      <a:spcBef>
        <a:spcPct val="0"/>
      </a:spcBef>
      <a:spcAft>
        <a:spcPct val="0"/>
      </a:spcAft>
      <a:defRPr sz="2100" kern="1200">
        <a:solidFill>
          <a:schemeClr val="tx1"/>
        </a:solidFill>
        <a:latin typeface="Arial" charset="0"/>
        <a:ea typeface="+mn-ea"/>
        <a:cs typeface="+mn-cs"/>
      </a:defRPr>
    </a:lvl2pPr>
    <a:lvl3pPr marL="914400" algn="l" rtl="0" fontAlgn="base">
      <a:spcBef>
        <a:spcPct val="0"/>
      </a:spcBef>
      <a:spcAft>
        <a:spcPct val="0"/>
      </a:spcAft>
      <a:defRPr sz="2100" kern="1200">
        <a:solidFill>
          <a:schemeClr val="tx1"/>
        </a:solidFill>
        <a:latin typeface="Arial" charset="0"/>
        <a:ea typeface="+mn-ea"/>
        <a:cs typeface="+mn-cs"/>
      </a:defRPr>
    </a:lvl3pPr>
    <a:lvl4pPr marL="1371600" algn="l" rtl="0" fontAlgn="base">
      <a:spcBef>
        <a:spcPct val="0"/>
      </a:spcBef>
      <a:spcAft>
        <a:spcPct val="0"/>
      </a:spcAft>
      <a:defRPr sz="2100" kern="1200">
        <a:solidFill>
          <a:schemeClr val="tx1"/>
        </a:solidFill>
        <a:latin typeface="Arial" charset="0"/>
        <a:ea typeface="+mn-ea"/>
        <a:cs typeface="+mn-cs"/>
      </a:defRPr>
    </a:lvl4pPr>
    <a:lvl5pPr marL="1828800" algn="l" rtl="0" fontAlgn="base">
      <a:spcBef>
        <a:spcPct val="0"/>
      </a:spcBef>
      <a:spcAft>
        <a:spcPct val="0"/>
      </a:spcAft>
      <a:defRPr sz="2100" kern="1200">
        <a:solidFill>
          <a:schemeClr val="tx1"/>
        </a:solidFill>
        <a:latin typeface="Arial" charset="0"/>
        <a:ea typeface="+mn-ea"/>
        <a:cs typeface="+mn-cs"/>
      </a:defRPr>
    </a:lvl5pPr>
    <a:lvl6pPr marL="2286000" algn="l" defTabSz="914400" rtl="0" eaLnBrk="1" latinLnBrk="0" hangingPunct="1">
      <a:defRPr sz="2100" kern="1200">
        <a:solidFill>
          <a:schemeClr val="tx1"/>
        </a:solidFill>
        <a:latin typeface="Arial" charset="0"/>
        <a:ea typeface="+mn-ea"/>
        <a:cs typeface="+mn-cs"/>
      </a:defRPr>
    </a:lvl6pPr>
    <a:lvl7pPr marL="2743200" algn="l" defTabSz="914400" rtl="0" eaLnBrk="1" latinLnBrk="0" hangingPunct="1">
      <a:defRPr sz="2100" kern="1200">
        <a:solidFill>
          <a:schemeClr val="tx1"/>
        </a:solidFill>
        <a:latin typeface="Arial" charset="0"/>
        <a:ea typeface="+mn-ea"/>
        <a:cs typeface="+mn-cs"/>
      </a:defRPr>
    </a:lvl7pPr>
    <a:lvl8pPr marL="3200400" algn="l" defTabSz="914400" rtl="0" eaLnBrk="1" latinLnBrk="0" hangingPunct="1">
      <a:defRPr sz="2100" kern="1200">
        <a:solidFill>
          <a:schemeClr val="tx1"/>
        </a:solidFill>
        <a:latin typeface="Arial" charset="0"/>
        <a:ea typeface="+mn-ea"/>
        <a:cs typeface="+mn-cs"/>
      </a:defRPr>
    </a:lvl8pPr>
    <a:lvl9pPr marL="3657600" algn="l" defTabSz="914400" rtl="0" eaLnBrk="1" latinLnBrk="0" hangingPunct="1">
      <a:defRPr sz="2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9" autoAdjust="0"/>
    <p:restoredTop sz="90945"/>
  </p:normalViewPr>
  <p:slideViewPr>
    <p:cSldViewPr>
      <p:cViewPr varScale="1">
        <p:scale>
          <a:sx n="119" d="100"/>
          <a:sy n="119" d="100"/>
        </p:scale>
        <p:origin x="20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63" Type="http://schemas.openxmlformats.org/officeDocument/2006/relationships/slide" Target="slides/slide51.xml"/><Relationship Id="rId64" Type="http://schemas.openxmlformats.org/officeDocument/2006/relationships/slide" Target="slides/slide52.xml"/><Relationship Id="rId65" Type="http://schemas.openxmlformats.org/officeDocument/2006/relationships/slide" Target="slides/slide53.xml"/><Relationship Id="rId66" Type="http://schemas.openxmlformats.org/officeDocument/2006/relationships/slide" Target="slides/slide54.xml"/><Relationship Id="rId67" Type="http://schemas.openxmlformats.org/officeDocument/2006/relationships/slide" Target="slides/slide55.xml"/><Relationship Id="rId68" Type="http://schemas.openxmlformats.org/officeDocument/2006/relationships/notesMaster" Target="notesMasters/notesMaster1.xml"/><Relationship Id="rId69" Type="http://schemas.openxmlformats.org/officeDocument/2006/relationships/handoutMaster" Target="handoutMasters/handoutMaster1.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slide" Target="slides/slide4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73" Type="http://schemas.openxmlformats.org/officeDocument/2006/relationships/tableStyles" Target="tableStyles.xml"/><Relationship Id="rId60" Type="http://schemas.openxmlformats.org/officeDocument/2006/relationships/slide" Target="slides/slide48.xml"/><Relationship Id="rId61" Type="http://schemas.openxmlformats.org/officeDocument/2006/relationships/slide" Target="slides/slide49.xml"/><Relationship Id="rId62" Type="http://schemas.openxmlformats.org/officeDocument/2006/relationships/slide" Target="slides/slide50.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1"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endParaRPr lang="en-US" altLang="en-US"/>
          </a:p>
        </p:txBody>
      </p:sp>
      <p:sp>
        <p:nvSpPr>
          <p:cNvPr id="32772"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endParaRPr lang="en-US" altLang="en-US"/>
          </a:p>
        </p:txBody>
      </p:sp>
      <p:sp>
        <p:nvSpPr>
          <p:cNvPr id="32773"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Times New Roman" pitchFamily="18" charset="0"/>
              </a:defRPr>
            </a:lvl1pPr>
          </a:lstStyle>
          <a:p>
            <a:fld id="{F322A441-17F7-4C90-9E5C-9EB556065711}" type="slidenum">
              <a:rPr lang="en-US" altLang="en-US"/>
              <a:pPr/>
              <a:t>‹#›</a:t>
            </a:fld>
            <a:endParaRPr lang="en-US" altLang="en-US"/>
          </a:p>
        </p:txBody>
      </p:sp>
    </p:spTree>
    <p:extLst>
      <p:ext uri="{BB962C8B-B14F-4D97-AF65-F5344CB8AC3E}">
        <p14:creationId xmlns:p14="http://schemas.microsoft.com/office/powerpoint/2010/main" val="138529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35843"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358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5846"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35847"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55A0AFAC-1D44-4113-B9F4-83524EFB6161}" type="slidenum">
              <a:rPr lang="en-US" altLang="en-US"/>
              <a:pPr/>
              <a:t>‹#›</a:t>
            </a:fld>
            <a:endParaRPr lang="en-US" altLang="en-US"/>
          </a:p>
        </p:txBody>
      </p:sp>
    </p:spTree>
    <p:extLst>
      <p:ext uri="{BB962C8B-B14F-4D97-AF65-F5344CB8AC3E}">
        <p14:creationId xmlns:p14="http://schemas.microsoft.com/office/powerpoint/2010/main" val="34557375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0AFAC-1D44-4113-B9F4-83524EFB6161}" type="slidenum">
              <a:rPr lang="en-US" altLang="en-US" smtClean="0"/>
              <a:pPr/>
              <a:t>1</a:t>
            </a:fld>
            <a:endParaRPr lang="en-US" altLang="en-US"/>
          </a:p>
        </p:txBody>
      </p:sp>
    </p:spTree>
    <p:extLst>
      <p:ext uri="{BB962C8B-B14F-4D97-AF65-F5344CB8AC3E}">
        <p14:creationId xmlns:p14="http://schemas.microsoft.com/office/powerpoint/2010/main" val="1543926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CD8D49-35C1-4D51-882E-16C726539BAF}" type="slidenum">
              <a:rPr lang="en-US" altLang="en-US">
                <a:solidFill>
                  <a:prstClr val="black"/>
                </a:solidFill>
              </a:rPr>
              <a:pPr/>
              <a:t>39</a:t>
            </a:fld>
            <a:endParaRPr lang="en-US" altLang="en-US">
              <a:solidFill>
                <a:prstClr val="black"/>
              </a:solidFill>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19387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910437-CCD4-4319-A1F9-2A0E0D0F5AB5}" type="slidenum">
              <a:rPr lang="en-US" altLang="en-US">
                <a:solidFill>
                  <a:prstClr val="black"/>
                </a:solidFill>
              </a:rPr>
              <a:pPr/>
              <a:t>48</a:t>
            </a:fld>
            <a:endParaRPr lang="en-US" altLang="en-US">
              <a:solidFill>
                <a:prstClr val="black"/>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53153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DD4F4E-A6C3-4280-BA70-EB8C0E8A7736}" type="slidenum">
              <a:rPr lang="en-US" altLang="en-US">
                <a:solidFill>
                  <a:prstClr val="black"/>
                </a:solidFill>
              </a:rPr>
              <a:pPr/>
              <a:t>50</a:t>
            </a:fld>
            <a:endParaRPr lang="en-US" altLang="en-US">
              <a:solidFill>
                <a:prstClr val="black"/>
              </a:solidFill>
            </a:endParaRPr>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75536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24BE54-4081-450A-8AEB-0DC399D1CE9D}" type="slidenum">
              <a:rPr lang="en-US" altLang="en-US">
                <a:solidFill>
                  <a:prstClr val="black"/>
                </a:solidFill>
              </a:rPr>
              <a:pPr/>
              <a:t>51</a:t>
            </a:fld>
            <a:endParaRPr lang="en-US" altLang="en-US">
              <a:solidFill>
                <a:prstClr val="black"/>
              </a:solidFill>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48130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56E7D3-2582-4C61-8A4C-B815E5A92C32}" type="slidenum">
              <a:rPr lang="en-US" altLang="en-US">
                <a:solidFill>
                  <a:prstClr val="black"/>
                </a:solidFill>
              </a:rPr>
              <a:pPr/>
              <a:t>52</a:t>
            </a:fld>
            <a:endParaRPr lang="en-US" altLang="en-US">
              <a:solidFill>
                <a:prstClr val="black"/>
              </a:solidFill>
            </a:endParaRPr>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9154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240F03-1246-4D8D-AFE2-5E704CFD7FA7}" type="slidenum">
              <a:rPr lang="en-US" altLang="en-US">
                <a:solidFill>
                  <a:prstClr val="black"/>
                </a:solidFill>
              </a:rPr>
              <a:pPr/>
              <a:t>3</a:t>
            </a:fld>
            <a:endParaRPr lang="en-US" altLang="en-US">
              <a:solidFill>
                <a:prstClr val="black"/>
              </a:solidFill>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14487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D5559B-991B-4675-B85B-07270426BE3C}" type="slidenum">
              <a:rPr lang="en-US" altLang="en-US">
                <a:solidFill>
                  <a:prstClr val="black"/>
                </a:solidFill>
              </a:rPr>
              <a:pPr/>
              <a:t>6</a:t>
            </a:fld>
            <a:endParaRPr lang="en-US" altLang="en-US">
              <a:solidFill>
                <a:prstClr val="black"/>
              </a:solidFill>
            </a:endParaRPr>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27650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A0AFAC-1D44-4113-B9F4-83524EFB6161}" type="slidenum">
              <a:rPr lang="en-US" altLang="en-US" smtClean="0"/>
              <a:pPr/>
              <a:t>7</a:t>
            </a:fld>
            <a:endParaRPr lang="en-US" altLang="en-US"/>
          </a:p>
        </p:txBody>
      </p:sp>
    </p:spTree>
    <p:extLst>
      <p:ext uri="{BB962C8B-B14F-4D97-AF65-F5344CB8AC3E}">
        <p14:creationId xmlns:p14="http://schemas.microsoft.com/office/powerpoint/2010/main" val="2157147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28B698-4DB4-4CF0-9FA7-4A4015F0AB0F}" type="slidenum">
              <a:rPr lang="en-US" altLang="en-US">
                <a:solidFill>
                  <a:prstClr val="black"/>
                </a:solidFill>
              </a:rPr>
              <a:pPr/>
              <a:t>19</a:t>
            </a:fld>
            <a:endParaRPr lang="en-US" altLang="en-US">
              <a:solidFill>
                <a:prstClr val="black"/>
              </a:solidFill>
            </a:endParaRPr>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25318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FF674D-854A-4E6B-A0A8-E7F9367E5FAE}" type="slidenum">
              <a:rPr lang="en-US" altLang="en-US">
                <a:solidFill>
                  <a:prstClr val="black"/>
                </a:solidFill>
              </a:rPr>
              <a:pPr/>
              <a:t>23</a:t>
            </a:fld>
            <a:endParaRPr lang="en-US" altLang="en-US">
              <a:solidFill>
                <a:prstClr val="black"/>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37972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D58320-17AA-4C68-821A-F151FE0D8232}" type="slidenum">
              <a:rPr lang="en-US" altLang="en-US">
                <a:solidFill>
                  <a:prstClr val="black"/>
                </a:solidFill>
              </a:rPr>
              <a:pPr/>
              <a:t>30</a:t>
            </a:fld>
            <a:endParaRPr lang="en-US" altLang="en-US">
              <a:solidFill>
                <a:prstClr val="black"/>
              </a:solidFill>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85157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E4064-9B23-463A-939F-DDB72584D7DA}" type="slidenum">
              <a:rPr lang="en-US" altLang="en-US">
                <a:solidFill>
                  <a:prstClr val="black"/>
                </a:solidFill>
              </a:rPr>
              <a:pPr/>
              <a:t>34</a:t>
            </a:fld>
            <a:endParaRPr lang="en-US" altLang="en-US">
              <a:solidFill>
                <a:prstClr val="black"/>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24915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CC4F65-E612-4074-BE10-FDF440BBCAAD}" type="slidenum">
              <a:rPr lang="en-US" altLang="en-US">
                <a:solidFill>
                  <a:prstClr val="black"/>
                </a:solidFill>
              </a:rPr>
              <a:pPr/>
              <a:t>38</a:t>
            </a:fld>
            <a:endParaRPr lang="en-US" altLang="en-US">
              <a:solidFill>
                <a:prstClr val="black"/>
              </a:solidFill>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2412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7CFB3C5-FB78-4BF0-80AC-CB40D7F860B3}" type="slidenum">
              <a:rPr lang="en-US" altLang="en-US"/>
              <a:pPr/>
              <a:t>‹#›</a:t>
            </a:fld>
            <a:endParaRPr lang="en-US" altLang="en-US"/>
          </a:p>
        </p:txBody>
      </p:sp>
    </p:spTree>
    <p:extLst>
      <p:ext uri="{BB962C8B-B14F-4D97-AF65-F5344CB8AC3E}">
        <p14:creationId xmlns:p14="http://schemas.microsoft.com/office/powerpoint/2010/main" val="173284677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D366F6FF-D6C4-4059-AE77-18FDF02A93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267930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97C1136-F46F-4F18-9F83-C72F289C413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0898649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0F98251-DAEE-4E6B-8742-31D42C22CD5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0729337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4A49BB17-2D16-4904-AAF8-CD01DE94205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3715374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8AC8E514-4F55-4D89-B532-59AACA6F7C7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3014936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BDD3129-D743-40B5-A535-905E898E26A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9917446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BA5E4E2-F9AE-4B7F-9176-0BA97C6C9DE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05726101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F4CE30-FD6B-4C0A-8CB0-F8348B757E2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4846811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842277CD-989E-4AD0-A768-7D770B0FAD9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3573850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51A05DA-30AB-46F2-9F33-4528013FF63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9869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0E9C0FAF-22FC-414A-B26F-23C943CE103B}" type="slidenum">
              <a:rPr lang="en-US" altLang="en-US"/>
              <a:pPr/>
              <a:t>‹#›</a:t>
            </a:fld>
            <a:endParaRPr lang="en-US" altLang="en-US"/>
          </a:p>
        </p:txBody>
      </p:sp>
    </p:spTree>
    <p:extLst>
      <p:ext uri="{BB962C8B-B14F-4D97-AF65-F5344CB8AC3E}">
        <p14:creationId xmlns:p14="http://schemas.microsoft.com/office/powerpoint/2010/main" val="241639463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340941B-18B4-4087-AA6C-BCD00EFB07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7236880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D366F6FF-D6C4-4059-AE77-18FDF02A93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5807181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97C1136-F46F-4F18-9F83-C72F289C413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4330493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0F98251-DAEE-4E6B-8742-31D42C22CD5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0134423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4A49BB17-2D16-4904-AAF8-CD01DE94205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2653811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8AC8E514-4F55-4D89-B532-59AACA6F7C7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3107361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BDD3129-D743-40B5-A535-905E898E26A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6011572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BA5E4E2-F9AE-4B7F-9176-0BA97C6C9DE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2168973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F4CE30-FD6B-4C0A-8CB0-F8348B757E2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7512409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842277CD-989E-4AD0-A768-7D770B0FAD9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91536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FCA7C062-7DC4-43EE-B415-73596A04441A}"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925175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51A05DA-30AB-46F2-9F33-4528013FF63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288201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340941B-18B4-4087-AA6C-BCD00EFB07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0437320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110215151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0E4DF40-430A-4C41-8B8C-39593ECF383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75731437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801C0D6-3A37-4DD0-8C90-C982FC3E00D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99059087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11B4A035-252A-432F-8F12-EA984752C82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37185123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B44B6918-7E9A-41F5-BB77-BF6255C6A95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408833302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FAEC6116-450A-43BE-A5E8-B2E6FF3220F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73108828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17AB5673-A4F1-4902-A1DB-E920211572E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96535500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F68E53EF-AA07-4699-96BB-C3C9B8D9F2D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589197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0980BC45-9F52-47FC-B641-44F989AE3CF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6840420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4F662A51-9EC1-4891-85E0-6415B8E6B2E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19717944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909D13E4-CD96-4257-90D9-A83D50302644}"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1732215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FE50C804-46C8-4F43-9E33-DF84306935F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814854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17C97CF8-367C-4488-A96C-47A03492058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951430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6BCE405A-B8F7-4E44-B7CC-6AAE57B998D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11385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19D93A20-4AE6-4E3A-AF01-652D0FA153F2}"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05562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CAED0781-D810-40CC-A062-9A995F646B9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726092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C786D5B7-D739-4ECD-8B0E-D881C54A7A4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52476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272B0991-B766-499C-B80F-E6C9604D866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6027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A524BA9-0220-47FC-95EF-8B8A7855E78E}" type="slidenum">
              <a:rPr lang="en-US" altLang="en-US"/>
              <a:pPr/>
              <a:t>‹#›</a:t>
            </a:fld>
            <a:endParaRPr lang="en-US" altLang="en-US"/>
          </a:p>
        </p:txBody>
      </p:sp>
    </p:spTree>
    <p:extLst>
      <p:ext uri="{BB962C8B-B14F-4D97-AF65-F5344CB8AC3E}">
        <p14:creationId xmlns:p14="http://schemas.microsoft.com/office/powerpoint/2010/main" val="3873730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376A07C7-6B69-4EC1-ACC2-E0A831E03323}"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450729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5D7B067-0289-498E-844A-FC5025E808B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088500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B316E704-2C00-43B9-8DA7-4946DCCA4475}"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03970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D366F6FF-D6C4-4059-AE77-18FDF02A93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635440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97C1136-F46F-4F18-9F83-C72F289C413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213578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0F98251-DAEE-4E6B-8742-31D42C22CD5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236989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4A49BB17-2D16-4904-AAF8-CD01DE94205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545944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8AC8E514-4F55-4D89-B532-59AACA6F7C7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778966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BDD3129-D743-40B5-A535-905E898E26A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698575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BA5E4E2-F9AE-4B7F-9176-0BA97C6C9DE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69186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AB6C4979-AD46-4B29-925F-62DA40EB5AAD}" type="slidenum">
              <a:rPr lang="en-US" altLang="en-US"/>
              <a:pPr/>
              <a:t>‹#›</a:t>
            </a:fld>
            <a:endParaRPr lang="en-US" altLang="en-US"/>
          </a:p>
        </p:txBody>
      </p:sp>
    </p:spTree>
    <p:extLst>
      <p:ext uri="{BB962C8B-B14F-4D97-AF65-F5344CB8AC3E}">
        <p14:creationId xmlns:p14="http://schemas.microsoft.com/office/powerpoint/2010/main" val="22992933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F4CE30-FD6B-4C0A-8CB0-F8348B757E2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1797832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842277CD-989E-4AD0-A768-7D770B0FAD9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974692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51A05DA-30AB-46F2-9F33-4528013FF63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816409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340941B-18B4-4087-AA6C-BCD00EFB07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503870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D366F6FF-D6C4-4059-AE77-18FDF02A93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3981914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97C1136-F46F-4F18-9F83-C72F289C413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40063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0F98251-DAEE-4E6B-8742-31D42C22CD5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6159358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4A49BB17-2D16-4904-AAF8-CD01DE94205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664158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8AC8E514-4F55-4D89-B532-59AACA6F7C7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740169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BDD3129-D743-40B5-A535-905E898E26A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31618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67EFF5D7-8E37-4699-B2BE-3A3891CB0B3E}" type="slidenum">
              <a:rPr lang="en-US" altLang="en-US"/>
              <a:pPr/>
              <a:t>‹#›</a:t>
            </a:fld>
            <a:endParaRPr lang="en-US" altLang="en-US"/>
          </a:p>
        </p:txBody>
      </p:sp>
    </p:spTree>
    <p:extLst>
      <p:ext uri="{BB962C8B-B14F-4D97-AF65-F5344CB8AC3E}">
        <p14:creationId xmlns:p14="http://schemas.microsoft.com/office/powerpoint/2010/main" val="12721394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BA5E4E2-F9AE-4B7F-9176-0BA97C6C9DE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68393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F4CE30-FD6B-4C0A-8CB0-F8348B757E2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0550195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842277CD-989E-4AD0-A768-7D770B0FAD9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499803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51A05DA-30AB-46F2-9F33-4528013FF63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695071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340941B-18B4-4087-AA6C-BCD00EFB07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4779226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82" name="Group 10"/>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FFFF"/>
                </a:solidFill>
              </a:endParaRPr>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FFFFFF"/>
                </a:solidFill>
              </a:endParaRPr>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smtClean="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smtClean="0"/>
          </a:p>
        </p:txBody>
      </p:sp>
    </p:spTree>
    <p:extLst>
      <p:ext uri="{BB962C8B-B14F-4D97-AF65-F5344CB8AC3E}">
        <p14:creationId xmlns:p14="http://schemas.microsoft.com/office/powerpoint/2010/main" val="14041583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0E4DF40-430A-4C41-8B8C-39593ECF383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4850916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8801C0D6-3A37-4DD0-8C90-C982FC3E00D8}"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1026783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11B4A035-252A-432F-8F12-EA984752C82C}"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9876825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B44B6918-7E9A-41F5-BB77-BF6255C6A95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611350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8" name="Slide Number Placeholder 7"/>
          <p:cNvSpPr>
            <a:spLocks noGrp="1"/>
          </p:cNvSpPr>
          <p:nvPr>
            <p:ph type="sldNum" sz="quarter" idx="11"/>
          </p:nvPr>
        </p:nvSpPr>
        <p:spPr/>
        <p:txBody>
          <a:bodyPr/>
          <a:lstStyle>
            <a:lvl1pPr>
              <a:defRPr/>
            </a:lvl1pPr>
          </a:lstStyle>
          <a:p>
            <a:fld id="{25D6DB29-81E4-4665-AEBA-03E4EC6C5B15}" type="slidenum">
              <a:rPr lang="en-US" altLang="en-US"/>
              <a:pPr/>
              <a:t>‹#›</a:t>
            </a:fld>
            <a:endParaRPr lang="en-US" altLang="en-US"/>
          </a:p>
        </p:txBody>
      </p:sp>
    </p:spTree>
    <p:extLst>
      <p:ext uri="{BB962C8B-B14F-4D97-AF65-F5344CB8AC3E}">
        <p14:creationId xmlns:p14="http://schemas.microsoft.com/office/powerpoint/2010/main" val="10803556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FAEC6116-450A-43BE-A5E8-B2E6FF3220F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8183591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17AB5673-A4F1-4902-A1DB-E920211572EB}"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8029849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F68E53EF-AA07-4699-96BB-C3C9B8D9F2D7}"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8217013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4F662A51-9EC1-4891-85E0-6415B8E6B2EF}"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7336820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909D13E4-CD96-4257-90D9-A83D50302644}"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2402749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solidFill>
                  <a:srgbClr val="FFFFFF"/>
                </a:solidFill>
              </a:rPr>
              <a:t>Irvine, Kip R. Assembly Language for x86 Processors 6/e, 2010.</a:t>
            </a:r>
          </a:p>
        </p:txBody>
      </p:sp>
      <p:sp>
        <p:nvSpPr>
          <p:cNvPr id="5" name="Slide Number Placeholder 4"/>
          <p:cNvSpPr>
            <a:spLocks noGrp="1"/>
          </p:cNvSpPr>
          <p:nvPr>
            <p:ph type="sldNum" sz="quarter" idx="11"/>
          </p:nvPr>
        </p:nvSpPr>
        <p:spPr/>
        <p:txBody>
          <a:bodyPr/>
          <a:lstStyle>
            <a:lvl1pPr>
              <a:defRPr/>
            </a:lvl1pPr>
          </a:lstStyle>
          <a:p>
            <a:fld id="{FE50C804-46C8-4F43-9E33-DF84306935F1}"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5602198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D366F6FF-D6C4-4059-AE77-18FDF02A93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8470682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97C1136-F46F-4F18-9F83-C72F289C413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6469735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0F98251-DAEE-4E6B-8742-31D42C22CD5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016573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4A49BB17-2D16-4904-AAF8-CD01DE94205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4913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4" name="Slide Number Placeholder 3"/>
          <p:cNvSpPr>
            <a:spLocks noGrp="1"/>
          </p:cNvSpPr>
          <p:nvPr>
            <p:ph type="sldNum" sz="quarter" idx="11"/>
          </p:nvPr>
        </p:nvSpPr>
        <p:spPr/>
        <p:txBody>
          <a:bodyPr/>
          <a:lstStyle>
            <a:lvl1pPr>
              <a:defRPr/>
            </a:lvl1pPr>
          </a:lstStyle>
          <a:p>
            <a:fld id="{DEF3959E-647B-4155-889E-03E7FFFDEE1F}" type="slidenum">
              <a:rPr lang="en-US" altLang="en-US"/>
              <a:pPr/>
              <a:t>‹#›</a:t>
            </a:fld>
            <a:endParaRPr lang="en-US" altLang="en-US"/>
          </a:p>
        </p:txBody>
      </p:sp>
    </p:spTree>
    <p:extLst>
      <p:ext uri="{BB962C8B-B14F-4D97-AF65-F5344CB8AC3E}">
        <p14:creationId xmlns:p14="http://schemas.microsoft.com/office/powerpoint/2010/main" val="40880427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8AC8E514-4F55-4D89-B532-59AACA6F7C7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7549764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BDD3129-D743-40B5-A535-905E898E26A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294085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BA5E4E2-F9AE-4B7F-9176-0BA97C6C9DE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489188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F4CE30-FD6B-4C0A-8CB0-F8348B757E2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087724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842277CD-989E-4AD0-A768-7D770B0FAD9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0446869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51A05DA-30AB-46F2-9F33-4528013FF63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236944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340941B-18B4-4087-AA6C-BCD00EFB07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87749220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D366F6FF-D6C4-4059-AE77-18FDF02A93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9549266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97C1136-F46F-4F18-9F83-C72F289C413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815925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0F98251-DAEE-4E6B-8742-31D42C22CD5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0828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3" name="Slide Number Placeholder 2"/>
          <p:cNvSpPr>
            <a:spLocks noGrp="1"/>
          </p:cNvSpPr>
          <p:nvPr>
            <p:ph type="sldNum" sz="quarter" idx="11"/>
          </p:nvPr>
        </p:nvSpPr>
        <p:spPr/>
        <p:txBody>
          <a:bodyPr/>
          <a:lstStyle>
            <a:lvl1pPr>
              <a:defRPr/>
            </a:lvl1pPr>
          </a:lstStyle>
          <a:p>
            <a:fld id="{EF57AA8C-8B21-4E9F-B825-C3ED0649E891}" type="slidenum">
              <a:rPr lang="en-US" altLang="en-US"/>
              <a:pPr/>
              <a:t>‹#›</a:t>
            </a:fld>
            <a:endParaRPr lang="en-US" altLang="en-US"/>
          </a:p>
        </p:txBody>
      </p:sp>
    </p:spTree>
    <p:extLst>
      <p:ext uri="{BB962C8B-B14F-4D97-AF65-F5344CB8AC3E}">
        <p14:creationId xmlns:p14="http://schemas.microsoft.com/office/powerpoint/2010/main" val="246597856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4A49BB17-2D16-4904-AAF8-CD01DE94205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1713598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8AC8E514-4F55-4D89-B532-59AACA6F7C7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6482348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BDD3129-D743-40B5-A535-905E898E26A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92256584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BA5E4E2-F9AE-4B7F-9176-0BA97C6C9DE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1914979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F4CE30-FD6B-4C0A-8CB0-F8348B757E2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390107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842277CD-989E-4AD0-A768-7D770B0FAD9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4506712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51A05DA-30AB-46F2-9F33-4528013FF63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264848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340941B-18B4-4087-AA6C-BCD00EFB07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4956953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D366F6FF-D6C4-4059-AE77-18FDF02A93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13469608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97C1136-F46F-4F18-9F83-C72F289C413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711248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EC50FC16-1722-4864-A267-F4FE6747CF50}" type="slidenum">
              <a:rPr lang="en-US" altLang="en-US"/>
              <a:pPr/>
              <a:t>‹#›</a:t>
            </a:fld>
            <a:endParaRPr lang="en-US" altLang="en-US"/>
          </a:p>
        </p:txBody>
      </p:sp>
    </p:spTree>
    <p:extLst>
      <p:ext uri="{BB962C8B-B14F-4D97-AF65-F5344CB8AC3E}">
        <p14:creationId xmlns:p14="http://schemas.microsoft.com/office/powerpoint/2010/main" val="49343312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0F98251-DAEE-4E6B-8742-31D42C22CD5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048625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4A49BB17-2D16-4904-AAF8-CD01DE94205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429206408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8AC8E514-4F55-4D89-B532-59AACA6F7C7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7038519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BDD3129-D743-40B5-A535-905E898E26A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42414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BA5E4E2-F9AE-4B7F-9176-0BA97C6C9DE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26181302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F4CE30-FD6B-4C0A-8CB0-F8348B757E2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4590571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842277CD-989E-4AD0-A768-7D770B0FAD9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21686944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51A05DA-30AB-46F2-9F33-4528013FF63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25825112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340941B-18B4-4087-AA6C-BCD00EFB07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9563880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1026"/>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099" name="Arc 1027"/>
          <p:cNvSpPr>
            <a:spLocks/>
          </p:cNvSpPr>
          <p:nvPr/>
        </p:nvSpPr>
        <p:spPr bwMode="auto">
          <a:xfrm>
            <a:off x="0" y="842963"/>
            <a:ext cx="1014413"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4100" name="Rectangle 1028"/>
          <p:cNvSpPr>
            <a:spLocks noGrp="1" noChangeArrowheads="1"/>
          </p:cNvSpPr>
          <p:nvPr>
            <p:ph type="ctrTitle" sz="quarter"/>
          </p:nvPr>
        </p:nvSpPr>
        <p:spPr>
          <a:xfrm>
            <a:off x="990600" y="381000"/>
            <a:ext cx="7847013" cy="1219200"/>
          </a:xfrm>
        </p:spPr>
        <p:txBody>
          <a:bodyPr anchor="b"/>
          <a:lstStyle>
            <a:lvl1pPr>
              <a:lnSpc>
                <a:spcPct val="80000"/>
              </a:lnSpc>
              <a:defRPr sz="4000"/>
            </a:lvl1pPr>
          </a:lstStyle>
          <a:p>
            <a:pPr lvl="0"/>
            <a:r>
              <a:rPr lang="en-US" altLang="en-US" noProof="0" smtClean="0"/>
              <a:t>Click to edit Master title style</a:t>
            </a:r>
          </a:p>
        </p:txBody>
      </p:sp>
      <p:sp>
        <p:nvSpPr>
          <p:cNvPr id="4101" name="Rectangle 1029"/>
          <p:cNvSpPr>
            <a:spLocks noGrp="1" noChangeArrowheads="1"/>
          </p:cNvSpPr>
          <p:nvPr>
            <p:ph type="subTitle" sz="quarter" idx="1"/>
          </p:nvPr>
        </p:nvSpPr>
        <p:spPr>
          <a:xfrm>
            <a:off x="990600" y="2057400"/>
            <a:ext cx="7848600" cy="3657600"/>
          </a:xfrm>
        </p:spPr>
        <p:txBody>
          <a:bodyPr/>
          <a:lstStyle>
            <a:lvl1pPr marL="0" indent="0">
              <a:buFont typeface="Wingdings" pitchFamily="2" charset="2"/>
              <a:buNone/>
              <a:defRPr sz="2000" b="0">
                <a:effectLst>
                  <a:outerShdw blurRad="38100" dist="38100" dir="2700000" algn="tl">
                    <a:srgbClr val="C0C0C0"/>
                  </a:outerShdw>
                </a:effectLst>
                <a:latin typeface="Arial Black" pitchFamily="34" charset="0"/>
              </a:defRPr>
            </a:lvl1pPr>
          </a:lstStyle>
          <a:p>
            <a:pPr lvl="0"/>
            <a:r>
              <a:rPr lang="en-US" altLang="en-US" noProof="0" smtClean="0"/>
              <a:t>Click to edit Master subtitle style</a:t>
            </a:r>
          </a:p>
        </p:txBody>
      </p:sp>
      <p:sp>
        <p:nvSpPr>
          <p:cNvPr id="4102" name="Rectangle 1030"/>
          <p:cNvSpPr>
            <a:spLocks noGrp="1" noChangeArrowheads="1"/>
          </p:cNvSpPr>
          <p:nvPr>
            <p:ph type="dt" sz="quarter" idx="2"/>
          </p:nvPr>
        </p:nvSpPr>
        <p:spPr>
          <a:xfrm>
            <a:off x="4343400" y="6400800"/>
            <a:ext cx="1905000" cy="457200"/>
          </a:xfrm>
        </p:spPr>
        <p:txBody>
          <a:bodyPr/>
          <a:lstStyle>
            <a:lvl1pPr>
              <a:defRPr/>
            </a:lvl1pPr>
          </a:lstStyle>
          <a:p>
            <a:endParaRPr lang="en-US" altLang="en-US">
              <a:solidFill>
                <a:srgbClr val="FF9966"/>
              </a:solidFill>
            </a:endParaRPr>
          </a:p>
        </p:txBody>
      </p:sp>
      <p:sp>
        <p:nvSpPr>
          <p:cNvPr id="4103" name="Rectangle 1031"/>
          <p:cNvSpPr>
            <a:spLocks noGrp="1" noChangeArrowheads="1"/>
          </p:cNvSpPr>
          <p:nvPr>
            <p:ph type="ftr" sz="quarter" idx="3"/>
          </p:nvPr>
        </p:nvSpPr>
        <p:spPr>
          <a:xfrm>
            <a:off x="0" y="6400800"/>
            <a:ext cx="1600200" cy="457200"/>
          </a:xfrm>
        </p:spPr>
        <p:txBody>
          <a:bodyPr/>
          <a:lstStyle>
            <a:lvl1pPr>
              <a:defRPr/>
            </a:lvl1pPr>
          </a:lstStyle>
          <a:p>
            <a:endParaRPr lang="en-US" altLang="en-US">
              <a:solidFill>
                <a:srgbClr val="FF9966"/>
              </a:solidFill>
            </a:endParaRPr>
          </a:p>
        </p:txBody>
      </p:sp>
      <p:sp>
        <p:nvSpPr>
          <p:cNvPr id="4104" name="Rectangle 1032"/>
          <p:cNvSpPr>
            <a:spLocks noGrp="1" noChangeArrowheads="1"/>
          </p:cNvSpPr>
          <p:nvPr>
            <p:ph type="sldNum" sz="quarter" idx="4"/>
          </p:nvPr>
        </p:nvSpPr>
        <p:spPr>
          <a:xfrm>
            <a:off x="8204200" y="6400800"/>
            <a:ext cx="939800" cy="457200"/>
          </a:xfrm>
        </p:spPr>
        <p:txBody>
          <a:bodyPr/>
          <a:lstStyle>
            <a:lvl1pPr>
              <a:defRPr/>
            </a:lvl1pPr>
          </a:lstStyle>
          <a:p>
            <a:fld id="{D366F6FF-D6C4-4059-AE77-18FDF02A931F}"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60335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Irvine, Kip R. Assembly Language for x86 Processors 6/e, 2010.</a:t>
            </a:r>
          </a:p>
        </p:txBody>
      </p:sp>
      <p:sp>
        <p:nvSpPr>
          <p:cNvPr id="6" name="Slide Number Placeholder 5"/>
          <p:cNvSpPr>
            <a:spLocks noGrp="1"/>
          </p:cNvSpPr>
          <p:nvPr>
            <p:ph type="sldNum" sz="quarter" idx="11"/>
          </p:nvPr>
        </p:nvSpPr>
        <p:spPr/>
        <p:txBody>
          <a:bodyPr/>
          <a:lstStyle>
            <a:lvl1pPr>
              <a:defRPr/>
            </a:lvl1pPr>
          </a:lstStyle>
          <a:p>
            <a:fld id="{A57F224B-1872-4F81-B988-DD3B3D30BE98}" type="slidenum">
              <a:rPr lang="en-US" altLang="en-US"/>
              <a:pPr/>
              <a:t>‹#›</a:t>
            </a:fld>
            <a:endParaRPr lang="en-US" altLang="en-US"/>
          </a:p>
        </p:txBody>
      </p:sp>
    </p:spTree>
    <p:extLst>
      <p:ext uri="{BB962C8B-B14F-4D97-AF65-F5344CB8AC3E}">
        <p14:creationId xmlns:p14="http://schemas.microsoft.com/office/powerpoint/2010/main" val="287387961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597C1136-F46F-4F18-9F83-C72F289C413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6108892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0F98251-DAEE-4E6B-8742-31D42C22CD50}"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07124994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2870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48250" y="1219200"/>
            <a:ext cx="386715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4A49BB17-2D16-4904-AAF8-CD01DE942054}"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52031173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solidFill>
                <a:srgbClr val="FF9966"/>
              </a:solidFill>
            </a:endParaRPr>
          </a:p>
        </p:txBody>
      </p:sp>
      <p:sp>
        <p:nvSpPr>
          <p:cNvPr id="8" name="Footer Placeholder 7"/>
          <p:cNvSpPr>
            <a:spLocks noGrp="1"/>
          </p:cNvSpPr>
          <p:nvPr>
            <p:ph type="ftr" sz="quarter" idx="11"/>
          </p:nvPr>
        </p:nvSpPr>
        <p:spPr/>
        <p:txBody>
          <a:bodyPr/>
          <a:lstStyle>
            <a:lvl1pPr>
              <a:defRPr/>
            </a:lvl1pPr>
          </a:lstStyle>
          <a:p>
            <a:r>
              <a:rPr lang="en-US" altLang="en-US">
                <a:solidFill>
                  <a:srgbClr val="FF9966"/>
                </a:solidFill>
              </a:rPr>
              <a:t>Chap 0</a:t>
            </a:r>
          </a:p>
        </p:txBody>
      </p:sp>
      <p:sp>
        <p:nvSpPr>
          <p:cNvPr id="9" name="Slide Number Placeholder 8"/>
          <p:cNvSpPr>
            <a:spLocks noGrp="1"/>
          </p:cNvSpPr>
          <p:nvPr>
            <p:ph type="sldNum" sz="quarter" idx="12"/>
          </p:nvPr>
        </p:nvSpPr>
        <p:spPr/>
        <p:txBody>
          <a:bodyPr/>
          <a:lstStyle>
            <a:lvl1pPr>
              <a:defRPr/>
            </a:lvl1pPr>
          </a:lstStyle>
          <a:p>
            <a:fld id="{8AC8E514-4F55-4D89-B532-59AACA6F7C7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82148162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solidFill>
                <a:srgbClr val="FF9966"/>
              </a:solidFill>
            </a:endParaRPr>
          </a:p>
        </p:txBody>
      </p:sp>
      <p:sp>
        <p:nvSpPr>
          <p:cNvPr id="4" name="Footer Placeholder 3"/>
          <p:cNvSpPr>
            <a:spLocks noGrp="1"/>
          </p:cNvSpPr>
          <p:nvPr>
            <p:ph type="ftr" sz="quarter" idx="11"/>
          </p:nvPr>
        </p:nvSpPr>
        <p:spPr/>
        <p:txBody>
          <a:bodyPr/>
          <a:lstStyle>
            <a:lvl1pPr>
              <a:defRPr/>
            </a:lvl1pPr>
          </a:lstStyle>
          <a:p>
            <a:r>
              <a:rPr lang="en-US" altLang="en-US">
                <a:solidFill>
                  <a:srgbClr val="FF9966"/>
                </a:solidFill>
              </a:rPr>
              <a:t>Chap 0</a:t>
            </a:r>
          </a:p>
        </p:txBody>
      </p:sp>
      <p:sp>
        <p:nvSpPr>
          <p:cNvPr id="5" name="Slide Number Placeholder 4"/>
          <p:cNvSpPr>
            <a:spLocks noGrp="1"/>
          </p:cNvSpPr>
          <p:nvPr>
            <p:ph type="sldNum" sz="quarter" idx="12"/>
          </p:nvPr>
        </p:nvSpPr>
        <p:spPr/>
        <p:txBody>
          <a:bodyPr/>
          <a:lstStyle>
            <a:lvl1pPr>
              <a:defRPr/>
            </a:lvl1pPr>
          </a:lstStyle>
          <a:p>
            <a:fld id="{ABDD3129-D743-40B5-A535-905E898E26A7}"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96427149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FF9966"/>
              </a:solidFill>
            </a:endParaRPr>
          </a:p>
        </p:txBody>
      </p:sp>
      <p:sp>
        <p:nvSpPr>
          <p:cNvPr id="3" name="Footer Placeholder 2"/>
          <p:cNvSpPr>
            <a:spLocks noGrp="1"/>
          </p:cNvSpPr>
          <p:nvPr>
            <p:ph type="ftr" sz="quarter" idx="11"/>
          </p:nvPr>
        </p:nvSpPr>
        <p:spPr/>
        <p:txBody>
          <a:bodyPr/>
          <a:lstStyle>
            <a:lvl1pPr>
              <a:defRPr/>
            </a:lvl1pPr>
          </a:lstStyle>
          <a:p>
            <a:r>
              <a:rPr lang="en-US" altLang="en-US">
                <a:solidFill>
                  <a:srgbClr val="FF9966"/>
                </a:solidFill>
              </a:rPr>
              <a:t>Chap 0</a:t>
            </a:r>
          </a:p>
        </p:txBody>
      </p:sp>
      <p:sp>
        <p:nvSpPr>
          <p:cNvPr id="4" name="Slide Number Placeholder 3"/>
          <p:cNvSpPr>
            <a:spLocks noGrp="1"/>
          </p:cNvSpPr>
          <p:nvPr>
            <p:ph type="sldNum" sz="quarter" idx="12"/>
          </p:nvPr>
        </p:nvSpPr>
        <p:spPr/>
        <p:txBody>
          <a:bodyPr/>
          <a:lstStyle>
            <a:lvl1pPr>
              <a:defRPr/>
            </a:lvl1pPr>
          </a:lstStyle>
          <a:p>
            <a:fld id="{DBA5E4E2-F9AE-4B7F-9176-0BA97C6C9DE9}"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274409025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93F4CE30-FD6B-4C0A-8CB0-F8348B757E26}"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75403881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FF9966"/>
              </a:solidFill>
            </a:endParaRPr>
          </a:p>
        </p:txBody>
      </p:sp>
      <p:sp>
        <p:nvSpPr>
          <p:cNvPr id="6" name="Footer Placeholder 5"/>
          <p:cNvSpPr>
            <a:spLocks noGrp="1"/>
          </p:cNvSpPr>
          <p:nvPr>
            <p:ph type="ftr" sz="quarter" idx="11"/>
          </p:nvPr>
        </p:nvSpPr>
        <p:spPr/>
        <p:txBody>
          <a:bodyPr/>
          <a:lstStyle>
            <a:lvl1pPr>
              <a:defRPr/>
            </a:lvl1pPr>
          </a:lstStyle>
          <a:p>
            <a:r>
              <a:rPr lang="en-US" altLang="en-US">
                <a:solidFill>
                  <a:srgbClr val="FF9966"/>
                </a:solidFill>
              </a:rPr>
              <a:t>Chap 0</a:t>
            </a:r>
          </a:p>
        </p:txBody>
      </p:sp>
      <p:sp>
        <p:nvSpPr>
          <p:cNvPr id="7" name="Slide Number Placeholder 6"/>
          <p:cNvSpPr>
            <a:spLocks noGrp="1"/>
          </p:cNvSpPr>
          <p:nvPr>
            <p:ph type="sldNum" sz="quarter" idx="12"/>
          </p:nvPr>
        </p:nvSpPr>
        <p:spPr/>
        <p:txBody>
          <a:bodyPr/>
          <a:lstStyle>
            <a:lvl1pPr>
              <a:defRPr/>
            </a:lvl1pPr>
          </a:lstStyle>
          <a:p>
            <a:fld id="{842277CD-989E-4AD0-A768-7D770B0FAD9C}"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52728497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851A05DA-30AB-46F2-9F33-4528013FF631}"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138978113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152400"/>
            <a:ext cx="19812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152400"/>
            <a:ext cx="57912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solidFill>
                <a:srgbClr val="FF9966"/>
              </a:solidFill>
            </a:endParaRPr>
          </a:p>
        </p:txBody>
      </p:sp>
      <p:sp>
        <p:nvSpPr>
          <p:cNvPr id="5" name="Footer Placeholder 4"/>
          <p:cNvSpPr>
            <a:spLocks noGrp="1"/>
          </p:cNvSpPr>
          <p:nvPr>
            <p:ph type="ftr" sz="quarter" idx="11"/>
          </p:nvPr>
        </p:nvSpPr>
        <p:spPr/>
        <p:txBody>
          <a:bodyPr/>
          <a:lstStyle>
            <a:lvl1pPr>
              <a:defRPr/>
            </a:lvl1pPr>
          </a:lstStyle>
          <a:p>
            <a:r>
              <a:rPr lang="en-US" altLang="en-US">
                <a:solidFill>
                  <a:srgbClr val="FF9966"/>
                </a:solidFill>
              </a:rPr>
              <a:t>Chap 0</a:t>
            </a:r>
          </a:p>
        </p:txBody>
      </p:sp>
      <p:sp>
        <p:nvSpPr>
          <p:cNvPr id="6" name="Slide Number Placeholder 5"/>
          <p:cNvSpPr>
            <a:spLocks noGrp="1"/>
          </p:cNvSpPr>
          <p:nvPr>
            <p:ph type="sldNum" sz="quarter" idx="12"/>
          </p:nvPr>
        </p:nvSpPr>
        <p:spPr/>
        <p:txBody>
          <a:bodyPr/>
          <a:lstStyle>
            <a:lvl1pPr>
              <a:defRPr/>
            </a:lvl1pPr>
          </a:lstStyle>
          <a:p>
            <a:fld id="{F340941B-18B4-4087-AA6C-BCD00EFB076B}" type="slidenum">
              <a:rPr lang="en-US" altLang="en-US">
                <a:solidFill>
                  <a:srgbClr val="FF9966"/>
                </a:solidFill>
              </a:rPr>
              <a:pPr/>
              <a:t>‹#›</a:t>
            </a:fld>
            <a:endParaRPr lang="en-US" altLang="en-US">
              <a:solidFill>
                <a:srgbClr val="FF9966"/>
              </a:solidFill>
            </a:endParaRPr>
          </a:p>
        </p:txBody>
      </p:sp>
    </p:spTree>
    <p:extLst>
      <p:ext uri="{BB962C8B-B14F-4D97-AF65-F5344CB8AC3E}">
        <p14:creationId xmlns:p14="http://schemas.microsoft.com/office/powerpoint/2010/main" val="33132418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theme" Target="../theme/theme11.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2.xml"/><Relationship Id="rId12" Type="http://schemas.openxmlformats.org/officeDocument/2006/relationships/theme" Target="../theme/theme12.xml"/><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 Id="rId9" Type="http://schemas.openxmlformats.org/officeDocument/2006/relationships/slideLayout" Target="../slideLayouts/slideLayout130.xml"/><Relationship Id="rId10" Type="http://schemas.openxmlformats.org/officeDocument/2006/relationships/slideLayout" Target="../slideLayouts/slideLayout13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381000" y="6340475"/>
            <a:ext cx="472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itchFamily="18" charset="0"/>
              </a:defRPr>
            </a:lvl1pPr>
          </a:lstStyle>
          <a:p>
            <a:fld id="{7C974CFC-8CA0-4761-8770-E4943D091E25}"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defRPr b="1">
          <a:solidFill>
            <a:schemeClr val="tx1"/>
          </a:solidFill>
          <a:latin typeface="Courier New" pitchFamily="49" charset="0"/>
        </a:defRPr>
      </a:lvl3pPr>
      <a:lvl4pPr marL="1600200" indent="-228600" algn="l" rtl="0" fontAlgn="base">
        <a:spcBef>
          <a:spcPct val="20000"/>
        </a:spcBef>
        <a:spcAft>
          <a:spcPct val="0"/>
        </a:spcAft>
        <a:buClr>
          <a:schemeClr val="tx1"/>
        </a:buClr>
        <a:buChar char="–"/>
        <a:defRPr sz="2000">
          <a:solidFill>
            <a:schemeClr val="tx1"/>
          </a:solidFill>
          <a:latin typeface="Times New Roman" pitchFamily="18"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latin typeface="+mn-lt"/>
              </a:defRPr>
            </a:lvl1pPr>
          </a:lstStyle>
          <a:p>
            <a:pPr eaLnBrk="0" hangingPunct="0"/>
            <a:fld id="{54FE0809-4097-46AA-AE06-4782A213AF5E}"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64678023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latin typeface="+mn-lt"/>
              </a:defRPr>
            </a:lvl1pPr>
          </a:lstStyle>
          <a:p>
            <a:pPr eaLnBrk="0" hangingPunct="0"/>
            <a:fld id="{54FE0809-4097-46AA-AE06-4782A213AF5E}"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69467915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457200" y="63246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charset="0"/>
              </a:defRPr>
            </a:lvl1pPr>
          </a:lstStyle>
          <a:p>
            <a:fld id="{666EA57F-027C-40B2-AB25-89180719205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736909043"/>
      </p:ext>
    </p:extLst>
  </p:cSld>
  <p:clrMap bg1="dk2" tx1="lt1" bg2="dk1"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latin typeface="+mn-lt"/>
              </a:defRPr>
            </a:lvl1pPr>
          </a:lstStyle>
          <a:p>
            <a:pPr eaLnBrk="0" hangingPunct="0"/>
            <a:fld id="{9CF3B19E-E418-4443-91DD-509F23C0E387}"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5181344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latin typeface="+mn-lt"/>
              </a:defRPr>
            </a:lvl1pPr>
          </a:lstStyle>
          <a:p>
            <a:pPr eaLnBrk="0" hangingPunct="0"/>
            <a:fld id="{54FE0809-4097-46AA-AE06-4782A213AF5E}"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54189730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latin typeface="+mn-lt"/>
              </a:defRPr>
            </a:lvl1pPr>
          </a:lstStyle>
          <a:p>
            <a:pPr eaLnBrk="0" hangingPunct="0"/>
            <a:fld id="{54FE0809-4097-46AA-AE06-4782A213AF5E}"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41185870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2056" name="Rectangle 8"/>
          <p:cNvSpPr>
            <a:spLocks noGrp="1" noChangeArrowheads="1"/>
          </p:cNvSpPr>
          <p:nvPr>
            <p:ph type="ftr" sz="quarter" idx="3"/>
          </p:nvPr>
        </p:nvSpPr>
        <p:spPr bwMode="auto">
          <a:xfrm>
            <a:off x="457200" y="63246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vl1pPr>
          </a:lstStyle>
          <a:p>
            <a:r>
              <a:rPr lang="en-US" altLang="en-US">
                <a:solidFill>
                  <a:srgbClr val="FFFFFF"/>
                </a:solidFill>
              </a:rPr>
              <a:t>Irvine, Kip R. Assembly Language for x86 Processors 6/e, 2010.</a:t>
            </a:r>
          </a:p>
        </p:txBody>
      </p:sp>
      <p:sp>
        <p:nvSpPr>
          <p:cNvPr id="2059" name="Rectangle 11"/>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2060" name="Text Box 12"/>
          <p:cNvSpPr txBox="1">
            <a:spLocks noChangeArrowheads="1"/>
          </p:cNvSpPr>
          <p:nvPr/>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endParaRPr lang="en-US" altLang="en-US">
              <a:solidFill>
                <a:srgbClr val="FFFFFF"/>
              </a:solidFill>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charset="0"/>
              </a:defRPr>
            </a:lvl1pPr>
          </a:lstStyle>
          <a:p>
            <a:fld id="{666EA57F-027C-40B2-AB25-891807192052}" type="slidenum">
              <a:rPr lang="en-US" altLang="en-US">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255743733"/>
      </p:ext>
    </p:extLst>
  </p:cSld>
  <p:clrMap bg1="dk2" tx1="lt1" bg2="dk1"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dt="0"/>
  <p:txStyles>
    <p:titleStyle>
      <a:lvl1pPr algn="ctr" rtl="0" fontAlgn="base">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200">
          <a:solidFill>
            <a:schemeClr val="tx1"/>
          </a:solidFill>
          <a:latin typeface="+mn-lt"/>
        </a:defRPr>
      </a:lvl2pPr>
      <a:lvl3pPr marL="1143000" indent="-228600" algn="l" rtl="0" fontAlgn="base">
        <a:spcBef>
          <a:spcPct val="20000"/>
        </a:spcBef>
        <a:spcAft>
          <a:spcPct val="0"/>
        </a:spcAft>
        <a:buClr>
          <a:schemeClr val="tx1"/>
        </a:buClr>
        <a:buChar char="•"/>
        <a:defRPr sz="2000">
          <a:solidFill>
            <a:schemeClr val="tx1"/>
          </a:solidFill>
          <a:latin typeface="+mn-lt"/>
        </a:defRPr>
      </a:lvl3pPr>
      <a:lvl4pPr marL="1600200" indent="-228600" algn="l" rtl="0" fontAlgn="base">
        <a:spcBef>
          <a:spcPct val="20000"/>
        </a:spcBef>
        <a:spcAft>
          <a:spcPct val="0"/>
        </a:spcAft>
        <a:buClr>
          <a:schemeClr val="tx1"/>
        </a:buClr>
        <a:buChar char="–"/>
        <a:defRPr sz="2000">
          <a:solidFill>
            <a:schemeClr val="tx1"/>
          </a:solidFill>
          <a:latin typeface="Times New Roman" charset="0"/>
        </a:defRPr>
      </a:lvl4pPr>
      <a:lvl5pPr marL="2057400" indent="-228600" algn="l" rtl="0" fontAlgn="base">
        <a:spcBef>
          <a:spcPct val="20000"/>
        </a:spcBef>
        <a:spcAft>
          <a:spcPct val="0"/>
        </a:spcAft>
        <a:buClr>
          <a:schemeClr val="accent1"/>
        </a:buClr>
        <a:buChar char="•"/>
        <a:defRPr sz="2000">
          <a:solidFill>
            <a:schemeClr val="tx1"/>
          </a:solidFill>
          <a:latin typeface="Times New Roman"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latin typeface="+mn-lt"/>
              </a:defRPr>
            </a:lvl1pPr>
          </a:lstStyle>
          <a:p>
            <a:pPr eaLnBrk="0" hangingPunct="0"/>
            <a:fld id="{54FE0809-4097-46AA-AE06-4782A213AF5E}"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79916295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latin typeface="+mn-lt"/>
              </a:defRPr>
            </a:lvl1pPr>
          </a:lstStyle>
          <a:p>
            <a:pPr eaLnBrk="0" hangingPunct="0"/>
            <a:fld id="{54FE0809-4097-46AA-AE06-4782A213AF5E}"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13435594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latin typeface="+mn-lt"/>
              </a:defRPr>
            </a:lvl1pPr>
          </a:lstStyle>
          <a:p>
            <a:pPr eaLnBrk="0" hangingPunct="0"/>
            <a:fld id="{54FE0809-4097-46AA-AE06-4782A213AF5E}"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243304692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Arc 2"/>
          <p:cNvSpPr>
            <a:spLocks/>
          </p:cNvSpPr>
          <p:nvPr/>
        </p:nvSpPr>
        <p:spPr bwMode="auto">
          <a:xfrm>
            <a:off x="0" y="842963"/>
            <a:ext cx="1025525" cy="60182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gradFill rotWithShape="0">
            <a:gsLst>
              <a:gs pos="0">
                <a:schemeClr val="accent1"/>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3075" name="Rectangle 3"/>
          <p:cNvSpPr>
            <a:spLocks noGrp="1" noChangeArrowheads="1"/>
          </p:cNvSpPr>
          <p:nvPr>
            <p:ph type="title"/>
          </p:nvPr>
        </p:nvSpPr>
        <p:spPr bwMode="auto">
          <a:xfrm>
            <a:off x="990600" y="152400"/>
            <a:ext cx="78851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3076" name="Rectangle 4"/>
          <p:cNvSpPr>
            <a:spLocks noGrp="1" noChangeArrowheads="1"/>
          </p:cNvSpPr>
          <p:nvPr>
            <p:ph type="body" idx="1"/>
          </p:nvPr>
        </p:nvSpPr>
        <p:spPr bwMode="auto">
          <a:xfrm>
            <a:off x="1028700" y="1219200"/>
            <a:ext cx="78867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3581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400">
                <a:solidFill>
                  <a:schemeClr val="hlink"/>
                </a:solidFill>
                <a:latin typeface="+mn-lt"/>
              </a:defRPr>
            </a:lvl1pPr>
          </a:lstStyle>
          <a:p>
            <a:pPr eaLnBrk="0" hangingPunct="0"/>
            <a:endParaRPr lang="en-US" altLang="en-US" smtClean="0">
              <a:solidFill>
                <a:srgbClr val="FF9966"/>
              </a:solidFill>
            </a:endParaRPr>
          </a:p>
        </p:txBody>
      </p:sp>
      <p:sp>
        <p:nvSpPr>
          <p:cNvPr id="3078" name="Rectangle 6"/>
          <p:cNvSpPr>
            <a:spLocks noGrp="1" noChangeArrowheads="1"/>
          </p:cNvSpPr>
          <p:nvPr>
            <p:ph type="ftr" sz="quarter" idx="3"/>
          </p:nvPr>
        </p:nvSpPr>
        <p:spPr bwMode="auto">
          <a:xfrm>
            <a:off x="8305800" y="6400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latin typeface="+mn-lt"/>
              </a:defRPr>
            </a:lvl1pPr>
          </a:lstStyle>
          <a:p>
            <a:pPr eaLnBrk="0" hangingPunct="0"/>
            <a:r>
              <a:rPr lang="en-US" altLang="en-US" smtClean="0">
                <a:solidFill>
                  <a:srgbClr val="FF9966"/>
                </a:solidFill>
              </a:rPr>
              <a:t>Chap 0</a:t>
            </a:r>
          </a:p>
        </p:txBody>
      </p:sp>
      <p:sp>
        <p:nvSpPr>
          <p:cNvPr id="3079" name="Rectangle 7"/>
          <p:cNvSpPr>
            <a:spLocks noGrp="1" noChangeArrowheads="1"/>
          </p:cNvSpPr>
          <p:nvPr>
            <p:ph type="sldNum" sz="quarter" idx="4"/>
          </p:nvPr>
        </p:nvSpPr>
        <p:spPr bwMode="auto">
          <a:xfrm>
            <a:off x="0" y="6400800"/>
            <a:ext cx="64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latin typeface="+mn-lt"/>
              </a:defRPr>
            </a:lvl1pPr>
          </a:lstStyle>
          <a:p>
            <a:pPr eaLnBrk="0" hangingPunct="0"/>
            <a:fld id="{54FE0809-4097-46AA-AE06-4782A213AF5E}" type="slidenum">
              <a:rPr lang="en-US" altLang="en-US" smtClean="0">
                <a:solidFill>
                  <a:srgbClr val="FF9966"/>
                </a:solidFill>
              </a:rPr>
              <a:pPr eaLnBrk="0" hangingPunct="0"/>
              <a:t>‹#›</a:t>
            </a:fld>
            <a:endParaRPr lang="en-US" altLang="en-US" smtClean="0">
              <a:solidFill>
                <a:srgbClr val="FF9966"/>
              </a:solidFill>
            </a:endParaRPr>
          </a:p>
        </p:txBody>
      </p:sp>
    </p:spTree>
    <p:extLst>
      <p:ext uri="{BB962C8B-B14F-4D97-AF65-F5344CB8AC3E}">
        <p14:creationId xmlns:p14="http://schemas.microsoft.com/office/powerpoint/2010/main" val="3772195151"/>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hf hdr="0" ftr="0" dt="0"/>
  <p:txStyles>
    <p:titleStyle>
      <a:lvl1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2pPr>
      <a:lvl3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3pPr>
      <a:lvl4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4pPr>
      <a:lvl5pPr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5pPr>
      <a:lvl6pPr marL="4572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6pPr>
      <a:lvl7pPr marL="9144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7pPr>
      <a:lvl8pPr marL="13716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8pPr>
      <a:lvl9pPr marL="1828800" algn="l" rtl="0" eaLnBrk="0" fontAlgn="base" hangingPunct="0">
        <a:lnSpc>
          <a:spcPct val="70000"/>
        </a:lnSpc>
        <a:spcBef>
          <a:spcPct val="0"/>
        </a:spcBef>
        <a:spcAft>
          <a:spcPct val="0"/>
        </a:spcAft>
        <a:defRPr kumimoji="1" sz="3600" b="1">
          <a:solidFill>
            <a:schemeClr val="tx2"/>
          </a:solidFill>
          <a:effectLst>
            <a:outerShdw blurRad="38100" dist="38100" dir="2700000" algn="tl">
              <a:srgbClr val="C0C0C0"/>
            </a:outerShdw>
          </a:effectLst>
          <a:latin typeface="Arial Narrow" pitchFamily="34" charset="0"/>
        </a:defRPr>
      </a:lvl9pPr>
    </p:titleStyle>
    <p:bodyStyle>
      <a:lvl1pPr marL="342900" indent="-342900" algn="l" rtl="0" eaLnBrk="0" fontAlgn="base" hangingPunct="0">
        <a:spcBef>
          <a:spcPct val="20000"/>
        </a:spcBef>
        <a:spcAft>
          <a:spcPct val="0"/>
        </a:spcAft>
        <a:buClr>
          <a:schemeClr val="tx1"/>
        </a:buClr>
        <a:buFont typeface="Wingdings" pitchFamily="2" charset="2"/>
        <a:buChar char="§"/>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kumimoji="1" sz="2400">
          <a:solidFill>
            <a:schemeClr val="tx2"/>
          </a:solidFill>
          <a:latin typeface="+mn-lt"/>
        </a:defRPr>
      </a:lvl2pPr>
      <a:lvl3pPr marL="1143000" indent="-228600" algn="l" rtl="0" eaLnBrk="0" fontAlgn="base" hangingPunct="0">
        <a:spcBef>
          <a:spcPct val="20000"/>
        </a:spcBef>
        <a:spcAft>
          <a:spcPct val="0"/>
        </a:spcAft>
        <a:buClr>
          <a:schemeClr val="tx1"/>
        </a:buClr>
        <a:buFont typeface="Wingdings" pitchFamily="2" charset="2"/>
        <a:defRPr kumimoji="1" sz="2000" b="1">
          <a:solidFill>
            <a:schemeClr val="bg2"/>
          </a:solidFill>
          <a:latin typeface="Courier New" pitchFamily="49" charset="0"/>
        </a:defRPr>
      </a:lvl3pPr>
      <a:lvl4pPr marL="1600200" indent="-228600" algn="l" rtl="0" eaLnBrk="0" fontAlgn="base" hangingPunct="0">
        <a:spcBef>
          <a:spcPct val="20000"/>
        </a:spcBef>
        <a:spcAft>
          <a:spcPct val="0"/>
        </a:spcAft>
        <a:buClr>
          <a:schemeClr val="tx2"/>
        </a:buClr>
        <a:defRPr kumimoji="1" sz="2000" b="1">
          <a:solidFill>
            <a:schemeClr val="bg2"/>
          </a:solidFill>
          <a:latin typeface="Courier New" pitchFamily="49" charset="0"/>
        </a:defRPr>
      </a:lvl4pPr>
      <a:lvl5pPr marL="20574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5pPr>
      <a:lvl6pPr marL="25146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6pPr>
      <a:lvl7pPr marL="29718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7pPr>
      <a:lvl8pPr marL="34290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8pPr>
      <a:lvl9pPr marL="3886200" indent="-228600" algn="l" rtl="0" eaLnBrk="0" fontAlgn="base" hangingPunct="0">
        <a:spcBef>
          <a:spcPct val="20000"/>
        </a:spcBef>
        <a:spcAft>
          <a:spcPct val="0"/>
        </a:spcAft>
        <a:buClr>
          <a:schemeClr val="hlink"/>
        </a:buClr>
        <a:defRPr kumimoji="1" sz="2000" b="1">
          <a:solidFill>
            <a:schemeClr val="bg2"/>
          </a:solidFill>
          <a:latin typeface="Courier New" pitchFamily="49"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Encrypt.as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2.wmf"/><Relationship Id="rId5" Type="http://schemas.openxmlformats.org/officeDocument/2006/relationships/image" Target="../media/image13.png"/><Relationship Id="rId1" Type="http://schemas.openxmlformats.org/officeDocument/2006/relationships/vmlDrawing" Target="../drawings/vmlDrawing5.vml"/><Relationship Id="rId2"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1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5.wmf"/><Relationship Id="rId1" Type="http://schemas.openxmlformats.org/officeDocument/2006/relationships/vmlDrawing" Target="../drawings/vmlDrawing6.vml"/><Relationship Id="rId2"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7.wmf"/><Relationship Id="rId1" Type="http://schemas.openxmlformats.org/officeDocument/2006/relationships/vmlDrawing" Target="../drawings/vmlDrawing7.vml"/><Relationship Id="rId2"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8.wmf"/><Relationship Id="rId5" Type="http://schemas.openxmlformats.org/officeDocument/2006/relationships/image" Target="../media/image19.wmf"/><Relationship Id="rId1" Type="http://schemas.openxmlformats.org/officeDocument/2006/relationships/vmlDrawing" Target="../drawings/vmlDrawing8.vml"/><Relationship Id="rId2"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20.wmf"/><Relationship Id="rId1" Type="http://schemas.openxmlformats.org/officeDocument/2006/relationships/vmlDrawing" Target="../drawings/vmlDrawing9.vml"/><Relationship Id="rId2"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10.bin"/><Relationship Id="rId5" Type="http://schemas.openxmlformats.org/officeDocument/2006/relationships/image" Target="../media/image21.png"/><Relationship Id="rId1" Type="http://schemas.openxmlformats.org/officeDocument/2006/relationships/vmlDrawing" Target="../drawings/vmlDrawing10.vml"/><Relationship Id="rId2" Type="http://schemas.openxmlformats.org/officeDocument/2006/relationships/slideLayout" Target="../slideLayouts/slideLayout6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22.wmf"/><Relationship Id="rId1" Type="http://schemas.openxmlformats.org/officeDocument/2006/relationships/vmlDrawing" Target="../drawings/vmlDrawing11.vml"/><Relationship Id="rId2" Type="http://schemas.openxmlformats.org/officeDocument/2006/relationships/slideLayout" Target="../slideLayouts/slideLayout4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4" Type="http://schemas.openxmlformats.org/officeDocument/2006/relationships/image" Target="../media/image23.wmf"/><Relationship Id="rId1" Type="http://schemas.openxmlformats.org/officeDocument/2006/relationships/vmlDrawing" Target="../drawings/vmlDrawing12.vml"/><Relationship Id="rId2"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9.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24.wmf"/><Relationship Id="rId1" Type="http://schemas.openxmlformats.org/officeDocument/2006/relationships/vmlDrawing" Target="../drawings/vmlDrawing13.vml"/><Relationship Id="rId2"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4" Type="http://schemas.openxmlformats.org/officeDocument/2006/relationships/image" Target="../media/image25.wmf"/><Relationship Id="rId1" Type="http://schemas.openxmlformats.org/officeDocument/2006/relationships/vmlDrawing" Target="../drawings/vmlDrawing14.vml"/><Relationship Id="rId2"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0.xml"/><Relationship Id="rId2" Type="http://schemas.openxmlformats.org/officeDocument/2006/relationships/notesSlide" Target="../notesSlides/notesSlide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1.xml"/><Relationship Id="rId2" Type="http://schemas.openxmlformats.org/officeDocument/2006/relationships/notesSlide" Target="../notesSlides/notesSlide10.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wmf"/><Relationship Id="rId5"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26.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27.wmf"/><Relationship Id="rId1" Type="http://schemas.openxmlformats.org/officeDocument/2006/relationships/vmlDrawing" Target="../drawings/vmlDrawing15.vml"/><Relationship Id="rId2" Type="http://schemas.openxmlformats.org/officeDocument/2006/relationships/slideLayout" Target="../slideLayouts/slideLayout4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28.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6.bin"/><Relationship Id="rId4" Type="http://schemas.openxmlformats.org/officeDocument/2006/relationships/image" Target="../media/image29.wmf"/><Relationship Id="rId1" Type="http://schemas.openxmlformats.org/officeDocument/2006/relationships/vmlDrawing" Target="../drawings/vmlDrawing16.vml"/><Relationship Id="rId2" Type="http://schemas.openxmlformats.org/officeDocument/2006/relationships/slideLayout" Target="../slideLayouts/slideLayout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wmf"/><Relationship Id="rId5" Type="http://schemas.openxmlformats.org/officeDocument/2006/relationships/image" Target="../media/image4.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3.xml"/><Relationship Id="rId2" Type="http://schemas.openxmlformats.org/officeDocument/2006/relationships/hyperlink" Target="MultiShf.asm" TargetMode="Externa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7.bin"/><Relationship Id="rId4" Type="http://schemas.openxmlformats.org/officeDocument/2006/relationships/image" Target="../media/image30.wmf"/><Relationship Id="rId1" Type="http://schemas.openxmlformats.org/officeDocument/2006/relationships/vmlDrawing" Target="../drawings/vmlDrawing17.vml"/><Relationship Id="rId2" Type="http://schemas.openxmlformats.org/officeDocument/2006/relationships/slideLayout" Target="../slideLayouts/slideLayout123.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31.wmf"/><Relationship Id="rId1" Type="http://schemas.openxmlformats.org/officeDocument/2006/relationships/vmlDrawing" Target="../drawings/vmlDrawing18.vml"/><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6.png"/><Relationship Id="rId5" Type="http://schemas.openxmlformats.org/officeDocument/2006/relationships/oleObject" Target="../embeddings/oleObject3.bin"/><Relationship Id="rId6" Type="http://schemas.openxmlformats.org/officeDocument/2006/relationships/image" Target="../media/image5.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7.wmf"/><Relationship Id="rId5" Type="http://schemas.openxmlformats.org/officeDocument/2006/relationships/image" Target="../media/image8.png"/><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p:nvPr>
        </p:nvSpPr>
        <p:spPr>
          <a:xfrm>
            <a:off x="685800" y="609600"/>
            <a:ext cx="7772400" cy="1143000"/>
          </a:xfrm>
        </p:spPr>
        <p:txBody>
          <a:bodyPr/>
          <a:lstStyle/>
          <a:p>
            <a:r>
              <a:rPr lang="en-US" altLang="en-US"/>
              <a:t>Assembly Language for x86 Processors </a:t>
            </a:r>
            <a:r>
              <a:rPr lang="en-US" altLang="en-US" sz="2800"/>
              <a:t>6th Edition</a:t>
            </a:r>
            <a:r>
              <a:rPr lang="en-US" altLang="en-US"/>
              <a:t>  </a:t>
            </a:r>
          </a:p>
        </p:txBody>
      </p:sp>
      <p:sp>
        <p:nvSpPr>
          <p:cNvPr id="28675" name="Rectangle 3"/>
          <p:cNvSpPr>
            <a:spLocks noGrp="1" noChangeArrowheads="1"/>
          </p:cNvSpPr>
          <p:nvPr>
            <p:ph type="subTitle" idx="1"/>
          </p:nvPr>
        </p:nvSpPr>
        <p:spPr>
          <a:xfrm>
            <a:off x="1447800" y="2209800"/>
            <a:ext cx="6400800" cy="1752600"/>
          </a:xfrm>
        </p:spPr>
        <p:txBody>
          <a:bodyPr/>
          <a:lstStyle/>
          <a:p>
            <a:r>
              <a:rPr lang="en-US" altLang="en-US" sz="3200" dirty="0"/>
              <a:t>Chapter 6: </a:t>
            </a:r>
            <a:r>
              <a:rPr lang="en-US" altLang="en-US" sz="3200" dirty="0" smtClean="0"/>
              <a:t>Bitwise Instructions</a:t>
            </a:r>
            <a:endParaRPr lang="en-US" altLang="en-US" sz="3200" dirty="0"/>
          </a:p>
        </p:txBody>
      </p:sp>
      <p:sp>
        <p:nvSpPr>
          <p:cNvPr id="28676" name="Text Box 4"/>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a:t>(c) Pearson Education, 2010. All rights reserved. You may modify and copy this slide show for your personal use, or for use in the classroom, as long as this copyright statement, the author's name, and the title are not changed.</a:t>
            </a:r>
          </a:p>
        </p:txBody>
      </p:sp>
      <p:sp>
        <p:nvSpPr>
          <p:cNvPr id="28678" name="Text Box 6"/>
          <p:cNvSpPr txBox="1">
            <a:spLocks noChangeArrowheads="1"/>
          </p:cNvSpPr>
          <p:nvPr/>
        </p:nvSpPr>
        <p:spPr bwMode="auto">
          <a:xfrm>
            <a:off x="533400" y="4953000"/>
            <a:ext cx="5181600" cy="98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i="1"/>
              <a:t>Slides prepared by the author</a:t>
            </a:r>
          </a:p>
          <a:p>
            <a:pPr>
              <a:spcBef>
                <a:spcPct val="50000"/>
              </a:spcBef>
            </a:pPr>
            <a:r>
              <a:rPr lang="en-US" altLang="en-US" sz="1700" i="1"/>
              <a:t>Revision date: 2/15/2010</a:t>
            </a:r>
          </a:p>
        </p:txBody>
      </p:sp>
      <p:sp>
        <p:nvSpPr>
          <p:cNvPr id="28679" name="Text Box 7"/>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solidFill>
                  <a:schemeClr val="tx2"/>
                </a:solidFill>
              </a:rPr>
              <a:t>Kip R.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E685D725-9DAD-4097-881A-C3DE5C66604F}" type="slidenum">
              <a:rPr lang="en-US" altLang="en-US"/>
              <a:pPr/>
              <a:t>10</a:t>
            </a:fld>
            <a:endParaRPr lang="en-US" altLang="en-US"/>
          </a:p>
        </p:txBody>
      </p:sp>
      <p:sp>
        <p:nvSpPr>
          <p:cNvPr id="167938" name="Rectangle 2"/>
          <p:cNvSpPr>
            <a:spLocks noGrp="1" noChangeArrowheads="1"/>
          </p:cNvSpPr>
          <p:nvPr>
            <p:ph type="title"/>
          </p:nvPr>
        </p:nvSpPr>
        <p:spPr/>
        <p:txBody>
          <a:bodyPr/>
          <a:lstStyle/>
          <a:p>
            <a:r>
              <a:rPr lang="en-US" altLang="en-US"/>
              <a:t>Bit-Mapped Set Operations</a:t>
            </a:r>
          </a:p>
        </p:txBody>
      </p:sp>
      <p:sp>
        <p:nvSpPr>
          <p:cNvPr id="167939" name="Rectangle 3"/>
          <p:cNvSpPr>
            <a:spLocks noGrp="1" noChangeArrowheads="1"/>
          </p:cNvSpPr>
          <p:nvPr>
            <p:ph type="body" idx="1"/>
          </p:nvPr>
        </p:nvSpPr>
        <p:spPr/>
        <p:txBody>
          <a:bodyPr/>
          <a:lstStyle/>
          <a:p>
            <a:r>
              <a:rPr lang="en-US" altLang="en-US"/>
              <a:t>Set Complement</a:t>
            </a:r>
          </a:p>
          <a:p>
            <a:pPr lvl="2"/>
            <a:r>
              <a:rPr lang="en-US" altLang="en-US"/>
              <a:t>mov eax,SetX</a:t>
            </a:r>
          </a:p>
          <a:p>
            <a:pPr lvl="2"/>
            <a:r>
              <a:rPr lang="en-US" altLang="en-US"/>
              <a:t>not eax</a:t>
            </a:r>
          </a:p>
          <a:p>
            <a:pPr lvl="2"/>
            <a:endParaRPr lang="en-US" altLang="en-US"/>
          </a:p>
          <a:p>
            <a:r>
              <a:rPr lang="en-US" altLang="en-US"/>
              <a:t>Set Intersection</a:t>
            </a:r>
          </a:p>
          <a:p>
            <a:pPr lvl="2"/>
            <a:r>
              <a:rPr lang="en-US" altLang="en-US"/>
              <a:t>mov eax,setX</a:t>
            </a:r>
          </a:p>
          <a:p>
            <a:pPr lvl="2"/>
            <a:r>
              <a:rPr lang="en-US" altLang="en-US"/>
              <a:t>and eax,setY</a:t>
            </a:r>
          </a:p>
          <a:p>
            <a:pPr lvl="2"/>
            <a:endParaRPr lang="en-US" altLang="en-US"/>
          </a:p>
          <a:p>
            <a:r>
              <a:rPr lang="en-US" altLang="en-US"/>
              <a:t>Set Union</a:t>
            </a:r>
          </a:p>
          <a:p>
            <a:pPr lvl="2"/>
            <a:r>
              <a:rPr lang="en-US" altLang="en-US"/>
              <a:t>mov eax,setX</a:t>
            </a:r>
          </a:p>
          <a:p>
            <a:pPr lvl="2"/>
            <a:r>
              <a:rPr lang="en-US" altLang="en-US"/>
              <a:t>or  eax,setY</a:t>
            </a:r>
          </a:p>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0"/>
          </p:nvPr>
        </p:nvSpPr>
        <p:spPr/>
        <p:txBody>
          <a:bodyPr/>
          <a:lstStyle/>
          <a:p>
            <a:r>
              <a:rPr lang="en-US" altLang="en-US"/>
              <a:t>Irvine, Kip R. Assembly Language for x86 Processors 6/e, 2010.</a:t>
            </a:r>
          </a:p>
        </p:txBody>
      </p:sp>
      <p:sp>
        <p:nvSpPr>
          <p:cNvPr id="8" name="Slide Number Placeholder 3"/>
          <p:cNvSpPr>
            <a:spLocks noGrp="1"/>
          </p:cNvSpPr>
          <p:nvPr>
            <p:ph type="sldNum" sz="quarter" idx="11"/>
          </p:nvPr>
        </p:nvSpPr>
        <p:spPr/>
        <p:txBody>
          <a:bodyPr/>
          <a:lstStyle/>
          <a:p>
            <a:fld id="{8CA687BD-B636-4475-A2A3-8AB4B83BA3A7}" type="slidenum">
              <a:rPr lang="en-US" altLang="en-US"/>
              <a:pPr/>
              <a:t>11</a:t>
            </a:fld>
            <a:endParaRPr lang="en-US" altLang="en-US"/>
          </a:p>
        </p:txBody>
      </p:sp>
      <p:sp>
        <p:nvSpPr>
          <p:cNvPr id="90114" name="Rectangle 2"/>
          <p:cNvSpPr>
            <a:spLocks noGrp="1" noChangeArrowheads="1"/>
          </p:cNvSpPr>
          <p:nvPr>
            <p:ph type="title"/>
          </p:nvPr>
        </p:nvSpPr>
        <p:spPr/>
        <p:txBody>
          <a:bodyPr/>
          <a:lstStyle/>
          <a:p>
            <a:r>
              <a:rPr lang="en-US" altLang="en-US" dirty="0"/>
              <a:t>Applications</a:t>
            </a:r>
            <a:r>
              <a:rPr lang="en-US" altLang="en-US" sz="2400" dirty="0"/>
              <a:t>  </a:t>
            </a:r>
            <a:r>
              <a:rPr lang="en-US" altLang="en-US" sz="2400" dirty="0" smtClean="0"/>
              <a:t>(1 </a:t>
            </a:r>
            <a:r>
              <a:rPr lang="en-US" altLang="en-US" sz="2400" dirty="0"/>
              <a:t>of </a:t>
            </a:r>
            <a:r>
              <a:rPr lang="en-US" altLang="en-US" sz="2400" dirty="0" smtClean="0"/>
              <a:t>3)</a:t>
            </a:r>
            <a:endParaRPr lang="en-US" altLang="en-US" dirty="0"/>
          </a:p>
        </p:txBody>
      </p:sp>
      <p:sp>
        <p:nvSpPr>
          <p:cNvPr id="90115" name="Text Box 3"/>
          <p:cNvSpPr txBox="1">
            <a:spLocks noChangeArrowheads="1"/>
          </p:cNvSpPr>
          <p:nvPr/>
        </p:nvSpPr>
        <p:spPr bwMode="auto">
          <a:xfrm>
            <a:off x="762000" y="27432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200400" algn="l"/>
              </a:tabLst>
              <a:defRPr sz="2400">
                <a:solidFill>
                  <a:schemeClr val="tx1"/>
                </a:solidFill>
                <a:latin typeface="Times New Roman" pitchFamily="18" charset="0"/>
              </a:defRPr>
            </a:lvl1pPr>
            <a:lvl2pPr>
              <a:tabLst>
                <a:tab pos="457200" algn="l"/>
                <a:tab pos="3200400" algn="l"/>
              </a:tabLst>
              <a:defRPr sz="2400">
                <a:solidFill>
                  <a:schemeClr val="tx1"/>
                </a:solidFill>
                <a:latin typeface="Times New Roman" pitchFamily="18" charset="0"/>
              </a:defRPr>
            </a:lvl2pPr>
            <a:lvl3pPr>
              <a:tabLst>
                <a:tab pos="457200" algn="l"/>
                <a:tab pos="3200400" algn="l"/>
              </a:tabLst>
              <a:defRPr sz="2400">
                <a:solidFill>
                  <a:schemeClr val="tx1"/>
                </a:solidFill>
                <a:latin typeface="Times New Roman" pitchFamily="18" charset="0"/>
              </a:defRPr>
            </a:lvl3pPr>
            <a:lvl4pPr>
              <a:tabLst>
                <a:tab pos="457200" algn="l"/>
                <a:tab pos="3200400" algn="l"/>
              </a:tabLst>
              <a:defRPr sz="2400">
                <a:solidFill>
                  <a:schemeClr val="tx1"/>
                </a:solidFill>
                <a:latin typeface="Times New Roman" pitchFamily="18" charset="0"/>
              </a:defRPr>
            </a:lvl4pPr>
            <a:lvl5pPr>
              <a:tabLst>
                <a:tab pos="457200" algn="l"/>
                <a:tab pos="3200400" algn="l"/>
              </a:tabLst>
              <a:defRPr sz="2400">
                <a:solidFill>
                  <a:schemeClr val="tx1"/>
                </a:solidFill>
                <a:latin typeface="Times New Roman" pitchFamily="18" charset="0"/>
              </a:defRPr>
            </a:lvl5pPr>
            <a:lvl6pPr fontAlgn="base">
              <a:spcBef>
                <a:spcPct val="0"/>
              </a:spcBef>
              <a:spcAft>
                <a:spcPct val="0"/>
              </a:spcAft>
              <a:tabLst>
                <a:tab pos="457200" algn="l"/>
                <a:tab pos="3200400" algn="l"/>
              </a:tabLst>
              <a:defRPr sz="2400">
                <a:solidFill>
                  <a:schemeClr val="tx1"/>
                </a:solidFill>
                <a:latin typeface="Times New Roman" pitchFamily="18" charset="0"/>
              </a:defRPr>
            </a:lvl6pPr>
            <a:lvl7pPr fontAlgn="base">
              <a:spcBef>
                <a:spcPct val="0"/>
              </a:spcBef>
              <a:spcAft>
                <a:spcPct val="0"/>
              </a:spcAft>
              <a:tabLst>
                <a:tab pos="457200" algn="l"/>
                <a:tab pos="3200400" algn="l"/>
              </a:tabLst>
              <a:defRPr sz="2400">
                <a:solidFill>
                  <a:schemeClr val="tx1"/>
                </a:solidFill>
                <a:latin typeface="Times New Roman" pitchFamily="18" charset="0"/>
              </a:defRPr>
            </a:lvl7pPr>
            <a:lvl8pPr fontAlgn="base">
              <a:spcBef>
                <a:spcPct val="0"/>
              </a:spcBef>
              <a:spcAft>
                <a:spcPct val="0"/>
              </a:spcAft>
              <a:tabLst>
                <a:tab pos="457200" algn="l"/>
                <a:tab pos="3200400" algn="l"/>
              </a:tabLst>
              <a:defRPr sz="2400">
                <a:solidFill>
                  <a:schemeClr val="tx1"/>
                </a:solidFill>
                <a:latin typeface="Times New Roman" pitchFamily="18" charset="0"/>
              </a:defRPr>
            </a:lvl8pPr>
            <a:lvl9pPr fontAlgn="base">
              <a:spcBef>
                <a:spcPct val="0"/>
              </a:spcBef>
              <a:spcAft>
                <a:spcPct val="0"/>
              </a:spcAft>
              <a:tabLst>
                <a:tab pos="457200" algn="l"/>
                <a:tab pos="32004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mov ax,wordVal</a:t>
            </a:r>
          </a:p>
          <a:p>
            <a:pPr>
              <a:lnSpc>
                <a:spcPct val="50000"/>
              </a:lnSpc>
              <a:spcBef>
                <a:spcPct val="50000"/>
              </a:spcBef>
            </a:pPr>
            <a:r>
              <a:rPr lang="en-US" altLang="en-US" sz="1800" b="1">
                <a:latin typeface="Courier New" pitchFamily="49" charset="0"/>
              </a:rPr>
              <a:t>and ax,1	; low bit set?</a:t>
            </a:r>
          </a:p>
          <a:p>
            <a:pPr>
              <a:lnSpc>
                <a:spcPct val="50000"/>
              </a:lnSpc>
              <a:spcBef>
                <a:spcPct val="50000"/>
              </a:spcBef>
            </a:pPr>
            <a:r>
              <a:rPr lang="en-US" altLang="en-US" sz="1800" b="1">
                <a:latin typeface="Courier New" pitchFamily="49" charset="0"/>
              </a:rPr>
              <a:t>jz  EvenValue	; jump if Zero flag set</a:t>
            </a:r>
          </a:p>
        </p:txBody>
      </p:sp>
      <p:sp>
        <p:nvSpPr>
          <p:cNvPr id="90116" name="Text Box 4"/>
          <p:cNvSpPr txBox="1">
            <a:spLocks noChangeArrowheads="1"/>
          </p:cNvSpPr>
          <p:nvPr/>
        </p:nvSpPr>
        <p:spPr bwMode="auto">
          <a:xfrm>
            <a:off x="685800" y="1066800"/>
            <a:ext cx="7239000"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85750" indent="-285750">
              <a:defRPr sz="2400">
                <a:solidFill>
                  <a:schemeClr val="tx1"/>
                </a:solidFill>
                <a:latin typeface="Times New Roman" pitchFamily="18" charset="0"/>
              </a:defRPr>
            </a:lvl1pPr>
            <a:lvl2pPr marL="5143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a:latin typeface="Arial" charset="0"/>
              </a:rPr>
              <a:t>Task: Jump to a label if an integer is even.</a:t>
            </a:r>
          </a:p>
          <a:p>
            <a:pPr>
              <a:lnSpc>
                <a:spcPct val="110000"/>
              </a:lnSpc>
              <a:spcBef>
                <a:spcPct val="50000"/>
              </a:spcBef>
              <a:buFontTx/>
              <a:buChar char="•"/>
            </a:pPr>
            <a:r>
              <a:rPr lang="en-US" altLang="en-US" sz="2100">
                <a:latin typeface="Arial" charset="0"/>
              </a:rPr>
              <a:t>Solution: AND the lowest bit with a 1. If the result is Zero, the number was even.</a:t>
            </a:r>
          </a:p>
        </p:txBody>
      </p:sp>
      <p:sp>
        <p:nvSpPr>
          <p:cNvPr id="90117" name="Text Box 5"/>
          <p:cNvSpPr txBox="1">
            <a:spLocks noChangeArrowheads="1"/>
          </p:cNvSpPr>
          <p:nvPr/>
        </p:nvSpPr>
        <p:spPr bwMode="auto">
          <a:xfrm>
            <a:off x="762000" y="4191000"/>
            <a:ext cx="73152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JZ (jump if Zero) is covered in Section 6.3.</a:t>
            </a:r>
          </a:p>
        </p:txBody>
      </p:sp>
      <p:sp>
        <p:nvSpPr>
          <p:cNvPr id="90118" name="Text Box 6"/>
          <p:cNvSpPr txBox="1">
            <a:spLocks noChangeArrowheads="1"/>
          </p:cNvSpPr>
          <p:nvPr/>
        </p:nvSpPr>
        <p:spPr bwMode="auto">
          <a:xfrm>
            <a:off x="838200" y="5105400"/>
            <a:ext cx="7391400" cy="92392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chemeClr val="tx2"/>
                </a:solidFill>
              </a:rPr>
              <a:t>Your turn: Write code that jumps to a label if an integer is negative.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118"/>
                                        </p:tgtEl>
                                        <p:attrNameLst>
                                          <p:attrName>style.visibility</p:attrName>
                                        </p:attrNameLst>
                                      </p:cBhvr>
                                      <p:to>
                                        <p:strVal val="visible"/>
                                      </p:to>
                                    </p:set>
                                    <p:animEffect transition="in" filter="dissolve">
                                      <p:cBhvr>
                                        <p:cTn id="7" dur="500"/>
                                        <p:tgtEl>
                                          <p:spTgt spid="90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t>Irvine, Kip R. Assembly Language for x86 Processors 6/e, 2010.</a:t>
            </a:r>
          </a:p>
        </p:txBody>
      </p:sp>
      <p:sp>
        <p:nvSpPr>
          <p:cNvPr id="7" name="Slide Number Placeholder 3"/>
          <p:cNvSpPr>
            <a:spLocks noGrp="1"/>
          </p:cNvSpPr>
          <p:nvPr>
            <p:ph type="sldNum" sz="quarter" idx="11"/>
          </p:nvPr>
        </p:nvSpPr>
        <p:spPr/>
        <p:txBody>
          <a:bodyPr/>
          <a:lstStyle/>
          <a:p>
            <a:fld id="{12E0AB3C-A67B-4A90-BE96-B0ABD67EEF9D}" type="slidenum">
              <a:rPr lang="en-US" altLang="en-US"/>
              <a:pPr/>
              <a:t>12</a:t>
            </a:fld>
            <a:endParaRPr lang="en-US" altLang="en-US"/>
          </a:p>
        </p:txBody>
      </p:sp>
      <p:sp>
        <p:nvSpPr>
          <p:cNvPr id="91138" name="Rectangle 2"/>
          <p:cNvSpPr>
            <a:spLocks noGrp="1" noChangeArrowheads="1"/>
          </p:cNvSpPr>
          <p:nvPr>
            <p:ph type="title"/>
          </p:nvPr>
        </p:nvSpPr>
        <p:spPr/>
        <p:txBody>
          <a:bodyPr/>
          <a:lstStyle/>
          <a:p>
            <a:r>
              <a:rPr lang="en-US" altLang="en-US" dirty="0"/>
              <a:t>Applications</a:t>
            </a:r>
            <a:r>
              <a:rPr lang="en-US" altLang="en-US" sz="2400" dirty="0"/>
              <a:t>  </a:t>
            </a:r>
            <a:r>
              <a:rPr lang="en-US" altLang="en-US" sz="2400" dirty="0" smtClean="0"/>
              <a:t>(2 </a:t>
            </a:r>
            <a:r>
              <a:rPr lang="en-US" altLang="en-US" sz="2400" dirty="0"/>
              <a:t>of </a:t>
            </a:r>
            <a:r>
              <a:rPr lang="en-US" altLang="en-US" sz="2400" dirty="0" smtClean="0"/>
              <a:t>3)</a:t>
            </a:r>
            <a:endParaRPr lang="en-US" altLang="en-US" dirty="0"/>
          </a:p>
        </p:txBody>
      </p:sp>
      <p:sp>
        <p:nvSpPr>
          <p:cNvPr id="91139" name="Text Box 3"/>
          <p:cNvSpPr txBox="1">
            <a:spLocks noChangeArrowheads="1"/>
          </p:cNvSpPr>
          <p:nvPr/>
        </p:nvSpPr>
        <p:spPr bwMode="auto">
          <a:xfrm>
            <a:off x="762000" y="2743200"/>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200400" algn="l"/>
              </a:tabLst>
              <a:defRPr sz="2400">
                <a:solidFill>
                  <a:schemeClr val="tx1"/>
                </a:solidFill>
                <a:latin typeface="Times New Roman" pitchFamily="18" charset="0"/>
              </a:defRPr>
            </a:lvl1pPr>
            <a:lvl2pPr>
              <a:tabLst>
                <a:tab pos="457200" algn="l"/>
                <a:tab pos="3200400" algn="l"/>
              </a:tabLst>
              <a:defRPr sz="2400">
                <a:solidFill>
                  <a:schemeClr val="tx1"/>
                </a:solidFill>
                <a:latin typeface="Times New Roman" pitchFamily="18" charset="0"/>
              </a:defRPr>
            </a:lvl2pPr>
            <a:lvl3pPr>
              <a:tabLst>
                <a:tab pos="457200" algn="l"/>
                <a:tab pos="3200400" algn="l"/>
              </a:tabLst>
              <a:defRPr sz="2400">
                <a:solidFill>
                  <a:schemeClr val="tx1"/>
                </a:solidFill>
                <a:latin typeface="Times New Roman" pitchFamily="18" charset="0"/>
              </a:defRPr>
            </a:lvl3pPr>
            <a:lvl4pPr>
              <a:tabLst>
                <a:tab pos="457200" algn="l"/>
                <a:tab pos="3200400" algn="l"/>
              </a:tabLst>
              <a:defRPr sz="2400">
                <a:solidFill>
                  <a:schemeClr val="tx1"/>
                </a:solidFill>
                <a:latin typeface="Times New Roman" pitchFamily="18" charset="0"/>
              </a:defRPr>
            </a:lvl4pPr>
            <a:lvl5pPr>
              <a:tabLst>
                <a:tab pos="457200" algn="l"/>
                <a:tab pos="3200400" algn="l"/>
              </a:tabLst>
              <a:defRPr sz="2400">
                <a:solidFill>
                  <a:schemeClr val="tx1"/>
                </a:solidFill>
                <a:latin typeface="Times New Roman" pitchFamily="18" charset="0"/>
              </a:defRPr>
            </a:lvl5pPr>
            <a:lvl6pPr fontAlgn="base">
              <a:spcBef>
                <a:spcPct val="0"/>
              </a:spcBef>
              <a:spcAft>
                <a:spcPct val="0"/>
              </a:spcAft>
              <a:tabLst>
                <a:tab pos="457200" algn="l"/>
                <a:tab pos="3200400" algn="l"/>
              </a:tabLst>
              <a:defRPr sz="2400">
                <a:solidFill>
                  <a:schemeClr val="tx1"/>
                </a:solidFill>
                <a:latin typeface="Times New Roman" pitchFamily="18" charset="0"/>
              </a:defRPr>
            </a:lvl6pPr>
            <a:lvl7pPr fontAlgn="base">
              <a:spcBef>
                <a:spcPct val="0"/>
              </a:spcBef>
              <a:spcAft>
                <a:spcPct val="0"/>
              </a:spcAft>
              <a:tabLst>
                <a:tab pos="457200" algn="l"/>
                <a:tab pos="3200400" algn="l"/>
              </a:tabLst>
              <a:defRPr sz="2400">
                <a:solidFill>
                  <a:schemeClr val="tx1"/>
                </a:solidFill>
                <a:latin typeface="Times New Roman" pitchFamily="18" charset="0"/>
              </a:defRPr>
            </a:lvl7pPr>
            <a:lvl8pPr fontAlgn="base">
              <a:spcBef>
                <a:spcPct val="0"/>
              </a:spcBef>
              <a:spcAft>
                <a:spcPct val="0"/>
              </a:spcAft>
              <a:tabLst>
                <a:tab pos="457200" algn="l"/>
                <a:tab pos="3200400" algn="l"/>
              </a:tabLst>
              <a:defRPr sz="2400">
                <a:solidFill>
                  <a:schemeClr val="tx1"/>
                </a:solidFill>
                <a:latin typeface="Times New Roman" pitchFamily="18" charset="0"/>
              </a:defRPr>
            </a:lvl8pPr>
            <a:lvl9pPr fontAlgn="base">
              <a:spcBef>
                <a:spcPct val="0"/>
              </a:spcBef>
              <a:spcAft>
                <a:spcPct val="0"/>
              </a:spcAft>
              <a:tabLst>
                <a:tab pos="457200" algn="l"/>
                <a:tab pos="32004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or  al,al</a:t>
            </a:r>
          </a:p>
          <a:p>
            <a:pPr>
              <a:lnSpc>
                <a:spcPct val="50000"/>
              </a:lnSpc>
              <a:spcBef>
                <a:spcPct val="50000"/>
              </a:spcBef>
            </a:pPr>
            <a:r>
              <a:rPr lang="en-US" altLang="en-US" sz="1800" b="1">
                <a:latin typeface="Courier New" pitchFamily="49" charset="0"/>
              </a:rPr>
              <a:t>jnz IsNotZero	; jump if not zero</a:t>
            </a:r>
          </a:p>
        </p:txBody>
      </p:sp>
      <p:sp>
        <p:nvSpPr>
          <p:cNvPr id="91140" name="Text Box 4"/>
          <p:cNvSpPr txBox="1">
            <a:spLocks noChangeArrowheads="1"/>
          </p:cNvSpPr>
          <p:nvPr/>
        </p:nvSpPr>
        <p:spPr bwMode="auto">
          <a:xfrm>
            <a:off x="685800" y="1066800"/>
            <a:ext cx="7239000"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85750" indent="-285750">
              <a:defRPr sz="2400">
                <a:solidFill>
                  <a:schemeClr val="tx1"/>
                </a:solidFill>
                <a:latin typeface="Times New Roman" pitchFamily="18" charset="0"/>
              </a:defRPr>
            </a:lvl1pPr>
            <a:lvl2pPr marL="5143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a:latin typeface="Arial" charset="0"/>
              </a:rPr>
              <a:t>Task: Jump to a label if the value in AL is not zero.</a:t>
            </a:r>
          </a:p>
          <a:p>
            <a:pPr>
              <a:lnSpc>
                <a:spcPct val="110000"/>
              </a:lnSpc>
              <a:spcBef>
                <a:spcPct val="50000"/>
              </a:spcBef>
              <a:buFontTx/>
              <a:buChar char="•"/>
            </a:pPr>
            <a:r>
              <a:rPr lang="en-US" altLang="en-US" sz="2100">
                <a:latin typeface="Arial" charset="0"/>
              </a:rPr>
              <a:t>Solution: OR the byte with itself, then use the JNZ (jump if not zero) instruction.</a:t>
            </a:r>
          </a:p>
        </p:txBody>
      </p:sp>
      <p:sp>
        <p:nvSpPr>
          <p:cNvPr id="91143" name="Text Box 7"/>
          <p:cNvSpPr txBox="1">
            <a:spLocks noChangeArrowheads="1"/>
          </p:cNvSpPr>
          <p:nvPr/>
        </p:nvSpPr>
        <p:spPr bwMode="auto">
          <a:xfrm>
            <a:off x="762000" y="4876800"/>
            <a:ext cx="7162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t>ORing any number with itself does not change its value.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143"/>
                                        </p:tgtEl>
                                        <p:attrNameLst>
                                          <p:attrName>style.visibility</p:attrName>
                                        </p:attrNameLst>
                                      </p:cBhvr>
                                      <p:to>
                                        <p:strVal val="visible"/>
                                      </p:to>
                                    </p:set>
                                    <p:animEffect transition="in" filter="dissolve">
                                      <p:cBhvr>
                                        <p:cTn id="7" dur="500"/>
                                        <p:tgtEl>
                                          <p:spTgt spid="91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Irvine, Kip R. Assembly Language for x86 Processors 6/e, 2010.</a:t>
            </a:r>
          </a:p>
        </p:txBody>
      </p:sp>
      <p:sp>
        <p:nvSpPr>
          <p:cNvPr id="8" name="Slide Number Placeholder 4"/>
          <p:cNvSpPr>
            <a:spLocks noGrp="1"/>
          </p:cNvSpPr>
          <p:nvPr>
            <p:ph type="sldNum" sz="quarter" idx="11"/>
          </p:nvPr>
        </p:nvSpPr>
        <p:spPr/>
        <p:txBody>
          <a:bodyPr/>
          <a:lstStyle/>
          <a:p>
            <a:fld id="{9E592023-BA77-43C4-A7ED-B664836D4726}" type="slidenum">
              <a:rPr lang="en-US" altLang="en-US"/>
              <a:pPr/>
              <a:t>13</a:t>
            </a:fld>
            <a:endParaRPr lang="en-US" altLang="en-US"/>
          </a:p>
        </p:txBody>
      </p:sp>
      <p:sp>
        <p:nvSpPr>
          <p:cNvPr id="93186" name="Rectangle 2"/>
          <p:cNvSpPr>
            <a:spLocks noGrp="1" noChangeArrowheads="1"/>
          </p:cNvSpPr>
          <p:nvPr>
            <p:ph type="title"/>
          </p:nvPr>
        </p:nvSpPr>
        <p:spPr/>
        <p:txBody>
          <a:bodyPr/>
          <a:lstStyle/>
          <a:p>
            <a:r>
              <a:rPr lang="en-US" altLang="en-US" b="1" dirty="0"/>
              <a:t>Logic Instructions</a:t>
            </a:r>
            <a:r>
              <a:rPr lang="en-US" altLang="en-US" dirty="0"/>
              <a:t/>
            </a:r>
            <a:br>
              <a:rPr lang="en-US" altLang="en-US" dirty="0"/>
            </a:br>
            <a:r>
              <a:rPr lang="en-US" altLang="en-US" sz="2800" dirty="0" smtClean="0"/>
              <a:t>TEST </a:t>
            </a:r>
            <a:r>
              <a:rPr lang="en-US" altLang="en-US" sz="2800" dirty="0"/>
              <a:t>Instruction</a:t>
            </a:r>
            <a:endParaRPr lang="en-US" altLang="en-US" dirty="0"/>
          </a:p>
        </p:txBody>
      </p:sp>
      <p:sp>
        <p:nvSpPr>
          <p:cNvPr id="93187" name="Rectangle 3"/>
          <p:cNvSpPr>
            <a:spLocks noGrp="1" noChangeArrowheads="1"/>
          </p:cNvSpPr>
          <p:nvPr>
            <p:ph type="body" idx="1"/>
          </p:nvPr>
        </p:nvSpPr>
        <p:spPr>
          <a:xfrm>
            <a:off x="685800" y="1143000"/>
            <a:ext cx="7772400" cy="1676400"/>
          </a:xfrm>
        </p:spPr>
        <p:txBody>
          <a:bodyPr/>
          <a:lstStyle/>
          <a:p>
            <a:r>
              <a:rPr lang="en-US" altLang="en-US" sz="2000" dirty="0"/>
              <a:t>Performs a nondestructive AND operation between each pair of matching bits in two operands</a:t>
            </a:r>
          </a:p>
          <a:p>
            <a:r>
              <a:rPr lang="en-US" altLang="en-US" sz="2000" dirty="0"/>
              <a:t>No operands are modified, but the Zero flag is affected.</a:t>
            </a:r>
          </a:p>
          <a:p>
            <a:r>
              <a:rPr lang="en-US" altLang="en-US" sz="2000" dirty="0"/>
              <a:t>Example: jump to a label if either bit 0 or bit 1 in AL is set.</a:t>
            </a:r>
          </a:p>
        </p:txBody>
      </p:sp>
      <p:sp>
        <p:nvSpPr>
          <p:cNvPr id="93192" name="Text Box 8"/>
          <p:cNvSpPr txBox="1">
            <a:spLocks noChangeArrowheads="1"/>
          </p:cNvSpPr>
          <p:nvPr/>
        </p:nvSpPr>
        <p:spPr bwMode="auto">
          <a:xfrm>
            <a:off x="2133600" y="2743200"/>
            <a:ext cx="3810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dirty="0">
                <a:latin typeface="Courier New" pitchFamily="49" charset="0"/>
              </a:rPr>
              <a:t>test al,00000011b</a:t>
            </a:r>
          </a:p>
          <a:p>
            <a:pPr>
              <a:lnSpc>
                <a:spcPct val="50000"/>
              </a:lnSpc>
              <a:spcBef>
                <a:spcPct val="50000"/>
              </a:spcBef>
            </a:pPr>
            <a:r>
              <a:rPr lang="en-US" altLang="en-US" sz="1800" b="1" dirty="0" err="1">
                <a:latin typeface="Courier New" pitchFamily="49" charset="0"/>
              </a:rPr>
              <a:t>jnz</a:t>
            </a:r>
            <a:r>
              <a:rPr lang="en-US" altLang="en-US" sz="1800" b="1" dirty="0">
                <a:latin typeface="Courier New" pitchFamily="49" charset="0"/>
              </a:rPr>
              <a:t>  </a:t>
            </a:r>
            <a:r>
              <a:rPr lang="en-US" altLang="en-US" sz="1800" b="1" dirty="0" err="1">
                <a:latin typeface="Courier New" pitchFamily="49" charset="0"/>
              </a:rPr>
              <a:t>ValueFound</a:t>
            </a:r>
            <a:endParaRPr lang="en-US" altLang="en-US" sz="1800" b="1" dirty="0">
              <a:latin typeface="Courier New" pitchFamily="49" charset="0"/>
            </a:endParaRPr>
          </a:p>
        </p:txBody>
      </p:sp>
      <p:sp>
        <p:nvSpPr>
          <p:cNvPr id="93193" name="Rectangle 9"/>
          <p:cNvSpPr>
            <a:spLocks noChangeArrowheads="1"/>
          </p:cNvSpPr>
          <p:nvPr/>
        </p:nvSpPr>
        <p:spPr bwMode="auto">
          <a:xfrm>
            <a:off x="685800" y="38100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20000"/>
              </a:spcBef>
              <a:buClr>
                <a:schemeClr val="tx1"/>
              </a:buClr>
              <a:buFontTx/>
              <a:buChar char="•"/>
            </a:pPr>
            <a:r>
              <a:rPr lang="en-US" altLang="en-US" sz="2000" dirty="0">
                <a:latin typeface="Arial" charset="0"/>
              </a:rPr>
              <a:t>Example: jump to a label if neither bit 0 nor bit 1 in AL is set</a:t>
            </a:r>
            <a:r>
              <a:rPr lang="en-US" altLang="en-US" sz="2000" dirty="0" smtClean="0">
                <a:latin typeface="Arial" charset="0"/>
              </a:rPr>
              <a:t>.</a:t>
            </a:r>
          </a:p>
          <a:p>
            <a:pPr>
              <a:spcBef>
                <a:spcPct val="20000"/>
              </a:spcBef>
              <a:buClr>
                <a:schemeClr val="tx1"/>
              </a:buClr>
              <a:buFontTx/>
              <a:buChar char="•"/>
            </a:pPr>
            <a:endParaRPr lang="en-US" altLang="en-US" sz="2000" dirty="0">
              <a:latin typeface="Arial" charset="0"/>
            </a:endParaRPr>
          </a:p>
          <a:p>
            <a:pPr>
              <a:spcBef>
                <a:spcPct val="20000"/>
              </a:spcBef>
              <a:buClr>
                <a:schemeClr val="tx1"/>
              </a:buClr>
              <a:buFontTx/>
              <a:buChar char="•"/>
            </a:pPr>
            <a:endParaRPr lang="en-US" altLang="en-US" sz="2000" dirty="0" smtClean="0">
              <a:latin typeface="Arial" charset="0"/>
            </a:endParaRPr>
          </a:p>
          <a:p>
            <a:pPr>
              <a:spcBef>
                <a:spcPct val="20000"/>
              </a:spcBef>
              <a:buClr>
                <a:schemeClr val="tx1"/>
              </a:buClr>
              <a:buFontTx/>
              <a:buChar char="•"/>
            </a:pPr>
            <a:endParaRPr lang="en-US" altLang="en-US" sz="2000" dirty="0">
              <a:latin typeface="Arial" charset="0"/>
            </a:endParaRPr>
          </a:p>
          <a:p>
            <a:pPr>
              <a:spcBef>
                <a:spcPct val="20000"/>
              </a:spcBef>
              <a:buClr>
                <a:schemeClr val="tx1"/>
              </a:buClr>
              <a:buFontTx/>
              <a:buChar char="•"/>
            </a:pPr>
            <a:r>
              <a:rPr lang="en-US" altLang="en-US" sz="2000" dirty="0" smtClean="0">
                <a:solidFill>
                  <a:srgbClr val="FFC000"/>
                </a:solidFill>
                <a:latin typeface="Arial" charset="0"/>
              </a:rPr>
              <a:t>TEST is similar to CMP but for logic operation.</a:t>
            </a:r>
          </a:p>
          <a:p>
            <a:pPr>
              <a:spcBef>
                <a:spcPct val="20000"/>
              </a:spcBef>
              <a:buClr>
                <a:schemeClr val="tx1"/>
              </a:buClr>
              <a:buFontTx/>
              <a:buChar char="•"/>
            </a:pPr>
            <a:endParaRPr lang="en-US" altLang="en-US" sz="2000" dirty="0">
              <a:solidFill>
                <a:srgbClr val="FFC000"/>
              </a:solidFill>
              <a:latin typeface="Arial" charset="0"/>
            </a:endParaRPr>
          </a:p>
          <a:p>
            <a:pPr marL="0" indent="0">
              <a:spcBef>
                <a:spcPct val="20000"/>
              </a:spcBef>
              <a:buClr>
                <a:schemeClr val="tx1"/>
              </a:buClr>
            </a:pPr>
            <a:r>
              <a:rPr lang="en-US" altLang="en-US" sz="2000" dirty="0" smtClean="0">
                <a:solidFill>
                  <a:srgbClr val="FF0000"/>
                </a:solidFill>
                <a:latin typeface="Arial" charset="0"/>
              </a:rPr>
              <a:t>Skip to Page 19</a:t>
            </a:r>
            <a:endParaRPr lang="en-US" altLang="en-US" sz="2000" dirty="0">
              <a:solidFill>
                <a:srgbClr val="FF0000"/>
              </a:solidFill>
              <a:latin typeface="Arial" charset="0"/>
            </a:endParaRPr>
          </a:p>
        </p:txBody>
      </p:sp>
      <p:sp>
        <p:nvSpPr>
          <p:cNvPr id="93194" name="Text Box 10"/>
          <p:cNvSpPr txBox="1">
            <a:spLocks noChangeArrowheads="1"/>
          </p:cNvSpPr>
          <p:nvPr/>
        </p:nvSpPr>
        <p:spPr bwMode="auto">
          <a:xfrm>
            <a:off x="2133600" y="4343400"/>
            <a:ext cx="3810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test al,00000011b</a:t>
            </a:r>
          </a:p>
          <a:p>
            <a:pPr>
              <a:lnSpc>
                <a:spcPct val="50000"/>
              </a:lnSpc>
              <a:spcBef>
                <a:spcPct val="50000"/>
              </a:spcBef>
            </a:pPr>
            <a:r>
              <a:rPr lang="en-US" altLang="en-US" sz="1800" b="1">
                <a:latin typeface="Courier New" pitchFamily="49" charset="0"/>
              </a:rPr>
              <a:t>jz   ValueNotFound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B320399C-EF16-4388-9198-7494FF2D9C33}" type="slidenum">
              <a:rPr lang="en-US" altLang="en-US"/>
              <a:pPr/>
              <a:t>14</a:t>
            </a:fld>
            <a:endParaRPr lang="en-US" altLang="en-US"/>
          </a:p>
        </p:txBody>
      </p:sp>
      <p:sp>
        <p:nvSpPr>
          <p:cNvPr id="107522" name="Rectangle 2"/>
          <p:cNvSpPr>
            <a:spLocks noGrp="1" noChangeArrowheads="1"/>
          </p:cNvSpPr>
          <p:nvPr>
            <p:ph type="title"/>
          </p:nvPr>
        </p:nvSpPr>
        <p:spPr/>
        <p:txBody>
          <a:bodyPr/>
          <a:lstStyle/>
          <a:p>
            <a:r>
              <a:rPr lang="en-US" altLang="en-US" dirty="0"/>
              <a:t>Applications </a:t>
            </a:r>
            <a:r>
              <a:rPr lang="en-US" altLang="en-US" sz="2400" dirty="0"/>
              <a:t> </a:t>
            </a:r>
            <a:r>
              <a:rPr lang="en-US" altLang="en-US" sz="2400" dirty="0" smtClean="0"/>
              <a:t>(3 </a:t>
            </a:r>
            <a:r>
              <a:rPr lang="en-US" altLang="en-US" sz="2400" dirty="0"/>
              <a:t>of </a:t>
            </a:r>
            <a:r>
              <a:rPr lang="en-US" altLang="en-US" sz="2400" dirty="0" smtClean="0"/>
              <a:t>3)</a:t>
            </a:r>
            <a:endParaRPr lang="en-US" altLang="en-US" sz="2400" dirty="0"/>
          </a:p>
        </p:txBody>
      </p:sp>
      <p:sp>
        <p:nvSpPr>
          <p:cNvPr id="107523" name="Text Box 3"/>
          <p:cNvSpPr txBox="1">
            <a:spLocks noChangeArrowheads="1"/>
          </p:cNvSpPr>
          <p:nvPr/>
        </p:nvSpPr>
        <p:spPr bwMode="auto">
          <a:xfrm>
            <a:off x="914400" y="27432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200400" algn="l"/>
              </a:tabLst>
              <a:defRPr sz="2400">
                <a:solidFill>
                  <a:schemeClr val="tx1"/>
                </a:solidFill>
                <a:latin typeface="Times New Roman" pitchFamily="18" charset="0"/>
              </a:defRPr>
            </a:lvl1pPr>
            <a:lvl2pPr>
              <a:tabLst>
                <a:tab pos="457200" algn="l"/>
                <a:tab pos="3200400" algn="l"/>
              </a:tabLst>
              <a:defRPr sz="2400">
                <a:solidFill>
                  <a:schemeClr val="tx1"/>
                </a:solidFill>
                <a:latin typeface="Times New Roman" pitchFamily="18" charset="0"/>
              </a:defRPr>
            </a:lvl2pPr>
            <a:lvl3pPr>
              <a:tabLst>
                <a:tab pos="457200" algn="l"/>
                <a:tab pos="3200400" algn="l"/>
              </a:tabLst>
              <a:defRPr sz="2400">
                <a:solidFill>
                  <a:schemeClr val="tx1"/>
                </a:solidFill>
                <a:latin typeface="Times New Roman" pitchFamily="18" charset="0"/>
              </a:defRPr>
            </a:lvl3pPr>
            <a:lvl4pPr>
              <a:tabLst>
                <a:tab pos="457200" algn="l"/>
                <a:tab pos="3200400" algn="l"/>
              </a:tabLst>
              <a:defRPr sz="2400">
                <a:solidFill>
                  <a:schemeClr val="tx1"/>
                </a:solidFill>
                <a:latin typeface="Times New Roman" pitchFamily="18" charset="0"/>
              </a:defRPr>
            </a:lvl4pPr>
            <a:lvl5pPr>
              <a:tabLst>
                <a:tab pos="457200" algn="l"/>
                <a:tab pos="3200400" algn="l"/>
              </a:tabLst>
              <a:defRPr sz="2400">
                <a:solidFill>
                  <a:schemeClr val="tx1"/>
                </a:solidFill>
                <a:latin typeface="Times New Roman" pitchFamily="18" charset="0"/>
              </a:defRPr>
            </a:lvl5pPr>
            <a:lvl6pPr fontAlgn="base">
              <a:spcBef>
                <a:spcPct val="0"/>
              </a:spcBef>
              <a:spcAft>
                <a:spcPct val="0"/>
              </a:spcAft>
              <a:tabLst>
                <a:tab pos="457200" algn="l"/>
                <a:tab pos="3200400" algn="l"/>
              </a:tabLst>
              <a:defRPr sz="2400">
                <a:solidFill>
                  <a:schemeClr val="tx1"/>
                </a:solidFill>
                <a:latin typeface="Times New Roman" pitchFamily="18" charset="0"/>
              </a:defRPr>
            </a:lvl6pPr>
            <a:lvl7pPr fontAlgn="base">
              <a:spcBef>
                <a:spcPct val="0"/>
              </a:spcBef>
              <a:spcAft>
                <a:spcPct val="0"/>
              </a:spcAft>
              <a:tabLst>
                <a:tab pos="457200" algn="l"/>
                <a:tab pos="3200400" algn="l"/>
              </a:tabLst>
              <a:defRPr sz="2400">
                <a:solidFill>
                  <a:schemeClr val="tx1"/>
                </a:solidFill>
                <a:latin typeface="Times New Roman" pitchFamily="18" charset="0"/>
              </a:defRPr>
            </a:lvl7pPr>
            <a:lvl8pPr fontAlgn="base">
              <a:spcBef>
                <a:spcPct val="0"/>
              </a:spcBef>
              <a:spcAft>
                <a:spcPct val="0"/>
              </a:spcAft>
              <a:tabLst>
                <a:tab pos="457200" algn="l"/>
                <a:tab pos="3200400" algn="l"/>
              </a:tabLst>
              <a:defRPr sz="2400">
                <a:solidFill>
                  <a:schemeClr val="tx1"/>
                </a:solidFill>
                <a:latin typeface="Times New Roman" pitchFamily="18" charset="0"/>
              </a:defRPr>
            </a:lvl8pPr>
            <a:lvl9pPr fontAlgn="base">
              <a:spcBef>
                <a:spcPct val="0"/>
              </a:spcBef>
              <a:spcAft>
                <a:spcPct val="0"/>
              </a:spcAft>
              <a:tabLst>
                <a:tab pos="457200" algn="l"/>
                <a:tab pos="3200400" algn="l"/>
              </a:tabLst>
              <a:defRPr sz="2400">
                <a:solidFill>
                  <a:schemeClr val="tx1"/>
                </a:solidFill>
                <a:latin typeface="Times New Roman" pitchFamily="18" charset="0"/>
              </a:defRPr>
            </a:lvl9pPr>
          </a:lstStyle>
          <a:p>
            <a:pPr>
              <a:lnSpc>
                <a:spcPct val="50000"/>
              </a:lnSpc>
              <a:spcBef>
                <a:spcPct val="50000"/>
              </a:spcBef>
            </a:pPr>
            <a:r>
              <a:rPr lang="en-US" altLang="en-US" sz="1800" b="1" dirty="0">
                <a:latin typeface="Courier New" pitchFamily="49" charset="0"/>
              </a:rPr>
              <a:t>and al,00001011b	; clear unwanted bits</a:t>
            </a:r>
          </a:p>
          <a:p>
            <a:pPr>
              <a:lnSpc>
                <a:spcPct val="50000"/>
              </a:lnSpc>
              <a:spcBef>
                <a:spcPct val="50000"/>
              </a:spcBef>
            </a:pPr>
            <a:r>
              <a:rPr lang="en-US" altLang="en-US" sz="1800" b="1" dirty="0" err="1">
                <a:latin typeface="Courier New" pitchFamily="49" charset="0"/>
              </a:rPr>
              <a:t>cmp</a:t>
            </a:r>
            <a:r>
              <a:rPr lang="en-US" altLang="en-US" sz="1800" b="1" dirty="0">
                <a:latin typeface="Courier New" pitchFamily="49" charset="0"/>
              </a:rPr>
              <a:t> al,00001011b	; check remaining bits</a:t>
            </a:r>
          </a:p>
          <a:p>
            <a:pPr>
              <a:lnSpc>
                <a:spcPct val="50000"/>
              </a:lnSpc>
              <a:spcBef>
                <a:spcPct val="50000"/>
              </a:spcBef>
            </a:pPr>
            <a:r>
              <a:rPr lang="en-US" altLang="en-US" sz="1800" b="1" dirty="0">
                <a:latin typeface="Courier New" pitchFamily="49" charset="0"/>
              </a:rPr>
              <a:t>je  L1	; all set? jump to L1</a:t>
            </a:r>
          </a:p>
          <a:p>
            <a:pPr>
              <a:lnSpc>
                <a:spcPct val="50000"/>
              </a:lnSpc>
              <a:spcBef>
                <a:spcPct val="50000"/>
              </a:spcBef>
            </a:pPr>
            <a:endParaRPr lang="en-US" altLang="en-US" sz="1800" b="1" dirty="0">
              <a:latin typeface="Courier New" pitchFamily="49" charset="0"/>
            </a:endParaRPr>
          </a:p>
        </p:txBody>
      </p:sp>
      <p:sp>
        <p:nvSpPr>
          <p:cNvPr id="107524" name="Text Box 4"/>
          <p:cNvSpPr txBox="1">
            <a:spLocks noChangeArrowheads="1"/>
          </p:cNvSpPr>
          <p:nvPr/>
        </p:nvSpPr>
        <p:spPr bwMode="auto">
          <a:xfrm>
            <a:off x="685800" y="1066800"/>
            <a:ext cx="7239000"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85750" indent="-285750">
              <a:defRPr sz="2400">
                <a:solidFill>
                  <a:schemeClr val="tx1"/>
                </a:solidFill>
                <a:latin typeface="Times New Roman" pitchFamily="18" charset="0"/>
              </a:defRPr>
            </a:lvl1pPr>
            <a:lvl2pPr marL="514350">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spcBef>
                <a:spcPct val="50000"/>
              </a:spcBef>
              <a:buFontTx/>
              <a:buChar char="•"/>
            </a:pPr>
            <a:r>
              <a:rPr lang="en-US" altLang="en-US" sz="2100" dirty="0">
                <a:latin typeface="Arial" charset="0"/>
              </a:rPr>
              <a:t>Task: Jump to label L1 if bits 0, 1, and 3 in AL are </a:t>
            </a:r>
            <a:r>
              <a:rPr lang="en-US" altLang="en-US" sz="2100" dirty="0">
                <a:solidFill>
                  <a:schemeClr val="tx2"/>
                </a:solidFill>
                <a:latin typeface="Arial" charset="0"/>
              </a:rPr>
              <a:t>all set</a:t>
            </a:r>
            <a:r>
              <a:rPr lang="en-US" altLang="en-US" sz="2100" dirty="0">
                <a:latin typeface="Arial" charset="0"/>
              </a:rPr>
              <a:t>.</a:t>
            </a:r>
          </a:p>
          <a:p>
            <a:pPr>
              <a:lnSpc>
                <a:spcPct val="110000"/>
              </a:lnSpc>
              <a:spcBef>
                <a:spcPct val="50000"/>
              </a:spcBef>
              <a:buFontTx/>
              <a:buChar char="•"/>
            </a:pPr>
            <a:r>
              <a:rPr lang="en-US" altLang="en-US" sz="2100" dirty="0">
                <a:latin typeface="Arial" charset="0"/>
              </a:rPr>
              <a:t>Solution: Clear all bits except bits 0, 1,and 3. Then compare the result with 00001011 binary.</a:t>
            </a:r>
          </a:p>
        </p:txBody>
      </p:sp>
      <p:pic>
        <p:nvPicPr>
          <p:cNvPr id="83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4800"/>
            <a:ext cx="7754937" cy="93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1693" y="5053013"/>
            <a:ext cx="48831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CB0CFBF0-0AB1-48D8-B6B3-6512C3154034}" type="slidenum">
              <a:rPr lang="en-US" altLang="en-US"/>
              <a:pPr/>
              <a:t>15</a:t>
            </a:fld>
            <a:endParaRPr lang="en-US" altLang="en-US"/>
          </a:p>
        </p:txBody>
      </p:sp>
      <p:sp>
        <p:nvSpPr>
          <p:cNvPr id="108546" name="Rectangle 2"/>
          <p:cNvSpPr>
            <a:spLocks noGrp="1" noChangeArrowheads="1"/>
          </p:cNvSpPr>
          <p:nvPr>
            <p:ph type="title"/>
          </p:nvPr>
        </p:nvSpPr>
        <p:spPr/>
        <p:txBody>
          <a:bodyPr/>
          <a:lstStyle/>
          <a:p>
            <a:r>
              <a:rPr lang="en-US" altLang="en-US"/>
              <a:t>Your turn . . .</a:t>
            </a:r>
          </a:p>
        </p:txBody>
      </p:sp>
      <p:sp>
        <p:nvSpPr>
          <p:cNvPr id="108547" name="Rectangle 3"/>
          <p:cNvSpPr>
            <a:spLocks noGrp="1" noChangeArrowheads="1"/>
          </p:cNvSpPr>
          <p:nvPr>
            <p:ph type="body" idx="1"/>
          </p:nvPr>
        </p:nvSpPr>
        <p:spPr>
          <a:xfrm>
            <a:off x="609600" y="1295400"/>
            <a:ext cx="7772400" cy="4191000"/>
          </a:xfrm>
        </p:spPr>
        <p:txBody>
          <a:bodyPr/>
          <a:lstStyle/>
          <a:p>
            <a:r>
              <a:rPr lang="en-US" altLang="en-US" dirty="0"/>
              <a:t>Write code that jumps to label L1 if </a:t>
            </a:r>
            <a:r>
              <a:rPr lang="en-US" altLang="en-US" dirty="0">
                <a:solidFill>
                  <a:schemeClr val="tx2"/>
                </a:solidFill>
              </a:rPr>
              <a:t>either</a:t>
            </a:r>
            <a:r>
              <a:rPr lang="en-US" altLang="en-US" dirty="0"/>
              <a:t> bit 4, 5, or 6 is set in the BL register.</a:t>
            </a:r>
          </a:p>
          <a:p>
            <a:r>
              <a:rPr lang="en-US" altLang="en-US" dirty="0"/>
              <a:t>Write code that jumps to label L1 if bits 4, 5, and 6 are </a:t>
            </a:r>
            <a:r>
              <a:rPr lang="en-US" altLang="en-US" dirty="0">
                <a:solidFill>
                  <a:schemeClr val="tx2"/>
                </a:solidFill>
              </a:rPr>
              <a:t>all set</a:t>
            </a:r>
            <a:r>
              <a:rPr lang="en-US" altLang="en-US" dirty="0"/>
              <a:t> in the BL register.</a:t>
            </a:r>
          </a:p>
          <a:p>
            <a:r>
              <a:rPr lang="en-US" altLang="en-US" dirty="0"/>
              <a:t>Write code that jumps to label L2 if AL has even parity.</a:t>
            </a:r>
          </a:p>
          <a:p>
            <a:r>
              <a:rPr lang="en-US" altLang="en-US" dirty="0"/>
              <a:t>Write code that jumps to label L3 if EAX is negative.</a:t>
            </a:r>
          </a:p>
          <a:p>
            <a:r>
              <a:rPr lang="en-US" altLang="en-US" dirty="0"/>
              <a:t>Write code that jumps to label L4 if the expression (EBX – ECX) is greater than zero</a:t>
            </a:r>
            <a:r>
              <a:rPr lang="en-US" altLang="en-US" dirty="0" smtClean="0"/>
              <a:t>.</a:t>
            </a:r>
          </a:p>
          <a:p>
            <a:pPr marL="0" indent="0">
              <a:buNone/>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t>Irvine, Kip R. Assembly Language for x86 Processors 6/e, 2010.</a:t>
            </a:r>
          </a:p>
        </p:txBody>
      </p:sp>
      <p:sp>
        <p:nvSpPr>
          <p:cNvPr id="6" name="Slide Number Placeholder 3"/>
          <p:cNvSpPr>
            <a:spLocks noGrp="1"/>
          </p:cNvSpPr>
          <p:nvPr>
            <p:ph type="sldNum" sz="quarter" idx="11"/>
          </p:nvPr>
        </p:nvSpPr>
        <p:spPr/>
        <p:txBody>
          <a:bodyPr/>
          <a:lstStyle/>
          <a:p>
            <a:fld id="{B8BB2D65-9258-4ABA-8A7D-A0A4157A485F}" type="slidenum">
              <a:rPr lang="en-US" altLang="en-US"/>
              <a:pPr/>
              <a:t>16</a:t>
            </a:fld>
            <a:endParaRPr lang="en-US" altLang="en-US"/>
          </a:p>
        </p:txBody>
      </p:sp>
      <p:sp>
        <p:nvSpPr>
          <p:cNvPr id="83970" name="Rectangle 2"/>
          <p:cNvSpPr>
            <a:spLocks noGrp="1" noChangeArrowheads="1"/>
          </p:cNvSpPr>
          <p:nvPr>
            <p:ph type="title"/>
          </p:nvPr>
        </p:nvSpPr>
        <p:spPr/>
        <p:txBody>
          <a:bodyPr/>
          <a:lstStyle/>
          <a:p>
            <a:r>
              <a:rPr lang="en-US" altLang="en-US"/>
              <a:t>Encrypting a String</a:t>
            </a:r>
          </a:p>
        </p:txBody>
      </p:sp>
      <p:sp>
        <p:nvSpPr>
          <p:cNvPr id="83971" name="Text Box 3"/>
          <p:cNvSpPr txBox="1">
            <a:spLocks noChangeArrowheads="1"/>
          </p:cNvSpPr>
          <p:nvPr/>
        </p:nvSpPr>
        <p:spPr bwMode="auto">
          <a:xfrm>
            <a:off x="762000" y="2133600"/>
            <a:ext cx="7696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pitchFamily="18" charset="0"/>
              </a:defRPr>
            </a:lvl1pPr>
            <a:lvl2pPr>
              <a:tabLst>
                <a:tab pos="457200" algn="l"/>
                <a:tab pos="3657600" algn="l"/>
                <a:tab pos="4114800" algn="l"/>
              </a:tabLst>
              <a:defRPr sz="2400">
                <a:solidFill>
                  <a:schemeClr val="tx1"/>
                </a:solidFill>
                <a:latin typeface="Times New Roman" pitchFamily="18" charset="0"/>
              </a:defRPr>
            </a:lvl2pPr>
            <a:lvl3pPr>
              <a:tabLst>
                <a:tab pos="457200" algn="l"/>
                <a:tab pos="3657600" algn="l"/>
                <a:tab pos="4114800" algn="l"/>
              </a:tabLst>
              <a:defRPr sz="2400">
                <a:solidFill>
                  <a:schemeClr val="tx1"/>
                </a:solidFill>
                <a:latin typeface="Times New Roman" pitchFamily="18" charset="0"/>
              </a:defRPr>
            </a:lvl3pPr>
            <a:lvl4pPr>
              <a:tabLst>
                <a:tab pos="457200" algn="l"/>
                <a:tab pos="3657600" algn="l"/>
                <a:tab pos="4114800" algn="l"/>
              </a:tabLst>
              <a:defRPr sz="2400">
                <a:solidFill>
                  <a:schemeClr val="tx1"/>
                </a:solidFill>
                <a:latin typeface="Times New Roman" pitchFamily="18" charset="0"/>
              </a:defRPr>
            </a:lvl4pPr>
            <a:lvl5pPr>
              <a:tabLst>
                <a:tab pos="457200" algn="l"/>
                <a:tab pos="3657600" algn="l"/>
                <a:tab pos="4114800" algn="l"/>
              </a:tabLst>
              <a:defRPr sz="2400">
                <a:solidFill>
                  <a:schemeClr val="tx1"/>
                </a:solidFill>
                <a:latin typeface="Times New Roman" pitchFamily="18" charset="0"/>
              </a:defRPr>
            </a:lvl5pPr>
            <a:lvl6pPr fontAlgn="base">
              <a:spcBef>
                <a:spcPct val="0"/>
              </a:spcBef>
              <a:spcAft>
                <a:spcPct val="0"/>
              </a:spcAft>
              <a:tabLst>
                <a:tab pos="457200" algn="l"/>
                <a:tab pos="3657600" algn="l"/>
                <a:tab pos="4114800" algn="l"/>
              </a:tabLst>
              <a:defRPr sz="2400">
                <a:solidFill>
                  <a:schemeClr val="tx1"/>
                </a:solidFill>
                <a:latin typeface="Times New Roman" pitchFamily="18" charset="0"/>
              </a:defRPr>
            </a:lvl6pPr>
            <a:lvl7pPr fontAlgn="base">
              <a:spcBef>
                <a:spcPct val="0"/>
              </a:spcBef>
              <a:spcAft>
                <a:spcPct val="0"/>
              </a:spcAft>
              <a:tabLst>
                <a:tab pos="457200" algn="l"/>
                <a:tab pos="3657600" algn="l"/>
                <a:tab pos="4114800" algn="l"/>
              </a:tabLst>
              <a:defRPr sz="2400">
                <a:solidFill>
                  <a:schemeClr val="tx1"/>
                </a:solidFill>
                <a:latin typeface="Times New Roman" pitchFamily="18" charset="0"/>
              </a:defRPr>
            </a:lvl7pPr>
            <a:lvl8pPr fontAlgn="base">
              <a:spcBef>
                <a:spcPct val="0"/>
              </a:spcBef>
              <a:spcAft>
                <a:spcPct val="0"/>
              </a:spcAft>
              <a:tabLst>
                <a:tab pos="457200" algn="l"/>
                <a:tab pos="3657600" algn="l"/>
                <a:tab pos="4114800" algn="l"/>
              </a:tabLst>
              <a:defRPr sz="2400">
                <a:solidFill>
                  <a:schemeClr val="tx1"/>
                </a:solidFill>
                <a:latin typeface="Times New Roman" pitchFamily="18" charset="0"/>
              </a:defRPr>
            </a:lvl8pPr>
            <a:lvl9pPr fontAlgn="base">
              <a:spcBef>
                <a:spcPct val="0"/>
              </a:spcBef>
              <a:spcAft>
                <a:spcPct val="0"/>
              </a:spcAft>
              <a:tabLst>
                <a:tab pos="457200" algn="l"/>
                <a:tab pos="3657600" algn="l"/>
                <a:tab pos="4114800" algn="l"/>
              </a:tabLst>
              <a:defRPr sz="2400">
                <a:solidFill>
                  <a:schemeClr val="tx1"/>
                </a:solidFill>
                <a:latin typeface="Times New Roman" pitchFamily="18" charset="0"/>
              </a:defRPr>
            </a:lvl9pPr>
          </a:lstStyle>
          <a:p>
            <a:pPr>
              <a:lnSpc>
                <a:spcPct val="50000"/>
              </a:lnSpc>
              <a:spcBef>
                <a:spcPct val="50000"/>
              </a:spcBef>
            </a:pPr>
            <a:r>
              <a:rPr lang="en-US" altLang="en-US" sz="1800" b="1">
                <a:latin typeface="Courier New" pitchFamily="49" charset="0"/>
              </a:rPr>
              <a:t>KEY = 239	; can be any byte value</a:t>
            </a:r>
          </a:p>
          <a:p>
            <a:pPr>
              <a:lnSpc>
                <a:spcPct val="50000"/>
              </a:lnSpc>
              <a:spcBef>
                <a:spcPct val="50000"/>
              </a:spcBef>
            </a:pPr>
            <a:r>
              <a:rPr lang="en-US" altLang="en-US" sz="1800" b="1">
                <a:latin typeface="Courier New" pitchFamily="49" charset="0"/>
              </a:rPr>
              <a:t>BUFMAX = 128</a:t>
            </a:r>
          </a:p>
          <a:p>
            <a:pPr>
              <a:lnSpc>
                <a:spcPct val="50000"/>
              </a:lnSpc>
              <a:spcBef>
                <a:spcPct val="50000"/>
              </a:spcBef>
            </a:pPr>
            <a:r>
              <a:rPr lang="en-US" altLang="en-US" sz="1800" b="1">
                <a:latin typeface="Courier New" pitchFamily="49" charset="0"/>
              </a:rPr>
              <a:t>.data</a:t>
            </a:r>
          </a:p>
          <a:p>
            <a:pPr>
              <a:lnSpc>
                <a:spcPct val="50000"/>
              </a:lnSpc>
              <a:spcBef>
                <a:spcPct val="50000"/>
              </a:spcBef>
            </a:pPr>
            <a:r>
              <a:rPr lang="en-US" altLang="en-US" sz="1800" b="1">
                <a:latin typeface="Courier New" pitchFamily="49" charset="0"/>
              </a:rPr>
              <a:t>buffer  BYTE BUFMAX+1 DUP(0)</a:t>
            </a:r>
          </a:p>
          <a:p>
            <a:pPr>
              <a:lnSpc>
                <a:spcPct val="50000"/>
              </a:lnSpc>
              <a:spcBef>
                <a:spcPct val="50000"/>
              </a:spcBef>
            </a:pPr>
            <a:r>
              <a:rPr lang="en-US" altLang="en-US" sz="1800" b="1">
                <a:latin typeface="Courier New" pitchFamily="49" charset="0"/>
              </a:rPr>
              <a:t>bufSize DWORD BUFMAX</a:t>
            </a:r>
          </a:p>
          <a:p>
            <a:pPr>
              <a:lnSpc>
                <a:spcPct val="50000"/>
              </a:lnSpc>
              <a:spcBef>
                <a:spcPct val="50000"/>
              </a:spcBef>
            </a:pPr>
            <a:endParaRPr lang="en-US" altLang="en-US" sz="1800" b="1">
              <a:latin typeface="Courier New" pitchFamily="49" charset="0"/>
            </a:endParaRPr>
          </a:p>
          <a:p>
            <a:pPr>
              <a:lnSpc>
                <a:spcPct val="50000"/>
              </a:lnSpc>
              <a:spcBef>
                <a:spcPct val="50000"/>
              </a:spcBef>
            </a:pPr>
            <a:r>
              <a:rPr lang="en-US" altLang="en-US" sz="1800" b="1">
                <a:latin typeface="Courier New" pitchFamily="49" charset="0"/>
              </a:rPr>
              <a:t>.code</a:t>
            </a:r>
          </a:p>
          <a:p>
            <a:pPr lvl="1">
              <a:lnSpc>
                <a:spcPct val="50000"/>
              </a:lnSpc>
              <a:spcBef>
                <a:spcPct val="50000"/>
              </a:spcBef>
            </a:pPr>
            <a:r>
              <a:rPr lang="en-US" altLang="en-US" sz="1800" b="1">
                <a:latin typeface="Courier New" pitchFamily="49" charset="0"/>
              </a:rPr>
              <a:t>mov ecx,bufSize	; loop counter</a:t>
            </a:r>
          </a:p>
          <a:p>
            <a:pPr lvl="1">
              <a:lnSpc>
                <a:spcPct val="50000"/>
              </a:lnSpc>
              <a:spcBef>
                <a:spcPct val="50000"/>
              </a:spcBef>
            </a:pPr>
            <a:r>
              <a:rPr lang="en-US" altLang="en-US" sz="1800" b="1">
                <a:latin typeface="Courier New" pitchFamily="49" charset="0"/>
              </a:rPr>
              <a:t>mov esi,0	; index 0 in buffer</a:t>
            </a:r>
          </a:p>
          <a:p>
            <a:pPr>
              <a:lnSpc>
                <a:spcPct val="50000"/>
              </a:lnSpc>
              <a:spcBef>
                <a:spcPct val="50000"/>
              </a:spcBef>
            </a:pPr>
            <a:r>
              <a:rPr lang="en-US" altLang="en-US" sz="1800" b="1">
                <a:latin typeface="Courier New" pitchFamily="49" charset="0"/>
              </a:rPr>
              <a:t>L1:</a:t>
            </a:r>
          </a:p>
          <a:p>
            <a:pPr lvl="1">
              <a:lnSpc>
                <a:spcPct val="50000"/>
              </a:lnSpc>
              <a:spcBef>
                <a:spcPct val="50000"/>
              </a:spcBef>
            </a:pPr>
            <a:r>
              <a:rPr lang="en-US" altLang="en-US" sz="1800" b="1">
                <a:latin typeface="Courier New" pitchFamily="49" charset="0"/>
              </a:rPr>
              <a:t>xor buffer[esi],KEY	; translate a byte</a:t>
            </a:r>
          </a:p>
          <a:p>
            <a:pPr lvl="1">
              <a:lnSpc>
                <a:spcPct val="50000"/>
              </a:lnSpc>
              <a:spcBef>
                <a:spcPct val="50000"/>
              </a:spcBef>
            </a:pPr>
            <a:r>
              <a:rPr lang="en-US" altLang="en-US" sz="1800" b="1">
                <a:latin typeface="Courier New" pitchFamily="49" charset="0"/>
              </a:rPr>
              <a:t>inc esi	; point to next byte</a:t>
            </a:r>
          </a:p>
          <a:p>
            <a:pPr lvl="1">
              <a:lnSpc>
                <a:spcPct val="50000"/>
              </a:lnSpc>
              <a:spcBef>
                <a:spcPct val="50000"/>
              </a:spcBef>
            </a:pPr>
            <a:r>
              <a:rPr lang="en-US" altLang="en-US" sz="1800" b="1">
                <a:latin typeface="Courier New" pitchFamily="49" charset="0"/>
              </a:rPr>
              <a:t>loop L1</a:t>
            </a:r>
          </a:p>
        </p:txBody>
      </p:sp>
      <p:sp>
        <p:nvSpPr>
          <p:cNvPr id="83972" name="Text Box 4"/>
          <p:cNvSpPr txBox="1">
            <a:spLocks noChangeArrowheads="1"/>
          </p:cNvSpPr>
          <p:nvPr/>
        </p:nvSpPr>
        <p:spPr bwMode="auto">
          <a:xfrm>
            <a:off x="685800" y="10668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The following loop uses the XOR instruction to transform every character in a string into a new value.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t>Irvine, Kip R. Assembly Language for x86 Processors 6/e, 2010.</a:t>
            </a:r>
          </a:p>
        </p:txBody>
      </p:sp>
      <p:sp>
        <p:nvSpPr>
          <p:cNvPr id="7" name="Slide Number Placeholder 4"/>
          <p:cNvSpPr>
            <a:spLocks noGrp="1"/>
          </p:cNvSpPr>
          <p:nvPr>
            <p:ph type="sldNum" sz="quarter" idx="11"/>
          </p:nvPr>
        </p:nvSpPr>
        <p:spPr/>
        <p:txBody>
          <a:bodyPr/>
          <a:lstStyle/>
          <a:p>
            <a:fld id="{78CEBBAE-08DD-4BC7-8AA2-926FB960B3B1}" type="slidenum">
              <a:rPr lang="en-US" altLang="en-US"/>
              <a:pPr/>
              <a:t>17</a:t>
            </a:fld>
            <a:endParaRPr lang="en-US" altLang="en-US"/>
          </a:p>
        </p:txBody>
      </p:sp>
      <p:sp>
        <p:nvSpPr>
          <p:cNvPr id="109570" name="Rectangle 2"/>
          <p:cNvSpPr>
            <a:spLocks noGrp="1" noChangeArrowheads="1"/>
          </p:cNvSpPr>
          <p:nvPr>
            <p:ph type="title"/>
          </p:nvPr>
        </p:nvSpPr>
        <p:spPr/>
        <p:txBody>
          <a:bodyPr/>
          <a:lstStyle/>
          <a:p>
            <a:r>
              <a:rPr lang="en-US" altLang="en-US"/>
              <a:t>String Encryption Program</a:t>
            </a:r>
          </a:p>
        </p:txBody>
      </p:sp>
      <p:sp>
        <p:nvSpPr>
          <p:cNvPr id="109571" name="Rectangle 3"/>
          <p:cNvSpPr>
            <a:spLocks noGrp="1" noChangeArrowheads="1"/>
          </p:cNvSpPr>
          <p:nvPr>
            <p:ph type="body" idx="1"/>
          </p:nvPr>
        </p:nvSpPr>
        <p:spPr>
          <a:xfrm>
            <a:off x="685800" y="1143000"/>
            <a:ext cx="7772400" cy="2743200"/>
          </a:xfrm>
        </p:spPr>
        <p:txBody>
          <a:bodyPr/>
          <a:lstStyle/>
          <a:p>
            <a:r>
              <a:rPr lang="en-US" altLang="en-US"/>
              <a:t>Tasks:</a:t>
            </a:r>
          </a:p>
          <a:p>
            <a:pPr lvl="1"/>
            <a:r>
              <a:rPr lang="en-US" altLang="en-US"/>
              <a:t>Input a message (string) from the user</a:t>
            </a:r>
          </a:p>
          <a:p>
            <a:pPr lvl="1"/>
            <a:r>
              <a:rPr lang="en-US" altLang="en-US"/>
              <a:t>Encrypt the message</a:t>
            </a:r>
          </a:p>
          <a:p>
            <a:pPr lvl="1"/>
            <a:r>
              <a:rPr lang="en-US" altLang="en-US"/>
              <a:t>Display the encrypted message</a:t>
            </a:r>
          </a:p>
          <a:p>
            <a:pPr lvl="1"/>
            <a:r>
              <a:rPr lang="en-US" altLang="en-US"/>
              <a:t>Decrypt the message</a:t>
            </a:r>
          </a:p>
          <a:p>
            <a:pPr lvl="1"/>
            <a:r>
              <a:rPr lang="en-US" altLang="en-US"/>
              <a:t>Display the decrypted message</a:t>
            </a:r>
          </a:p>
        </p:txBody>
      </p:sp>
      <p:sp>
        <p:nvSpPr>
          <p:cNvPr id="109572" name="Text Box 4"/>
          <p:cNvSpPr txBox="1">
            <a:spLocks noChangeArrowheads="1"/>
          </p:cNvSpPr>
          <p:nvPr/>
        </p:nvSpPr>
        <p:spPr bwMode="auto">
          <a:xfrm>
            <a:off x="457200" y="3733800"/>
            <a:ext cx="7848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t>View the </a:t>
            </a:r>
            <a:r>
              <a:rPr lang="en-US" altLang="en-US">
                <a:hlinkClick r:id="rId2"/>
              </a:rPr>
              <a:t>Encrypt.asm</a:t>
            </a:r>
            <a:r>
              <a:rPr lang="en-US" altLang="en-US"/>
              <a:t> program's source code. Sample output:</a:t>
            </a:r>
          </a:p>
        </p:txBody>
      </p:sp>
      <p:sp>
        <p:nvSpPr>
          <p:cNvPr id="109573" name="Rectangle 5"/>
          <p:cNvSpPr>
            <a:spLocks noChangeArrowheads="1"/>
          </p:cNvSpPr>
          <p:nvPr/>
        </p:nvSpPr>
        <p:spPr bwMode="auto">
          <a:xfrm>
            <a:off x="1447800" y="4495800"/>
            <a:ext cx="5486400" cy="1319213"/>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700" b="1">
                <a:latin typeface="Courier New" pitchFamily="49" charset="0"/>
              </a:rPr>
              <a:t>Enter the plain text:</a:t>
            </a:r>
            <a:r>
              <a:rPr lang="en-US" altLang="en-US" sz="1700" b="1">
                <a:solidFill>
                  <a:schemeClr val="tx2"/>
                </a:solidFill>
                <a:latin typeface="Courier New" pitchFamily="49" charset="0"/>
              </a:rPr>
              <a:t> Attack at dawn.</a:t>
            </a:r>
          </a:p>
          <a:p>
            <a:pPr>
              <a:spcBef>
                <a:spcPct val="50000"/>
              </a:spcBef>
            </a:pPr>
            <a:r>
              <a:rPr lang="en-US" altLang="en-US" sz="1700" b="1">
                <a:latin typeface="Courier New" pitchFamily="49" charset="0"/>
              </a:rPr>
              <a:t>Cipher text:</a:t>
            </a:r>
            <a:r>
              <a:rPr lang="en-US" altLang="en-US" sz="1700" b="1">
                <a:solidFill>
                  <a:schemeClr val="tx2"/>
                </a:solidFill>
                <a:latin typeface="Courier New" pitchFamily="49" charset="0"/>
              </a:rPr>
              <a:t> </a:t>
            </a:r>
            <a:r>
              <a:rPr lang="en-US" altLang="en-US" sz="1700" b="1">
                <a:latin typeface="Courier New" pitchFamily="49" charset="0"/>
              </a:rPr>
              <a:t>«¢¢Äîä-Ä¢-ïÄÿü-Gs</a:t>
            </a:r>
          </a:p>
          <a:p>
            <a:pPr>
              <a:spcBef>
                <a:spcPct val="50000"/>
              </a:spcBef>
            </a:pPr>
            <a:r>
              <a:rPr lang="en-US" altLang="en-US" sz="1700" b="1">
                <a:latin typeface="Courier New" pitchFamily="49" charset="0"/>
              </a:rPr>
              <a:t>Decrypted: Attack at dawn.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718C6922-2B9A-465E-AA27-0401D76B668A}" type="slidenum">
              <a:rPr lang="en-US" altLang="en-US"/>
              <a:pPr/>
              <a:t>18</a:t>
            </a:fld>
            <a:endParaRPr lang="en-US" altLang="en-US"/>
          </a:p>
        </p:txBody>
      </p:sp>
      <p:sp>
        <p:nvSpPr>
          <p:cNvPr id="110594" name="Rectangle 2"/>
          <p:cNvSpPr>
            <a:spLocks noGrp="1" noChangeArrowheads="1"/>
          </p:cNvSpPr>
          <p:nvPr>
            <p:ph type="title"/>
          </p:nvPr>
        </p:nvSpPr>
        <p:spPr/>
        <p:txBody>
          <a:bodyPr/>
          <a:lstStyle/>
          <a:p>
            <a:r>
              <a:rPr lang="en-US" altLang="en-US"/>
              <a:t>BT (Bit Test) Instruction</a:t>
            </a:r>
          </a:p>
        </p:txBody>
      </p:sp>
      <p:sp>
        <p:nvSpPr>
          <p:cNvPr id="110595" name="Rectangle 3"/>
          <p:cNvSpPr>
            <a:spLocks noGrp="1" noChangeArrowheads="1"/>
          </p:cNvSpPr>
          <p:nvPr>
            <p:ph type="body" idx="1"/>
          </p:nvPr>
        </p:nvSpPr>
        <p:spPr>
          <a:xfrm>
            <a:off x="685800" y="1143000"/>
            <a:ext cx="7848600" cy="2895600"/>
          </a:xfrm>
        </p:spPr>
        <p:txBody>
          <a:bodyPr/>
          <a:lstStyle/>
          <a:p>
            <a:pPr>
              <a:lnSpc>
                <a:spcPct val="110000"/>
              </a:lnSpc>
            </a:pPr>
            <a:r>
              <a:rPr lang="en-US" altLang="en-US"/>
              <a:t>Copies bit </a:t>
            </a:r>
            <a:r>
              <a:rPr lang="en-US" altLang="en-US" i="1">
                <a:solidFill>
                  <a:schemeClr val="tx2"/>
                </a:solidFill>
              </a:rPr>
              <a:t>n</a:t>
            </a:r>
            <a:r>
              <a:rPr lang="en-US" altLang="en-US"/>
              <a:t> from an operand into the Carry flag</a:t>
            </a:r>
          </a:p>
          <a:p>
            <a:pPr>
              <a:lnSpc>
                <a:spcPct val="110000"/>
              </a:lnSpc>
            </a:pPr>
            <a:r>
              <a:rPr lang="en-US" altLang="en-US"/>
              <a:t>Syntax: </a:t>
            </a:r>
            <a:r>
              <a:rPr lang="en-US" altLang="en-US">
                <a:solidFill>
                  <a:schemeClr val="tx2"/>
                </a:solidFill>
              </a:rPr>
              <a:t>BT </a:t>
            </a:r>
            <a:r>
              <a:rPr lang="en-US" altLang="en-US" i="1">
                <a:solidFill>
                  <a:schemeClr val="tx2"/>
                </a:solidFill>
              </a:rPr>
              <a:t>bitBase, n</a:t>
            </a:r>
          </a:p>
          <a:p>
            <a:pPr lvl="1">
              <a:lnSpc>
                <a:spcPct val="110000"/>
              </a:lnSpc>
            </a:pPr>
            <a:r>
              <a:rPr lang="en-US" altLang="en-US" sz="2400">
                <a:solidFill>
                  <a:schemeClr val="tx2"/>
                </a:solidFill>
              </a:rPr>
              <a:t>bitBase</a:t>
            </a:r>
            <a:r>
              <a:rPr lang="en-US" altLang="en-US" sz="2400"/>
              <a:t> may be </a:t>
            </a:r>
            <a:r>
              <a:rPr lang="en-US" altLang="en-US" sz="2400" i="1"/>
              <a:t>r/m16</a:t>
            </a:r>
            <a:r>
              <a:rPr lang="en-US" altLang="en-US" sz="2400"/>
              <a:t> or </a:t>
            </a:r>
            <a:r>
              <a:rPr lang="en-US" altLang="en-US" sz="2400" i="1"/>
              <a:t>r/m32</a:t>
            </a:r>
            <a:endParaRPr lang="en-US" altLang="en-US" sz="2400"/>
          </a:p>
          <a:p>
            <a:pPr lvl="1">
              <a:lnSpc>
                <a:spcPct val="110000"/>
              </a:lnSpc>
            </a:pPr>
            <a:r>
              <a:rPr lang="en-US" altLang="en-US" sz="2400">
                <a:solidFill>
                  <a:schemeClr val="tx2"/>
                </a:solidFill>
              </a:rPr>
              <a:t>n</a:t>
            </a:r>
            <a:r>
              <a:rPr lang="en-US" altLang="en-US" sz="2400"/>
              <a:t> may be </a:t>
            </a:r>
            <a:r>
              <a:rPr lang="en-US" altLang="en-US" sz="2400" i="1"/>
              <a:t>r16, r32</a:t>
            </a:r>
            <a:r>
              <a:rPr lang="en-US" altLang="en-US" sz="2400"/>
              <a:t>, or </a:t>
            </a:r>
            <a:r>
              <a:rPr lang="en-US" altLang="en-US" sz="2400" i="1"/>
              <a:t>imm8</a:t>
            </a:r>
          </a:p>
          <a:p>
            <a:pPr>
              <a:lnSpc>
                <a:spcPct val="110000"/>
              </a:lnSpc>
            </a:pPr>
            <a:r>
              <a:rPr lang="en-US" altLang="en-US"/>
              <a:t>Example: jump to label L1 if bit 9 is set in the AX register:</a:t>
            </a:r>
          </a:p>
        </p:txBody>
      </p:sp>
      <p:sp>
        <p:nvSpPr>
          <p:cNvPr id="110596" name="Rectangle 4"/>
          <p:cNvSpPr>
            <a:spLocks noChangeArrowheads="1"/>
          </p:cNvSpPr>
          <p:nvPr/>
        </p:nvSpPr>
        <p:spPr bwMode="auto">
          <a:xfrm>
            <a:off x="1600200" y="4191000"/>
            <a:ext cx="58674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tabLst>
                <a:tab pos="3200400" algn="l"/>
              </a:tabLst>
              <a:defRPr sz="2400">
                <a:solidFill>
                  <a:schemeClr val="tx1"/>
                </a:solidFill>
                <a:latin typeface="Times New Roman" pitchFamily="18" charset="0"/>
              </a:defRPr>
            </a:lvl1pPr>
            <a:lvl2pPr>
              <a:tabLst>
                <a:tab pos="3200400" algn="l"/>
              </a:tabLst>
              <a:defRPr sz="2400">
                <a:solidFill>
                  <a:schemeClr val="tx1"/>
                </a:solidFill>
                <a:latin typeface="Times New Roman" pitchFamily="18" charset="0"/>
              </a:defRPr>
            </a:lvl2pPr>
            <a:lvl3pPr>
              <a:tabLst>
                <a:tab pos="3200400" algn="l"/>
              </a:tabLst>
              <a:defRPr sz="2400">
                <a:solidFill>
                  <a:schemeClr val="tx1"/>
                </a:solidFill>
                <a:latin typeface="Times New Roman" pitchFamily="18" charset="0"/>
              </a:defRPr>
            </a:lvl3pPr>
            <a:lvl4pPr>
              <a:tabLst>
                <a:tab pos="3200400" algn="l"/>
              </a:tabLst>
              <a:defRPr sz="2400">
                <a:solidFill>
                  <a:schemeClr val="tx1"/>
                </a:solidFill>
                <a:latin typeface="Times New Roman" pitchFamily="18" charset="0"/>
              </a:defRPr>
            </a:lvl4pPr>
            <a:lvl5pPr>
              <a:tabLst>
                <a:tab pos="3200400" algn="l"/>
              </a:tabLst>
              <a:defRPr sz="2400">
                <a:solidFill>
                  <a:schemeClr val="tx1"/>
                </a:solidFill>
                <a:latin typeface="Times New Roman" pitchFamily="18" charset="0"/>
              </a:defRPr>
            </a:lvl5pPr>
            <a:lvl6pPr fontAlgn="base">
              <a:spcBef>
                <a:spcPct val="0"/>
              </a:spcBef>
              <a:spcAft>
                <a:spcPct val="0"/>
              </a:spcAft>
              <a:tabLst>
                <a:tab pos="3200400" algn="l"/>
              </a:tabLst>
              <a:defRPr sz="2400">
                <a:solidFill>
                  <a:schemeClr val="tx1"/>
                </a:solidFill>
                <a:latin typeface="Times New Roman" pitchFamily="18" charset="0"/>
              </a:defRPr>
            </a:lvl6pPr>
            <a:lvl7pPr fontAlgn="base">
              <a:spcBef>
                <a:spcPct val="0"/>
              </a:spcBef>
              <a:spcAft>
                <a:spcPct val="0"/>
              </a:spcAft>
              <a:tabLst>
                <a:tab pos="3200400" algn="l"/>
              </a:tabLst>
              <a:defRPr sz="2400">
                <a:solidFill>
                  <a:schemeClr val="tx1"/>
                </a:solidFill>
                <a:latin typeface="Times New Roman" pitchFamily="18" charset="0"/>
              </a:defRPr>
            </a:lvl7pPr>
            <a:lvl8pPr fontAlgn="base">
              <a:spcBef>
                <a:spcPct val="0"/>
              </a:spcBef>
              <a:spcAft>
                <a:spcPct val="0"/>
              </a:spcAft>
              <a:tabLst>
                <a:tab pos="3200400" algn="l"/>
              </a:tabLst>
              <a:defRPr sz="2400">
                <a:solidFill>
                  <a:schemeClr val="tx1"/>
                </a:solidFill>
                <a:latin typeface="Times New Roman" pitchFamily="18" charset="0"/>
              </a:defRPr>
            </a:lvl8pPr>
            <a:lvl9pPr fontAlgn="base">
              <a:spcBef>
                <a:spcPct val="0"/>
              </a:spcBef>
              <a:spcAft>
                <a:spcPct val="0"/>
              </a:spcAft>
              <a:tabLst>
                <a:tab pos="3200400" algn="l"/>
              </a:tabLst>
              <a:defRPr sz="2400">
                <a:solidFill>
                  <a:schemeClr val="tx1"/>
                </a:solidFill>
                <a:latin typeface="Times New Roman" pitchFamily="18" charset="0"/>
              </a:defRPr>
            </a:lvl9pPr>
          </a:lstStyle>
          <a:p>
            <a:pPr>
              <a:lnSpc>
                <a:spcPct val="60000"/>
              </a:lnSpc>
              <a:spcBef>
                <a:spcPct val="50000"/>
              </a:spcBef>
            </a:pPr>
            <a:r>
              <a:rPr lang="en-US" altLang="en-US" sz="1800" b="1">
                <a:latin typeface="Courier New" pitchFamily="49" charset="0"/>
              </a:rPr>
              <a:t>bt AX,9	; CF = bit 9</a:t>
            </a:r>
          </a:p>
          <a:p>
            <a:pPr>
              <a:lnSpc>
                <a:spcPct val="60000"/>
              </a:lnSpc>
              <a:spcBef>
                <a:spcPct val="50000"/>
              </a:spcBef>
            </a:pPr>
            <a:r>
              <a:rPr lang="en-US" altLang="en-US" sz="1800" b="1">
                <a:latin typeface="Courier New" pitchFamily="49" charset="0"/>
              </a:rPr>
              <a:t>jc L1	; jump if Carry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715B744-0E9C-47F1-8BC3-579F85ADD823}" type="slidenum">
              <a:rPr lang="en-US" altLang="en-US">
                <a:solidFill>
                  <a:srgbClr val="FF9966"/>
                </a:solidFill>
              </a:rPr>
              <a:pPr/>
              <a:t>19</a:t>
            </a:fld>
            <a:endParaRPr lang="en-US" altLang="en-US">
              <a:solidFill>
                <a:srgbClr val="FF9966"/>
              </a:solidFill>
            </a:endParaRPr>
          </a:p>
        </p:txBody>
      </p:sp>
      <p:sp>
        <p:nvSpPr>
          <p:cNvPr id="93186" name="Rectangle 2"/>
          <p:cNvSpPr>
            <a:spLocks noGrp="1" noChangeArrowheads="1"/>
          </p:cNvSpPr>
          <p:nvPr>
            <p:ph type="title"/>
          </p:nvPr>
        </p:nvSpPr>
        <p:spPr/>
        <p:txBody>
          <a:bodyPr/>
          <a:lstStyle/>
          <a:p>
            <a:r>
              <a:rPr lang="en-US" altLang="en-US"/>
              <a:t>Exercise 1</a:t>
            </a:r>
          </a:p>
        </p:txBody>
      </p:sp>
      <p:sp>
        <p:nvSpPr>
          <p:cNvPr id="93187" name="Rectangle 3"/>
          <p:cNvSpPr>
            <a:spLocks noGrp="1" noChangeArrowheads="1"/>
          </p:cNvSpPr>
          <p:nvPr>
            <p:ph type="body" idx="1"/>
          </p:nvPr>
        </p:nvSpPr>
        <p:spPr>
          <a:xfrm>
            <a:off x="152400" y="762000"/>
            <a:ext cx="8839200" cy="5943600"/>
          </a:xfrm>
        </p:spPr>
        <p:txBody>
          <a:bodyPr/>
          <a:lstStyle/>
          <a:p>
            <a:r>
              <a:rPr lang="en-US" altLang="en-US" dirty="0"/>
              <a:t>Use only one instruction among AND, OR, XOR, and TEST to do the following task</a:t>
            </a:r>
            <a:r>
              <a:rPr lang="en-US" altLang="en-US" dirty="0" smtClean="0"/>
              <a:t>:</a:t>
            </a:r>
            <a:endParaRPr lang="en-US" altLang="en-US" dirty="0"/>
          </a:p>
          <a:p>
            <a:pPr lvl="1"/>
            <a:r>
              <a:rPr lang="en-US" altLang="en-US" dirty="0"/>
              <a:t>(A) Convert the ASCII code of a decimal digit ('0‘ to '9‘) contained in AL to its numerical value</a:t>
            </a:r>
            <a:r>
              <a:rPr lang="en-US" altLang="en-US" dirty="0" smtClean="0"/>
              <a:t>.</a:t>
            </a:r>
          </a:p>
          <a:p>
            <a:pPr lvl="1"/>
            <a:endParaRPr lang="en-US" altLang="en-US" dirty="0"/>
          </a:p>
          <a:p>
            <a:pPr lvl="1"/>
            <a:r>
              <a:rPr lang="en-US" altLang="en-US" dirty="0"/>
              <a:t>(B) Fix to 1 the odd numbered bits in EAX (</a:t>
            </a:r>
            <a:r>
              <a:rPr lang="en-US" altLang="en-US" dirty="0" err="1"/>
              <a:t>ie</a:t>
            </a:r>
            <a:r>
              <a:rPr lang="en-US" altLang="en-US" dirty="0"/>
              <a:t>: the bits numbered 1, 3, 5…) without changing the even numbered bits</a:t>
            </a:r>
            <a:r>
              <a:rPr lang="en-US" altLang="en-US" dirty="0" smtClean="0"/>
              <a:t>.</a:t>
            </a:r>
          </a:p>
          <a:p>
            <a:pPr lvl="1"/>
            <a:endParaRPr lang="en-US" altLang="en-US" dirty="0"/>
          </a:p>
          <a:p>
            <a:pPr lvl="1"/>
            <a:r>
              <a:rPr lang="en-US" altLang="en-US" dirty="0"/>
              <a:t>(C) Clear to 0 the most significant bit and the least significant bit of BH without changing the other bits</a:t>
            </a:r>
            <a:r>
              <a:rPr lang="en-US" altLang="en-US" dirty="0" smtClean="0"/>
              <a:t>.</a:t>
            </a:r>
          </a:p>
          <a:p>
            <a:pPr lvl="1"/>
            <a:endParaRPr lang="en-US" altLang="en-US" dirty="0"/>
          </a:p>
          <a:p>
            <a:pPr lvl="1"/>
            <a:r>
              <a:rPr lang="en-US" altLang="en-US" dirty="0"/>
              <a:t>(D) Inverse the least significant bit of EBX without changing the other bits.</a:t>
            </a:r>
          </a:p>
          <a:p>
            <a:pPr lvl="1"/>
            <a:endParaRPr lang="en-US" altLang="en-US" dirty="0"/>
          </a:p>
        </p:txBody>
      </p:sp>
    </p:spTree>
    <p:extLst>
      <p:ext uri="{BB962C8B-B14F-4D97-AF65-F5344CB8AC3E}">
        <p14:creationId xmlns:p14="http://schemas.microsoft.com/office/powerpoint/2010/main" val="400143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Irvine, Kip R. Assembly Language for x86 Processors 6/e, 2010.</a:t>
            </a:r>
          </a:p>
        </p:txBody>
      </p:sp>
      <p:sp>
        <p:nvSpPr>
          <p:cNvPr id="5" name="Slide Number Placeholder 4"/>
          <p:cNvSpPr>
            <a:spLocks noGrp="1"/>
          </p:cNvSpPr>
          <p:nvPr>
            <p:ph type="sldNum" sz="quarter" idx="11"/>
          </p:nvPr>
        </p:nvSpPr>
        <p:spPr/>
        <p:txBody>
          <a:bodyPr/>
          <a:lstStyle/>
          <a:p>
            <a:fld id="{7CD21DAE-25EC-40C4-9D87-19B1BF83CE17}" type="slidenum">
              <a:rPr lang="en-US" altLang="en-US"/>
              <a:pPr/>
              <a:t>2</a:t>
            </a:fld>
            <a:endParaRPr lang="en-US" altLang="en-US"/>
          </a:p>
        </p:txBody>
      </p:sp>
      <p:sp>
        <p:nvSpPr>
          <p:cNvPr id="78850" name="Rectangle 2"/>
          <p:cNvSpPr>
            <a:spLocks noGrp="1" noChangeArrowheads="1"/>
          </p:cNvSpPr>
          <p:nvPr>
            <p:ph type="title"/>
          </p:nvPr>
        </p:nvSpPr>
        <p:spPr/>
        <p:txBody>
          <a:bodyPr/>
          <a:lstStyle/>
          <a:p>
            <a:r>
              <a:rPr lang="en-US" altLang="en-US"/>
              <a:t>Status Flags - Review</a:t>
            </a:r>
          </a:p>
        </p:txBody>
      </p:sp>
      <p:sp>
        <p:nvSpPr>
          <p:cNvPr id="78851" name="Rectangle 3"/>
          <p:cNvSpPr>
            <a:spLocks noGrp="1" noChangeArrowheads="1"/>
          </p:cNvSpPr>
          <p:nvPr>
            <p:ph type="body" idx="1"/>
          </p:nvPr>
        </p:nvSpPr>
        <p:spPr>
          <a:xfrm>
            <a:off x="457200" y="1066800"/>
            <a:ext cx="8153400" cy="4724400"/>
          </a:xfrm>
        </p:spPr>
        <p:txBody>
          <a:bodyPr/>
          <a:lstStyle/>
          <a:p>
            <a:pPr>
              <a:lnSpc>
                <a:spcPct val="120000"/>
              </a:lnSpc>
            </a:pPr>
            <a:r>
              <a:rPr lang="en-US" altLang="en-US" sz="2000" dirty="0"/>
              <a:t>The </a:t>
            </a:r>
            <a:r>
              <a:rPr lang="en-US" altLang="en-US" sz="2000" dirty="0">
                <a:solidFill>
                  <a:schemeClr val="tx2"/>
                </a:solidFill>
              </a:rPr>
              <a:t>Zero</a:t>
            </a:r>
            <a:r>
              <a:rPr lang="en-US" altLang="en-US" sz="2000" dirty="0"/>
              <a:t> flag is set when the result of an operation equals zero.</a:t>
            </a:r>
          </a:p>
          <a:p>
            <a:pPr>
              <a:lnSpc>
                <a:spcPct val="120000"/>
              </a:lnSpc>
            </a:pPr>
            <a:r>
              <a:rPr lang="en-US" altLang="en-US" sz="2000" dirty="0"/>
              <a:t>The </a:t>
            </a:r>
            <a:r>
              <a:rPr lang="en-US" altLang="en-US" sz="2000" dirty="0">
                <a:solidFill>
                  <a:schemeClr val="tx2"/>
                </a:solidFill>
              </a:rPr>
              <a:t>Carry</a:t>
            </a:r>
            <a:r>
              <a:rPr lang="en-US" altLang="en-US" sz="2000" dirty="0"/>
              <a:t> flag is set when an instruction generates a result that is too large (or too small) for the destination operand.</a:t>
            </a:r>
          </a:p>
          <a:p>
            <a:pPr>
              <a:lnSpc>
                <a:spcPct val="120000"/>
              </a:lnSpc>
            </a:pPr>
            <a:r>
              <a:rPr lang="en-US" altLang="en-US" sz="2000" dirty="0"/>
              <a:t>The </a:t>
            </a:r>
            <a:r>
              <a:rPr lang="en-US" altLang="en-US" sz="2000" dirty="0">
                <a:solidFill>
                  <a:schemeClr val="tx2"/>
                </a:solidFill>
              </a:rPr>
              <a:t>Sign</a:t>
            </a:r>
            <a:r>
              <a:rPr lang="en-US" altLang="en-US" sz="2000" dirty="0"/>
              <a:t> flag is set if the destination operand is negative, and it is clear if the destination operand is positive.</a:t>
            </a:r>
          </a:p>
          <a:p>
            <a:pPr>
              <a:lnSpc>
                <a:spcPct val="120000"/>
              </a:lnSpc>
            </a:pPr>
            <a:r>
              <a:rPr lang="en-US" altLang="en-US" sz="2000" dirty="0"/>
              <a:t>The </a:t>
            </a:r>
            <a:r>
              <a:rPr lang="en-US" altLang="en-US" sz="2000" dirty="0">
                <a:solidFill>
                  <a:schemeClr val="tx2"/>
                </a:solidFill>
              </a:rPr>
              <a:t>Overflow</a:t>
            </a:r>
            <a:r>
              <a:rPr lang="en-US" altLang="en-US" sz="2000" dirty="0"/>
              <a:t> flag is set when an instruction generates an invalid signed result (bit 7 carry is </a:t>
            </a:r>
            <a:r>
              <a:rPr lang="en-US" altLang="en-US" sz="2000" dirty="0" err="1"/>
              <a:t>XORed</a:t>
            </a:r>
            <a:r>
              <a:rPr lang="en-US" altLang="en-US" sz="2000" dirty="0"/>
              <a:t> with bit 6 Carry).</a:t>
            </a:r>
          </a:p>
          <a:p>
            <a:pPr>
              <a:lnSpc>
                <a:spcPct val="120000"/>
              </a:lnSpc>
            </a:pPr>
            <a:r>
              <a:rPr lang="en-US" altLang="en-US" sz="2000" dirty="0"/>
              <a:t>The </a:t>
            </a:r>
            <a:r>
              <a:rPr lang="en-US" altLang="en-US" sz="2000" dirty="0">
                <a:solidFill>
                  <a:schemeClr val="tx2"/>
                </a:solidFill>
              </a:rPr>
              <a:t>Parity</a:t>
            </a:r>
            <a:r>
              <a:rPr lang="en-US" altLang="en-US" sz="2000" dirty="0"/>
              <a:t> flag is set when an instruction generates an even number of 1 bits in the low byte of the destination operand.</a:t>
            </a:r>
          </a:p>
          <a:p>
            <a:pPr>
              <a:lnSpc>
                <a:spcPct val="120000"/>
              </a:lnSpc>
            </a:pPr>
            <a:r>
              <a:rPr lang="en-US" altLang="en-US" sz="2000" dirty="0"/>
              <a:t>The </a:t>
            </a:r>
            <a:r>
              <a:rPr lang="en-US" altLang="en-US" sz="2000" dirty="0">
                <a:solidFill>
                  <a:schemeClr val="tx2"/>
                </a:solidFill>
              </a:rPr>
              <a:t>Auxiliary Carry</a:t>
            </a:r>
            <a:r>
              <a:rPr lang="en-US" altLang="en-US" sz="2000" dirty="0"/>
              <a:t> flag is set when an operation produces a carry out from bit 3 to bit 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8" name="Slide Number Placeholder 4"/>
          <p:cNvSpPr>
            <a:spLocks noGrp="1"/>
          </p:cNvSpPr>
          <p:nvPr>
            <p:ph type="sldNum" sz="quarter" idx="11"/>
          </p:nvPr>
        </p:nvSpPr>
        <p:spPr/>
        <p:txBody>
          <a:bodyPr/>
          <a:lstStyle/>
          <a:p>
            <a:fld id="{12EF12B2-FF5D-4ED8-A4C3-AA4DD960E069}" type="slidenum">
              <a:rPr lang="en-US" altLang="en-US">
                <a:solidFill>
                  <a:srgbClr val="FFFFFF"/>
                </a:solidFill>
              </a:rPr>
              <a:pPr/>
              <a:t>20</a:t>
            </a:fld>
            <a:endParaRPr lang="en-US" altLang="en-US">
              <a:solidFill>
                <a:srgbClr val="FFFFFF"/>
              </a:solidFill>
            </a:endParaRPr>
          </a:p>
        </p:txBody>
      </p:sp>
      <p:sp>
        <p:nvSpPr>
          <p:cNvPr id="83970" name="Rectangle 1026"/>
          <p:cNvSpPr>
            <a:spLocks noGrp="1" noChangeArrowheads="1"/>
          </p:cNvSpPr>
          <p:nvPr>
            <p:ph type="title"/>
          </p:nvPr>
        </p:nvSpPr>
        <p:spPr/>
        <p:txBody>
          <a:bodyPr/>
          <a:lstStyle/>
          <a:p>
            <a:r>
              <a:rPr lang="en-US" altLang="en-US"/>
              <a:t>Logical Shift</a:t>
            </a:r>
          </a:p>
        </p:txBody>
      </p:sp>
      <p:sp>
        <p:nvSpPr>
          <p:cNvPr id="83971" name="Rectangle 1027"/>
          <p:cNvSpPr>
            <a:spLocks noGrp="1" noChangeArrowheads="1"/>
          </p:cNvSpPr>
          <p:nvPr>
            <p:ph type="body" idx="1"/>
          </p:nvPr>
        </p:nvSpPr>
        <p:spPr>
          <a:xfrm>
            <a:off x="685800" y="1219200"/>
            <a:ext cx="7772400" cy="914400"/>
          </a:xfrm>
        </p:spPr>
        <p:txBody>
          <a:bodyPr/>
          <a:lstStyle/>
          <a:p>
            <a:r>
              <a:rPr lang="en-US" altLang="en-US"/>
              <a:t>A logical shift fills the newly created bit position with zero:</a:t>
            </a:r>
          </a:p>
        </p:txBody>
      </p:sp>
      <p:sp>
        <p:nvSpPr>
          <p:cNvPr id="83972" name="Rectangle 1028"/>
          <p:cNvSpPr>
            <a:spLocks noChangeArrowheads="1"/>
          </p:cNvSpPr>
          <p:nvPr/>
        </p:nvSpPr>
        <p:spPr bwMode="auto">
          <a:xfrm>
            <a:off x="762000" y="32766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spcBef>
                <a:spcPct val="20000"/>
              </a:spcBef>
              <a:buClr>
                <a:srgbClr val="FFFFFF"/>
              </a:buClr>
              <a:buFontTx/>
              <a:buChar char="•"/>
            </a:pPr>
            <a:endParaRPr lang="en-US" altLang="en-US">
              <a:solidFill>
                <a:srgbClr val="FFFFFF"/>
              </a:solidFill>
              <a:latin typeface="Arial" charset="0"/>
            </a:endParaRPr>
          </a:p>
        </p:txBody>
      </p:sp>
      <p:graphicFrame>
        <p:nvGraphicFramePr>
          <p:cNvPr id="83973" name="Object 1029"/>
          <p:cNvGraphicFramePr>
            <a:graphicFrameLocks noChangeAspect="1"/>
          </p:cNvGraphicFramePr>
          <p:nvPr/>
        </p:nvGraphicFramePr>
        <p:xfrm>
          <a:off x="1828800" y="2362200"/>
          <a:ext cx="4953000" cy="809625"/>
        </p:xfrm>
        <a:graphic>
          <a:graphicData uri="http://schemas.openxmlformats.org/presentationml/2006/ole">
            <mc:AlternateContent xmlns:mc="http://schemas.openxmlformats.org/markup-compatibility/2006">
              <mc:Choice xmlns:v="urn:schemas-microsoft-com:vml" Requires="v">
                <p:oleObj spid="_x0000_s85039" name="VISIO" r:id="rId3" imgW="3733200" imgH="504000" progId="Visio.Drawing.6">
                  <p:embed/>
                </p:oleObj>
              </mc:Choice>
              <mc:Fallback>
                <p:oleObj name="VISIO" r:id="rId3" imgW="3733200" imgH="5040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23189" r="-1563"/>
                      <a:stretch>
                        <a:fillRect/>
                      </a:stretch>
                    </p:blipFill>
                    <p:spPr bwMode="auto">
                      <a:xfrm>
                        <a:off x="1828800" y="2362200"/>
                        <a:ext cx="4953000" cy="8096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3975" name="Picture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733800"/>
            <a:ext cx="5326063" cy="142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035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4"/>
          <p:cNvSpPr>
            <a:spLocks noGrp="1"/>
          </p:cNvSpPr>
          <p:nvPr>
            <p:ph type="sldNum" sz="quarter" idx="11"/>
          </p:nvPr>
        </p:nvSpPr>
        <p:spPr/>
        <p:txBody>
          <a:bodyPr/>
          <a:lstStyle/>
          <a:p>
            <a:fld id="{B2A14C77-F818-4F34-83FF-5C0DBB12BFE8}" type="slidenum">
              <a:rPr lang="en-US" altLang="en-US">
                <a:solidFill>
                  <a:srgbClr val="FFFFFF"/>
                </a:solidFill>
              </a:rPr>
              <a:pPr/>
              <a:t>21</a:t>
            </a:fld>
            <a:endParaRPr lang="en-US" altLang="en-US">
              <a:solidFill>
                <a:srgbClr val="FFFFFF"/>
              </a:solidFill>
            </a:endParaRPr>
          </a:p>
        </p:txBody>
      </p:sp>
      <p:sp>
        <p:nvSpPr>
          <p:cNvPr id="84994" name="Rectangle 1026"/>
          <p:cNvSpPr>
            <a:spLocks noGrp="1" noChangeArrowheads="1"/>
          </p:cNvSpPr>
          <p:nvPr>
            <p:ph type="title"/>
          </p:nvPr>
        </p:nvSpPr>
        <p:spPr/>
        <p:txBody>
          <a:bodyPr/>
          <a:lstStyle/>
          <a:p>
            <a:r>
              <a:rPr lang="en-US" altLang="en-US"/>
              <a:t>SHL Instruction</a:t>
            </a:r>
          </a:p>
        </p:txBody>
      </p:sp>
      <p:sp>
        <p:nvSpPr>
          <p:cNvPr id="84995" name="Rectangle 1027"/>
          <p:cNvSpPr>
            <a:spLocks noGrp="1" noChangeArrowheads="1"/>
          </p:cNvSpPr>
          <p:nvPr>
            <p:ph type="body" idx="1"/>
          </p:nvPr>
        </p:nvSpPr>
        <p:spPr>
          <a:xfrm>
            <a:off x="685800" y="1143000"/>
            <a:ext cx="7772400" cy="1447800"/>
          </a:xfrm>
        </p:spPr>
        <p:txBody>
          <a:bodyPr/>
          <a:lstStyle/>
          <a:p>
            <a:r>
              <a:rPr lang="en-US" altLang="en-US"/>
              <a:t>The SHL (shift left) instruction performs a logical left shift on the destination operand, filling the lowest bit with 0.</a:t>
            </a:r>
          </a:p>
        </p:txBody>
      </p:sp>
      <p:sp>
        <p:nvSpPr>
          <p:cNvPr id="84998" name="Text Box 1030"/>
          <p:cNvSpPr txBox="1">
            <a:spLocks noChangeArrowheads="1"/>
          </p:cNvSpPr>
          <p:nvPr/>
        </p:nvSpPr>
        <p:spPr bwMode="auto">
          <a:xfrm>
            <a:off x="762000" y="3657600"/>
            <a:ext cx="7620000" cy="2762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344488" indent="-344488">
              <a:defRPr sz="2400">
                <a:solidFill>
                  <a:schemeClr val="tx1"/>
                </a:solidFill>
                <a:latin typeface="Times New Roman" charset="0"/>
              </a:defRPr>
            </a:lvl1pPr>
            <a:lvl2pPr marL="458788">
              <a:defRPr sz="2400">
                <a:solidFill>
                  <a:schemeClr val="tx1"/>
                </a:solidFill>
                <a:latin typeface="Times New Roman" charset="0"/>
              </a:defRPr>
            </a:lvl2pPr>
            <a:lvl3pPr>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fontAlgn="base">
              <a:spcBef>
                <a:spcPct val="0"/>
              </a:spcBef>
              <a:spcAft>
                <a:spcPct val="0"/>
              </a:spcAft>
              <a:defRPr sz="2400">
                <a:solidFill>
                  <a:schemeClr val="tx1"/>
                </a:solidFill>
                <a:latin typeface="Times New Roman" charset="0"/>
              </a:defRPr>
            </a:lvl6pPr>
            <a:lvl7pPr fontAlgn="base">
              <a:spcBef>
                <a:spcPct val="0"/>
              </a:spcBef>
              <a:spcAft>
                <a:spcPct val="0"/>
              </a:spcAft>
              <a:defRPr sz="2400">
                <a:solidFill>
                  <a:schemeClr val="tx1"/>
                </a:solidFill>
                <a:latin typeface="Times New Roman" charset="0"/>
              </a:defRPr>
            </a:lvl7pPr>
            <a:lvl8pPr fontAlgn="base">
              <a:spcBef>
                <a:spcPct val="0"/>
              </a:spcBef>
              <a:spcAft>
                <a:spcPct val="0"/>
              </a:spcAft>
              <a:defRPr sz="2400">
                <a:solidFill>
                  <a:schemeClr val="tx1"/>
                </a:solidFill>
                <a:latin typeface="Times New Roman" charset="0"/>
              </a:defRPr>
            </a:lvl8pPr>
            <a:lvl9pPr fontAlgn="base">
              <a:spcBef>
                <a:spcPct val="0"/>
              </a:spcBef>
              <a:spcAft>
                <a:spcPct val="0"/>
              </a:spcAft>
              <a:defRPr sz="2400">
                <a:solidFill>
                  <a:schemeClr val="tx1"/>
                </a:solidFill>
                <a:latin typeface="Times New Roman" charset="0"/>
              </a:defRPr>
            </a:lvl9pPr>
          </a:lstStyle>
          <a:p>
            <a:pPr>
              <a:spcBef>
                <a:spcPct val="50000"/>
              </a:spcBef>
              <a:buFontTx/>
              <a:buChar char="•"/>
            </a:pPr>
            <a:r>
              <a:rPr lang="en-US" altLang="en-US" sz="2500" dirty="0">
                <a:solidFill>
                  <a:srgbClr val="FFFFFF"/>
                </a:solidFill>
                <a:latin typeface="Arial" charset="0"/>
              </a:rPr>
              <a:t>Operand types for SHL</a:t>
            </a:r>
            <a:r>
              <a:rPr lang="en-US" altLang="en-US" sz="2500" dirty="0" smtClean="0">
                <a:solidFill>
                  <a:srgbClr val="FFFFFF"/>
                </a:solidFill>
                <a:latin typeface="Arial" charset="0"/>
              </a:rPr>
              <a:t>:</a:t>
            </a:r>
          </a:p>
          <a:p>
            <a:pPr>
              <a:spcBef>
                <a:spcPct val="50000"/>
              </a:spcBef>
              <a:buFontTx/>
              <a:buChar char="•"/>
            </a:pPr>
            <a:endParaRPr lang="en-US" altLang="en-US" sz="2500" b="1" dirty="0">
              <a:solidFill>
                <a:srgbClr val="FFFFFF"/>
              </a:solidFill>
              <a:latin typeface="Arial" charset="0"/>
            </a:endParaRPr>
          </a:p>
          <a:p>
            <a:pPr>
              <a:spcBef>
                <a:spcPct val="50000"/>
              </a:spcBef>
              <a:buFontTx/>
              <a:buChar char="•"/>
            </a:pPr>
            <a:endParaRPr lang="en-US" altLang="en-US" sz="2500" b="1" dirty="0" smtClean="0">
              <a:solidFill>
                <a:srgbClr val="FFFFFF"/>
              </a:solidFill>
              <a:latin typeface="Arial" charset="0"/>
            </a:endParaRPr>
          </a:p>
          <a:p>
            <a:pPr>
              <a:spcBef>
                <a:spcPct val="50000"/>
              </a:spcBef>
              <a:buFontTx/>
              <a:buChar char="•"/>
            </a:pPr>
            <a:endParaRPr lang="en-US" altLang="en-US" sz="2500" b="1" dirty="0">
              <a:solidFill>
                <a:srgbClr val="FFFFFF"/>
              </a:solidFill>
              <a:latin typeface="Arial" charset="0"/>
            </a:endParaRPr>
          </a:p>
          <a:p>
            <a:pPr>
              <a:spcBef>
                <a:spcPct val="50000"/>
              </a:spcBef>
              <a:buFontTx/>
              <a:buChar char="•"/>
            </a:pPr>
            <a:r>
              <a:rPr lang="en-US" altLang="en-US" sz="1600" dirty="0" smtClean="0">
                <a:solidFill>
                  <a:schemeClr val="tx2"/>
                </a:solidFill>
                <a:latin typeface="Arial" charset="0"/>
              </a:rPr>
              <a:t>CF always contains the last bit shifted out, when shifting multiple times.</a:t>
            </a:r>
            <a:endParaRPr lang="en-US" altLang="en-US" sz="1600" dirty="0">
              <a:solidFill>
                <a:srgbClr val="FFFFFF"/>
              </a:solidFill>
              <a:latin typeface="Courier New" pitchFamily="49" charset="0"/>
            </a:endParaRPr>
          </a:p>
        </p:txBody>
      </p:sp>
      <p:sp>
        <p:nvSpPr>
          <p:cNvPr id="84999" name="Text Box 1031"/>
          <p:cNvSpPr txBox="1">
            <a:spLocks noChangeArrowheads="1"/>
          </p:cNvSpPr>
          <p:nvPr/>
        </p:nvSpPr>
        <p:spPr bwMode="auto">
          <a:xfrm>
            <a:off x="1981200" y="4343400"/>
            <a:ext cx="2362200" cy="1274763"/>
          </a:xfrm>
          <a:prstGeom prst="rect">
            <a:avLst/>
          </a:prstGeom>
          <a:solidFill>
            <a:srgbClr val="C0C0C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tabLst>
                <a:tab pos="457200" algn="l"/>
                <a:tab pos="3944938" algn="l"/>
              </a:tabLst>
              <a:defRPr sz="2400">
                <a:solidFill>
                  <a:schemeClr val="tx1"/>
                </a:solidFill>
                <a:latin typeface="Times New Roman" charset="0"/>
              </a:defRPr>
            </a:lvl1pPr>
            <a:lvl2pPr>
              <a:tabLst>
                <a:tab pos="457200" algn="l"/>
                <a:tab pos="3944938" algn="l"/>
              </a:tabLst>
              <a:defRPr sz="2400">
                <a:solidFill>
                  <a:schemeClr val="tx1"/>
                </a:solidFill>
                <a:latin typeface="Times New Roman" charset="0"/>
              </a:defRPr>
            </a:lvl2pPr>
            <a:lvl3pPr>
              <a:tabLst>
                <a:tab pos="457200" algn="l"/>
                <a:tab pos="3944938" algn="l"/>
              </a:tabLst>
              <a:defRPr sz="2400">
                <a:solidFill>
                  <a:schemeClr val="tx1"/>
                </a:solidFill>
                <a:latin typeface="Times New Roman" charset="0"/>
              </a:defRPr>
            </a:lvl3pPr>
            <a:lvl4pPr>
              <a:tabLst>
                <a:tab pos="457200" algn="l"/>
                <a:tab pos="3944938" algn="l"/>
              </a:tabLst>
              <a:defRPr sz="2400">
                <a:solidFill>
                  <a:schemeClr val="tx1"/>
                </a:solidFill>
                <a:latin typeface="Times New Roman" charset="0"/>
              </a:defRPr>
            </a:lvl4pPr>
            <a:lvl5pPr>
              <a:tabLst>
                <a:tab pos="457200" algn="l"/>
                <a:tab pos="3944938" algn="l"/>
              </a:tabLst>
              <a:defRPr sz="2400">
                <a:solidFill>
                  <a:schemeClr val="tx1"/>
                </a:solidFill>
                <a:latin typeface="Times New Roman" charset="0"/>
              </a:defRPr>
            </a:lvl5pPr>
            <a:lvl6pPr fontAlgn="base">
              <a:spcBef>
                <a:spcPct val="0"/>
              </a:spcBef>
              <a:spcAft>
                <a:spcPct val="0"/>
              </a:spcAft>
              <a:tabLst>
                <a:tab pos="457200" algn="l"/>
                <a:tab pos="3944938" algn="l"/>
              </a:tabLst>
              <a:defRPr sz="2400">
                <a:solidFill>
                  <a:schemeClr val="tx1"/>
                </a:solidFill>
                <a:latin typeface="Times New Roman" charset="0"/>
              </a:defRPr>
            </a:lvl6pPr>
            <a:lvl7pPr fontAlgn="base">
              <a:spcBef>
                <a:spcPct val="0"/>
              </a:spcBef>
              <a:spcAft>
                <a:spcPct val="0"/>
              </a:spcAft>
              <a:tabLst>
                <a:tab pos="457200" algn="l"/>
                <a:tab pos="3944938" algn="l"/>
              </a:tabLst>
              <a:defRPr sz="2400">
                <a:solidFill>
                  <a:schemeClr val="tx1"/>
                </a:solidFill>
                <a:latin typeface="Times New Roman" charset="0"/>
              </a:defRPr>
            </a:lvl7pPr>
            <a:lvl8pPr fontAlgn="base">
              <a:spcBef>
                <a:spcPct val="0"/>
              </a:spcBef>
              <a:spcAft>
                <a:spcPct val="0"/>
              </a:spcAft>
              <a:tabLst>
                <a:tab pos="457200" algn="l"/>
                <a:tab pos="3944938" algn="l"/>
              </a:tabLst>
              <a:defRPr sz="2400">
                <a:solidFill>
                  <a:schemeClr val="tx1"/>
                </a:solidFill>
                <a:latin typeface="Times New Roman" charset="0"/>
              </a:defRPr>
            </a:lvl8pPr>
            <a:lvl9pPr fontAlgn="base">
              <a:spcBef>
                <a:spcPct val="0"/>
              </a:spcBef>
              <a:spcAft>
                <a:spcPct val="0"/>
              </a:spcAft>
              <a:tabLst>
                <a:tab pos="457200" algn="l"/>
                <a:tab pos="3944938" algn="l"/>
              </a:tabLst>
              <a:defRPr sz="2400">
                <a:solidFill>
                  <a:schemeClr val="tx1"/>
                </a:solidFill>
                <a:latin typeface="Times New Roman" charset="0"/>
              </a:defRPr>
            </a:lvl9pPr>
          </a:lstStyle>
          <a:p>
            <a:pPr>
              <a:lnSpc>
                <a:spcPct val="30000"/>
              </a:lnSpc>
              <a:spcBef>
                <a:spcPct val="50000"/>
              </a:spcBef>
            </a:pPr>
            <a:r>
              <a:rPr lang="en-US" altLang="en-US" sz="1800" b="1">
                <a:solidFill>
                  <a:srgbClr val="000000"/>
                </a:solidFill>
                <a:latin typeface="Courier New" pitchFamily="49" charset="0"/>
              </a:rPr>
              <a:t>SHL </a:t>
            </a:r>
            <a:r>
              <a:rPr lang="en-US" altLang="en-US" sz="1800" b="1" i="1">
                <a:solidFill>
                  <a:srgbClr val="000000"/>
                </a:solidFill>
                <a:latin typeface="Courier New" pitchFamily="49" charset="0"/>
              </a:rPr>
              <a:t>reg,imm8</a:t>
            </a:r>
          </a:p>
          <a:p>
            <a:pPr>
              <a:lnSpc>
                <a:spcPct val="30000"/>
              </a:lnSpc>
              <a:spcBef>
                <a:spcPct val="50000"/>
              </a:spcBef>
            </a:pPr>
            <a:r>
              <a:rPr lang="en-US" altLang="en-US" sz="1800" b="1">
                <a:solidFill>
                  <a:srgbClr val="000000"/>
                </a:solidFill>
                <a:latin typeface="Courier New" pitchFamily="49" charset="0"/>
              </a:rPr>
              <a:t>		SHL </a:t>
            </a:r>
            <a:r>
              <a:rPr lang="en-US" altLang="en-US" sz="1800" b="1" i="1">
                <a:solidFill>
                  <a:srgbClr val="000000"/>
                </a:solidFill>
                <a:latin typeface="Courier New" pitchFamily="49" charset="0"/>
              </a:rPr>
              <a:t>mem,imm8</a:t>
            </a:r>
          </a:p>
          <a:p>
            <a:pPr>
              <a:lnSpc>
                <a:spcPct val="30000"/>
              </a:lnSpc>
              <a:spcBef>
                <a:spcPct val="50000"/>
              </a:spcBef>
            </a:pPr>
            <a:r>
              <a:rPr lang="en-US" altLang="en-US" sz="1800" b="1">
                <a:solidFill>
                  <a:srgbClr val="000000"/>
                </a:solidFill>
                <a:latin typeface="Courier New" pitchFamily="49" charset="0"/>
              </a:rPr>
              <a:t>		SHL </a:t>
            </a:r>
            <a:r>
              <a:rPr lang="en-US" altLang="en-US" sz="1800" b="1" i="1">
                <a:solidFill>
                  <a:srgbClr val="000000"/>
                </a:solidFill>
                <a:latin typeface="Courier New" pitchFamily="49" charset="0"/>
              </a:rPr>
              <a:t>reg</a:t>
            </a:r>
            <a:r>
              <a:rPr lang="en-US" altLang="en-US" sz="1800" b="1">
                <a:solidFill>
                  <a:srgbClr val="000000"/>
                </a:solidFill>
                <a:latin typeface="Courier New" pitchFamily="49" charset="0"/>
              </a:rPr>
              <a:t>,CL</a:t>
            </a:r>
          </a:p>
          <a:p>
            <a:pPr>
              <a:lnSpc>
                <a:spcPct val="30000"/>
              </a:lnSpc>
              <a:spcBef>
                <a:spcPct val="50000"/>
              </a:spcBef>
            </a:pPr>
            <a:r>
              <a:rPr lang="en-US" altLang="en-US" sz="1800" b="1">
                <a:solidFill>
                  <a:srgbClr val="000000"/>
                </a:solidFill>
                <a:latin typeface="Courier New" pitchFamily="49" charset="0"/>
              </a:rPr>
              <a:t>		SHL </a:t>
            </a:r>
            <a:r>
              <a:rPr lang="en-US" altLang="en-US" sz="1800" b="1" i="1">
                <a:solidFill>
                  <a:srgbClr val="000000"/>
                </a:solidFill>
                <a:latin typeface="Courier New" pitchFamily="49" charset="0"/>
              </a:rPr>
              <a:t>mem</a:t>
            </a:r>
            <a:r>
              <a:rPr lang="en-US" altLang="en-US" sz="1800" b="1">
                <a:solidFill>
                  <a:srgbClr val="000000"/>
                </a:solidFill>
                <a:latin typeface="Courier New" pitchFamily="49" charset="0"/>
              </a:rPr>
              <a:t>,CL</a:t>
            </a:r>
          </a:p>
        </p:txBody>
      </p:sp>
      <p:sp>
        <p:nvSpPr>
          <p:cNvPr id="85000" name="Text Box 1032"/>
          <p:cNvSpPr txBox="1">
            <a:spLocks noChangeArrowheads="1"/>
          </p:cNvSpPr>
          <p:nvPr/>
        </p:nvSpPr>
        <p:spPr bwMode="auto">
          <a:xfrm>
            <a:off x="5029200" y="4419600"/>
            <a:ext cx="29718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1900" dirty="0">
                <a:solidFill>
                  <a:srgbClr val="FFFFFF"/>
                </a:solidFill>
              </a:rPr>
              <a:t>(Same for all shift and rotate instructions)</a:t>
            </a:r>
          </a:p>
        </p:txBody>
      </p:sp>
      <p:pic>
        <p:nvPicPr>
          <p:cNvPr id="85001" name="Picture 10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09800"/>
            <a:ext cx="5275263"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1123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10" name="Slide Number Placeholder 3"/>
          <p:cNvSpPr>
            <a:spLocks noGrp="1"/>
          </p:cNvSpPr>
          <p:nvPr>
            <p:ph type="sldNum" sz="quarter" idx="11"/>
          </p:nvPr>
        </p:nvSpPr>
        <p:spPr/>
        <p:txBody>
          <a:bodyPr/>
          <a:lstStyle/>
          <a:p>
            <a:fld id="{5F9F5A6D-FE61-43D5-A4D1-88127599FF1A}" type="slidenum">
              <a:rPr lang="en-US" altLang="en-US">
                <a:solidFill>
                  <a:srgbClr val="FFFFFF"/>
                </a:solidFill>
              </a:rPr>
              <a:pPr/>
              <a:t>22</a:t>
            </a:fld>
            <a:endParaRPr lang="en-US" altLang="en-US">
              <a:solidFill>
                <a:srgbClr val="FFFFFF"/>
              </a:solidFill>
            </a:endParaRPr>
          </a:p>
        </p:txBody>
      </p:sp>
      <p:sp>
        <p:nvSpPr>
          <p:cNvPr id="76802" name="Rectangle 2"/>
          <p:cNvSpPr>
            <a:spLocks noGrp="1" noChangeArrowheads="1"/>
          </p:cNvSpPr>
          <p:nvPr>
            <p:ph type="title"/>
          </p:nvPr>
        </p:nvSpPr>
        <p:spPr/>
        <p:txBody>
          <a:bodyPr/>
          <a:lstStyle/>
          <a:p>
            <a:r>
              <a:rPr lang="en-US" altLang="en-US"/>
              <a:t>Fast Multiplication</a:t>
            </a:r>
          </a:p>
        </p:txBody>
      </p:sp>
      <p:sp>
        <p:nvSpPr>
          <p:cNvPr id="76803" name="Text Box 3"/>
          <p:cNvSpPr txBox="1">
            <a:spLocks noChangeArrowheads="1"/>
          </p:cNvSpPr>
          <p:nvPr/>
        </p:nvSpPr>
        <p:spPr bwMode="auto">
          <a:xfrm>
            <a:off x="1219200" y="2057400"/>
            <a:ext cx="19050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r>
              <a:rPr lang="en-US" altLang="en-US" sz="1800" b="1">
                <a:solidFill>
                  <a:srgbClr val="FFFFFF"/>
                </a:solidFill>
                <a:latin typeface="Courier New" pitchFamily="49" charset="0"/>
              </a:rPr>
              <a:t>mov dl,5</a:t>
            </a:r>
          </a:p>
          <a:p>
            <a:pPr>
              <a:lnSpc>
                <a:spcPct val="50000"/>
              </a:lnSpc>
              <a:spcBef>
                <a:spcPct val="50000"/>
              </a:spcBef>
            </a:pPr>
            <a:r>
              <a:rPr lang="en-US" altLang="en-US" sz="1800" b="1">
                <a:solidFill>
                  <a:srgbClr val="FFFFFF"/>
                </a:solidFill>
                <a:latin typeface="Courier New" pitchFamily="49" charset="0"/>
              </a:rPr>
              <a:t>shl dl,1</a:t>
            </a:r>
          </a:p>
        </p:txBody>
      </p:sp>
      <p:sp>
        <p:nvSpPr>
          <p:cNvPr id="76804" name="Text Box 4"/>
          <p:cNvSpPr txBox="1">
            <a:spLocks noChangeArrowheads="1"/>
          </p:cNvSpPr>
          <p:nvPr/>
        </p:nvSpPr>
        <p:spPr bwMode="auto">
          <a:xfrm>
            <a:off x="685800" y="1066800"/>
            <a:ext cx="76962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500">
                <a:solidFill>
                  <a:srgbClr val="FFFFFF"/>
                </a:solidFill>
              </a:rPr>
              <a:t>Shifting left 1 bit multiplies a number by 2</a:t>
            </a:r>
          </a:p>
        </p:txBody>
      </p:sp>
      <p:graphicFrame>
        <p:nvGraphicFramePr>
          <p:cNvPr id="76805" name="Object 5"/>
          <p:cNvGraphicFramePr>
            <a:graphicFrameLocks noChangeAspect="1"/>
          </p:cNvGraphicFramePr>
          <p:nvPr/>
        </p:nvGraphicFramePr>
        <p:xfrm>
          <a:off x="3657600" y="1981200"/>
          <a:ext cx="3505200" cy="990600"/>
        </p:xfrm>
        <a:graphic>
          <a:graphicData uri="http://schemas.openxmlformats.org/presentationml/2006/ole">
            <mc:AlternateContent xmlns:mc="http://schemas.openxmlformats.org/markup-compatibility/2006">
              <mc:Choice xmlns:v="urn:schemas-microsoft-com:vml" Requires="v">
                <p:oleObj spid="_x0000_s87087" name="VISIO" r:id="rId3" imgW="2161440" imgH="420480" progId="Visio.Drawing.6">
                  <p:embed/>
                </p:oleObj>
              </mc:Choice>
              <mc:Fallback>
                <p:oleObj name="VISIO" r:id="rId3" imgW="2161440" imgH="4204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4035" t="-9023" r="5263" b="-8270"/>
                      <a:stretch>
                        <a:fillRect/>
                      </a:stretch>
                    </p:blipFill>
                    <p:spPr bwMode="auto">
                      <a:xfrm>
                        <a:off x="3657600" y="1981200"/>
                        <a:ext cx="3505200" cy="990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6810" name="Group 10"/>
          <p:cNvGrpSpPr>
            <a:grpSpLocks/>
          </p:cNvGrpSpPr>
          <p:nvPr/>
        </p:nvGrpSpPr>
        <p:grpSpPr bwMode="auto">
          <a:xfrm>
            <a:off x="609600" y="3429000"/>
            <a:ext cx="7696200" cy="2057400"/>
            <a:chOff x="384" y="2160"/>
            <a:chExt cx="4848" cy="1296"/>
          </a:xfrm>
        </p:grpSpPr>
        <p:sp>
          <p:nvSpPr>
            <p:cNvPr id="76806" name="Text Box 6"/>
            <p:cNvSpPr txBox="1">
              <a:spLocks noChangeArrowheads="1"/>
            </p:cNvSpPr>
            <p:nvPr/>
          </p:nvSpPr>
          <p:spPr bwMode="auto">
            <a:xfrm>
              <a:off x="576" y="2928"/>
              <a:ext cx="3792"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r>
                <a:rPr lang="en-US" altLang="en-US" sz="1800" b="1">
                  <a:solidFill>
                    <a:srgbClr val="FFFFFF"/>
                  </a:solidFill>
                  <a:latin typeface="Courier New" pitchFamily="49" charset="0"/>
                </a:rPr>
                <a:t>mov dl,5</a:t>
              </a:r>
            </a:p>
            <a:p>
              <a:pPr>
                <a:lnSpc>
                  <a:spcPct val="50000"/>
                </a:lnSpc>
                <a:spcBef>
                  <a:spcPct val="50000"/>
                </a:spcBef>
              </a:pPr>
              <a:r>
                <a:rPr lang="en-US" altLang="en-US" sz="1800" b="1">
                  <a:solidFill>
                    <a:srgbClr val="FFFFFF"/>
                  </a:solidFill>
                  <a:latin typeface="Courier New" pitchFamily="49" charset="0"/>
                </a:rPr>
                <a:t>shl dl,2	; DL = 20</a:t>
              </a:r>
            </a:p>
          </p:txBody>
        </p:sp>
        <p:sp>
          <p:nvSpPr>
            <p:cNvPr id="76807" name="Text Box 7"/>
            <p:cNvSpPr txBox="1">
              <a:spLocks noChangeArrowheads="1"/>
            </p:cNvSpPr>
            <p:nvPr/>
          </p:nvSpPr>
          <p:spPr bwMode="auto">
            <a:xfrm>
              <a:off x="384" y="2160"/>
              <a:ext cx="4848" cy="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500">
                  <a:solidFill>
                    <a:srgbClr val="FFFFFF"/>
                  </a:solidFill>
                </a:rPr>
                <a:t>Shifting left </a:t>
              </a:r>
              <a:r>
                <a:rPr lang="en-US" altLang="en-US" sz="2500" i="1">
                  <a:solidFill>
                    <a:srgbClr val="FFFFFF"/>
                  </a:solidFill>
                </a:rPr>
                <a:t>n</a:t>
              </a:r>
              <a:r>
                <a:rPr lang="en-US" altLang="en-US" sz="2500">
                  <a:solidFill>
                    <a:srgbClr val="FFFFFF"/>
                  </a:solidFill>
                </a:rPr>
                <a:t> bits multiplies the operand by 2</a:t>
              </a:r>
              <a:r>
                <a:rPr lang="en-US" altLang="en-US" sz="2500" i="1" baseline="30000">
                  <a:solidFill>
                    <a:srgbClr val="FFFFFF"/>
                  </a:solidFill>
                </a:rPr>
                <a:t>n</a:t>
              </a:r>
            </a:p>
            <a:p>
              <a:pPr>
                <a:spcBef>
                  <a:spcPct val="50000"/>
                </a:spcBef>
              </a:pPr>
              <a:r>
                <a:rPr lang="en-US" altLang="en-US" sz="2500">
                  <a:solidFill>
                    <a:srgbClr val="FFFFFF"/>
                  </a:solidFill>
                </a:rPr>
                <a:t>For example, 5 * 2</a:t>
              </a:r>
              <a:r>
                <a:rPr lang="en-US" altLang="en-US" sz="2500" baseline="30000">
                  <a:solidFill>
                    <a:srgbClr val="FFFFFF"/>
                  </a:solidFill>
                </a:rPr>
                <a:t>2</a:t>
              </a:r>
              <a:r>
                <a:rPr lang="en-US" altLang="en-US" sz="2500">
                  <a:solidFill>
                    <a:srgbClr val="FFFFFF"/>
                  </a:solidFill>
                </a:rPr>
                <a:t> = 20</a:t>
              </a:r>
            </a:p>
          </p:txBody>
        </p:sp>
      </p:grpSp>
    </p:spTree>
    <p:extLst>
      <p:ext uri="{BB962C8B-B14F-4D97-AF65-F5344CB8AC3E}">
        <p14:creationId xmlns:p14="http://schemas.microsoft.com/office/powerpoint/2010/main" val="606594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6810"/>
                                        </p:tgtEl>
                                        <p:attrNameLst>
                                          <p:attrName>style.visibility</p:attrName>
                                        </p:attrNameLst>
                                      </p:cBhvr>
                                      <p:to>
                                        <p:strVal val="visible"/>
                                      </p:to>
                                    </p:set>
                                    <p:animEffect transition="in" filter="box(in)">
                                      <p:cBhvr>
                                        <p:cTn id="7" dur="500"/>
                                        <p:tgtEl>
                                          <p:spTgt spid="76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7573F3C-75B0-441F-B03E-64DBC2AE2218}" type="slidenum">
              <a:rPr lang="en-US" altLang="en-US">
                <a:solidFill>
                  <a:srgbClr val="FF9966"/>
                </a:solidFill>
              </a:rPr>
              <a:pPr/>
              <a:t>23</a:t>
            </a:fld>
            <a:endParaRPr lang="en-US" altLang="en-US">
              <a:solidFill>
                <a:srgbClr val="FF9966"/>
              </a:solidFill>
            </a:endParaRPr>
          </a:p>
        </p:txBody>
      </p:sp>
      <p:sp>
        <p:nvSpPr>
          <p:cNvPr id="81922" name="Rectangle 2"/>
          <p:cNvSpPr>
            <a:spLocks noGrp="1" noChangeArrowheads="1"/>
          </p:cNvSpPr>
          <p:nvPr>
            <p:ph type="title"/>
          </p:nvPr>
        </p:nvSpPr>
        <p:spPr>
          <a:xfrm>
            <a:off x="990600" y="152400"/>
            <a:ext cx="7885113" cy="571500"/>
          </a:xfrm>
        </p:spPr>
        <p:txBody>
          <a:bodyPr/>
          <a:lstStyle/>
          <a:p>
            <a:r>
              <a:rPr lang="en-US" altLang="en-US" dirty="0"/>
              <a:t>Fast Multiplication</a:t>
            </a:r>
          </a:p>
        </p:txBody>
      </p:sp>
      <p:sp>
        <p:nvSpPr>
          <p:cNvPr id="81923" name="Rectangle 3"/>
          <p:cNvSpPr>
            <a:spLocks noGrp="1" noChangeArrowheads="1"/>
          </p:cNvSpPr>
          <p:nvPr>
            <p:ph type="body" idx="1"/>
          </p:nvPr>
        </p:nvSpPr>
        <p:spPr>
          <a:xfrm>
            <a:off x="152400" y="762000"/>
            <a:ext cx="8839200" cy="5943600"/>
          </a:xfrm>
        </p:spPr>
        <p:txBody>
          <a:bodyPr/>
          <a:lstStyle/>
          <a:p>
            <a:pPr algn="just"/>
            <a:r>
              <a:rPr lang="en-US" altLang="en-US" dirty="0"/>
              <a:t>Each left shift multiplies by 2 the operand for both signed and unsigned interpretations. Ex</a:t>
            </a:r>
            <a:r>
              <a:rPr lang="en-US" altLang="en-US" dirty="0" smtClean="0"/>
              <a:t>:</a:t>
            </a:r>
          </a:p>
          <a:p>
            <a:pPr algn="just"/>
            <a:endParaRPr lang="en-US" altLang="en-US" dirty="0"/>
          </a:p>
          <a:p>
            <a:pPr lvl="2" algn="just">
              <a:buFont typeface="Monotype Sorts" pitchFamily="2" charset="2"/>
              <a:buNone/>
            </a:pPr>
            <a:r>
              <a:rPr lang="en-US" altLang="en-US" dirty="0" err="1"/>
              <a:t>mov</a:t>
            </a:r>
            <a:r>
              <a:rPr lang="en-US" altLang="en-US" dirty="0"/>
              <a:t> ax, 4    ;AX = 0004h</a:t>
            </a:r>
          </a:p>
          <a:p>
            <a:pPr lvl="2" algn="just">
              <a:buFont typeface="Monotype Sorts" pitchFamily="2" charset="2"/>
              <a:buNone/>
            </a:pPr>
            <a:r>
              <a:rPr lang="en-US" altLang="en-US" dirty="0" err="1"/>
              <a:t>mov</a:t>
            </a:r>
            <a:r>
              <a:rPr lang="en-US" altLang="en-US" dirty="0"/>
              <a:t> </a:t>
            </a:r>
            <a:r>
              <a:rPr lang="en-US" altLang="en-US" dirty="0" err="1"/>
              <a:t>bx</a:t>
            </a:r>
            <a:r>
              <a:rPr lang="en-US" altLang="en-US" dirty="0"/>
              <a:t>, -1   ;BX = </a:t>
            </a:r>
            <a:r>
              <a:rPr lang="en-US" altLang="en-US" dirty="0" err="1"/>
              <a:t>FFFFh</a:t>
            </a:r>
            <a:endParaRPr lang="en-US" altLang="en-US" dirty="0"/>
          </a:p>
          <a:p>
            <a:pPr lvl="2" algn="just">
              <a:buFont typeface="Monotype Sorts" pitchFamily="2" charset="2"/>
              <a:buNone/>
            </a:pPr>
            <a:r>
              <a:rPr lang="en-US" altLang="en-US" dirty="0" err="1"/>
              <a:t>shl</a:t>
            </a:r>
            <a:r>
              <a:rPr lang="en-US" altLang="en-US" dirty="0"/>
              <a:t> ax, 2    ;AX = 0010h = 16</a:t>
            </a:r>
          </a:p>
          <a:p>
            <a:pPr lvl="2" algn="just">
              <a:buFont typeface="Monotype Sorts" pitchFamily="2" charset="2"/>
              <a:buNone/>
            </a:pPr>
            <a:r>
              <a:rPr lang="en-US" altLang="en-US" dirty="0" err="1"/>
              <a:t>shl</a:t>
            </a:r>
            <a:r>
              <a:rPr lang="en-US" altLang="en-US" dirty="0"/>
              <a:t> </a:t>
            </a:r>
            <a:r>
              <a:rPr lang="en-US" altLang="en-US" dirty="0" err="1"/>
              <a:t>bx</a:t>
            </a:r>
            <a:r>
              <a:rPr lang="en-US" altLang="en-US" dirty="0"/>
              <a:t>, 3    ;BX = FFF8h = -8</a:t>
            </a:r>
          </a:p>
          <a:p>
            <a:pPr algn="just"/>
            <a:endParaRPr lang="en-US" altLang="en-US" dirty="0"/>
          </a:p>
          <a:p>
            <a:pPr algn="just"/>
            <a:r>
              <a:rPr lang="en-US" altLang="en-US" dirty="0"/>
              <a:t>Multiplication by shifting is very fast. Try to factor your multiplier into powers of 2</a:t>
            </a:r>
            <a:r>
              <a:rPr lang="en-US" altLang="en-US" dirty="0" smtClean="0"/>
              <a:t>:</a:t>
            </a:r>
          </a:p>
          <a:p>
            <a:pPr algn="just"/>
            <a:endParaRPr lang="en-US" altLang="en-US" dirty="0"/>
          </a:p>
          <a:p>
            <a:pPr lvl="1" algn="just"/>
            <a:r>
              <a:rPr lang="en-US" altLang="en-US" dirty="0"/>
              <a:t>BX * 36 = BX * (32 + 4) = BX*32 + BX*4</a:t>
            </a:r>
          </a:p>
          <a:p>
            <a:pPr lvl="1" algn="just"/>
            <a:r>
              <a:rPr lang="en-US" altLang="en-US" dirty="0"/>
              <a:t>So add (BX shifted by 5) to (BX shifted by 2)</a:t>
            </a:r>
          </a:p>
        </p:txBody>
      </p:sp>
    </p:spTree>
    <p:extLst>
      <p:ext uri="{BB962C8B-B14F-4D97-AF65-F5344CB8AC3E}">
        <p14:creationId xmlns:p14="http://schemas.microsoft.com/office/powerpoint/2010/main" val="1289825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BD74C7E5-DB5B-4959-B6D4-E64102F4EE42}" type="slidenum">
              <a:rPr lang="en-US" altLang="en-US">
                <a:solidFill>
                  <a:srgbClr val="FFFFFF"/>
                </a:solidFill>
              </a:rPr>
              <a:pPr/>
              <a:t>24</a:t>
            </a:fld>
            <a:endParaRPr lang="en-US" altLang="en-US">
              <a:solidFill>
                <a:srgbClr val="FFFFFF"/>
              </a:solidFill>
            </a:endParaRPr>
          </a:p>
        </p:txBody>
      </p:sp>
      <p:sp>
        <p:nvSpPr>
          <p:cNvPr id="95234" name="Rectangle 2"/>
          <p:cNvSpPr>
            <a:spLocks noGrp="1" noChangeArrowheads="1"/>
          </p:cNvSpPr>
          <p:nvPr>
            <p:ph type="title"/>
          </p:nvPr>
        </p:nvSpPr>
        <p:spPr/>
        <p:txBody>
          <a:bodyPr/>
          <a:lstStyle/>
          <a:p>
            <a:r>
              <a:rPr lang="en-US" altLang="en-US"/>
              <a:t>Binary Multiplication</a:t>
            </a:r>
          </a:p>
        </p:txBody>
      </p:sp>
      <p:sp>
        <p:nvSpPr>
          <p:cNvPr id="95235" name="Rectangle 3"/>
          <p:cNvSpPr>
            <a:spLocks noGrp="1" noChangeArrowheads="1"/>
          </p:cNvSpPr>
          <p:nvPr>
            <p:ph type="body" idx="1"/>
          </p:nvPr>
        </p:nvSpPr>
        <p:spPr>
          <a:xfrm>
            <a:off x="685800" y="1143000"/>
            <a:ext cx="7772400" cy="914400"/>
          </a:xfrm>
        </p:spPr>
        <p:txBody>
          <a:bodyPr/>
          <a:lstStyle/>
          <a:p>
            <a:r>
              <a:rPr lang="en-US" altLang="en-US"/>
              <a:t>mutiply 123 * 36</a:t>
            </a:r>
          </a:p>
        </p:txBody>
      </p:sp>
      <p:pic>
        <p:nvPicPr>
          <p:cNvPr id="9524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133600"/>
            <a:ext cx="44958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5970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D1AD723F-A78F-478C-9F56-C36E7106FA48}" type="slidenum">
              <a:rPr lang="en-US" altLang="en-US">
                <a:solidFill>
                  <a:srgbClr val="FFFFFF"/>
                </a:solidFill>
              </a:rPr>
              <a:pPr/>
              <a:t>25</a:t>
            </a:fld>
            <a:endParaRPr lang="en-US" altLang="en-US">
              <a:solidFill>
                <a:srgbClr val="FFFFFF"/>
              </a:solidFill>
            </a:endParaRPr>
          </a:p>
        </p:txBody>
      </p:sp>
      <p:sp>
        <p:nvSpPr>
          <p:cNvPr id="172034" name="Rectangle 2"/>
          <p:cNvSpPr>
            <a:spLocks noGrp="1" noChangeArrowheads="1"/>
          </p:cNvSpPr>
          <p:nvPr>
            <p:ph type="title"/>
          </p:nvPr>
        </p:nvSpPr>
        <p:spPr/>
        <p:txBody>
          <a:bodyPr/>
          <a:lstStyle/>
          <a:p>
            <a:r>
              <a:rPr lang="en-US" altLang="en-US"/>
              <a:t>Binary Multiplication</a:t>
            </a:r>
          </a:p>
        </p:txBody>
      </p:sp>
      <p:sp>
        <p:nvSpPr>
          <p:cNvPr id="172035" name="Rectangle 3"/>
          <p:cNvSpPr>
            <a:spLocks noGrp="1" noChangeArrowheads="1"/>
          </p:cNvSpPr>
          <p:nvPr>
            <p:ph type="body" idx="1"/>
          </p:nvPr>
        </p:nvSpPr>
        <p:spPr>
          <a:xfrm>
            <a:off x="685800" y="1143000"/>
            <a:ext cx="7772400" cy="2895600"/>
          </a:xfrm>
        </p:spPr>
        <p:txBody>
          <a:bodyPr/>
          <a:lstStyle/>
          <a:p>
            <a:r>
              <a:rPr lang="en-US" altLang="en-US"/>
              <a:t>We already know that SHL performs unsigned multiplication efficiently when the multiplier is a power of 2. </a:t>
            </a:r>
          </a:p>
          <a:p>
            <a:r>
              <a:rPr lang="en-US" altLang="en-US"/>
              <a:t>You can factor any binary number into powers of 2. </a:t>
            </a:r>
          </a:p>
          <a:p>
            <a:pPr lvl="1"/>
            <a:r>
              <a:rPr lang="en-US" altLang="en-US"/>
              <a:t>For example, to multiply EAX * 36, factor 36 into 32 + 4 and use the distributive property of multiplication to carry out the operation:</a:t>
            </a:r>
          </a:p>
        </p:txBody>
      </p:sp>
      <p:sp>
        <p:nvSpPr>
          <p:cNvPr id="172036" name="Text Box 4"/>
          <p:cNvSpPr txBox="1">
            <a:spLocks noChangeArrowheads="1"/>
          </p:cNvSpPr>
          <p:nvPr/>
        </p:nvSpPr>
        <p:spPr bwMode="auto">
          <a:xfrm>
            <a:off x="381000" y="3962400"/>
            <a:ext cx="3352800" cy="1600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r>
              <a:rPr lang="en-US" altLang="en-US" sz="1800" b="1">
                <a:solidFill>
                  <a:srgbClr val="FFFFFF"/>
                </a:solidFill>
                <a:latin typeface="Courier New" pitchFamily="49" charset="0"/>
              </a:rPr>
              <a:t>EAX * 36 </a:t>
            </a:r>
          </a:p>
          <a:p>
            <a:pPr>
              <a:lnSpc>
                <a:spcPct val="50000"/>
              </a:lnSpc>
              <a:spcBef>
                <a:spcPct val="50000"/>
              </a:spcBef>
            </a:pPr>
            <a:r>
              <a:rPr lang="en-US" altLang="en-US" sz="1800" b="1">
                <a:solidFill>
                  <a:srgbClr val="FFFFFF"/>
                </a:solidFill>
                <a:latin typeface="Courier New" pitchFamily="49" charset="0"/>
              </a:rPr>
              <a:t>= EAX * (32 + 4)</a:t>
            </a:r>
          </a:p>
          <a:p>
            <a:pPr>
              <a:lnSpc>
                <a:spcPct val="50000"/>
              </a:lnSpc>
              <a:spcBef>
                <a:spcPct val="50000"/>
              </a:spcBef>
            </a:pPr>
            <a:r>
              <a:rPr lang="en-US" altLang="en-US" sz="1800" b="1">
                <a:solidFill>
                  <a:srgbClr val="FFFFFF"/>
                </a:solidFill>
                <a:latin typeface="Courier New" pitchFamily="49" charset="0"/>
              </a:rPr>
              <a:t>= (EAX * 32)+(EAX * 4)</a:t>
            </a:r>
          </a:p>
        </p:txBody>
      </p:sp>
      <p:sp>
        <p:nvSpPr>
          <p:cNvPr id="172037" name="Text Box 5"/>
          <p:cNvSpPr txBox="1">
            <a:spLocks noChangeArrowheads="1"/>
          </p:cNvSpPr>
          <p:nvPr/>
        </p:nvSpPr>
        <p:spPr bwMode="auto">
          <a:xfrm>
            <a:off x="3886200" y="3962400"/>
            <a:ext cx="4648200" cy="16002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2286000" algn="l"/>
                <a:tab pos="4114800" algn="l"/>
              </a:tabLst>
              <a:defRPr sz="2400">
                <a:solidFill>
                  <a:schemeClr val="tx1"/>
                </a:solidFill>
                <a:latin typeface="Times New Roman" charset="0"/>
              </a:defRPr>
            </a:lvl1pPr>
            <a:lvl2pPr>
              <a:tabLst>
                <a:tab pos="457200" algn="l"/>
                <a:tab pos="2286000" algn="l"/>
                <a:tab pos="4114800" algn="l"/>
              </a:tabLst>
              <a:defRPr sz="2400">
                <a:solidFill>
                  <a:schemeClr val="tx1"/>
                </a:solidFill>
                <a:latin typeface="Times New Roman" charset="0"/>
              </a:defRPr>
            </a:lvl2pPr>
            <a:lvl3pPr>
              <a:tabLst>
                <a:tab pos="457200" algn="l"/>
                <a:tab pos="2286000" algn="l"/>
                <a:tab pos="4114800" algn="l"/>
              </a:tabLst>
              <a:defRPr sz="2400">
                <a:solidFill>
                  <a:schemeClr val="tx1"/>
                </a:solidFill>
                <a:latin typeface="Times New Roman" charset="0"/>
              </a:defRPr>
            </a:lvl3pPr>
            <a:lvl4pPr>
              <a:tabLst>
                <a:tab pos="457200" algn="l"/>
                <a:tab pos="2286000" algn="l"/>
                <a:tab pos="4114800" algn="l"/>
              </a:tabLst>
              <a:defRPr sz="2400">
                <a:solidFill>
                  <a:schemeClr val="tx1"/>
                </a:solidFill>
                <a:latin typeface="Times New Roman" charset="0"/>
              </a:defRPr>
            </a:lvl4pPr>
            <a:lvl5pPr>
              <a:tabLst>
                <a:tab pos="457200" algn="l"/>
                <a:tab pos="2286000" algn="l"/>
                <a:tab pos="4114800" algn="l"/>
              </a:tabLst>
              <a:defRPr sz="2400">
                <a:solidFill>
                  <a:schemeClr val="tx1"/>
                </a:solidFill>
                <a:latin typeface="Times New Roman" charset="0"/>
              </a:defRPr>
            </a:lvl5pPr>
            <a:lvl6pPr fontAlgn="base">
              <a:spcBef>
                <a:spcPct val="0"/>
              </a:spcBef>
              <a:spcAft>
                <a:spcPct val="0"/>
              </a:spcAft>
              <a:tabLst>
                <a:tab pos="457200" algn="l"/>
                <a:tab pos="2286000" algn="l"/>
                <a:tab pos="4114800" algn="l"/>
              </a:tabLst>
              <a:defRPr sz="2400">
                <a:solidFill>
                  <a:schemeClr val="tx1"/>
                </a:solidFill>
                <a:latin typeface="Times New Roman" charset="0"/>
              </a:defRPr>
            </a:lvl6pPr>
            <a:lvl7pPr fontAlgn="base">
              <a:spcBef>
                <a:spcPct val="0"/>
              </a:spcBef>
              <a:spcAft>
                <a:spcPct val="0"/>
              </a:spcAft>
              <a:tabLst>
                <a:tab pos="457200" algn="l"/>
                <a:tab pos="2286000" algn="l"/>
                <a:tab pos="4114800" algn="l"/>
              </a:tabLst>
              <a:defRPr sz="2400">
                <a:solidFill>
                  <a:schemeClr val="tx1"/>
                </a:solidFill>
                <a:latin typeface="Times New Roman" charset="0"/>
              </a:defRPr>
            </a:lvl7pPr>
            <a:lvl8pPr fontAlgn="base">
              <a:spcBef>
                <a:spcPct val="0"/>
              </a:spcBef>
              <a:spcAft>
                <a:spcPct val="0"/>
              </a:spcAft>
              <a:tabLst>
                <a:tab pos="457200" algn="l"/>
                <a:tab pos="2286000" algn="l"/>
                <a:tab pos="4114800" algn="l"/>
              </a:tabLst>
              <a:defRPr sz="2400">
                <a:solidFill>
                  <a:schemeClr val="tx1"/>
                </a:solidFill>
                <a:latin typeface="Times New Roman" charset="0"/>
              </a:defRPr>
            </a:lvl8pPr>
            <a:lvl9pPr fontAlgn="base">
              <a:spcBef>
                <a:spcPct val="0"/>
              </a:spcBef>
              <a:spcAft>
                <a:spcPct val="0"/>
              </a:spcAft>
              <a:tabLst>
                <a:tab pos="457200" algn="l"/>
                <a:tab pos="2286000" algn="l"/>
                <a:tab pos="4114800" algn="l"/>
              </a:tabLst>
              <a:defRPr sz="2400">
                <a:solidFill>
                  <a:schemeClr val="tx1"/>
                </a:solidFill>
                <a:latin typeface="Times New Roman" charset="0"/>
              </a:defRPr>
            </a:lvl9pPr>
          </a:lstStyle>
          <a:p>
            <a:pPr>
              <a:lnSpc>
                <a:spcPct val="50000"/>
              </a:lnSpc>
              <a:spcBef>
                <a:spcPct val="50000"/>
              </a:spcBef>
            </a:pPr>
            <a:r>
              <a:rPr lang="en-US" altLang="en-US" sz="1800" b="1">
                <a:solidFill>
                  <a:srgbClr val="FFFFFF"/>
                </a:solidFill>
                <a:latin typeface="Courier New" pitchFamily="49" charset="0"/>
              </a:rPr>
              <a:t>mov eax,123</a:t>
            </a:r>
          </a:p>
          <a:p>
            <a:pPr>
              <a:lnSpc>
                <a:spcPct val="50000"/>
              </a:lnSpc>
              <a:spcBef>
                <a:spcPct val="50000"/>
              </a:spcBef>
            </a:pPr>
            <a:r>
              <a:rPr lang="en-US" altLang="en-US" sz="1800" b="1">
                <a:solidFill>
                  <a:srgbClr val="FFFFFF"/>
                </a:solidFill>
                <a:latin typeface="Courier New" pitchFamily="49" charset="0"/>
              </a:rPr>
              <a:t>mov ebx,eax</a:t>
            </a:r>
          </a:p>
          <a:p>
            <a:pPr>
              <a:lnSpc>
                <a:spcPct val="50000"/>
              </a:lnSpc>
              <a:spcBef>
                <a:spcPct val="50000"/>
              </a:spcBef>
            </a:pPr>
            <a:r>
              <a:rPr lang="en-US" altLang="en-US" sz="1800" b="1">
                <a:solidFill>
                  <a:srgbClr val="FFFFFF"/>
                </a:solidFill>
                <a:latin typeface="Courier New" pitchFamily="49" charset="0"/>
              </a:rPr>
              <a:t>shl eax,5	; mult by 2</a:t>
            </a:r>
            <a:r>
              <a:rPr lang="en-US" altLang="en-US" sz="1800" b="1" baseline="30000">
                <a:solidFill>
                  <a:srgbClr val="FFFFFF"/>
                </a:solidFill>
                <a:latin typeface="Courier New" pitchFamily="49" charset="0"/>
              </a:rPr>
              <a:t>5</a:t>
            </a:r>
          </a:p>
          <a:p>
            <a:pPr>
              <a:lnSpc>
                <a:spcPct val="50000"/>
              </a:lnSpc>
              <a:spcBef>
                <a:spcPct val="50000"/>
              </a:spcBef>
            </a:pPr>
            <a:r>
              <a:rPr lang="en-US" altLang="en-US" sz="1800" b="1">
                <a:solidFill>
                  <a:srgbClr val="FFFFFF"/>
                </a:solidFill>
                <a:latin typeface="Courier New" pitchFamily="49" charset="0"/>
              </a:rPr>
              <a:t>shl ebx,2	; mult by 2</a:t>
            </a:r>
            <a:r>
              <a:rPr lang="en-US" altLang="en-US" sz="1800" b="1" baseline="30000">
                <a:solidFill>
                  <a:srgbClr val="FFFFFF"/>
                </a:solidFill>
                <a:latin typeface="Courier New" pitchFamily="49" charset="0"/>
              </a:rPr>
              <a:t>2</a:t>
            </a:r>
          </a:p>
          <a:p>
            <a:pPr>
              <a:lnSpc>
                <a:spcPct val="50000"/>
              </a:lnSpc>
              <a:spcBef>
                <a:spcPct val="50000"/>
              </a:spcBef>
            </a:pPr>
            <a:r>
              <a:rPr lang="en-US" altLang="en-US" sz="1800" b="1">
                <a:solidFill>
                  <a:srgbClr val="FFFFFF"/>
                </a:solidFill>
                <a:latin typeface="Courier New" pitchFamily="49" charset="0"/>
              </a:rPr>
              <a:t>add eax,ebx</a:t>
            </a:r>
          </a:p>
        </p:txBody>
      </p:sp>
    </p:spTree>
    <p:extLst>
      <p:ext uri="{BB962C8B-B14F-4D97-AF65-F5344CB8AC3E}">
        <p14:creationId xmlns:p14="http://schemas.microsoft.com/office/powerpoint/2010/main" val="1443493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2037"/>
                                        </p:tgtEl>
                                        <p:attrNameLst>
                                          <p:attrName>style.visibility</p:attrName>
                                        </p:attrNameLst>
                                      </p:cBhvr>
                                      <p:to>
                                        <p:strVal val="visible"/>
                                      </p:to>
                                    </p:set>
                                    <p:animEffect transition="in" filter="box(in)">
                                      <p:cBhvr>
                                        <p:cTn id="7" dur="500"/>
                                        <p:tgtEl>
                                          <p:spTgt spid="172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7"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3"/>
          <p:cNvSpPr>
            <a:spLocks noGrp="1"/>
          </p:cNvSpPr>
          <p:nvPr>
            <p:ph type="sldNum" sz="quarter" idx="11"/>
          </p:nvPr>
        </p:nvSpPr>
        <p:spPr/>
        <p:txBody>
          <a:bodyPr/>
          <a:lstStyle/>
          <a:p>
            <a:fld id="{9502BAA4-AE1E-4445-8F61-A42BAF6C5141}" type="slidenum">
              <a:rPr lang="en-US" altLang="en-US">
                <a:solidFill>
                  <a:srgbClr val="FFFFFF"/>
                </a:solidFill>
              </a:rPr>
              <a:pPr/>
              <a:t>26</a:t>
            </a:fld>
            <a:endParaRPr lang="en-US" altLang="en-US">
              <a:solidFill>
                <a:srgbClr val="FFFFFF"/>
              </a:solidFill>
            </a:endParaRPr>
          </a:p>
        </p:txBody>
      </p:sp>
      <p:sp>
        <p:nvSpPr>
          <p:cNvPr id="135170" name="Rectangle 2"/>
          <p:cNvSpPr>
            <a:spLocks noGrp="1" noChangeArrowheads="1"/>
          </p:cNvSpPr>
          <p:nvPr>
            <p:ph type="title"/>
          </p:nvPr>
        </p:nvSpPr>
        <p:spPr/>
        <p:txBody>
          <a:bodyPr/>
          <a:lstStyle/>
          <a:p>
            <a:r>
              <a:rPr lang="en-US" altLang="en-US"/>
              <a:t>Your turn . . .</a:t>
            </a:r>
          </a:p>
        </p:txBody>
      </p:sp>
      <p:sp>
        <p:nvSpPr>
          <p:cNvPr id="135171" name="Text Box 3"/>
          <p:cNvSpPr txBox="1">
            <a:spLocks noChangeArrowheads="1"/>
          </p:cNvSpPr>
          <p:nvPr/>
        </p:nvSpPr>
        <p:spPr bwMode="auto">
          <a:xfrm>
            <a:off x="914400" y="2362200"/>
            <a:ext cx="7239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r>
              <a:rPr lang="en-US" altLang="en-US" sz="1800" b="1">
                <a:solidFill>
                  <a:srgbClr val="FFFFFF"/>
                </a:solidFill>
                <a:latin typeface="Courier New" pitchFamily="49" charset="0"/>
              </a:rPr>
              <a:t>mov ax,2	; test value</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mov dx,ax</a:t>
            </a:r>
          </a:p>
          <a:p>
            <a:pPr>
              <a:lnSpc>
                <a:spcPct val="50000"/>
              </a:lnSpc>
              <a:spcBef>
                <a:spcPct val="50000"/>
              </a:spcBef>
            </a:pPr>
            <a:r>
              <a:rPr lang="en-US" altLang="en-US" sz="1800" b="1">
                <a:solidFill>
                  <a:srgbClr val="FFFFFF"/>
                </a:solidFill>
                <a:latin typeface="Courier New" pitchFamily="49" charset="0"/>
              </a:rPr>
              <a:t>shl dx,4	; AX * 16</a:t>
            </a:r>
          </a:p>
          <a:p>
            <a:pPr>
              <a:lnSpc>
                <a:spcPct val="50000"/>
              </a:lnSpc>
              <a:spcBef>
                <a:spcPct val="50000"/>
              </a:spcBef>
            </a:pPr>
            <a:r>
              <a:rPr lang="en-US" altLang="en-US" sz="1800" b="1">
                <a:solidFill>
                  <a:srgbClr val="FFFFFF"/>
                </a:solidFill>
                <a:latin typeface="Courier New" pitchFamily="49" charset="0"/>
              </a:rPr>
              <a:t>push edx	; save for later</a:t>
            </a:r>
          </a:p>
          <a:p>
            <a:pPr>
              <a:lnSpc>
                <a:spcPct val="50000"/>
              </a:lnSpc>
              <a:spcBef>
                <a:spcPct val="50000"/>
              </a:spcBef>
            </a:pPr>
            <a:r>
              <a:rPr lang="en-US" altLang="en-US" sz="1800" b="1">
                <a:solidFill>
                  <a:srgbClr val="FFFFFF"/>
                </a:solidFill>
                <a:latin typeface="Courier New" pitchFamily="49" charset="0"/>
              </a:rPr>
              <a:t>mov dx,ax</a:t>
            </a:r>
          </a:p>
          <a:p>
            <a:pPr>
              <a:lnSpc>
                <a:spcPct val="50000"/>
              </a:lnSpc>
              <a:spcBef>
                <a:spcPct val="50000"/>
              </a:spcBef>
            </a:pPr>
            <a:r>
              <a:rPr lang="en-US" altLang="en-US" sz="1800" b="1">
                <a:solidFill>
                  <a:srgbClr val="FFFFFF"/>
                </a:solidFill>
                <a:latin typeface="Courier New" pitchFamily="49" charset="0"/>
              </a:rPr>
              <a:t>shl dx,3	; AX * 8</a:t>
            </a:r>
          </a:p>
          <a:p>
            <a:pPr>
              <a:lnSpc>
                <a:spcPct val="50000"/>
              </a:lnSpc>
              <a:spcBef>
                <a:spcPct val="50000"/>
              </a:spcBef>
            </a:pPr>
            <a:r>
              <a:rPr lang="en-US" altLang="en-US" sz="1800" b="1">
                <a:solidFill>
                  <a:srgbClr val="FFFFFF"/>
                </a:solidFill>
                <a:latin typeface="Courier New" pitchFamily="49" charset="0"/>
              </a:rPr>
              <a:t>shl ax,1	; AX * 2</a:t>
            </a:r>
          </a:p>
          <a:p>
            <a:pPr>
              <a:lnSpc>
                <a:spcPct val="50000"/>
              </a:lnSpc>
              <a:spcBef>
                <a:spcPct val="50000"/>
              </a:spcBef>
            </a:pPr>
            <a:r>
              <a:rPr lang="en-US" altLang="en-US" sz="1800" b="1">
                <a:solidFill>
                  <a:srgbClr val="FFFFFF"/>
                </a:solidFill>
                <a:latin typeface="Courier New" pitchFamily="49" charset="0"/>
              </a:rPr>
              <a:t>add ax,dx	; AX * 10</a:t>
            </a:r>
          </a:p>
          <a:p>
            <a:pPr>
              <a:lnSpc>
                <a:spcPct val="50000"/>
              </a:lnSpc>
              <a:spcBef>
                <a:spcPct val="50000"/>
              </a:spcBef>
            </a:pPr>
            <a:r>
              <a:rPr lang="en-US" altLang="en-US" sz="1800" b="1">
                <a:solidFill>
                  <a:srgbClr val="FFFFFF"/>
                </a:solidFill>
                <a:latin typeface="Courier New" pitchFamily="49" charset="0"/>
              </a:rPr>
              <a:t>pop edx	; recall AX * 16</a:t>
            </a:r>
          </a:p>
          <a:p>
            <a:pPr>
              <a:lnSpc>
                <a:spcPct val="50000"/>
              </a:lnSpc>
              <a:spcBef>
                <a:spcPct val="50000"/>
              </a:spcBef>
            </a:pPr>
            <a:r>
              <a:rPr lang="en-US" altLang="en-US" sz="1800" b="1">
                <a:solidFill>
                  <a:srgbClr val="FFFFFF"/>
                </a:solidFill>
                <a:latin typeface="Courier New" pitchFamily="49" charset="0"/>
              </a:rPr>
              <a:t>add ax,dx	; AX * 26</a:t>
            </a:r>
          </a:p>
        </p:txBody>
      </p:sp>
      <p:sp>
        <p:nvSpPr>
          <p:cNvPr id="135172" name="Text Box 4"/>
          <p:cNvSpPr txBox="1">
            <a:spLocks noChangeArrowheads="1"/>
          </p:cNvSpPr>
          <p:nvPr/>
        </p:nvSpPr>
        <p:spPr bwMode="auto">
          <a:xfrm>
            <a:off x="762000" y="1219200"/>
            <a:ext cx="7239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Multiply AX by 26, using shifting and addition instructions. </a:t>
            </a:r>
            <a:r>
              <a:rPr lang="en-US" altLang="en-US" i="1">
                <a:solidFill>
                  <a:srgbClr val="FFFFFF"/>
                </a:solidFill>
              </a:rPr>
              <a:t>Hint:</a:t>
            </a:r>
            <a:r>
              <a:rPr lang="en-US" altLang="en-US">
                <a:solidFill>
                  <a:srgbClr val="FFFFFF"/>
                </a:solidFill>
              </a:rPr>
              <a:t> 26 = 16 + 8 + 2.</a:t>
            </a:r>
          </a:p>
        </p:txBody>
      </p:sp>
    </p:spTree>
    <p:extLst>
      <p:ext uri="{BB962C8B-B14F-4D97-AF65-F5344CB8AC3E}">
        <p14:creationId xmlns:p14="http://schemas.microsoft.com/office/powerpoint/2010/main" val="733227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animEffect transition="in" filter="dissolve">
                                      <p:cBhvr>
                                        <p:cTn id="7" dur="500"/>
                                        <p:tgtEl>
                                          <p:spTgt spid="135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a:xfrm>
            <a:off x="457200" y="6477000"/>
            <a:ext cx="4419600" cy="304800"/>
          </a:xfrm>
        </p:spPr>
        <p:txBody>
          <a:bodyPr/>
          <a:lstStyle/>
          <a:p>
            <a:r>
              <a:rPr lang="en-US" altLang="en-US" dirty="0">
                <a:solidFill>
                  <a:srgbClr val="FFFFFF"/>
                </a:solidFill>
              </a:rPr>
              <a:t>Irvine, Kip R. Assembly Language for x86 Processors 6/e, 2010.</a:t>
            </a:r>
          </a:p>
        </p:txBody>
      </p:sp>
      <p:sp>
        <p:nvSpPr>
          <p:cNvPr id="9" name="Slide Number Placeholder 4"/>
          <p:cNvSpPr>
            <a:spLocks noGrp="1"/>
          </p:cNvSpPr>
          <p:nvPr>
            <p:ph type="sldNum" sz="quarter" idx="11"/>
          </p:nvPr>
        </p:nvSpPr>
        <p:spPr/>
        <p:txBody>
          <a:bodyPr/>
          <a:lstStyle/>
          <a:p>
            <a:fld id="{D7973E6C-B3E3-403C-9822-6CC008FEFF71}" type="slidenum">
              <a:rPr lang="en-US" altLang="en-US">
                <a:solidFill>
                  <a:srgbClr val="FFFFFF"/>
                </a:solidFill>
              </a:rPr>
              <a:pPr/>
              <a:t>27</a:t>
            </a:fld>
            <a:endParaRPr lang="en-US" altLang="en-US">
              <a:solidFill>
                <a:srgbClr val="FFFFFF"/>
              </a:solidFill>
            </a:endParaRPr>
          </a:p>
        </p:txBody>
      </p:sp>
      <p:sp>
        <p:nvSpPr>
          <p:cNvPr id="86018" name="Rectangle 2"/>
          <p:cNvSpPr>
            <a:spLocks noGrp="1" noChangeArrowheads="1"/>
          </p:cNvSpPr>
          <p:nvPr>
            <p:ph type="title"/>
          </p:nvPr>
        </p:nvSpPr>
        <p:spPr/>
        <p:txBody>
          <a:bodyPr/>
          <a:lstStyle/>
          <a:p>
            <a:r>
              <a:rPr lang="en-US" altLang="en-US" dirty="0"/>
              <a:t>SHR Instruction</a:t>
            </a:r>
          </a:p>
        </p:txBody>
      </p:sp>
      <p:sp>
        <p:nvSpPr>
          <p:cNvPr id="86019" name="Rectangle 3"/>
          <p:cNvSpPr>
            <a:spLocks noGrp="1" noChangeArrowheads="1"/>
          </p:cNvSpPr>
          <p:nvPr>
            <p:ph type="body" idx="1"/>
          </p:nvPr>
        </p:nvSpPr>
        <p:spPr>
          <a:xfrm>
            <a:off x="685800" y="1143000"/>
            <a:ext cx="7772400" cy="1371600"/>
          </a:xfrm>
        </p:spPr>
        <p:txBody>
          <a:bodyPr/>
          <a:lstStyle/>
          <a:p>
            <a:r>
              <a:rPr lang="en-US" altLang="en-US"/>
              <a:t>The SHR (shift right) instruction performs a logical right shift on the destination operand. The highest bit position is filled with a zero.</a:t>
            </a:r>
          </a:p>
        </p:txBody>
      </p:sp>
      <p:graphicFrame>
        <p:nvGraphicFramePr>
          <p:cNvPr id="86020" name="Object 4"/>
          <p:cNvGraphicFramePr>
            <a:graphicFrameLocks noChangeAspect="1"/>
          </p:cNvGraphicFramePr>
          <p:nvPr/>
        </p:nvGraphicFramePr>
        <p:xfrm>
          <a:off x="1447800" y="2590800"/>
          <a:ext cx="6248400" cy="984250"/>
        </p:xfrm>
        <a:graphic>
          <a:graphicData uri="http://schemas.openxmlformats.org/presentationml/2006/ole">
            <mc:AlternateContent xmlns:mc="http://schemas.openxmlformats.org/markup-compatibility/2006">
              <mc:Choice xmlns:v="urn:schemas-microsoft-com:vml" Requires="v">
                <p:oleObj spid="_x0000_s88111" name="VISIO" r:id="rId3" imgW="3733200" imgH="504000" progId="Visio.Drawing.6">
                  <p:embed/>
                </p:oleObj>
              </mc:Choice>
              <mc:Fallback>
                <p:oleObj name="VISIO" r:id="rId3" imgW="3733200" imgH="5040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t="-18321" r="-1234"/>
                      <a:stretch>
                        <a:fillRect/>
                      </a:stretch>
                    </p:blipFill>
                    <p:spPr bwMode="auto">
                      <a:xfrm>
                        <a:off x="1447800" y="2590800"/>
                        <a:ext cx="6248400" cy="9842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6023" name="Group 7"/>
          <p:cNvGrpSpPr>
            <a:grpSpLocks/>
          </p:cNvGrpSpPr>
          <p:nvPr/>
        </p:nvGrpSpPr>
        <p:grpSpPr bwMode="auto">
          <a:xfrm>
            <a:off x="685800" y="3810000"/>
            <a:ext cx="8305800" cy="2820194"/>
            <a:chOff x="432" y="2400"/>
            <a:chExt cx="5232" cy="1292"/>
          </a:xfrm>
        </p:grpSpPr>
        <p:sp>
          <p:nvSpPr>
            <p:cNvPr id="86021" name="Text Box 5"/>
            <p:cNvSpPr txBox="1">
              <a:spLocks noChangeArrowheads="1"/>
            </p:cNvSpPr>
            <p:nvPr/>
          </p:nvSpPr>
          <p:spPr bwMode="auto">
            <a:xfrm>
              <a:off x="912" y="2644"/>
              <a:ext cx="4752" cy="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dl,80</a:t>
              </a:r>
            </a:p>
            <a:p>
              <a:pPr>
                <a:lnSpc>
                  <a:spcPct val="50000"/>
                </a:lnSpc>
                <a:spcBef>
                  <a:spcPct val="50000"/>
                </a:spcBef>
              </a:pPr>
              <a:r>
                <a:rPr lang="en-US" altLang="en-US" sz="1800" b="1" dirty="0" err="1">
                  <a:solidFill>
                    <a:srgbClr val="FFFFFF"/>
                  </a:solidFill>
                  <a:latin typeface="Courier New" pitchFamily="49" charset="0"/>
                </a:rPr>
                <a:t>shr</a:t>
              </a:r>
              <a:r>
                <a:rPr lang="en-US" altLang="en-US" sz="1800" b="1" dirty="0">
                  <a:solidFill>
                    <a:srgbClr val="FFFFFF"/>
                  </a:solidFill>
                  <a:latin typeface="Courier New" pitchFamily="49" charset="0"/>
                </a:rPr>
                <a:t> dl,1	; DL = 40</a:t>
              </a:r>
            </a:p>
            <a:p>
              <a:pPr>
                <a:lnSpc>
                  <a:spcPct val="50000"/>
                </a:lnSpc>
                <a:spcBef>
                  <a:spcPct val="50000"/>
                </a:spcBef>
              </a:pPr>
              <a:r>
                <a:rPr lang="en-US" altLang="en-US" sz="1800" b="1" dirty="0" err="1">
                  <a:solidFill>
                    <a:srgbClr val="FFFFFF"/>
                  </a:solidFill>
                  <a:latin typeface="Courier New" pitchFamily="49" charset="0"/>
                </a:rPr>
                <a:t>shr</a:t>
              </a:r>
              <a:r>
                <a:rPr lang="en-US" altLang="en-US" sz="1800" b="1" dirty="0">
                  <a:solidFill>
                    <a:srgbClr val="FFFFFF"/>
                  </a:solidFill>
                  <a:latin typeface="Courier New" pitchFamily="49" charset="0"/>
                </a:rPr>
                <a:t> dl,2	; DL = </a:t>
              </a:r>
              <a:r>
                <a:rPr lang="en-US" altLang="en-US" sz="1800" b="1" dirty="0" smtClean="0">
                  <a:solidFill>
                    <a:srgbClr val="FFFFFF"/>
                  </a:solidFill>
                  <a:latin typeface="Courier New" pitchFamily="49" charset="0"/>
                </a:rPr>
                <a:t>10</a:t>
              </a:r>
            </a:p>
            <a:p>
              <a:pPr>
                <a:lnSpc>
                  <a:spcPct val="50000"/>
                </a:lnSpc>
                <a:spcBef>
                  <a:spcPct val="50000"/>
                </a:spcBef>
              </a:pPr>
              <a:endParaRPr lang="en-US" altLang="en-US" sz="1800" b="1" dirty="0" smtClean="0">
                <a:solidFill>
                  <a:srgbClr val="FFFFFF"/>
                </a:solidFill>
                <a:latin typeface="Courier New" pitchFamily="49" charset="0"/>
              </a:endParaRPr>
            </a:p>
            <a:p>
              <a:pPr>
                <a:lnSpc>
                  <a:spcPct val="50000"/>
                </a:lnSpc>
                <a:spcBef>
                  <a:spcPct val="50000"/>
                </a:spcBef>
              </a:pPr>
              <a:r>
                <a:rPr lang="en-US" altLang="en-US" sz="1800" b="1" dirty="0" err="1" smtClean="0">
                  <a:solidFill>
                    <a:schemeClr val="tx2"/>
                  </a:solidFill>
                </a:rPr>
                <a:t>mov</a:t>
              </a:r>
              <a:r>
                <a:rPr lang="en-US" altLang="en-US" sz="1800" b="1" dirty="0" smtClean="0">
                  <a:solidFill>
                    <a:schemeClr val="tx2"/>
                  </a:solidFill>
                </a:rPr>
                <a:t> bh,13                                         ; BH </a:t>
              </a:r>
              <a:r>
                <a:rPr lang="en-US" altLang="en-US" sz="1800" b="1" dirty="0">
                  <a:solidFill>
                    <a:schemeClr val="tx2"/>
                  </a:solidFill>
                </a:rPr>
                <a:t>= 0000 1101b = </a:t>
              </a:r>
              <a:r>
                <a:rPr lang="en-US" altLang="en-US" sz="1800" b="1" dirty="0" smtClean="0">
                  <a:solidFill>
                    <a:schemeClr val="tx2"/>
                  </a:solidFill>
                </a:rPr>
                <a:t>13</a:t>
              </a:r>
            </a:p>
            <a:p>
              <a:pPr>
                <a:lnSpc>
                  <a:spcPct val="50000"/>
                </a:lnSpc>
                <a:spcBef>
                  <a:spcPct val="50000"/>
                </a:spcBef>
              </a:pPr>
              <a:r>
                <a:rPr lang="en-US" altLang="en-US" sz="1800" b="1" dirty="0" err="1" smtClean="0">
                  <a:solidFill>
                    <a:schemeClr val="tx2"/>
                  </a:solidFill>
                </a:rPr>
                <a:t>shr</a:t>
              </a:r>
              <a:r>
                <a:rPr lang="en-US" altLang="en-US" sz="1800" b="1" dirty="0" smtClean="0">
                  <a:solidFill>
                    <a:schemeClr val="tx2"/>
                  </a:solidFill>
                </a:rPr>
                <a:t>   bh,2                                           ; BH </a:t>
              </a:r>
              <a:r>
                <a:rPr lang="en-US" altLang="en-US" sz="1800" b="1" dirty="0">
                  <a:solidFill>
                    <a:schemeClr val="tx2"/>
                  </a:solidFill>
                </a:rPr>
                <a:t>= 0000 0011b = </a:t>
              </a:r>
              <a:r>
                <a:rPr lang="en-US" altLang="en-US" sz="1800" b="1" dirty="0" smtClean="0">
                  <a:solidFill>
                    <a:schemeClr val="tx2"/>
                  </a:solidFill>
                </a:rPr>
                <a:t>3, </a:t>
              </a:r>
              <a:r>
                <a:rPr lang="en-US" altLang="en-US" sz="1800" b="1" dirty="0">
                  <a:solidFill>
                    <a:schemeClr val="tx2"/>
                  </a:solidFill>
                </a:rPr>
                <a:t>(div by 4</a:t>
              </a:r>
              <a:r>
                <a:rPr lang="en-US" altLang="en-US" sz="1800" b="1" dirty="0" smtClean="0">
                  <a:solidFill>
                    <a:schemeClr val="tx2"/>
                  </a:solidFill>
                </a:rPr>
                <a:t>), CF=0</a:t>
              </a:r>
            </a:p>
            <a:p>
              <a:pPr>
                <a:lnSpc>
                  <a:spcPct val="50000"/>
                </a:lnSpc>
                <a:spcBef>
                  <a:spcPct val="50000"/>
                </a:spcBef>
              </a:pPr>
              <a:endParaRPr lang="en-US" altLang="en-US" sz="1800" b="1" dirty="0" smtClean="0">
                <a:solidFill>
                  <a:schemeClr val="tx2"/>
                </a:solidFill>
              </a:endParaRPr>
            </a:p>
            <a:p>
              <a:pPr>
                <a:lnSpc>
                  <a:spcPct val="50000"/>
                </a:lnSpc>
                <a:spcBef>
                  <a:spcPct val="50000"/>
                </a:spcBef>
              </a:pPr>
              <a:r>
                <a:rPr lang="en-US" altLang="en-US" sz="1800" b="1" dirty="0" smtClean="0">
                  <a:solidFill>
                    <a:schemeClr val="tx2"/>
                  </a:solidFill>
                </a:rPr>
                <a:t>	                                           (the </a:t>
              </a:r>
              <a:r>
                <a:rPr lang="en-US" altLang="en-US" sz="1800" b="1" dirty="0">
                  <a:solidFill>
                    <a:schemeClr val="tx2"/>
                  </a:solidFill>
                </a:rPr>
                <a:t>remainder of the division is lost)</a:t>
              </a:r>
              <a:endParaRPr lang="en-US" altLang="en-US" sz="1800" b="1" dirty="0">
                <a:solidFill>
                  <a:schemeClr val="tx2"/>
                </a:solidFill>
                <a:latin typeface="Courier New" pitchFamily="49" charset="0"/>
              </a:endParaRPr>
            </a:p>
          </p:txBody>
        </p:sp>
        <p:sp>
          <p:nvSpPr>
            <p:cNvPr id="86022" name="Text Box 6"/>
            <p:cNvSpPr txBox="1">
              <a:spLocks noChangeArrowheads="1"/>
            </p:cNvSpPr>
            <p:nvPr/>
          </p:nvSpPr>
          <p:spPr bwMode="auto">
            <a:xfrm>
              <a:off x="432" y="2400"/>
              <a:ext cx="4848"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500" dirty="0">
                  <a:solidFill>
                    <a:srgbClr val="FFFFFF"/>
                  </a:solidFill>
                </a:rPr>
                <a:t>Shifting right </a:t>
              </a:r>
              <a:r>
                <a:rPr lang="en-US" altLang="en-US" sz="2500" i="1" dirty="0">
                  <a:solidFill>
                    <a:srgbClr val="FFFFFF"/>
                  </a:solidFill>
                </a:rPr>
                <a:t>n</a:t>
              </a:r>
              <a:r>
                <a:rPr lang="en-US" altLang="en-US" sz="2500" dirty="0">
                  <a:solidFill>
                    <a:srgbClr val="FFFFFF"/>
                  </a:solidFill>
                </a:rPr>
                <a:t> bits divides the operand by 2</a:t>
              </a:r>
              <a:r>
                <a:rPr lang="en-US" altLang="en-US" sz="2500" i="1" baseline="30000" dirty="0">
                  <a:solidFill>
                    <a:srgbClr val="FFFFFF"/>
                  </a:solidFill>
                </a:rPr>
                <a:t>n</a:t>
              </a:r>
            </a:p>
          </p:txBody>
        </p:sp>
      </p:grpSp>
    </p:spTree>
    <p:extLst>
      <p:ext uri="{BB962C8B-B14F-4D97-AF65-F5344CB8AC3E}">
        <p14:creationId xmlns:p14="http://schemas.microsoft.com/office/powerpoint/2010/main" val="386960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6023"/>
                                        </p:tgtEl>
                                        <p:attrNameLst>
                                          <p:attrName>style.visibility</p:attrName>
                                        </p:attrNameLst>
                                      </p:cBhvr>
                                      <p:to>
                                        <p:strVal val="visible"/>
                                      </p:to>
                                    </p:set>
                                    <p:animEffect transition="in" filter="box(in)">
                                      <p:cBhvr>
                                        <p:cTn id="7" dur="500"/>
                                        <p:tgtEl>
                                          <p:spTgt spid="86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61AA85BF-C36E-4B8A-9870-D6F20A6D7CDA}" type="slidenum">
              <a:rPr lang="en-US" altLang="en-US">
                <a:solidFill>
                  <a:srgbClr val="FFFFFF"/>
                </a:solidFill>
              </a:rPr>
              <a:pPr/>
              <a:t>28</a:t>
            </a:fld>
            <a:endParaRPr lang="en-US" altLang="en-US">
              <a:solidFill>
                <a:srgbClr val="FFFFFF"/>
              </a:solidFill>
            </a:endParaRPr>
          </a:p>
        </p:txBody>
      </p:sp>
      <p:sp>
        <p:nvSpPr>
          <p:cNvPr id="168962" name="Rectangle 2"/>
          <p:cNvSpPr>
            <a:spLocks noGrp="1" noChangeArrowheads="1"/>
          </p:cNvSpPr>
          <p:nvPr>
            <p:ph type="title"/>
          </p:nvPr>
        </p:nvSpPr>
        <p:spPr/>
        <p:txBody>
          <a:bodyPr/>
          <a:lstStyle/>
          <a:p>
            <a:r>
              <a:rPr lang="en-US" altLang="en-US"/>
              <a:t>Arithmetic Shift</a:t>
            </a:r>
          </a:p>
        </p:txBody>
      </p:sp>
      <p:sp>
        <p:nvSpPr>
          <p:cNvPr id="168964" name="Rectangle 4"/>
          <p:cNvSpPr>
            <a:spLocks noChangeArrowheads="1"/>
          </p:cNvSpPr>
          <p:nvPr/>
        </p:nvSpPr>
        <p:spPr bwMode="auto">
          <a:xfrm>
            <a:off x="762000" y="12192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spcBef>
                <a:spcPct val="20000"/>
              </a:spcBef>
              <a:buClr>
                <a:srgbClr val="FFFFFF"/>
              </a:buClr>
              <a:buFontTx/>
              <a:buChar char="•"/>
            </a:pPr>
            <a:r>
              <a:rPr lang="en-US" altLang="en-US">
                <a:solidFill>
                  <a:srgbClr val="FFFFFF"/>
                </a:solidFill>
                <a:latin typeface="Arial" charset="0"/>
              </a:rPr>
              <a:t>An arithmetic shift fills the newly created bit position with a copy of the number’s sign bit:</a:t>
            </a:r>
          </a:p>
        </p:txBody>
      </p:sp>
      <p:graphicFrame>
        <p:nvGraphicFramePr>
          <p:cNvPr id="168966" name="Object 6"/>
          <p:cNvGraphicFramePr>
            <a:graphicFrameLocks noChangeAspect="1"/>
          </p:cNvGraphicFramePr>
          <p:nvPr/>
        </p:nvGraphicFramePr>
        <p:xfrm>
          <a:off x="1981200" y="2438400"/>
          <a:ext cx="4876800" cy="854075"/>
        </p:xfrm>
        <a:graphic>
          <a:graphicData uri="http://schemas.openxmlformats.org/presentationml/2006/ole">
            <mc:AlternateContent xmlns:mc="http://schemas.openxmlformats.org/markup-compatibility/2006">
              <mc:Choice xmlns:v="urn:schemas-microsoft-com:vml" Requires="v">
                <p:oleObj spid="_x0000_s100358" name="VISIO" r:id="rId3" imgW="3835080" imgH="543600" progId="Visio.Drawing.6">
                  <p:embed/>
                </p:oleObj>
              </mc:Choice>
              <mc:Fallback>
                <p:oleObj name="VISIO" r:id="rId3" imgW="3835080" imgH="5436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076" t="-21719" r="-1538"/>
                      <a:stretch>
                        <a:fillRect/>
                      </a:stretch>
                    </p:blipFill>
                    <p:spPr bwMode="auto">
                      <a:xfrm>
                        <a:off x="1981200" y="2438400"/>
                        <a:ext cx="4876800" cy="8540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896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810000"/>
            <a:ext cx="4818063"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30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4"/>
          <p:cNvSpPr>
            <a:spLocks noGrp="1"/>
          </p:cNvSpPr>
          <p:nvPr>
            <p:ph type="sldNum" sz="quarter" idx="11"/>
          </p:nvPr>
        </p:nvSpPr>
        <p:spPr/>
        <p:txBody>
          <a:bodyPr/>
          <a:lstStyle/>
          <a:p>
            <a:fld id="{9FF47EC0-9BB3-46DB-8F6C-EE2498AF19E0}" type="slidenum">
              <a:rPr lang="en-US" altLang="en-US">
                <a:solidFill>
                  <a:srgbClr val="FFFFFF"/>
                </a:solidFill>
              </a:rPr>
              <a:pPr/>
              <a:t>29</a:t>
            </a:fld>
            <a:endParaRPr lang="en-US" altLang="en-US">
              <a:solidFill>
                <a:srgbClr val="FFFFFF"/>
              </a:solidFill>
            </a:endParaRPr>
          </a:p>
        </p:txBody>
      </p:sp>
      <p:sp>
        <p:nvSpPr>
          <p:cNvPr id="87042" name="Rectangle 2"/>
          <p:cNvSpPr>
            <a:spLocks noGrp="1" noChangeArrowheads="1"/>
          </p:cNvSpPr>
          <p:nvPr>
            <p:ph type="title"/>
          </p:nvPr>
        </p:nvSpPr>
        <p:spPr/>
        <p:txBody>
          <a:bodyPr/>
          <a:lstStyle/>
          <a:p>
            <a:r>
              <a:rPr lang="en-US" altLang="en-US"/>
              <a:t>SAL and SAR Instructions</a:t>
            </a:r>
          </a:p>
        </p:txBody>
      </p:sp>
      <p:sp>
        <p:nvSpPr>
          <p:cNvPr id="87043" name="Rectangle 3"/>
          <p:cNvSpPr>
            <a:spLocks noGrp="1" noChangeArrowheads="1"/>
          </p:cNvSpPr>
          <p:nvPr>
            <p:ph type="body" idx="1"/>
          </p:nvPr>
        </p:nvSpPr>
        <p:spPr>
          <a:xfrm>
            <a:off x="685800" y="1143000"/>
            <a:ext cx="7772400" cy="1524000"/>
          </a:xfrm>
        </p:spPr>
        <p:txBody>
          <a:bodyPr/>
          <a:lstStyle/>
          <a:p>
            <a:r>
              <a:rPr lang="en-US" altLang="en-US"/>
              <a:t>SAL (shift arithmetic left) is identical to SHL.</a:t>
            </a:r>
          </a:p>
          <a:p>
            <a:r>
              <a:rPr lang="en-US" altLang="en-US"/>
              <a:t>SAR (shift arithmetic right) performs a right arithmetic shift on the destination operand.</a:t>
            </a:r>
          </a:p>
        </p:txBody>
      </p:sp>
      <p:graphicFrame>
        <p:nvGraphicFramePr>
          <p:cNvPr id="87044" name="Object 4"/>
          <p:cNvGraphicFramePr>
            <a:graphicFrameLocks noChangeAspect="1"/>
          </p:cNvGraphicFramePr>
          <p:nvPr/>
        </p:nvGraphicFramePr>
        <p:xfrm>
          <a:off x="1752600" y="2667000"/>
          <a:ext cx="5943600" cy="1016000"/>
        </p:xfrm>
        <a:graphic>
          <a:graphicData uri="http://schemas.openxmlformats.org/presentationml/2006/ole">
            <mc:AlternateContent xmlns:mc="http://schemas.openxmlformats.org/markup-compatibility/2006">
              <mc:Choice xmlns:v="urn:schemas-microsoft-com:vml" Requires="v">
                <p:oleObj spid="_x0000_s89135" name="VISIO" r:id="rId3" imgW="3835080" imgH="543600" progId="Visio.Drawing.6">
                  <p:embed/>
                </p:oleObj>
              </mc:Choice>
              <mc:Fallback>
                <p:oleObj name="VISIO" r:id="rId3" imgW="3835080" imgH="5436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751" t="-17647" r="-1250"/>
                      <a:stretch>
                        <a:fillRect/>
                      </a:stretch>
                    </p:blipFill>
                    <p:spPr bwMode="auto">
                      <a:xfrm>
                        <a:off x="1752600" y="2667000"/>
                        <a:ext cx="5943600" cy="10160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7048" name="Group 8"/>
          <p:cNvGrpSpPr>
            <a:grpSpLocks/>
          </p:cNvGrpSpPr>
          <p:nvPr/>
        </p:nvGrpSpPr>
        <p:grpSpPr bwMode="auto">
          <a:xfrm>
            <a:off x="914400" y="3886200"/>
            <a:ext cx="7162800" cy="2514600"/>
            <a:chOff x="576" y="2448"/>
            <a:chExt cx="4512" cy="1584"/>
          </a:xfrm>
        </p:grpSpPr>
        <p:sp>
          <p:nvSpPr>
            <p:cNvPr id="87045" name="Text Box 5"/>
            <p:cNvSpPr txBox="1">
              <a:spLocks noChangeArrowheads="1"/>
            </p:cNvSpPr>
            <p:nvPr/>
          </p:nvSpPr>
          <p:spPr bwMode="auto">
            <a:xfrm>
              <a:off x="576" y="2448"/>
              <a:ext cx="4512" cy="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500">
                  <a:solidFill>
                    <a:srgbClr val="FFFFFF"/>
                  </a:solidFill>
                </a:rPr>
                <a:t>An arithmetic shift preserves the number's sign.</a:t>
              </a:r>
            </a:p>
          </p:txBody>
        </p:sp>
        <p:sp>
          <p:nvSpPr>
            <p:cNvPr id="87046" name="Text Box 6"/>
            <p:cNvSpPr txBox="1">
              <a:spLocks noChangeArrowheads="1"/>
            </p:cNvSpPr>
            <p:nvPr/>
          </p:nvSpPr>
          <p:spPr bwMode="auto">
            <a:xfrm>
              <a:off x="960" y="2928"/>
              <a:ext cx="3456" cy="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dl,-80</a:t>
              </a:r>
            </a:p>
            <a:p>
              <a:pPr>
                <a:lnSpc>
                  <a:spcPct val="50000"/>
                </a:lnSpc>
                <a:spcBef>
                  <a:spcPct val="50000"/>
                </a:spcBef>
              </a:pPr>
              <a:r>
                <a:rPr lang="en-US" altLang="en-US" sz="1800" b="1" dirty="0" err="1">
                  <a:solidFill>
                    <a:srgbClr val="FFFFFF"/>
                  </a:solidFill>
                  <a:latin typeface="Courier New" pitchFamily="49" charset="0"/>
                </a:rPr>
                <a:t>sar</a:t>
              </a:r>
              <a:r>
                <a:rPr lang="en-US" altLang="en-US" sz="1800" b="1" dirty="0">
                  <a:solidFill>
                    <a:srgbClr val="FFFFFF"/>
                  </a:solidFill>
                  <a:latin typeface="Courier New" pitchFamily="49" charset="0"/>
                </a:rPr>
                <a:t> dl,1	; DL = -40</a:t>
              </a:r>
            </a:p>
            <a:p>
              <a:pPr>
                <a:lnSpc>
                  <a:spcPct val="50000"/>
                </a:lnSpc>
                <a:spcBef>
                  <a:spcPct val="50000"/>
                </a:spcBef>
              </a:pPr>
              <a:r>
                <a:rPr lang="en-US" altLang="en-US" sz="1800" b="1" dirty="0" err="1">
                  <a:solidFill>
                    <a:srgbClr val="FFFFFF"/>
                  </a:solidFill>
                  <a:latin typeface="Courier New" pitchFamily="49" charset="0"/>
                </a:rPr>
                <a:t>sar</a:t>
              </a:r>
              <a:r>
                <a:rPr lang="en-US" altLang="en-US" sz="1800" b="1" dirty="0">
                  <a:solidFill>
                    <a:srgbClr val="FFFFFF"/>
                  </a:solidFill>
                  <a:latin typeface="Courier New" pitchFamily="49" charset="0"/>
                </a:rPr>
                <a:t> dl,2	; DL = -</a:t>
              </a:r>
              <a:r>
                <a:rPr lang="en-US" altLang="en-US" sz="1800" b="1" dirty="0" smtClean="0">
                  <a:solidFill>
                    <a:srgbClr val="FFFFFF"/>
                  </a:solidFill>
                  <a:latin typeface="Courier New" pitchFamily="49" charset="0"/>
                </a:rPr>
                <a:t>10</a:t>
              </a:r>
            </a:p>
            <a:p>
              <a:pPr>
                <a:lnSpc>
                  <a:spcPct val="50000"/>
                </a:lnSpc>
                <a:spcBef>
                  <a:spcPct val="50000"/>
                </a:spcBef>
              </a:pPr>
              <a:endParaRPr lang="en-US" altLang="en-US" sz="1800" b="1" dirty="0">
                <a:solidFill>
                  <a:srgbClr val="FFFFFF"/>
                </a:solidFill>
                <a:latin typeface="Courier New" pitchFamily="49" charset="0"/>
              </a:endParaRPr>
            </a:p>
            <a:p>
              <a:pPr>
                <a:lnSpc>
                  <a:spcPct val="50000"/>
                </a:lnSpc>
                <a:spcBef>
                  <a:spcPct val="50000"/>
                </a:spcBef>
              </a:pPr>
              <a:r>
                <a:rPr lang="en-US" altLang="en-US" sz="1800" dirty="0">
                  <a:solidFill>
                    <a:schemeClr val="tx2"/>
                  </a:solidFill>
                </a:rPr>
                <a:t>CF </a:t>
              </a:r>
              <a:r>
                <a:rPr lang="en-US" altLang="en-US" sz="1800" dirty="0" smtClean="0">
                  <a:solidFill>
                    <a:schemeClr val="tx2"/>
                  </a:solidFill>
                </a:rPr>
                <a:t>reflects </a:t>
              </a:r>
              <a:r>
                <a:rPr lang="en-US" altLang="en-US" sz="1800" dirty="0">
                  <a:solidFill>
                    <a:schemeClr val="tx2"/>
                  </a:solidFill>
                </a:rPr>
                <a:t>the action of the </a:t>
              </a:r>
              <a:r>
                <a:rPr lang="en-US" altLang="en-US" sz="1800" i="1" dirty="0">
                  <a:solidFill>
                    <a:schemeClr val="tx2"/>
                  </a:solidFill>
                </a:rPr>
                <a:t>last </a:t>
              </a:r>
              <a:r>
                <a:rPr lang="en-US" altLang="en-US" sz="1800" dirty="0">
                  <a:solidFill>
                    <a:schemeClr val="tx2"/>
                  </a:solidFill>
                </a:rPr>
                <a:t>rotate</a:t>
              </a:r>
              <a:endParaRPr lang="en-US" altLang="en-US" sz="1800" b="1" dirty="0">
                <a:solidFill>
                  <a:schemeClr val="tx2"/>
                </a:solidFill>
                <a:latin typeface="Courier New" pitchFamily="49" charset="0"/>
              </a:endParaRPr>
            </a:p>
          </p:txBody>
        </p:sp>
      </p:grpSp>
    </p:spTree>
    <p:extLst>
      <p:ext uri="{BB962C8B-B14F-4D97-AF65-F5344CB8AC3E}">
        <p14:creationId xmlns:p14="http://schemas.microsoft.com/office/powerpoint/2010/main" val="3021783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7048"/>
                                        </p:tgtEl>
                                        <p:attrNameLst>
                                          <p:attrName>style.visibility</p:attrName>
                                        </p:attrNameLst>
                                      </p:cBhvr>
                                      <p:to>
                                        <p:strVal val="visible"/>
                                      </p:to>
                                    </p:set>
                                    <p:animEffect transition="in" filter="box(in)">
                                      <p:cBhvr>
                                        <p:cTn id="7" dur="5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174E3AC-DDD1-430D-ACC2-F39F1C565EF8}" type="slidenum">
              <a:rPr lang="en-US" altLang="en-US">
                <a:solidFill>
                  <a:srgbClr val="FF9966"/>
                </a:solidFill>
              </a:rPr>
              <a:pPr/>
              <a:t>3</a:t>
            </a:fld>
            <a:endParaRPr lang="en-US" altLang="en-US">
              <a:solidFill>
                <a:srgbClr val="FF9966"/>
              </a:solidFill>
            </a:endParaRPr>
          </a:p>
        </p:txBody>
      </p:sp>
      <p:sp>
        <p:nvSpPr>
          <p:cNvPr id="73730" name="Rectangle 2"/>
          <p:cNvSpPr>
            <a:spLocks noGrp="1" noChangeArrowheads="1"/>
          </p:cNvSpPr>
          <p:nvPr>
            <p:ph type="title"/>
          </p:nvPr>
        </p:nvSpPr>
        <p:spPr/>
        <p:txBody>
          <a:bodyPr/>
          <a:lstStyle/>
          <a:p>
            <a:r>
              <a:rPr lang="en-US" altLang="en-US"/>
              <a:t>Logic Instructions</a:t>
            </a:r>
          </a:p>
        </p:txBody>
      </p:sp>
      <p:sp>
        <p:nvSpPr>
          <p:cNvPr id="73731" name="Rectangle 3"/>
          <p:cNvSpPr>
            <a:spLocks noGrp="1" noChangeArrowheads="1"/>
          </p:cNvSpPr>
          <p:nvPr>
            <p:ph type="body" idx="1"/>
          </p:nvPr>
        </p:nvSpPr>
        <p:spPr>
          <a:xfrm>
            <a:off x="152400" y="838200"/>
            <a:ext cx="8839200" cy="5867400"/>
          </a:xfrm>
        </p:spPr>
        <p:txBody>
          <a:bodyPr/>
          <a:lstStyle/>
          <a:p>
            <a:pPr algn="just">
              <a:lnSpc>
                <a:spcPct val="90000"/>
              </a:lnSpc>
            </a:pPr>
            <a:r>
              <a:rPr lang="en-US" altLang="en-US" sz="2000" dirty="0"/>
              <a:t>Syntax for </a:t>
            </a:r>
            <a:r>
              <a:rPr lang="en-US" altLang="en-US" sz="2000" dirty="0">
                <a:solidFill>
                  <a:schemeClr val="hlink"/>
                </a:solidFill>
              </a:rPr>
              <a:t>AND, OR, XOR,</a:t>
            </a:r>
            <a:r>
              <a:rPr lang="en-US" altLang="en-US" sz="2000" dirty="0"/>
              <a:t> and </a:t>
            </a:r>
            <a:r>
              <a:rPr lang="en-US" altLang="en-US" sz="2000" dirty="0">
                <a:solidFill>
                  <a:schemeClr val="hlink"/>
                </a:solidFill>
              </a:rPr>
              <a:t>TEST</a:t>
            </a:r>
            <a:r>
              <a:rPr lang="en-US" altLang="en-US" sz="2000" dirty="0"/>
              <a:t> instructions:</a:t>
            </a:r>
          </a:p>
          <a:p>
            <a:pPr lvl="2" algn="just">
              <a:lnSpc>
                <a:spcPct val="90000"/>
              </a:lnSpc>
              <a:buFont typeface="Monotype Sorts" pitchFamily="2" charset="2"/>
              <a:buNone/>
            </a:pPr>
            <a:r>
              <a:rPr lang="en-US" altLang="en-US" dirty="0"/>
              <a:t>op-code destination, </a:t>
            </a:r>
            <a:r>
              <a:rPr lang="en-US" altLang="en-US" dirty="0" smtClean="0"/>
              <a:t>source</a:t>
            </a:r>
          </a:p>
          <a:p>
            <a:pPr lvl="2" algn="just">
              <a:lnSpc>
                <a:spcPct val="90000"/>
              </a:lnSpc>
              <a:buFont typeface="Monotype Sorts" pitchFamily="2" charset="2"/>
              <a:buNone/>
            </a:pPr>
            <a:endParaRPr lang="en-US" altLang="en-US" dirty="0"/>
          </a:p>
          <a:p>
            <a:pPr algn="just">
              <a:lnSpc>
                <a:spcPct val="90000"/>
              </a:lnSpc>
            </a:pPr>
            <a:r>
              <a:rPr lang="en-US" altLang="en-US" sz="2000" dirty="0"/>
              <a:t>They perform the Boolean bitwise operation and store the result into destination. </a:t>
            </a:r>
          </a:p>
          <a:p>
            <a:pPr lvl="1" algn="just">
              <a:lnSpc>
                <a:spcPct val="90000"/>
              </a:lnSpc>
            </a:pPr>
            <a:r>
              <a:rPr lang="en-US" altLang="en-US" sz="2000" dirty="0"/>
              <a:t>TEST is just an AND but the result is not stored. TEST affects the flags just like AND does</a:t>
            </a:r>
            <a:r>
              <a:rPr lang="en-US" altLang="en-US" sz="2000" dirty="0" smtClean="0"/>
              <a:t>.</a:t>
            </a:r>
          </a:p>
          <a:p>
            <a:pPr lvl="1" algn="just">
              <a:lnSpc>
                <a:spcPct val="90000"/>
              </a:lnSpc>
            </a:pPr>
            <a:endParaRPr lang="en-US" altLang="en-US" sz="2000" dirty="0"/>
          </a:p>
          <a:p>
            <a:pPr algn="just">
              <a:lnSpc>
                <a:spcPct val="90000"/>
              </a:lnSpc>
            </a:pPr>
            <a:r>
              <a:rPr lang="en-US" altLang="en-US" sz="2000" dirty="0"/>
              <a:t>Both operands must be of the same type</a:t>
            </a:r>
          </a:p>
          <a:p>
            <a:pPr lvl="1" algn="just">
              <a:lnSpc>
                <a:spcPct val="90000"/>
              </a:lnSpc>
            </a:pPr>
            <a:r>
              <a:rPr lang="en-US" altLang="en-US" sz="2000" dirty="0"/>
              <a:t>either byte, word or </a:t>
            </a:r>
            <a:r>
              <a:rPr lang="en-US" altLang="en-US" sz="2000" dirty="0" err="1" smtClean="0"/>
              <a:t>dword</a:t>
            </a:r>
            <a:endParaRPr lang="en-US" altLang="en-US" sz="2000" dirty="0" smtClean="0"/>
          </a:p>
          <a:p>
            <a:pPr lvl="1" algn="just">
              <a:lnSpc>
                <a:spcPct val="90000"/>
              </a:lnSpc>
            </a:pPr>
            <a:endParaRPr lang="en-US" altLang="en-US" sz="2000" dirty="0"/>
          </a:p>
          <a:p>
            <a:pPr algn="just">
              <a:lnSpc>
                <a:spcPct val="90000"/>
              </a:lnSpc>
            </a:pPr>
            <a:r>
              <a:rPr lang="en-US" altLang="en-US" sz="2000" dirty="0"/>
              <a:t>Both operands cannot be </a:t>
            </a:r>
            <a:r>
              <a:rPr lang="en-US" altLang="en-US" sz="2000" dirty="0" err="1"/>
              <a:t>mem</a:t>
            </a:r>
            <a:r>
              <a:rPr lang="en-US" altLang="en-US" sz="2000" dirty="0"/>
              <a:t> </a:t>
            </a:r>
          </a:p>
          <a:p>
            <a:pPr lvl="1" algn="just">
              <a:lnSpc>
                <a:spcPct val="90000"/>
              </a:lnSpc>
            </a:pPr>
            <a:r>
              <a:rPr lang="en-US" altLang="en-US" sz="2000" dirty="0"/>
              <a:t>again: </a:t>
            </a:r>
            <a:r>
              <a:rPr lang="en-US" altLang="en-US" sz="2000" dirty="0" err="1"/>
              <a:t>mem</a:t>
            </a:r>
            <a:r>
              <a:rPr lang="en-US" altLang="en-US" sz="2000" dirty="0"/>
              <a:t> to </a:t>
            </a:r>
            <a:r>
              <a:rPr lang="en-US" altLang="en-US" sz="2000" dirty="0" err="1"/>
              <a:t>mem</a:t>
            </a:r>
            <a:r>
              <a:rPr lang="en-US" altLang="en-US" sz="2000" dirty="0"/>
              <a:t> operations are </a:t>
            </a:r>
            <a:r>
              <a:rPr lang="en-US" altLang="en-US" sz="2000" dirty="0" smtClean="0"/>
              <a:t>forbidden</a:t>
            </a:r>
          </a:p>
          <a:p>
            <a:pPr lvl="1" algn="just">
              <a:lnSpc>
                <a:spcPct val="90000"/>
              </a:lnSpc>
            </a:pPr>
            <a:endParaRPr lang="en-US" altLang="en-US" sz="2000" dirty="0"/>
          </a:p>
          <a:p>
            <a:pPr algn="just">
              <a:lnSpc>
                <a:spcPct val="90000"/>
              </a:lnSpc>
            </a:pPr>
            <a:r>
              <a:rPr lang="en-US" altLang="en-US" sz="2000" dirty="0"/>
              <a:t>They clear (</a:t>
            </a:r>
            <a:r>
              <a:rPr lang="en-US" altLang="en-US" sz="2000" dirty="0" err="1"/>
              <a:t>ie</a:t>
            </a:r>
            <a:r>
              <a:rPr lang="en-US" altLang="en-US" sz="2000" dirty="0"/>
              <a:t>: put to zero) CF and </a:t>
            </a:r>
            <a:r>
              <a:rPr lang="en-US" altLang="en-US" sz="2000" dirty="0" smtClean="0"/>
              <a:t>OF</a:t>
            </a:r>
          </a:p>
          <a:p>
            <a:pPr algn="just">
              <a:lnSpc>
                <a:spcPct val="90000"/>
              </a:lnSpc>
            </a:pPr>
            <a:endParaRPr lang="en-US" altLang="en-US" sz="2000" dirty="0"/>
          </a:p>
          <a:p>
            <a:pPr algn="just">
              <a:lnSpc>
                <a:spcPct val="90000"/>
              </a:lnSpc>
            </a:pPr>
            <a:r>
              <a:rPr lang="en-US" altLang="en-US" sz="2000" dirty="0"/>
              <a:t>They affect SF and ZF according to the result of the operation (as usual)</a:t>
            </a:r>
          </a:p>
        </p:txBody>
      </p:sp>
    </p:spTree>
    <p:extLst>
      <p:ext uri="{BB962C8B-B14F-4D97-AF65-F5344CB8AC3E}">
        <p14:creationId xmlns:p14="http://schemas.microsoft.com/office/powerpoint/2010/main" val="1402763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3F04259-2B89-4722-B44E-3B562D0CAF60}" type="slidenum">
              <a:rPr lang="en-US" altLang="en-US">
                <a:solidFill>
                  <a:srgbClr val="FF9966"/>
                </a:solidFill>
              </a:rPr>
              <a:pPr/>
              <a:t>30</a:t>
            </a:fld>
            <a:endParaRPr lang="en-US" altLang="en-US">
              <a:solidFill>
                <a:srgbClr val="FF9966"/>
              </a:solidFill>
            </a:endParaRPr>
          </a:p>
        </p:txBody>
      </p:sp>
      <p:sp>
        <p:nvSpPr>
          <p:cNvPr id="83970" name="Rectangle 2"/>
          <p:cNvSpPr>
            <a:spLocks noGrp="1" noChangeArrowheads="1"/>
          </p:cNvSpPr>
          <p:nvPr>
            <p:ph type="title"/>
          </p:nvPr>
        </p:nvSpPr>
        <p:spPr>
          <a:xfrm>
            <a:off x="990600" y="152400"/>
            <a:ext cx="7885113" cy="630238"/>
          </a:xfrm>
        </p:spPr>
        <p:txBody>
          <a:bodyPr/>
          <a:lstStyle/>
          <a:p>
            <a:r>
              <a:rPr lang="en-US" altLang="en-US"/>
              <a:t>Arithmetic Shift SAR</a:t>
            </a:r>
          </a:p>
        </p:txBody>
      </p:sp>
      <p:sp>
        <p:nvSpPr>
          <p:cNvPr id="83971" name="Rectangle 3"/>
          <p:cNvSpPr>
            <a:spLocks noGrp="1" noChangeArrowheads="1"/>
          </p:cNvSpPr>
          <p:nvPr>
            <p:ph type="body" idx="1"/>
          </p:nvPr>
        </p:nvSpPr>
        <p:spPr>
          <a:xfrm>
            <a:off x="152400" y="2209800"/>
            <a:ext cx="8839200" cy="4495800"/>
          </a:xfrm>
        </p:spPr>
        <p:txBody>
          <a:bodyPr/>
          <a:lstStyle/>
          <a:p>
            <a:r>
              <a:rPr lang="en-US" altLang="en-US" sz="2000" dirty="0"/>
              <a:t>Is needed to divide the </a:t>
            </a:r>
            <a:r>
              <a:rPr lang="en-US" altLang="en-US" sz="2000" dirty="0">
                <a:solidFill>
                  <a:schemeClr val="folHlink"/>
                </a:solidFill>
              </a:rPr>
              <a:t>signed</a:t>
            </a:r>
            <a:r>
              <a:rPr lang="en-US" altLang="en-US" sz="2000" dirty="0"/>
              <a:t> value by 2:</a:t>
            </a:r>
          </a:p>
          <a:p>
            <a:pPr lvl="2"/>
            <a:r>
              <a:rPr lang="en-US" altLang="en-US" sz="1800" dirty="0"/>
              <a:t>SAR </a:t>
            </a:r>
            <a:r>
              <a:rPr lang="en-US" altLang="en-US" sz="1800" dirty="0" err="1"/>
              <a:t>dest</a:t>
            </a:r>
            <a:r>
              <a:rPr lang="en-US" altLang="en-US" sz="1800" dirty="0"/>
              <a:t>, CL  ;value of CL = number of shifts</a:t>
            </a:r>
          </a:p>
          <a:p>
            <a:pPr lvl="2"/>
            <a:r>
              <a:rPr lang="en-US" altLang="en-US" sz="1800" dirty="0"/>
              <a:t>SAR </a:t>
            </a:r>
            <a:r>
              <a:rPr lang="en-US" altLang="en-US" sz="1800" dirty="0" err="1"/>
              <a:t>dest</a:t>
            </a:r>
            <a:r>
              <a:rPr lang="en-US" altLang="en-US" sz="1800" dirty="0"/>
              <a:t>, </a:t>
            </a:r>
            <a:r>
              <a:rPr lang="en-US" altLang="en-US" sz="1800" dirty="0" smtClean="0"/>
              <a:t>imm8</a:t>
            </a:r>
          </a:p>
          <a:p>
            <a:pPr lvl="2"/>
            <a:endParaRPr lang="en-US" altLang="en-US" sz="1800" dirty="0"/>
          </a:p>
          <a:p>
            <a:pPr lvl="1"/>
            <a:r>
              <a:rPr lang="en-US" altLang="en-US" sz="2000" dirty="0"/>
              <a:t>the </a:t>
            </a:r>
            <a:r>
              <a:rPr lang="en-US" altLang="en-US" sz="2000" dirty="0" err="1"/>
              <a:t>msb</a:t>
            </a:r>
            <a:r>
              <a:rPr lang="en-US" altLang="en-US" sz="2000" dirty="0"/>
              <a:t> of </a:t>
            </a:r>
            <a:r>
              <a:rPr lang="en-US" altLang="en-US" sz="2000" dirty="0" err="1"/>
              <a:t>dest</a:t>
            </a:r>
            <a:r>
              <a:rPr lang="en-US" altLang="en-US" sz="2000" dirty="0"/>
              <a:t> is filled with its </a:t>
            </a:r>
            <a:r>
              <a:rPr lang="en-US" altLang="en-US" sz="2000" i="1" dirty="0"/>
              <a:t>previous value (so the sign is preserved)</a:t>
            </a:r>
          </a:p>
          <a:p>
            <a:pPr lvl="1"/>
            <a:r>
              <a:rPr lang="en-US" altLang="en-US" sz="2000" dirty="0"/>
              <a:t>the </a:t>
            </a:r>
            <a:r>
              <a:rPr lang="en-US" altLang="en-US" sz="2000" dirty="0" err="1"/>
              <a:t>lsb</a:t>
            </a:r>
            <a:r>
              <a:rPr lang="en-US" altLang="en-US" sz="2000" dirty="0"/>
              <a:t> of </a:t>
            </a:r>
            <a:r>
              <a:rPr lang="en-US" altLang="en-US" sz="2000" dirty="0" err="1"/>
              <a:t>dest</a:t>
            </a:r>
            <a:r>
              <a:rPr lang="en-US" altLang="en-US" sz="2000" dirty="0"/>
              <a:t> is moved into CF</a:t>
            </a:r>
          </a:p>
          <a:p>
            <a:pPr lvl="2"/>
            <a:r>
              <a:rPr lang="en-US" altLang="en-US" sz="1800" dirty="0" err="1"/>
              <a:t>mov</a:t>
            </a:r>
            <a:r>
              <a:rPr lang="en-US" altLang="en-US" sz="1800" dirty="0"/>
              <a:t> ah, -15  ;AH = 1111 0001b</a:t>
            </a:r>
          </a:p>
          <a:p>
            <a:pPr lvl="2"/>
            <a:r>
              <a:rPr lang="en-US" altLang="en-US" sz="1800" dirty="0" err="1"/>
              <a:t>sar</a:t>
            </a:r>
            <a:r>
              <a:rPr lang="en-US" altLang="en-US" sz="1800" dirty="0"/>
              <a:t> ah, 1    ;AH = 1111 1000b = -8</a:t>
            </a:r>
          </a:p>
          <a:p>
            <a:pPr lvl="1"/>
            <a:r>
              <a:rPr lang="en-US" altLang="en-US" sz="2000" dirty="0"/>
              <a:t>the result is rounded to the smallest integer </a:t>
            </a:r>
          </a:p>
          <a:p>
            <a:pPr lvl="1">
              <a:buFont typeface="Wingdings" pitchFamily="2" charset="2"/>
              <a:buNone/>
            </a:pPr>
            <a:r>
              <a:rPr lang="en-US" altLang="en-US" sz="2000" dirty="0"/>
              <a:t>    (-8 instead of -7…)</a:t>
            </a:r>
          </a:p>
          <a:p>
            <a:pPr lvl="1"/>
            <a:r>
              <a:rPr lang="en-US" altLang="en-US" sz="2000" dirty="0"/>
              <a:t>in contrast:</a:t>
            </a:r>
          </a:p>
          <a:p>
            <a:pPr lvl="2"/>
            <a:r>
              <a:rPr lang="en-US" altLang="en-US" sz="1800" dirty="0" err="1"/>
              <a:t>shr</a:t>
            </a:r>
            <a:r>
              <a:rPr lang="en-US" altLang="en-US" sz="1800" dirty="0"/>
              <a:t> ah, 1 ;gives ah = 0111 1000b = 78h</a:t>
            </a:r>
          </a:p>
        </p:txBody>
      </p:sp>
      <p:graphicFrame>
        <p:nvGraphicFramePr>
          <p:cNvPr id="83972" name="Object 4"/>
          <p:cNvGraphicFramePr>
            <a:graphicFrameLocks noChangeAspect="1"/>
          </p:cNvGraphicFramePr>
          <p:nvPr/>
        </p:nvGraphicFramePr>
        <p:xfrm>
          <a:off x="1143000" y="1295400"/>
          <a:ext cx="7040563" cy="885825"/>
        </p:xfrm>
        <a:graphic>
          <a:graphicData uri="http://schemas.openxmlformats.org/presentationml/2006/ole">
            <mc:AlternateContent xmlns:mc="http://schemas.openxmlformats.org/markup-compatibility/2006">
              <mc:Choice xmlns:v="urn:schemas-microsoft-com:vml" Requires="v">
                <p:oleObj spid="_x0000_s97323" name="Artwork" r:id="rId4" imgW="7039958" imgH="885949" progId="Adobe.Illustrator.7">
                  <p:embed/>
                </p:oleObj>
              </mc:Choice>
              <mc:Fallback>
                <p:oleObj name="Artwork" r:id="rId4" imgW="7039958" imgH="885949"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295400"/>
                        <a:ext cx="7040563"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03475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94D1E196-7FDA-4DFD-90D9-54F3512D43A4}" type="slidenum">
              <a:rPr lang="en-US" altLang="en-US">
                <a:solidFill>
                  <a:srgbClr val="FFFFFF"/>
                </a:solidFill>
              </a:rPr>
              <a:pPr/>
              <a:t>31</a:t>
            </a:fld>
            <a:endParaRPr lang="en-US" altLang="en-US">
              <a:solidFill>
                <a:srgbClr val="FFFFFF"/>
              </a:solidFill>
            </a:endParaRPr>
          </a:p>
        </p:txBody>
      </p:sp>
      <p:sp>
        <p:nvSpPr>
          <p:cNvPr id="146434" name="Rectangle 2050"/>
          <p:cNvSpPr>
            <a:spLocks noGrp="1" noChangeArrowheads="1"/>
          </p:cNvSpPr>
          <p:nvPr>
            <p:ph type="title"/>
          </p:nvPr>
        </p:nvSpPr>
        <p:spPr/>
        <p:txBody>
          <a:bodyPr/>
          <a:lstStyle/>
          <a:p>
            <a:r>
              <a:rPr lang="en-US" altLang="en-US"/>
              <a:t>Your turn . . .</a:t>
            </a:r>
          </a:p>
        </p:txBody>
      </p:sp>
      <p:sp>
        <p:nvSpPr>
          <p:cNvPr id="146435" name="Text Box 2051"/>
          <p:cNvSpPr txBox="1">
            <a:spLocks noChangeArrowheads="1"/>
          </p:cNvSpPr>
          <p:nvPr/>
        </p:nvSpPr>
        <p:spPr bwMode="auto">
          <a:xfrm>
            <a:off x="1143000" y="2057400"/>
            <a:ext cx="5867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r>
              <a:rPr lang="en-US" altLang="en-US" sz="1800" b="1">
                <a:solidFill>
                  <a:srgbClr val="FFFFFF"/>
                </a:solidFill>
                <a:latin typeface="Courier New" pitchFamily="49" charset="0"/>
              </a:rPr>
              <a:t>mov al,6Bh</a:t>
            </a:r>
          </a:p>
          <a:p>
            <a:pPr>
              <a:lnSpc>
                <a:spcPct val="50000"/>
              </a:lnSpc>
              <a:spcBef>
                <a:spcPct val="50000"/>
              </a:spcBef>
            </a:pPr>
            <a:r>
              <a:rPr lang="en-US" altLang="en-US" sz="1800" b="1">
                <a:solidFill>
                  <a:srgbClr val="FFFFFF"/>
                </a:solidFill>
                <a:latin typeface="Courier New" pitchFamily="49" charset="0"/>
              </a:rPr>
              <a:t>shr al,1	a.</a:t>
            </a:r>
          </a:p>
          <a:p>
            <a:pPr>
              <a:lnSpc>
                <a:spcPct val="50000"/>
              </a:lnSpc>
              <a:spcBef>
                <a:spcPct val="50000"/>
              </a:spcBef>
            </a:pPr>
            <a:r>
              <a:rPr lang="en-US" altLang="en-US" sz="1800" b="1">
                <a:solidFill>
                  <a:srgbClr val="FFFFFF"/>
                </a:solidFill>
                <a:latin typeface="Courier New" pitchFamily="49" charset="0"/>
              </a:rPr>
              <a:t>shl al,3	b.</a:t>
            </a:r>
          </a:p>
          <a:p>
            <a:pPr>
              <a:lnSpc>
                <a:spcPct val="50000"/>
              </a:lnSpc>
              <a:spcBef>
                <a:spcPct val="50000"/>
              </a:spcBef>
            </a:pPr>
            <a:r>
              <a:rPr lang="en-US" altLang="en-US" sz="1800" b="1">
                <a:solidFill>
                  <a:srgbClr val="FFFFFF"/>
                </a:solidFill>
                <a:latin typeface="Courier New" pitchFamily="49" charset="0"/>
              </a:rPr>
              <a:t>mov al,8Ch</a:t>
            </a:r>
          </a:p>
          <a:p>
            <a:pPr>
              <a:lnSpc>
                <a:spcPct val="50000"/>
              </a:lnSpc>
              <a:spcBef>
                <a:spcPct val="50000"/>
              </a:spcBef>
            </a:pPr>
            <a:r>
              <a:rPr lang="en-US" altLang="en-US" sz="1800" b="1">
                <a:solidFill>
                  <a:srgbClr val="FFFFFF"/>
                </a:solidFill>
                <a:latin typeface="Courier New" pitchFamily="49" charset="0"/>
              </a:rPr>
              <a:t>sar al,1	c.</a:t>
            </a:r>
          </a:p>
          <a:p>
            <a:pPr>
              <a:lnSpc>
                <a:spcPct val="50000"/>
              </a:lnSpc>
              <a:spcBef>
                <a:spcPct val="50000"/>
              </a:spcBef>
            </a:pPr>
            <a:r>
              <a:rPr lang="en-US" altLang="en-US" sz="1800" b="1">
                <a:solidFill>
                  <a:srgbClr val="FFFFFF"/>
                </a:solidFill>
                <a:latin typeface="Courier New" pitchFamily="49" charset="0"/>
              </a:rPr>
              <a:t>sar al,3	d.</a:t>
            </a:r>
          </a:p>
          <a:p>
            <a:pPr>
              <a:lnSpc>
                <a:spcPct val="50000"/>
              </a:lnSpc>
              <a:spcBef>
                <a:spcPct val="50000"/>
              </a:spcBef>
            </a:pPr>
            <a:endParaRPr lang="en-US" altLang="en-US" sz="1800" b="1">
              <a:solidFill>
                <a:srgbClr val="FFFFFF"/>
              </a:solidFill>
              <a:latin typeface="Courier New" pitchFamily="49" charset="0"/>
            </a:endParaRPr>
          </a:p>
        </p:txBody>
      </p:sp>
      <p:sp>
        <p:nvSpPr>
          <p:cNvPr id="146436" name="Text Box 2052"/>
          <p:cNvSpPr txBox="1">
            <a:spLocks noChangeArrowheads="1"/>
          </p:cNvSpPr>
          <p:nvPr/>
        </p:nvSpPr>
        <p:spPr bwMode="auto">
          <a:xfrm>
            <a:off x="914400" y="1219200"/>
            <a:ext cx="723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Indicate the hexadecimal value of AL after each shift:</a:t>
            </a:r>
          </a:p>
        </p:txBody>
      </p:sp>
      <p:sp>
        <p:nvSpPr>
          <p:cNvPr id="146437" name="Text Box 2053"/>
          <p:cNvSpPr txBox="1">
            <a:spLocks noChangeArrowheads="1"/>
          </p:cNvSpPr>
          <p:nvPr/>
        </p:nvSpPr>
        <p:spPr bwMode="auto">
          <a:xfrm>
            <a:off x="5257800" y="2068513"/>
            <a:ext cx="3124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CC66"/>
                </a:solidFill>
                <a:latin typeface="Courier New" pitchFamily="49" charset="0"/>
              </a:rPr>
              <a:t>35h</a:t>
            </a:r>
          </a:p>
          <a:p>
            <a:pPr>
              <a:lnSpc>
                <a:spcPct val="50000"/>
              </a:lnSpc>
              <a:spcBef>
                <a:spcPct val="50000"/>
              </a:spcBef>
            </a:pPr>
            <a:r>
              <a:rPr lang="en-US" altLang="en-US" sz="1800" b="1">
                <a:solidFill>
                  <a:srgbClr val="FFCC66"/>
                </a:solidFill>
                <a:latin typeface="Courier New" pitchFamily="49" charset="0"/>
              </a:rPr>
              <a:t>A8h</a:t>
            </a:r>
          </a:p>
          <a:p>
            <a:pPr>
              <a:lnSpc>
                <a:spcPct val="50000"/>
              </a:lnSpc>
              <a:spcBef>
                <a:spcPct val="50000"/>
              </a:spcBef>
            </a:pPr>
            <a:endParaRPr lang="en-US" altLang="en-US" sz="1800" b="1">
              <a:solidFill>
                <a:srgbClr val="FFCC66"/>
              </a:solidFill>
              <a:latin typeface="Courier New" pitchFamily="49" charset="0"/>
            </a:endParaRPr>
          </a:p>
          <a:p>
            <a:pPr>
              <a:lnSpc>
                <a:spcPct val="50000"/>
              </a:lnSpc>
              <a:spcBef>
                <a:spcPct val="50000"/>
              </a:spcBef>
            </a:pPr>
            <a:r>
              <a:rPr lang="en-US" altLang="en-US" sz="1800" b="1">
                <a:solidFill>
                  <a:srgbClr val="FFCC66"/>
                </a:solidFill>
                <a:latin typeface="Courier New" pitchFamily="49" charset="0"/>
              </a:rPr>
              <a:t>C6h</a:t>
            </a:r>
          </a:p>
          <a:p>
            <a:pPr>
              <a:lnSpc>
                <a:spcPct val="50000"/>
              </a:lnSpc>
              <a:spcBef>
                <a:spcPct val="50000"/>
              </a:spcBef>
            </a:pPr>
            <a:r>
              <a:rPr lang="en-US" altLang="en-US" sz="1800" b="1">
                <a:solidFill>
                  <a:srgbClr val="FFCC66"/>
                </a:solidFill>
                <a:latin typeface="Courier New" pitchFamily="49" charset="0"/>
              </a:rPr>
              <a:t>F8h</a:t>
            </a:r>
          </a:p>
          <a:p>
            <a:pPr>
              <a:lnSpc>
                <a:spcPct val="50000"/>
              </a:lnSpc>
              <a:spcBef>
                <a:spcPct val="50000"/>
              </a:spcBef>
            </a:pPr>
            <a:endParaRPr lang="en-US" altLang="en-US" sz="1800" b="1">
              <a:solidFill>
                <a:srgbClr val="FFCC66"/>
              </a:solidFill>
              <a:latin typeface="Courier New" pitchFamily="49" charset="0"/>
            </a:endParaRPr>
          </a:p>
        </p:txBody>
      </p:sp>
    </p:spTree>
    <p:extLst>
      <p:ext uri="{BB962C8B-B14F-4D97-AF65-F5344CB8AC3E}">
        <p14:creationId xmlns:p14="http://schemas.microsoft.com/office/powerpoint/2010/main" val="1098544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6437"/>
                                        </p:tgtEl>
                                        <p:attrNameLst>
                                          <p:attrName>style.visibility</p:attrName>
                                        </p:attrNameLst>
                                      </p:cBhvr>
                                      <p:to>
                                        <p:strVal val="visible"/>
                                      </p:to>
                                    </p:set>
                                    <p:animEffect transition="in" filter="dissolve">
                                      <p:cBhvr>
                                        <p:cTn id="7" dur="500"/>
                                        <p:tgtEl>
                                          <p:spTgt spid="146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F3A0A23B-7ADB-425A-ADC3-3C013B8E736D}" type="slidenum">
              <a:rPr lang="en-US" altLang="en-US">
                <a:solidFill>
                  <a:srgbClr val="FFFFFF"/>
                </a:solidFill>
              </a:rPr>
              <a:pPr/>
              <a:t>32</a:t>
            </a:fld>
            <a:endParaRPr lang="en-US" altLang="en-US">
              <a:solidFill>
                <a:srgbClr val="FFFFFF"/>
              </a:solidFill>
            </a:endParaRPr>
          </a:p>
        </p:txBody>
      </p:sp>
      <p:sp>
        <p:nvSpPr>
          <p:cNvPr id="88066" name="Rectangle 2"/>
          <p:cNvSpPr>
            <a:spLocks noGrp="1" noChangeArrowheads="1"/>
          </p:cNvSpPr>
          <p:nvPr>
            <p:ph type="title"/>
          </p:nvPr>
        </p:nvSpPr>
        <p:spPr/>
        <p:txBody>
          <a:bodyPr/>
          <a:lstStyle/>
          <a:p>
            <a:r>
              <a:rPr lang="en-US" altLang="en-US"/>
              <a:t>ROL Instruction</a:t>
            </a:r>
          </a:p>
        </p:txBody>
      </p:sp>
      <p:sp>
        <p:nvSpPr>
          <p:cNvPr id="88067" name="Rectangle 3"/>
          <p:cNvSpPr>
            <a:spLocks noGrp="1" noChangeArrowheads="1"/>
          </p:cNvSpPr>
          <p:nvPr>
            <p:ph type="body" idx="1"/>
          </p:nvPr>
        </p:nvSpPr>
        <p:spPr>
          <a:xfrm>
            <a:off x="685800" y="1143000"/>
            <a:ext cx="7391400" cy="1676400"/>
          </a:xfrm>
        </p:spPr>
        <p:txBody>
          <a:bodyPr/>
          <a:lstStyle/>
          <a:p>
            <a:pPr>
              <a:lnSpc>
                <a:spcPct val="90000"/>
              </a:lnSpc>
            </a:pPr>
            <a:r>
              <a:rPr lang="en-US" altLang="en-US"/>
              <a:t>ROL (rotate) shifts each bit to the left</a:t>
            </a:r>
          </a:p>
          <a:p>
            <a:pPr>
              <a:lnSpc>
                <a:spcPct val="90000"/>
              </a:lnSpc>
            </a:pPr>
            <a:r>
              <a:rPr lang="en-US" altLang="en-US"/>
              <a:t>The highest bit is copied into both the Carry flag and into the lowest bit</a:t>
            </a:r>
          </a:p>
          <a:p>
            <a:pPr>
              <a:lnSpc>
                <a:spcPct val="90000"/>
              </a:lnSpc>
            </a:pPr>
            <a:r>
              <a:rPr lang="en-US" altLang="en-US"/>
              <a:t>No bits are lost</a:t>
            </a:r>
          </a:p>
        </p:txBody>
      </p:sp>
      <p:graphicFrame>
        <p:nvGraphicFramePr>
          <p:cNvPr id="88068" name="Object 4"/>
          <p:cNvGraphicFramePr>
            <a:graphicFrameLocks noChangeAspect="1"/>
          </p:cNvGraphicFramePr>
          <p:nvPr/>
        </p:nvGraphicFramePr>
        <p:xfrm>
          <a:off x="1371600" y="2971800"/>
          <a:ext cx="5943600" cy="1054100"/>
        </p:xfrm>
        <a:graphic>
          <a:graphicData uri="http://schemas.openxmlformats.org/presentationml/2006/ole">
            <mc:AlternateContent xmlns:mc="http://schemas.openxmlformats.org/markup-compatibility/2006">
              <mc:Choice xmlns:v="urn:schemas-microsoft-com:vml" Requires="v">
                <p:oleObj spid="_x0000_s90159" name="VISIO" r:id="rId3" imgW="3534840" imgH="543600" progId="Visio.Drawing.6">
                  <p:embed/>
                </p:oleObj>
              </mc:Choice>
              <mc:Fallback>
                <p:oleObj name="VISIO" r:id="rId3" imgW="3534840" imgH="5436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299" t="-16902"/>
                      <a:stretch>
                        <a:fillRect/>
                      </a:stretch>
                    </p:blipFill>
                    <p:spPr bwMode="auto">
                      <a:xfrm>
                        <a:off x="1371600" y="2971800"/>
                        <a:ext cx="5943600" cy="10541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2" name="Text Box 8"/>
          <p:cNvSpPr txBox="1">
            <a:spLocks noChangeArrowheads="1"/>
          </p:cNvSpPr>
          <p:nvPr/>
        </p:nvSpPr>
        <p:spPr bwMode="auto">
          <a:xfrm>
            <a:off x="1066800" y="4343400"/>
            <a:ext cx="6324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al,11110000b</a:t>
            </a:r>
          </a:p>
          <a:p>
            <a:pPr>
              <a:lnSpc>
                <a:spcPct val="50000"/>
              </a:lnSpc>
              <a:spcBef>
                <a:spcPct val="50000"/>
              </a:spcBef>
            </a:pPr>
            <a:r>
              <a:rPr lang="en-US" altLang="en-US" sz="1800" b="1" dirty="0" err="1">
                <a:solidFill>
                  <a:srgbClr val="FFFFFF"/>
                </a:solidFill>
                <a:latin typeface="Courier New" pitchFamily="49" charset="0"/>
              </a:rPr>
              <a:t>rol</a:t>
            </a:r>
            <a:r>
              <a:rPr lang="en-US" altLang="en-US" sz="1800" b="1" dirty="0">
                <a:solidFill>
                  <a:srgbClr val="FFFFFF"/>
                </a:solidFill>
                <a:latin typeface="Courier New" pitchFamily="49" charset="0"/>
              </a:rPr>
              <a:t> al,1	; AL = 11100001b</a:t>
            </a:r>
          </a:p>
          <a:p>
            <a:pPr>
              <a:lnSpc>
                <a:spcPct val="50000"/>
              </a:lnSpc>
              <a:spcBef>
                <a:spcPct val="50000"/>
              </a:spcBef>
            </a:pPr>
            <a:endParaRPr lang="en-US" altLang="en-US" sz="1800" b="1" dirty="0">
              <a:solidFill>
                <a:srgbClr val="FFFFFF"/>
              </a:solidFill>
              <a:latin typeface="Courier New" pitchFamily="49" charset="0"/>
            </a:endParaRPr>
          </a:p>
          <a:p>
            <a:pPr>
              <a:lnSpc>
                <a:spcPct val="50000"/>
              </a:lnSpc>
              <a:spcBef>
                <a:spcPct val="50000"/>
              </a:spcBef>
            </a:pPr>
            <a:r>
              <a:rPr lang="en-US" altLang="en-US" sz="1800" b="1" dirty="0" err="1">
                <a:solidFill>
                  <a:srgbClr val="FFFFFF"/>
                </a:solidFill>
                <a:latin typeface="Courier New" pitchFamily="49" charset="0"/>
              </a:rPr>
              <a:t>mov</a:t>
            </a:r>
            <a:r>
              <a:rPr lang="en-US" altLang="en-US" sz="1800" b="1" dirty="0">
                <a:solidFill>
                  <a:srgbClr val="FFFFFF"/>
                </a:solidFill>
                <a:latin typeface="Courier New" pitchFamily="49" charset="0"/>
              </a:rPr>
              <a:t> dl,3Fh</a:t>
            </a:r>
          </a:p>
          <a:p>
            <a:pPr>
              <a:lnSpc>
                <a:spcPct val="50000"/>
              </a:lnSpc>
              <a:spcBef>
                <a:spcPct val="50000"/>
              </a:spcBef>
            </a:pPr>
            <a:r>
              <a:rPr lang="en-US" altLang="en-US" sz="1800" b="1" dirty="0" err="1">
                <a:solidFill>
                  <a:srgbClr val="FFFFFF"/>
                </a:solidFill>
                <a:latin typeface="Courier New" pitchFamily="49" charset="0"/>
              </a:rPr>
              <a:t>rol</a:t>
            </a:r>
            <a:r>
              <a:rPr lang="en-US" altLang="en-US" sz="1800" b="1" dirty="0">
                <a:solidFill>
                  <a:srgbClr val="FFFFFF"/>
                </a:solidFill>
                <a:latin typeface="Courier New" pitchFamily="49" charset="0"/>
              </a:rPr>
              <a:t> dl,4	; DL = </a:t>
            </a:r>
            <a:r>
              <a:rPr lang="en-US" altLang="en-US" sz="1800" b="1" dirty="0" smtClean="0">
                <a:solidFill>
                  <a:srgbClr val="FFFFFF"/>
                </a:solidFill>
                <a:latin typeface="Courier New" pitchFamily="49" charset="0"/>
              </a:rPr>
              <a:t>F3h</a:t>
            </a:r>
          </a:p>
        </p:txBody>
      </p:sp>
    </p:spTree>
    <p:extLst>
      <p:ext uri="{BB962C8B-B14F-4D97-AF65-F5344CB8AC3E}">
        <p14:creationId xmlns:p14="http://schemas.microsoft.com/office/powerpoint/2010/main" val="1320403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8072"/>
                                        </p:tgtEl>
                                        <p:attrNameLst>
                                          <p:attrName>style.visibility</p:attrName>
                                        </p:attrNameLst>
                                      </p:cBhvr>
                                      <p:to>
                                        <p:strVal val="visible"/>
                                      </p:to>
                                    </p:set>
                                    <p:animEffect transition="in" filter="box(in)">
                                      <p:cBhvr>
                                        <p:cTn id="7" dur="500"/>
                                        <p:tgtEl>
                                          <p:spTgt spid="88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DB2D0E67-697F-4E1E-9B83-CC8A7DC4F2B2}" type="slidenum">
              <a:rPr lang="en-US" altLang="en-US">
                <a:solidFill>
                  <a:srgbClr val="FFFFFF"/>
                </a:solidFill>
              </a:rPr>
              <a:pPr/>
              <a:t>33</a:t>
            </a:fld>
            <a:endParaRPr lang="en-US" altLang="en-US">
              <a:solidFill>
                <a:srgbClr val="FFFFFF"/>
              </a:solidFill>
            </a:endParaRPr>
          </a:p>
        </p:txBody>
      </p:sp>
      <p:sp>
        <p:nvSpPr>
          <p:cNvPr id="89090" name="Rectangle 2"/>
          <p:cNvSpPr>
            <a:spLocks noGrp="1" noChangeArrowheads="1"/>
          </p:cNvSpPr>
          <p:nvPr>
            <p:ph type="title"/>
          </p:nvPr>
        </p:nvSpPr>
        <p:spPr/>
        <p:txBody>
          <a:bodyPr/>
          <a:lstStyle/>
          <a:p>
            <a:r>
              <a:rPr lang="en-US" altLang="en-US"/>
              <a:t>ROR Instruction</a:t>
            </a:r>
          </a:p>
        </p:txBody>
      </p:sp>
      <p:sp>
        <p:nvSpPr>
          <p:cNvPr id="89091" name="Rectangle 3"/>
          <p:cNvSpPr>
            <a:spLocks noGrp="1" noChangeArrowheads="1"/>
          </p:cNvSpPr>
          <p:nvPr>
            <p:ph type="body" idx="1"/>
          </p:nvPr>
        </p:nvSpPr>
        <p:spPr>
          <a:xfrm>
            <a:off x="685800" y="1143000"/>
            <a:ext cx="7772400" cy="1828800"/>
          </a:xfrm>
        </p:spPr>
        <p:txBody>
          <a:bodyPr/>
          <a:lstStyle/>
          <a:p>
            <a:r>
              <a:rPr lang="en-US" altLang="en-US"/>
              <a:t>ROR (rotate right) shifts each bit to the right</a:t>
            </a:r>
          </a:p>
          <a:p>
            <a:r>
              <a:rPr lang="en-US" altLang="en-US"/>
              <a:t>The lowest bit is copied into both the Carry flag and into the highest bit</a:t>
            </a:r>
          </a:p>
          <a:p>
            <a:r>
              <a:rPr lang="en-US" altLang="en-US"/>
              <a:t>No bits are lost</a:t>
            </a:r>
          </a:p>
        </p:txBody>
      </p:sp>
      <p:graphicFrame>
        <p:nvGraphicFramePr>
          <p:cNvPr id="89092" name="Object 4"/>
          <p:cNvGraphicFramePr>
            <a:graphicFrameLocks noChangeAspect="1"/>
          </p:cNvGraphicFramePr>
          <p:nvPr/>
        </p:nvGraphicFramePr>
        <p:xfrm>
          <a:off x="1447800" y="2971800"/>
          <a:ext cx="5867400" cy="1023938"/>
        </p:xfrm>
        <a:graphic>
          <a:graphicData uri="http://schemas.openxmlformats.org/presentationml/2006/ole">
            <mc:AlternateContent xmlns:mc="http://schemas.openxmlformats.org/markup-compatibility/2006">
              <mc:Choice xmlns:v="urn:schemas-microsoft-com:vml" Requires="v">
                <p:oleObj spid="_x0000_s91183" name="VISIO" r:id="rId3" imgW="3606480" imgH="543600" progId="Visio.Drawing.6">
                  <p:embed/>
                </p:oleObj>
              </mc:Choice>
              <mc:Fallback>
                <p:oleObj name="VISIO" r:id="rId3" imgW="3606480" imgH="5436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1315" t="-17487" r="-2632"/>
                      <a:stretch>
                        <a:fillRect/>
                      </a:stretch>
                    </p:blipFill>
                    <p:spPr bwMode="auto">
                      <a:xfrm>
                        <a:off x="1447800" y="2971800"/>
                        <a:ext cx="5867400" cy="10239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9093" name="Text Box 5"/>
          <p:cNvSpPr txBox="1">
            <a:spLocks noChangeArrowheads="1"/>
          </p:cNvSpPr>
          <p:nvPr/>
        </p:nvSpPr>
        <p:spPr bwMode="auto">
          <a:xfrm>
            <a:off x="1066800" y="4343400"/>
            <a:ext cx="6324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r>
              <a:rPr lang="en-US" altLang="en-US" sz="1800" b="1">
                <a:solidFill>
                  <a:srgbClr val="FFFFFF"/>
                </a:solidFill>
                <a:latin typeface="Courier New" pitchFamily="49" charset="0"/>
              </a:rPr>
              <a:t>mov al,11110000b</a:t>
            </a:r>
          </a:p>
          <a:p>
            <a:pPr>
              <a:lnSpc>
                <a:spcPct val="50000"/>
              </a:lnSpc>
              <a:spcBef>
                <a:spcPct val="50000"/>
              </a:spcBef>
            </a:pPr>
            <a:r>
              <a:rPr lang="en-US" altLang="en-US" sz="1800" b="1">
                <a:solidFill>
                  <a:srgbClr val="FFFFFF"/>
                </a:solidFill>
                <a:latin typeface="Courier New" pitchFamily="49" charset="0"/>
              </a:rPr>
              <a:t>ror al,1	; AL = 01111000b</a:t>
            </a:r>
          </a:p>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FFFF"/>
                </a:solidFill>
                <a:latin typeface="Courier New" pitchFamily="49" charset="0"/>
              </a:rPr>
              <a:t>mov dl,3Fh</a:t>
            </a:r>
          </a:p>
          <a:p>
            <a:pPr>
              <a:lnSpc>
                <a:spcPct val="50000"/>
              </a:lnSpc>
              <a:spcBef>
                <a:spcPct val="50000"/>
              </a:spcBef>
            </a:pPr>
            <a:r>
              <a:rPr lang="en-US" altLang="en-US" sz="1800" b="1">
                <a:solidFill>
                  <a:srgbClr val="FFFFFF"/>
                </a:solidFill>
                <a:latin typeface="Courier New" pitchFamily="49" charset="0"/>
              </a:rPr>
              <a:t>ror dl,4	; DL = F3h</a:t>
            </a:r>
          </a:p>
        </p:txBody>
      </p:sp>
    </p:spTree>
    <p:extLst>
      <p:ext uri="{BB962C8B-B14F-4D97-AF65-F5344CB8AC3E}">
        <p14:creationId xmlns:p14="http://schemas.microsoft.com/office/powerpoint/2010/main" val="3305182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box(in)">
                                      <p:cBhvr>
                                        <p:cTn id="7"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DBD7B35-F8B0-42B2-939F-8F8DB41A50D1}" type="slidenum">
              <a:rPr lang="en-US" altLang="en-US">
                <a:solidFill>
                  <a:srgbClr val="FF9966"/>
                </a:solidFill>
              </a:rPr>
              <a:pPr/>
              <a:t>34</a:t>
            </a:fld>
            <a:endParaRPr lang="en-US" altLang="en-US">
              <a:solidFill>
                <a:srgbClr val="FF9966"/>
              </a:solidFill>
            </a:endParaRPr>
          </a:p>
        </p:txBody>
      </p:sp>
      <p:sp>
        <p:nvSpPr>
          <p:cNvPr id="86018" name="Rectangle 2"/>
          <p:cNvSpPr>
            <a:spLocks noGrp="1" noChangeArrowheads="1"/>
          </p:cNvSpPr>
          <p:nvPr>
            <p:ph type="title"/>
          </p:nvPr>
        </p:nvSpPr>
        <p:spPr/>
        <p:txBody>
          <a:bodyPr/>
          <a:lstStyle/>
          <a:p>
            <a:r>
              <a:rPr lang="en-US" altLang="en-US"/>
              <a:t>Examples of ROL</a:t>
            </a:r>
          </a:p>
        </p:txBody>
      </p:sp>
      <p:sp>
        <p:nvSpPr>
          <p:cNvPr id="86019" name="Rectangle 3"/>
          <p:cNvSpPr>
            <a:spLocks noGrp="1" noChangeArrowheads="1"/>
          </p:cNvSpPr>
          <p:nvPr>
            <p:ph type="body" idx="1"/>
          </p:nvPr>
        </p:nvSpPr>
        <p:spPr>
          <a:xfrm>
            <a:off x="152400" y="1635125"/>
            <a:ext cx="8839200" cy="5070475"/>
          </a:xfrm>
        </p:spPr>
        <p:txBody>
          <a:bodyPr/>
          <a:lstStyle/>
          <a:p>
            <a:pPr lvl="2"/>
            <a:r>
              <a:rPr lang="en-US" altLang="en-US" dirty="0" err="1"/>
              <a:t>mov</a:t>
            </a:r>
            <a:r>
              <a:rPr lang="en-US" altLang="en-US" dirty="0"/>
              <a:t> ah,40h  ;ah = 0100 0000b</a:t>
            </a:r>
          </a:p>
          <a:p>
            <a:pPr lvl="2"/>
            <a:r>
              <a:rPr lang="en-US" altLang="en-US" dirty="0" err="1"/>
              <a:t>rol</a:t>
            </a:r>
            <a:r>
              <a:rPr lang="en-US" altLang="en-US" dirty="0"/>
              <a:t> ah,1    ;ah = 1000 0000b, CF = 0</a:t>
            </a:r>
          </a:p>
          <a:p>
            <a:pPr lvl="2"/>
            <a:r>
              <a:rPr lang="en-US" altLang="en-US" dirty="0" err="1"/>
              <a:t>rol</a:t>
            </a:r>
            <a:r>
              <a:rPr lang="en-US" altLang="en-US" dirty="0"/>
              <a:t> ah,1    ;ah = 0000 0001b, CF = 1</a:t>
            </a:r>
          </a:p>
          <a:p>
            <a:pPr lvl="2"/>
            <a:r>
              <a:rPr lang="en-US" altLang="en-US" dirty="0" err="1"/>
              <a:t>rol</a:t>
            </a:r>
            <a:r>
              <a:rPr lang="en-US" altLang="en-US" dirty="0"/>
              <a:t> ah,1    ;ah = 0000 0010b, CF = 0</a:t>
            </a:r>
          </a:p>
          <a:p>
            <a:endParaRPr lang="en-US" altLang="en-US" dirty="0"/>
          </a:p>
          <a:p>
            <a:pPr lvl="2"/>
            <a:r>
              <a:rPr lang="en-US" altLang="en-US" dirty="0" err="1"/>
              <a:t>mov</a:t>
            </a:r>
            <a:r>
              <a:rPr lang="en-US" altLang="en-US" dirty="0"/>
              <a:t> ax,1234h  ;ax = 0001 0010 0011 0100b</a:t>
            </a:r>
          </a:p>
          <a:p>
            <a:pPr lvl="2"/>
            <a:r>
              <a:rPr lang="en-US" altLang="en-US" dirty="0" err="1"/>
              <a:t>rol</a:t>
            </a:r>
            <a:r>
              <a:rPr lang="en-US" altLang="en-US" dirty="0"/>
              <a:t> ax,4  ;ax = 2341h</a:t>
            </a:r>
          </a:p>
          <a:p>
            <a:pPr lvl="2"/>
            <a:r>
              <a:rPr lang="en-US" altLang="en-US" dirty="0" err="1"/>
              <a:t>rol</a:t>
            </a:r>
            <a:r>
              <a:rPr lang="en-US" altLang="en-US" dirty="0"/>
              <a:t> ax,4  ;ax = 3412h</a:t>
            </a:r>
          </a:p>
          <a:p>
            <a:pPr lvl="2"/>
            <a:r>
              <a:rPr lang="en-US" altLang="en-US" dirty="0" err="1"/>
              <a:t>rol</a:t>
            </a:r>
            <a:r>
              <a:rPr lang="en-US" altLang="en-US" dirty="0"/>
              <a:t> ax,4  ;ax = 4123h</a:t>
            </a:r>
          </a:p>
        </p:txBody>
      </p:sp>
    </p:spTree>
    <p:extLst>
      <p:ext uri="{BB962C8B-B14F-4D97-AF65-F5344CB8AC3E}">
        <p14:creationId xmlns:p14="http://schemas.microsoft.com/office/powerpoint/2010/main" val="309715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72826319-1AD8-4A29-9429-A76F0243D68A}" type="slidenum">
              <a:rPr lang="en-US" altLang="en-US">
                <a:solidFill>
                  <a:srgbClr val="FFFFFF"/>
                </a:solidFill>
              </a:rPr>
              <a:pPr/>
              <a:t>35</a:t>
            </a:fld>
            <a:endParaRPr lang="en-US" altLang="en-US">
              <a:solidFill>
                <a:srgbClr val="FFFFFF"/>
              </a:solidFill>
            </a:endParaRPr>
          </a:p>
        </p:txBody>
      </p:sp>
      <p:sp>
        <p:nvSpPr>
          <p:cNvPr id="144386" name="Rectangle 1026"/>
          <p:cNvSpPr>
            <a:spLocks noGrp="1" noChangeArrowheads="1"/>
          </p:cNvSpPr>
          <p:nvPr>
            <p:ph type="title"/>
          </p:nvPr>
        </p:nvSpPr>
        <p:spPr/>
        <p:txBody>
          <a:bodyPr/>
          <a:lstStyle/>
          <a:p>
            <a:r>
              <a:rPr lang="en-US" altLang="en-US"/>
              <a:t>Your turn . . .</a:t>
            </a:r>
          </a:p>
        </p:txBody>
      </p:sp>
      <p:sp>
        <p:nvSpPr>
          <p:cNvPr id="144387" name="Text Box 1027"/>
          <p:cNvSpPr txBox="1">
            <a:spLocks noChangeArrowheads="1"/>
          </p:cNvSpPr>
          <p:nvPr/>
        </p:nvSpPr>
        <p:spPr bwMode="auto">
          <a:xfrm>
            <a:off x="1143000" y="2057400"/>
            <a:ext cx="5867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r>
              <a:rPr lang="en-US" altLang="en-US" sz="1800" b="1">
                <a:solidFill>
                  <a:srgbClr val="FFFFFF"/>
                </a:solidFill>
                <a:latin typeface="Courier New" pitchFamily="49" charset="0"/>
              </a:rPr>
              <a:t>mov al,6Bh</a:t>
            </a:r>
          </a:p>
          <a:p>
            <a:pPr>
              <a:lnSpc>
                <a:spcPct val="50000"/>
              </a:lnSpc>
              <a:spcBef>
                <a:spcPct val="50000"/>
              </a:spcBef>
            </a:pPr>
            <a:r>
              <a:rPr lang="en-US" altLang="en-US" sz="1800" b="1">
                <a:solidFill>
                  <a:srgbClr val="FFFFFF"/>
                </a:solidFill>
                <a:latin typeface="Courier New" pitchFamily="49" charset="0"/>
              </a:rPr>
              <a:t>ror al,1	a.</a:t>
            </a:r>
          </a:p>
          <a:p>
            <a:pPr>
              <a:lnSpc>
                <a:spcPct val="50000"/>
              </a:lnSpc>
              <a:spcBef>
                <a:spcPct val="50000"/>
              </a:spcBef>
            </a:pPr>
            <a:r>
              <a:rPr lang="en-US" altLang="en-US" sz="1800" b="1">
                <a:solidFill>
                  <a:srgbClr val="FFFFFF"/>
                </a:solidFill>
                <a:latin typeface="Courier New" pitchFamily="49" charset="0"/>
              </a:rPr>
              <a:t>rol al,3	b.</a:t>
            </a:r>
          </a:p>
          <a:p>
            <a:pPr>
              <a:lnSpc>
                <a:spcPct val="50000"/>
              </a:lnSpc>
              <a:spcBef>
                <a:spcPct val="50000"/>
              </a:spcBef>
            </a:pPr>
            <a:endParaRPr lang="en-US" altLang="en-US" sz="1800" b="1">
              <a:solidFill>
                <a:srgbClr val="FFFFFF"/>
              </a:solidFill>
              <a:latin typeface="Courier New" pitchFamily="49" charset="0"/>
            </a:endParaRPr>
          </a:p>
        </p:txBody>
      </p:sp>
      <p:sp>
        <p:nvSpPr>
          <p:cNvPr id="144388" name="Text Box 1028"/>
          <p:cNvSpPr txBox="1">
            <a:spLocks noChangeArrowheads="1"/>
          </p:cNvSpPr>
          <p:nvPr/>
        </p:nvSpPr>
        <p:spPr bwMode="auto">
          <a:xfrm>
            <a:off x="838200" y="1219200"/>
            <a:ext cx="723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Indicate the hexadecimal value of AL after each rotation:</a:t>
            </a:r>
          </a:p>
        </p:txBody>
      </p:sp>
      <p:sp>
        <p:nvSpPr>
          <p:cNvPr id="144389" name="Text Box 1029"/>
          <p:cNvSpPr txBox="1">
            <a:spLocks noChangeArrowheads="1"/>
          </p:cNvSpPr>
          <p:nvPr/>
        </p:nvSpPr>
        <p:spPr bwMode="auto">
          <a:xfrm>
            <a:off x="5257800" y="2068513"/>
            <a:ext cx="3124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r>
              <a:rPr lang="en-US" altLang="en-US" sz="1800" b="1">
                <a:solidFill>
                  <a:srgbClr val="FFCC66"/>
                </a:solidFill>
                <a:latin typeface="Courier New" pitchFamily="49" charset="0"/>
              </a:rPr>
              <a:t>B5h</a:t>
            </a:r>
          </a:p>
          <a:p>
            <a:pPr>
              <a:lnSpc>
                <a:spcPct val="50000"/>
              </a:lnSpc>
              <a:spcBef>
                <a:spcPct val="50000"/>
              </a:spcBef>
            </a:pPr>
            <a:r>
              <a:rPr lang="en-US" altLang="en-US" sz="1800" b="1">
                <a:solidFill>
                  <a:srgbClr val="FFCC66"/>
                </a:solidFill>
                <a:latin typeface="Courier New" pitchFamily="49" charset="0"/>
              </a:rPr>
              <a:t>ADh</a:t>
            </a:r>
          </a:p>
          <a:p>
            <a:pPr>
              <a:lnSpc>
                <a:spcPct val="50000"/>
              </a:lnSpc>
              <a:spcBef>
                <a:spcPct val="50000"/>
              </a:spcBef>
            </a:pPr>
            <a:endParaRPr lang="en-US" altLang="en-US" sz="1800" b="1">
              <a:solidFill>
                <a:srgbClr val="FFCC66"/>
              </a:solidFill>
              <a:latin typeface="Courier New" pitchFamily="49" charset="0"/>
            </a:endParaRPr>
          </a:p>
        </p:txBody>
      </p:sp>
    </p:spTree>
    <p:extLst>
      <p:ext uri="{BB962C8B-B14F-4D97-AF65-F5344CB8AC3E}">
        <p14:creationId xmlns:p14="http://schemas.microsoft.com/office/powerpoint/2010/main" val="720900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4389"/>
                                        </p:tgtEl>
                                        <p:attrNameLst>
                                          <p:attrName>style.visibility</p:attrName>
                                        </p:attrNameLst>
                                      </p:cBhvr>
                                      <p:to>
                                        <p:strVal val="visible"/>
                                      </p:to>
                                    </p:set>
                                    <p:animEffect transition="in" filter="dissolve">
                                      <p:cBhvr>
                                        <p:cTn id="7" dur="500"/>
                                        <p:tgtEl>
                                          <p:spTgt spid="14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A335D6A4-AF4A-4CB3-B563-8D597196240E}" type="slidenum">
              <a:rPr lang="en-US" altLang="en-US">
                <a:solidFill>
                  <a:srgbClr val="FFFFFF"/>
                </a:solidFill>
              </a:rPr>
              <a:pPr/>
              <a:t>36</a:t>
            </a:fld>
            <a:endParaRPr lang="en-US" altLang="en-US">
              <a:solidFill>
                <a:srgbClr val="FFFFFF"/>
              </a:solidFill>
            </a:endParaRPr>
          </a:p>
        </p:txBody>
      </p:sp>
      <p:sp>
        <p:nvSpPr>
          <p:cNvPr id="90114" name="Rectangle 2"/>
          <p:cNvSpPr>
            <a:spLocks noGrp="1" noChangeArrowheads="1"/>
          </p:cNvSpPr>
          <p:nvPr>
            <p:ph type="title"/>
          </p:nvPr>
        </p:nvSpPr>
        <p:spPr/>
        <p:txBody>
          <a:bodyPr/>
          <a:lstStyle/>
          <a:p>
            <a:r>
              <a:rPr lang="en-US" altLang="en-US"/>
              <a:t>RCL Instruction</a:t>
            </a:r>
          </a:p>
        </p:txBody>
      </p:sp>
      <p:sp>
        <p:nvSpPr>
          <p:cNvPr id="90115" name="Rectangle 3"/>
          <p:cNvSpPr>
            <a:spLocks noGrp="1" noChangeArrowheads="1"/>
          </p:cNvSpPr>
          <p:nvPr>
            <p:ph type="body" idx="1"/>
          </p:nvPr>
        </p:nvSpPr>
        <p:spPr>
          <a:xfrm>
            <a:off x="685800" y="1143000"/>
            <a:ext cx="7772400" cy="1600200"/>
          </a:xfrm>
        </p:spPr>
        <p:txBody>
          <a:bodyPr/>
          <a:lstStyle/>
          <a:p>
            <a:r>
              <a:rPr lang="en-US" altLang="en-US" dirty="0"/>
              <a:t>RCL (rotate </a:t>
            </a:r>
            <a:r>
              <a:rPr lang="en-US" altLang="en-US" dirty="0" smtClean="0"/>
              <a:t>with carry </a:t>
            </a:r>
            <a:r>
              <a:rPr lang="en-US" altLang="en-US" dirty="0"/>
              <a:t>left) shifts each bit to the left</a:t>
            </a:r>
          </a:p>
          <a:p>
            <a:r>
              <a:rPr lang="en-US" altLang="en-US" dirty="0"/>
              <a:t>Copies the Carry flag to the least significant bit</a:t>
            </a:r>
          </a:p>
          <a:p>
            <a:r>
              <a:rPr lang="en-US" altLang="en-US" dirty="0"/>
              <a:t>Copies the most significant bit to the Carry flag</a:t>
            </a:r>
          </a:p>
        </p:txBody>
      </p:sp>
      <p:graphicFrame>
        <p:nvGraphicFramePr>
          <p:cNvPr id="90117" name="Object 5"/>
          <p:cNvGraphicFramePr>
            <a:graphicFrameLocks noChangeAspect="1"/>
          </p:cNvGraphicFramePr>
          <p:nvPr/>
        </p:nvGraphicFramePr>
        <p:xfrm>
          <a:off x="1752600" y="2743200"/>
          <a:ext cx="5410200" cy="1089025"/>
        </p:xfrm>
        <a:graphic>
          <a:graphicData uri="http://schemas.openxmlformats.org/presentationml/2006/ole">
            <mc:AlternateContent xmlns:mc="http://schemas.openxmlformats.org/markup-compatibility/2006">
              <mc:Choice xmlns:v="urn:schemas-microsoft-com:vml" Requires="v">
                <p:oleObj spid="_x0000_s92207" name="VISIO" r:id="rId3" imgW="3622680" imgH="728640" progId="Visio.Drawing.6">
                  <p:embed/>
                </p:oleObj>
              </mc:Choice>
              <mc:Fallback>
                <p:oleObj name="VISIO" r:id="rId3" imgW="3622680" imgH="7286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743200"/>
                        <a:ext cx="5410200" cy="10890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8" name="Text Box 6"/>
          <p:cNvSpPr txBox="1">
            <a:spLocks noChangeArrowheads="1"/>
          </p:cNvSpPr>
          <p:nvPr/>
        </p:nvSpPr>
        <p:spPr bwMode="auto">
          <a:xfrm>
            <a:off x="838200" y="4191000"/>
            <a:ext cx="7010400" cy="139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tabLst>
                <a:tab pos="3205163" algn="l"/>
              </a:tabLst>
              <a:defRPr sz="2400">
                <a:solidFill>
                  <a:schemeClr val="tx1"/>
                </a:solidFill>
                <a:latin typeface="Times New Roman" charset="0"/>
              </a:defRPr>
            </a:lvl1pPr>
            <a:lvl2pPr>
              <a:tabLst>
                <a:tab pos="3205163" algn="l"/>
              </a:tabLst>
              <a:defRPr sz="2400">
                <a:solidFill>
                  <a:schemeClr val="tx1"/>
                </a:solidFill>
                <a:latin typeface="Times New Roman" charset="0"/>
              </a:defRPr>
            </a:lvl2pPr>
            <a:lvl3pPr>
              <a:tabLst>
                <a:tab pos="3205163" algn="l"/>
              </a:tabLst>
              <a:defRPr sz="2400">
                <a:solidFill>
                  <a:schemeClr val="tx1"/>
                </a:solidFill>
                <a:latin typeface="Times New Roman" charset="0"/>
              </a:defRPr>
            </a:lvl3pPr>
            <a:lvl4pPr>
              <a:tabLst>
                <a:tab pos="3205163" algn="l"/>
              </a:tabLst>
              <a:defRPr sz="2400">
                <a:solidFill>
                  <a:schemeClr val="tx1"/>
                </a:solidFill>
                <a:latin typeface="Times New Roman" charset="0"/>
              </a:defRPr>
            </a:lvl4pPr>
            <a:lvl5pPr>
              <a:tabLst>
                <a:tab pos="3205163" algn="l"/>
              </a:tabLst>
              <a:defRPr sz="2400">
                <a:solidFill>
                  <a:schemeClr val="tx1"/>
                </a:solidFill>
                <a:latin typeface="Times New Roman" charset="0"/>
              </a:defRPr>
            </a:lvl5pPr>
            <a:lvl6pPr fontAlgn="base">
              <a:spcBef>
                <a:spcPct val="0"/>
              </a:spcBef>
              <a:spcAft>
                <a:spcPct val="0"/>
              </a:spcAft>
              <a:tabLst>
                <a:tab pos="3205163" algn="l"/>
              </a:tabLst>
              <a:defRPr sz="2400">
                <a:solidFill>
                  <a:schemeClr val="tx1"/>
                </a:solidFill>
                <a:latin typeface="Times New Roman" charset="0"/>
              </a:defRPr>
            </a:lvl6pPr>
            <a:lvl7pPr fontAlgn="base">
              <a:spcBef>
                <a:spcPct val="0"/>
              </a:spcBef>
              <a:spcAft>
                <a:spcPct val="0"/>
              </a:spcAft>
              <a:tabLst>
                <a:tab pos="3205163" algn="l"/>
              </a:tabLst>
              <a:defRPr sz="2400">
                <a:solidFill>
                  <a:schemeClr val="tx1"/>
                </a:solidFill>
                <a:latin typeface="Times New Roman" charset="0"/>
              </a:defRPr>
            </a:lvl7pPr>
            <a:lvl8pPr fontAlgn="base">
              <a:spcBef>
                <a:spcPct val="0"/>
              </a:spcBef>
              <a:spcAft>
                <a:spcPct val="0"/>
              </a:spcAft>
              <a:tabLst>
                <a:tab pos="3205163" algn="l"/>
              </a:tabLst>
              <a:defRPr sz="2400">
                <a:solidFill>
                  <a:schemeClr val="tx1"/>
                </a:solidFill>
                <a:latin typeface="Times New Roman" charset="0"/>
              </a:defRPr>
            </a:lvl8pPr>
            <a:lvl9pPr fontAlgn="base">
              <a:spcBef>
                <a:spcPct val="0"/>
              </a:spcBef>
              <a:spcAft>
                <a:spcPct val="0"/>
              </a:spcAft>
              <a:tabLst>
                <a:tab pos="3205163" algn="l"/>
              </a:tabLst>
              <a:defRPr sz="2400">
                <a:solidFill>
                  <a:schemeClr val="tx1"/>
                </a:solidFill>
                <a:latin typeface="Times New Roman" charset="0"/>
              </a:defRPr>
            </a:lvl9pPr>
          </a:lstStyle>
          <a:p>
            <a:pPr>
              <a:lnSpc>
                <a:spcPct val="60000"/>
              </a:lnSpc>
              <a:spcBef>
                <a:spcPct val="50000"/>
              </a:spcBef>
            </a:pPr>
            <a:r>
              <a:rPr lang="en-US" altLang="en-US" sz="1900" b="1">
                <a:solidFill>
                  <a:srgbClr val="FFFFFF"/>
                </a:solidFill>
                <a:latin typeface="Courier New" pitchFamily="49" charset="0"/>
              </a:rPr>
              <a:t>clc		; CF = 0</a:t>
            </a:r>
          </a:p>
          <a:p>
            <a:pPr>
              <a:lnSpc>
                <a:spcPct val="60000"/>
              </a:lnSpc>
              <a:spcBef>
                <a:spcPct val="50000"/>
              </a:spcBef>
            </a:pPr>
            <a:r>
              <a:rPr lang="en-US" altLang="en-US" sz="1900" b="1">
                <a:solidFill>
                  <a:srgbClr val="FFFFFF"/>
                </a:solidFill>
                <a:latin typeface="Courier New" pitchFamily="49" charset="0"/>
              </a:rPr>
              <a:t>mov bl,88h		; CF,BL = 0 10001000b</a:t>
            </a:r>
          </a:p>
          <a:p>
            <a:pPr>
              <a:lnSpc>
                <a:spcPct val="60000"/>
              </a:lnSpc>
              <a:spcBef>
                <a:spcPct val="50000"/>
              </a:spcBef>
            </a:pPr>
            <a:r>
              <a:rPr lang="en-US" altLang="en-US" sz="1900" b="1">
                <a:solidFill>
                  <a:srgbClr val="FFFFFF"/>
                </a:solidFill>
                <a:latin typeface="Courier New" pitchFamily="49" charset="0"/>
              </a:rPr>
              <a:t>rcl bl,1		; CF,BL = 1 00010000b</a:t>
            </a:r>
          </a:p>
          <a:p>
            <a:pPr>
              <a:lnSpc>
                <a:spcPct val="60000"/>
              </a:lnSpc>
              <a:spcBef>
                <a:spcPct val="50000"/>
              </a:spcBef>
            </a:pPr>
            <a:r>
              <a:rPr lang="en-US" altLang="en-US" sz="1900" b="1">
                <a:solidFill>
                  <a:srgbClr val="FFFFFF"/>
                </a:solidFill>
                <a:latin typeface="Courier New" pitchFamily="49" charset="0"/>
              </a:rPr>
              <a:t>rcl bl,1		; CF,BL = 0 00100001b</a:t>
            </a:r>
          </a:p>
        </p:txBody>
      </p:sp>
    </p:spTree>
    <p:extLst>
      <p:ext uri="{BB962C8B-B14F-4D97-AF65-F5344CB8AC3E}">
        <p14:creationId xmlns:p14="http://schemas.microsoft.com/office/powerpoint/2010/main" val="3770462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0118"/>
                                        </p:tgtEl>
                                        <p:attrNameLst>
                                          <p:attrName>style.visibility</p:attrName>
                                        </p:attrNameLst>
                                      </p:cBhvr>
                                      <p:to>
                                        <p:strVal val="visible"/>
                                      </p:to>
                                    </p:set>
                                    <p:animEffect transition="in" filter="box(in)">
                                      <p:cBhvr>
                                        <p:cTn id="7" dur="500"/>
                                        <p:tgtEl>
                                          <p:spTgt spid="90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67F19B91-726D-46AF-B19B-A7D833A91C2C}" type="slidenum">
              <a:rPr lang="en-US" altLang="en-US">
                <a:solidFill>
                  <a:srgbClr val="FFFFFF"/>
                </a:solidFill>
              </a:rPr>
              <a:pPr/>
              <a:t>37</a:t>
            </a:fld>
            <a:endParaRPr lang="en-US" altLang="en-US">
              <a:solidFill>
                <a:srgbClr val="FFFFFF"/>
              </a:solidFill>
            </a:endParaRPr>
          </a:p>
        </p:txBody>
      </p:sp>
      <p:sp>
        <p:nvSpPr>
          <p:cNvPr id="91138" name="Rectangle 2"/>
          <p:cNvSpPr>
            <a:spLocks noGrp="1" noChangeArrowheads="1"/>
          </p:cNvSpPr>
          <p:nvPr>
            <p:ph type="title"/>
          </p:nvPr>
        </p:nvSpPr>
        <p:spPr/>
        <p:txBody>
          <a:bodyPr/>
          <a:lstStyle/>
          <a:p>
            <a:r>
              <a:rPr lang="en-US" altLang="en-US"/>
              <a:t>RCR Instruction</a:t>
            </a:r>
          </a:p>
        </p:txBody>
      </p:sp>
      <p:sp>
        <p:nvSpPr>
          <p:cNvPr id="91140" name="Rectangle 4"/>
          <p:cNvSpPr>
            <a:spLocks noGrp="1" noChangeArrowheads="1"/>
          </p:cNvSpPr>
          <p:nvPr>
            <p:ph type="body" idx="1"/>
          </p:nvPr>
        </p:nvSpPr>
        <p:spPr>
          <a:xfrm>
            <a:off x="685800" y="1143000"/>
            <a:ext cx="8001000" cy="1600200"/>
          </a:xfrm>
          <a:noFill/>
          <a:ln/>
        </p:spPr>
        <p:txBody>
          <a:bodyPr/>
          <a:lstStyle/>
          <a:p>
            <a:r>
              <a:rPr lang="en-US" altLang="en-US" dirty="0"/>
              <a:t>RCR (rotate </a:t>
            </a:r>
            <a:r>
              <a:rPr lang="en-US" altLang="en-US" dirty="0" smtClean="0"/>
              <a:t>with carry </a:t>
            </a:r>
            <a:r>
              <a:rPr lang="en-US" altLang="en-US" dirty="0"/>
              <a:t>right) shifts each bit to the right</a:t>
            </a:r>
          </a:p>
          <a:p>
            <a:r>
              <a:rPr lang="en-US" altLang="en-US" dirty="0"/>
              <a:t>Copies the Carry flag to the most significant bit</a:t>
            </a:r>
          </a:p>
          <a:p>
            <a:r>
              <a:rPr lang="en-US" altLang="en-US" dirty="0"/>
              <a:t>Copies the least significant bit to the Carry flag</a:t>
            </a:r>
          </a:p>
        </p:txBody>
      </p:sp>
      <p:sp>
        <p:nvSpPr>
          <p:cNvPr id="91142" name="Text Box 6"/>
          <p:cNvSpPr txBox="1">
            <a:spLocks noChangeArrowheads="1"/>
          </p:cNvSpPr>
          <p:nvPr/>
        </p:nvSpPr>
        <p:spPr bwMode="auto">
          <a:xfrm>
            <a:off x="914400" y="4191000"/>
            <a:ext cx="6629400"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tabLst>
                <a:tab pos="3205163" algn="l"/>
              </a:tabLst>
              <a:defRPr sz="2400">
                <a:solidFill>
                  <a:schemeClr val="tx1"/>
                </a:solidFill>
                <a:latin typeface="Times New Roman" charset="0"/>
              </a:defRPr>
            </a:lvl1pPr>
            <a:lvl2pPr>
              <a:tabLst>
                <a:tab pos="3205163" algn="l"/>
              </a:tabLst>
              <a:defRPr sz="2400">
                <a:solidFill>
                  <a:schemeClr val="tx1"/>
                </a:solidFill>
                <a:latin typeface="Times New Roman" charset="0"/>
              </a:defRPr>
            </a:lvl2pPr>
            <a:lvl3pPr>
              <a:tabLst>
                <a:tab pos="3205163" algn="l"/>
              </a:tabLst>
              <a:defRPr sz="2400">
                <a:solidFill>
                  <a:schemeClr val="tx1"/>
                </a:solidFill>
                <a:latin typeface="Times New Roman" charset="0"/>
              </a:defRPr>
            </a:lvl3pPr>
            <a:lvl4pPr>
              <a:tabLst>
                <a:tab pos="3205163" algn="l"/>
              </a:tabLst>
              <a:defRPr sz="2400">
                <a:solidFill>
                  <a:schemeClr val="tx1"/>
                </a:solidFill>
                <a:latin typeface="Times New Roman" charset="0"/>
              </a:defRPr>
            </a:lvl4pPr>
            <a:lvl5pPr>
              <a:tabLst>
                <a:tab pos="3205163" algn="l"/>
              </a:tabLst>
              <a:defRPr sz="2400">
                <a:solidFill>
                  <a:schemeClr val="tx1"/>
                </a:solidFill>
                <a:latin typeface="Times New Roman" charset="0"/>
              </a:defRPr>
            </a:lvl5pPr>
            <a:lvl6pPr fontAlgn="base">
              <a:spcBef>
                <a:spcPct val="0"/>
              </a:spcBef>
              <a:spcAft>
                <a:spcPct val="0"/>
              </a:spcAft>
              <a:tabLst>
                <a:tab pos="3205163" algn="l"/>
              </a:tabLst>
              <a:defRPr sz="2400">
                <a:solidFill>
                  <a:schemeClr val="tx1"/>
                </a:solidFill>
                <a:latin typeface="Times New Roman" charset="0"/>
              </a:defRPr>
            </a:lvl6pPr>
            <a:lvl7pPr fontAlgn="base">
              <a:spcBef>
                <a:spcPct val="0"/>
              </a:spcBef>
              <a:spcAft>
                <a:spcPct val="0"/>
              </a:spcAft>
              <a:tabLst>
                <a:tab pos="3205163" algn="l"/>
              </a:tabLst>
              <a:defRPr sz="2400">
                <a:solidFill>
                  <a:schemeClr val="tx1"/>
                </a:solidFill>
                <a:latin typeface="Times New Roman" charset="0"/>
              </a:defRPr>
            </a:lvl7pPr>
            <a:lvl8pPr fontAlgn="base">
              <a:spcBef>
                <a:spcPct val="0"/>
              </a:spcBef>
              <a:spcAft>
                <a:spcPct val="0"/>
              </a:spcAft>
              <a:tabLst>
                <a:tab pos="3205163" algn="l"/>
              </a:tabLst>
              <a:defRPr sz="2400">
                <a:solidFill>
                  <a:schemeClr val="tx1"/>
                </a:solidFill>
                <a:latin typeface="Times New Roman" charset="0"/>
              </a:defRPr>
            </a:lvl8pPr>
            <a:lvl9pPr fontAlgn="base">
              <a:spcBef>
                <a:spcPct val="0"/>
              </a:spcBef>
              <a:spcAft>
                <a:spcPct val="0"/>
              </a:spcAft>
              <a:tabLst>
                <a:tab pos="3205163" algn="l"/>
              </a:tabLst>
              <a:defRPr sz="2400">
                <a:solidFill>
                  <a:schemeClr val="tx1"/>
                </a:solidFill>
                <a:latin typeface="Times New Roman" charset="0"/>
              </a:defRPr>
            </a:lvl9pPr>
          </a:lstStyle>
          <a:p>
            <a:pPr>
              <a:lnSpc>
                <a:spcPct val="60000"/>
              </a:lnSpc>
              <a:spcBef>
                <a:spcPct val="50000"/>
              </a:spcBef>
            </a:pPr>
            <a:r>
              <a:rPr lang="en-US" altLang="en-US" sz="1900" b="1">
                <a:solidFill>
                  <a:srgbClr val="FFFFFF"/>
                </a:solidFill>
                <a:latin typeface="Courier New" pitchFamily="49" charset="0"/>
              </a:rPr>
              <a:t>stc	; CF = 1</a:t>
            </a:r>
          </a:p>
          <a:p>
            <a:pPr>
              <a:lnSpc>
                <a:spcPct val="60000"/>
              </a:lnSpc>
              <a:spcBef>
                <a:spcPct val="50000"/>
              </a:spcBef>
            </a:pPr>
            <a:r>
              <a:rPr lang="en-US" altLang="en-US" sz="1900" b="1">
                <a:solidFill>
                  <a:srgbClr val="FFFFFF"/>
                </a:solidFill>
                <a:latin typeface="Courier New" pitchFamily="49" charset="0"/>
              </a:rPr>
              <a:t>mov ah,10h	; CF,AH = 1 00010000b</a:t>
            </a:r>
          </a:p>
          <a:p>
            <a:pPr>
              <a:lnSpc>
                <a:spcPct val="60000"/>
              </a:lnSpc>
              <a:spcBef>
                <a:spcPct val="50000"/>
              </a:spcBef>
            </a:pPr>
            <a:r>
              <a:rPr lang="en-US" altLang="en-US" sz="1900" b="1">
                <a:solidFill>
                  <a:srgbClr val="FFFFFF"/>
                </a:solidFill>
                <a:latin typeface="Courier New" pitchFamily="49" charset="0"/>
              </a:rPr>
              <a:t>rcr ah,1	; CF,AH = 0 10001000b</a:t>
            </a:r>
          </a:p>
        </p:txBody>
      </p:sp>
      <p:graphicFrame>
        <p:nvGraphicFramePr>
          <p:cNvPr id="91144" name="Object 8"/>
          <p:cNvGraphicFramePr>
            <a:graphicFrameLocks noChangeAspect="1"/>
          </p:cNvGraphicFramePr>
          <p:nvPr/>
        </p:nvGraphicFramePr>
        <p:xfrm>
          <a:off x="1752600" y="2743200"/>
          <a:ext cx="5562600" cy="1093788"/>
        </p:xfrm>
        <a:graphic>
          <a:graphicData uri="http://schemas.openxmlformats.org/presentationml/2006/ole">
            <mc:AlternateContent xmlns:mc="http://schemas.openxmlformats.org/markup-compatibility/2006">
              <mc:Choice xmlns:v="urn:schemas-microsoft-com:vml" Requires="v">
                <p:oleObj spid="_x0000_s93231" name="VISIO" r:id="rId3" imgW="3606480" imgH="728640" progId="Visio.Drawing.6">
                  <p:embed/>
                </p:oleObj>
              </mc:Choice>
              <mc:Fallback>
                <p:oleObj name="VISIO" r:id="rId3" imgW="3606480" imgH="7286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2817"/>
                      <a:stretch>
                        <a:fillRect/>
                      </a:stretch>
                    </p:blipFill>
                    <p:spPr bwMode="auto">
                      <a:xfrm>
                        <a:off x="1752600" y="2743200"/>
                        <a:ext cx="5562600" cy="10937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8594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142"/>
                                        </p:tgtEl>
                                        <p:attrNameLst>
                                          <p:attrName>style.visibility</p:attrName>
                                        </p:attrNameLst>
                                      </p:cBhvr>
                                      <p:to>
                                        <p:strVal val="visible"/>
                                      </p:to>
                                    </p:set>
                                    <p:animEffect transition="in" filter="box(in)">
                                      <p:cBhvr>
                                        <p:cTn id="7" dur="500"/>
                                        <p:tgtEl>
                                          <p:spTgt spid="91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fld id="{71C72522-C5A8-4563-9528-A2E52A2266A6}" type="slidenum">
              <a:rPr lang="en-US" altLang="en-US">
                <a:solidFill>
                  <a:srgbClr val="FF9966"/>
                </a:solidFill>
              </a:rPr>
              <a:pPr/>
              <a:t>38</a:t>
            </a:fld>
            <a:endParaRPr lang="en-US" altLang="en-US">
              <a:solidFill>
                <a:srgbClr val="FF9966"/>
              </a:solidFill>
            </a:endParaRPr>
          </a:p>
        </p:txBody>
      </p:sp>
      <p:sp>
        <p:nvSpPr>
          <p:cNvPr id="88066" name="Rectangle 2"/>
          <p:cNvSpPr>
            <a:spLocks noGrp="1" noChangeArrowheads="1"/>
          </p:cNvSpPr>
          <p:nvPr>
            <p:ph type="title"/>
          </p:nvPr>
        </p:nvSpPr>
        <p:spPr/>
        <p:txBody>
          <a:bodyPr/>
          <a:lstStyle/>
          <a:p>
            <a:r>
              <a:rPr lang="en-US" altLang="en-US"/>
              <a:t>Ex: inverting the content of AL*</a:t>
            </a:r>
          </a:p>
        </p:txBody>
      </p:sp>
      <p:sp>
        <p:nvSpPr>
          <p:cNvPr id="88067" name="Rectangle 3"/>
          <p:cNvSpPr>
            <a:spLocks noGrp="1" noChangeArrowheads="1"/>
          </p:cNvSpPr>
          <p:nvPr>
            <p:ph type="body" idx="1"/>
          </p:nvPr>
        </p:nvSpPr>
        <p:spPr>
          <a:xfrm>
            <a:off x="1028700" y="1447800"/>
            <a:ext cx="7886700" cy="4648200"/>
          </a:xfrm>
        </p:spPr>
        <p:txBody>
          <a:bodyPr/>
          <a:lstStyle/>
          <a:p>
            <a:r>
              <a:rPr lang="en-US" altLang="en-US" dirty="0"/>
              <a:t>Ex: whenever AL = 1 1 0 0 0 0 0 1b we want to have</a:t>
            </a:r>
          </a:p>
          <a:p>
            <a:endParaRPr lang="en-US" altLang="en-US" dirty="0"/>
          </a:p>
          <a:p>
            <a:pPr>
              <a:buFont typeface="Wingdings" pitchFamily="2" charset="2"/>
              <a:buNone/>
            </a:pPr>
            <a:r>
              <a:rPr lang="en-US" altLang="en-US" dirty="0"/>
              <a:t>            	      AL = 1 0 0 0 0 0 1 1b </a:t>
            </a:r>
          </a:p>
          <a:p>
            <a:pPr lvl="3"/>
            <a:r>
              <a:rPr lang="en-US" altLang="en-US" dirty="0" err="1"/>
              <a:t>mov</a:t>
            </a:r>
            <a:r>
              <a:rPr lang="en-US" altLang="en-US" dirty="0"/>
              <a:t> </a:t>
            </a:r>
            <a:r>
              <a:rPr lang="en-US" altLang="en-US" dirty="0" err="1"/>
              <a:t>ecx</a:t>
            </a:r>
            <a:r>
              <a:rPr lang="en-US" altLang="en-US" dirty="0"/>
              <a:t>, 8	;number of bits to rotate</a:t>
            </a:r>
          </a:p>
          <a:p>
            <a:pPr lvl="2">
              <a:buFont typeface="Monotype Sorts" pitchFamily="2" charset="2"/>
              <a:buNone/>
            </a:pPr>
            <a:r>
              <a:rPr lang="en-US" altLang="en-US" dirty="0"/>
              <a:t>   start:</a:t>
            </a:r>
          </a:p>
          <a:p>
            <a:pPr lvl="3">
              <a:buFont typeface="Monotype Sorts" pitchFamily="2" charset="2"/>
              <a:buNone/>
            </a:pPr>
            <a:r>
              <a:rPr lang="en-US" altLang="en-US" dirty="0"/>
              <a:t> </a:t>
            </a:r>
            <a:r>
              <a:rPr lang="en-US" altLang="en-US" dirty="0" err="1"/>
              <a:t>shl</a:t>
            </a:r>
            <a:r>
              <a:rPr lang="en-US" altLang="en-US" dirty="0"/>
              <a:t> al, 1	;CF = </a:t>
            </a:r>
            <a:r>
              <a:rPr lang="en-US" altLang="en-US" dirty="0" err="1"/>
              <a:t>msb</a:t>
            </a:r>
            <a:r>
              <a:rPr lang="en-US" altLang="en-US" dirty="0"/>
              <a:t> of AL</a:t>
            </a:r>
          </a:p>
          <a:p>
            <a:pPr lvl="3">
              <a:buFont typeface="Monotype Sorts" pitchFamily="2" charset="2"/>
              <a:buNone/>
            </a:pPr>
            <a:r>
              <a:rPr lang="en-US" altLang="en-US" dirty="0"/>
              <a:t> </a:t>
            </a:r>
            <a:r>
              <a:rPr lang="en-US" altLang="en-US" dirty="0" err="1"/>
              <a:t>rcr</a:t>
            </a:r>
            <a:r>
              <a:rPr lang="en-US" altLang="en-US" dirty="0"/>
              <a:t> </a:t>
            </a:r>
            <a:r>
              <a:rPr lang="en-US" altLang="en-US" dirty="0" err="1"/>
              <a:t>bl</a:t>
            </a:r>
            <a:r>
              <a:rPr lang="en-US" altLang="en-US" dirty="0"/>
              <a:t>, 1	;push CF into </a:t>
            </a:r>
            <a:r>
              <a:rPr lang="en-US" altLang="en-US" dirty="0" err="1"/>
              <a:t>msb</a:t>
            </a:r>
            <a:r>
              <a:rPr lang="en-US" altLang="en-US" dirty="0"/>
              <a:t> of BL</a:t>
            </a:r>
          </a:p>
          <a:p>
            <a:pPr lvl="3">
              <a:buFont typeface="Monotype Sorts" pitchFamily="2" charset="2"/>
              <a:buNone/>
            </a:pPr>
            <a:r>
              <a:rPr lang="en-US" altLang="en-US" dirty="0"/>
              <a:t> loop start	;repeat for 8 bits</a:t>
            </a:r>
          </a:p>
          <a:p>
            <a:pPr lvl="3">
              <a:buFont typeface="Monotype Sorts" pitchFamily="2" charset="2"/>
              <a:buNone/>
            </a:pPr>
            <a:r>
              <a:rPr lang="en-US" altLang="en-US" dirty="0" err="1"/>
              <a:t>mov</a:t>
            </a:r>
            <a:r>
              <a:rPr lang="en-US" altLang="en-US" dirty="0"/>
              <a:t> al, </a:t>
            </a:r>
            <a:r>
              <a:rPr lang="en-US" altLang="en-US" dirty="0" err="1"/>
              <a:t>bl</a:t>
            </a:r>
            <a:r>
              <a:rPr lang="en-US" altLang="en-US" dirty="0"/>
              <a:t>	;store result into </a:t>
            </a:r>
            <a:r>
              <a:rPr lang="en-US" altLang="en-US" dirty="0" smtClean="0"/>
              <a:t>AL</a:t>
            </a:r>
          </a:p>
          <a:p>
            <a:pPr lvl="3">
              <a:buFont typeface="Monotype Sorts" pitchFamily="2" charset="2"/>
              <a:buNone/>
            </a:pPr>
            <a:endParaRPr lang="en-US" altLang="en-US" dirty="0"/>
          </a:p>
          <a:p>
            <a:pPr marL="1371600" lvl="3" indent="0"/>
            <a:r>
              <a:rPr lang="en-US" altLang="en-US" dirty="0" smtClean="0">
                <a:solidFill>
                  <a:srgbClr val="FF0000"/>
                </a:solidFill>
              </a:rPr>
              <a:t>Skip to Page 48</a:t>
            </a:r>
            <a:endParaRPr lang="en-US" altLang="en-US" dirty="0">
              <a:solidFill>
                <a:srgbClr val="FF0000"/>
              </a:solidFill>
            </a:endParaRPr>
          </a:p>
        </p:txBody>
      </p:sp>
      <p:sp>
        <p:nvSpPr>
          <p:cNvPr id="88068" name="Line 4"/>
          <p:cNvSpPr>
            <a:spLocks noChangeShapeType="1"/>
          </p:cNvSpPr>
          <p:nvPr/>
        </p:nvSpPr>
        <p:spPr bwMode="auto">
          <a:xfrm>
            <a:off x="4343400" y="1828800"/>
            <a:ext cx="1676400" cy="609600"/>
          </a:xfrm>
          <a:prstGeom prst="line">
            <a:avLst/>
          </a:prstGeom>
          <a:noFill/>
          <a:ln w="28575">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88069" name="Line 5"/>
          <p:cNvSpPr>
            <a:spLocks noChangeShapeType="1"/>
          </p:cNvSpPr>
          <p:nvPr/>
        </p:nvSpPr>
        <p:spPr bwMode="auto">
          <a:xfrm>
            <a:off x="4572000" y="1828800"/>
            <a:ext cx="1219200" cy="609600"/>
          </a:xfrm>
          <a:prstGeom prst="line">
            <a:avLst/>
          </a:prstGeom>
          <a:noFill/>
          <a:ln w="28575">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88070" name="Line 6"/>
          <p:cNvSpPr>
            <a:spLocks noChangeShapeType="1"/>
          </p:cNvSpPr>
          <p:nvPr/>
        </p:nvSpPr>
        <p:spPr bwMode="auto">
          <a:xfrm>
            <a:off x="4876800" y="1828800"/>
            <a:ext cx="609600" cy="609600"/>
          </a:xfrm>
          <a:prstGeom prst="line">
            <a:avLst/>
          </a:prstGeom>
          <a:noFill/>
          <a:ln w="28575">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88071" name="Line 7"/>
          <p:cNvSpPr>
            <a:spLocks noChangeShapeType="1"/>
          </p:cNvSpPr>
          <p:nvPr/>
        </p:nvSpPr>
        <p:spPr bwMode="auto">
          <a:xfrm>
            <a:off x="5105400" y="1752600"/>
            <a:ext cx="152400" cy="685800"/>
          </a:xfrm>
          <a:prstGeom prst="line">
            <a:avLst/>
          </a:prstGeom>
          <a:noFill/>
          <a:ln w="28575">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88072" name="Line 8"/>
          <p:cNvSpPr>
            <a:spLocks noChangeShapeType="1"/>
          </p:cNvSpPr>
          <p:nvPr/>
        </p:nvSpPr>
        <p:spPr bwMode="auto">
          <a:xfrm flipH="1">
            <a:off x="4343400" y="1752600"/>
            <a:ext cx="1752600" cy="68580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88073" name="Line 9"/>
          <p:cNvSpPr>
            <a:spLocks noChangeShapeType="1"/>
          </p:cNvSpPr>
          <p:nvPr/>
        </p:nvSpPr>
        <p:spPr bwMode="auto">
          <a:xfrm flipH="1">
            <a:off x="4572000" y="1752600"/>
            <a:ext cx="1219200" cy="68580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88074" name="Line 10"/>
          <p:cNvSpPr>
            <a:spLocks noChangeShapeType="1"/>
          </p:cNvSpPr>
          <p:nvPr/>
        </p:nvSpPr>
        <p:spPr bwMode="auto">
          <a:xfrm flipH="1">
            <a:off x="4800600" y="1752600"/>
            <a:ext cx="762000" cy="68580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400" smtClean="0">
              <a:solidFill>
                <a:srgbClr val="009999"/>
              </a:solidFill>
              <a:latin typeface="Times New Roman" charset="0"/>
            </a:endParaRPr>
          </a:p>
        </p:txBody>
      </p:sp>
      <p:sp>
        <p:nvSpPr>
          <p:cNvPr id="88075" name="Line 11"/>
          <p:cNvSpPr>
            <a:spLocks noChangeShapeType="1"/>
          </p:cNvSpPr>
          <p:nvPr/>
        </p:nvSpPr>
        <p:spPr bwMode="auto">
          <a:xfrm flipH="1">
            <a:off x="5029200" y="1828800"/>
            <a:ext cx="304800" cy="609600"/>
          </a:xfrm>
          <a:prstGeom prst="line">
            <a:avLst/>
          </a:prstGeom>
          <a:noFill/>
          <a:ln w="1905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en-US" sz="2400" smtClean="0">
              <a:solidFill>
                <a:srgbClr val="009999"/>
              </a:solidFill>
              <a:latin typeface="Times New Roman" charset="0"/>
            </a:endParaRPr>
          </a:p>
        </p:txBody>
      </p:sp>
    </p:spTree>
    <p:extLst>
      <p:ext uri="{BB962C8B-B14F-4D97-AF65-F5344CB8AC3E}">
        <p14:creationId xmlns:p14="http://schemas.microsoft.com/office/powerpoint/2010/main" val="2410990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C552510-1610-449E-9FAD-3B83CED1A8CA}" type="slidenum">
              <a:rPr lang="en-US" altLang="en-US">
                <a:solidFill>
                  <a:srgbClr val="FF9966"/>
                </a:solidFill>
              </a:rPr>
              <a:pPr/>
              <a:t>39</a:t>
            </a:fld>
            <a:endParaRPr lang="en-US" altLang="en-US">
              <a:solidFill>
                <a:srgbClr val="FF9966"/>
              </a:solidFill>
            </a:endParaRPr>
          </a:p>
        </p:txBody>
      </p:sp>
      <p:sp>
        <p:nvSpPr>
          <p:cNvPr id="95234" name="Rectangle 2"/>
          <p:cNvSpPr>
            <a:spLocks noGrp="1" noChangeArrowheads="1"/>
          </p:cNvSpPr>
          <p:nvPr>
            <p:ph type="title"/>
          </p:nvPr>
        </p:nvSpPr>
        <p:spPr/>
        <p:txBody>
          <a:bodyPr/>
          <a:lstStyle/>
          <a:p>
            <a:r>
              <a:rPr lang="en-US" altLang="en-US"/>
              <a:t>Exercise 2</a:t>
            </a:r>
            <a:endParaRPr lang="fr-CA" altLang="en-US"/>
          </a:p>
        </p:txBody>
      </p:sp>
      <p:sp>
        <p:nvSpPr>
          <p:cNvPr id="95235" name="Rectangle 3"/>
          <p:cNvSpPr>
            <a:spLocks noGrp="1" noChangeArrowheads="1"/>
          </p:cNvSpPr>
          <p:nvPr>
            <p:ph type="body" idx="1"/>
          </p:nvPr>
        </p:nvSpPr>
        <p:spPr>
          <a:xfrm>
            <a:off x="152400" y="762000"/>
            <a:ext cx="8839200" cy="5943600"/>
          </a:xfrm>
        </p:spPr>
        <p:txBody>
          <a:bodyPr/>
          <a:lstStyle/>
          <a:p>
            <a:pPr algn="just"/>
            <a:r>
              <a:rPr lang="en-US" altLang="en-US" dirty="0">
                <a:cs typeface="Times New Roman" charset="0"/>
              </a:rPr>
              <a:t>Give the binary content of AX immediately after the execution of the each instruction below (Consider that AX = 1011 0011 1100 1010b before each of these instructions</a:t>
            </a:r>
            <a:r>
              <a:rPr lang="en-US" altLang="en-US" dirty="0" smtClean="0">
                <a:cs typeface="Times New Roman" charset="0"/>
              </a:rPr>
              <a:t>):</a:t>
            </a:r>
          </a:p>
          <a:p>
            <a:pPr algn="just"/>
            <a:endParaRPr lang="en-US" altLang="en-US" dirty="0">
              <a:cs typeface="Times New Roman" charset="0"/>
            </a:endParaRPr>
          </a:p>
          <a:p>
            <a:pPr lvl="1" algn="just"/>
            <a:r>
              <a:rPr lang="en-US" altLang="en-US" dirty="0">
                <a:cs typeface="Times New Roman" charset="0"/>
              </a:rPr>
              <a:t>(A) </a:t>
            </a:r>
            <a:r>
              <a:rPr lang="fr-CA" altLang="en-US" dirty="0">
                <a:cs typeface="Times New Roman" charset="0"/>
              </a:rPr>
              <a:t>SHL AL,2 ; AX =  </a:t>
            </a:r>
            <a:endParaRPr lang="fr-CA" altLang="en-US" dirty="0" smtClean="0">
              <a:cs typeface="Times New Roman" charset="0"/>
            </a:endParaRPr>
          </a:p>
          <a:p>
            <a:pPr lvl="1" algn="just"/>
            <a:endParaRPr lang="en-US" altLang="en-US" dirty="0">
              <a:cs typeface="Times New Roman" charset="0"/>
            </a:endParaRPr>
          </a:p>
          <a:p>
            <a:pPr lvl="1" algn="just"/>
            <a:r>
              <a:rPr lang="en-US" altLang="en-US" dirty="0">
                <a:cs typeface="Times New Roman" charset="0"/>
              </a:rPr>
              <a:t>(B) </a:t>
            </a:r>
            <a:r>
              <a:rPr lang="fr-CA" altLang="en-US" dirty="0">
                <a:cs typeface="Times New Roman" charset="0"/>
              </a:rPr>
              <a:t>SAR AH,2 ; AX =  </a:t>
            </a:r>
            <a:endParaRPr lang="fr-CA" altLang="en-US" dirty="0" smtClean="0">
              <a:cs typeface="Times New Roman" charset="0"/>
            </a:endParaRPr>
          </a:p>
          <a:p>
            <a:pPr lvl="1" algn="just"/>
            <a:endParaRPr lang="en-US" altLang="en-US" dirty="0">
              <a:cs typeface="Times New Roman" charset="0"/>
            </a:endParaRPr>
          </a:p>
          <a:p>
            <a:pPr lvl="1" algn="just"/>
            <a:r>
              <a:rPr lang="en-US" altLang="en-US" dirty="0">
                <a:cs typeface="Times New Roman" charset="0"/>
              </a:rPr>
              <a:t>(C) ROR AX,4 ; AX = </a:t>
            </a:r>
            <a:endParaRPr lang="en-US" altLang="en-US" dirty="0" smtClean="0">
              <a:cs typeface="Times New Roman" charset="0"/>
            </a:endParaRPr>
          </a:p>
          <a:p>
            <a:pPr lvl="1" algn="just"/>
            <a:endParaRPr lang="en-US" altLang="en-US" dirty="0">
              <a:cs typeface="Times New Roman" charset="0"/>
            </a:endParaRPr>
          </a:p>
          <a:p>
            <a:pPr lvl="1" algn="just"/>
            <a:r>
              <a:rPr lang="en-US" altLang="en-US" dirty="0">
                <a:cs typeface="Times New Roman" charset="0"/>
              </a:rPr>
              <a:t>(D) </a:t>
            </a:r>
            <a:r>
              <a:rPr lang="fr-CA" altLang="en-US" dirty="0">
                <a:cs typeface="Times New Roman" charset="0"/>
              </a:rPr>
              <a:t>ROL AX,3 ; AX =  </a:t>
            </a:r>
            <a:endParaRPr lang="fr-CA" altLang="en-US" dirty="0" smtClean="0">
              <a:cs typeface="Times New Roman" charset="0"/>
            </a:endParaRPr>
          </a:p>
          <a:p>
            <a:pPr lvl="1" algn="just"/>
            <a:endParaRPr lang="fr-CA" altLang="en-US" dirty="0">
              <a:cs typeface="Times New Roman" charset="0"/>
            </a:endParaRPr>
          </a:p>
          <a:p>
            <a:pPr lvl="1" algn="just"/>
            <a:r>
              <a:rPr lang="fr-CA" altLang="en-US" dirty="0">
                <a:cs typeface="Times New Roman" charset="0"/>
              </a:rPr>
              <a:t>(E) SHL AL,8 ; AX =  </a:t>
            </a:r>
          </a:p>
        </p:txBody>
      </p:sp>
    </p:spTree>
    <p:extLst>
      <p:ext uri="{BB962C8B-B14F-4D97-AF65-F5344CB8AC3E}">
        <p14:creationId xmlns:p14="http://schemas.microsoft.com/office/powerpoint/2010/main" val="3563647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a:xfrm>
            <a:off x="381000" y="6518787"/>
            <a:ext cx="4724400" cy="304800"/>
          </a:xfrm>
        </p:spPr>
        <p:txBody>
          <a:bodyPr/>
          <a:lstStyle/>
          <a:p>
            <a:r>
              <a:rPr lang="en-US" altLang="en-US"/>
              <a:t>Irvine, Kip R. Assembly Language for x86 Processors 6/e, 2010.</a:t>
            </a:r>
          </a:p>
        </p:txBody>
      </p:sp>
      <p:sp>
        <p:nvSpPr>
          <p:cNvPr id="8" name="Slide Number Placeholder 4"/>
          <p:cNvSpPr>
            <a:spLocks noGrp="1"/>
          </p:cNvSpPr>
          <p:nvPr>
            <p:ph type="sldNum" sz="quarter" idx="11"/>
          </p:nvPr>
        </p:nvSpPr>
        <p:spPr/>
        <p:txBody>
          <a:bodyPr/>
          <a:lstStyle/>
          <a:p>
            <a:fld id="{ADB7EFF2-E6BB-4F4F-B362-B8E20920961C}" type="slidenum">
              <a:rPr lang="en-US" altLang="en-US"/>
              <a:pPr/>
              <a:t>4</a:t>
            </a:fld>
            <a:endParaRPr lang="en-US" altLang="en-US"/>
          </a:p>
        </p:txBody>
      </p:sp>
      <p:sp>
        <p:nvSpPr>
          <p:cNvPr id="79874" name="Rectangle 2"/>
          <p:cNvSpPr>
            <a:spLocks noGrp="1" noChangeArrowheads="1"/>
          </p:cNvSpPr>
          <p:nvPr>
            <p:ph type="title"/>
          </p:nvPr>
        </p:nvSpPr>
        <p:spPr/>
        <p:txBody>
          <a:bodyPr/>
          <a:lstStyle/>
          <a:p>
            <a:r>
              <a:rPr lang="en-US" altLang="en-US" b="1" dirty="0" smtClean="0"/>
              <a:t>Logic Instructions</a:t>
            </a:r>
            <a:r>
              <a:rPr lang="en-US" altLang="en-US" dirty="0" smtClean="0"/>
              <a:t/>
            </a:r>
            <a:br>
              <a:rPr lang="en-US" altLang="en-US" dirty="0" smtClean="0"/>
            </a:br>
            <a:r>
              <a:rPr lang="en-US" altLang="en-US" sz="2800" dirty="0" smtClean="0"/>
              <a:t>AND </a:t>
            </a:r>
            <a:r>
              <a:rPr lang="en-US" altLang="en-US" sz="2800" dirty="0"/>
              <a:t>Instruction</a:t>
            </a:r>
          </a:p>
        </p:txBody>
      </p:sp>
      <p:sp>
        <p:nvSpPr>
          <p:cNvPr id="79875" name="Rectangle 3"/>
          <p:cNvSpPr>
            <a:spLocks noGrp="1" noChangeArrowheads="1"/>
          </p:cNvSpPr>
          <p:nvPr>
            <p:ph type="body" idx="1"/>
          </p:nvPr>
        </p:nvSpPr>
        <p:spPr>
          <a:xfrm>
            <a:off x="685800" y="1066800"/>
            <a:ext cx="7772400" cy="5486400"/>
          </a:xfrm>
        </p:spPr>
        <p:txBody>
          <a:bodyPr/>
          <a:lstStyle/>
          <a:p>
            <a:r>
              <a:rPr lang="en-US" altLang="en-US" dirty="0"/>
              <a:t>Performs a Boolean AND operation between each pair of matching bits in two operands</a:t>
            </a:r>
          </a:p>
          <a:p>
            <a:r>
              <a:rPr lang="en-US" altLang="en-US" dirty="0"/>
              <a:t>Syntax:</a:t>
            </a:r>
          </a:p>
          <a:p>
            <a:pPr lvl="2"/>
            <a:r>
              <a:rPr lang="en-US" altLang="en-US" dirty="0"/>
              <a:t>AND </a:t>
            </a:r>
            <a:r>
              <a:rPr lang="en-US" altLang="en-US" i="1" dirty="0"/>
              <a:t>destination, source</a:t>
            </a:r>
          </a:p>
          <a:p>
            <a:pPr lvl="1">
              <a:buFontTx/>
              <a:buNone/>
            </a:pPr>
            <a:r>
              <a:rPr lang="en-US" altLang="en-US" dirty="0"/>
              <a:t>(same operand types as MOV</a:t>
            </a:r>
            <a:r>
              <a:rPr lang="en-US" altLang="en-US" dirty="0" smtClean="0"/>
              <a:t>)</a:t>
            </a:r>
            <a:endParaRPr lang="en-US" altLang="en-US" sz="2000" dirty="0" smtClean="0"/>
          </a:p>
          <a:p>
            <a:pPr lvl="1">
              <a:buFontTx/>
              <a:buNone/>
            </a:pPr>
            <a:endParaRPr lang="en-US" altLang="en-US" sz="2000" dirty="0"/>
          </a:p>
          <a:p>
            <a:pPr lvl="1">
              <a:buFontTx/>
              <a:buNone/>
            </a:pPr>
            <a:endParaRPr lang="en-US" altLang="en-US" sz="2000" dirty="0" smtClean="0"/>
          </a:p>
          <a:p>
            <a:pPr lvl="1">
              <a:buFontTx/>
              <a:buNone/>
            </a:pPr>
            <a:endParaRPr lang="en-US" altLang="en-US" sz="2000" dirty="0"/>
          </a:p>
          <a:p>
            <a:pPr lvl="1">
              <a:buFontTx/>
              <a:buNone/>
            </a:pPr>
            <a:endParaRPr lang="en-US" altLang="en-US" sz="2000" dirty="0" smtClean="0"/>
          </a:p>
          <a:p>
            <a:pPr lvl="1">
              <a:buFontTx/>
              <a:buNone/>
            </a:pPr>
            <a:r>
              <a:rPr lang="en-US" altLang="en-US" sz="2000" b="1" i="1" u="sng" dirty="0" smtClean="0">
                <a:solidFill>
                  <a:srgbClr val="FFC000"/>
                </a:solidFill>
              </a:rPr>
              <a:t>0 clears a bit and 1 conserves a bit</a:t>
            </a:r>
            <a:endParaRPr lang="en-US" altLang="en-US" sz="2000" b="1" i="1" u="sng" dirty="0">
              <a:solidFill>
                <a:srgbClr val="FFC000"/>
              </a:solidFill>
            </a:endParaRPr>
          </a:p>
          <a:p>
            <a:r>
              <a:rPr lang="en-US" altLang="en-US" dirty="0" smtClean="0">
                <a:solidFill>
                  <a:srgbClr val="FFC000"/>
                </a:solidFill>
              </a:rPr>
              <a:t>The </a:t>
            </a:r>
            <a:r>
              <a:rPr lang="en-US" altLang="en-US" dirty="0">
                <a:solidFill>
                  <a:srgbClr val="FFC000"/>
                </a:solidFill>
              </a:rPr>
              <a:t>source is often an </a:t>
            </a:r>
            <a:r>
              <a:rPr lang="en-US" altLang="en-US" dirty="0" err="1">
                <a:solidFill>
                  <a:srgbClr val="FFC000"/>
                </a:solidFill>
              </a:rPr>
              <a:t>imm</a:t>
            </a:r>
            <a:r>
              <a:rPr lang="en-US" altLang="en-US" dirty="0">
                <a:solidFill>
                  <a:srgbClr val="FFC000"/>
                </a:solidFill>
              </a:rPr>
              <a:t> operand called a </a:t>
            </a:r>
            <a:r>
              <a:rPr lang="en-US" altLang="en-US" b="1" i="1" u="sng" dirty="0">
                <a:solidFill>
                  <a:srgbClr val="FFC000"/>
                </a:solidFill>
              </a:rPr>
              <a:t>bit mask</a:t>
            </a:r>
            <a:r>
              <a:rPr lang="en-US" altLang="en-US" dirty="0">
                <a:solidFill>
                  <a:srgbClr val="FFC000"/>
                </a:solidFill>
              </a:rPr>
              <a:t>: used to fix certain bits to 0 or </a:t>
            </a:r>
            <a:r>
              <a:rPr lang="en-US" altLang="en-US" dirty="0" smtClean="0">
                <a:solidFill>
                  <a:srgbClr val="FFC000"/>
                </a:solidFill>
              </a:rPr>
              <a:t>1</a:t>
            </a:r>
          </a:p>
          <a:p>
            <a:pPr lvl="2"/>
            <a:r>
              <a:rPr lang="en-US" altLang="en-US" dirty="0"/>
              <a:t>AND al,</a:t>
            </a:r>
            <a:r>
              <a:rPr lang="en-US" altLang="en-US" dirty="0">
                <a:solidFill>
                  <a:srgbClr val="FFC000"/>
                </a:solidFill>
              </a:rPr>
              <a:t>7Fh</a:t>
            </a:r>
            <a:r>
              <a:rPr lang="en-US" altLang="en-US" dirty="0"/>
              <a:t>   ;</a:t>
            </a:r>
            <a:r>
              <a:rPr lang="en-US" altLang="en-US" dirty="0" err="1"/>
              <a:t>msb</a:t>
            </a:r>
            <a:r>
              <a:rPr lang="en-US" altLang="en-US" dirty="0"/>
              <a:t> of AL is cleared</a:t>
            </a:r>
          </a:p>
          <a:p>
            <a:pPr marL="457200" lvl="1" indent="0">
              <a:buNone/>
            </a:pPr>
            <a:r>
              <a:rPr lang="en-US" altLang="en-US" dirty="0"/>
              <a:t>	</a:t>
            </a:r>
            <a:r>
              <a:rPr lang="en-US" altLang="en-US" dirty="0" smtClean="0"/>
              <a:t>since </a:t>
            </a:r>
            <a:r>
              <a:rPr lang="en-US" altLang="en-US" dirty="0"/>
              <a:t>7Fh = 0111 1111b</a:t>
            </a:r>
          </a:p>
        </p:txBody>
      </p:sp>
      <p:graphicFrame>
        <p:nvGraphicFramePr>
          <p:cNvPr id="79876" name="Object 4"/>
          <p:cNvGraphicFramePr>
            <a:graphicFrameLocks noChangeAspect="1"/>
          </p:cNvGraphicFramePr>
          <p:nvPr>
            <p:extLst>
              <p:ext uri="{D42A27DB-BD31-4B8C-83A1-F6EECF244321}">
                <p14:modId xmlns:p14="http://schemas.microsoft.com/office/powerpoint/2010/main" val="27670643"/>
              </p:ext>
            </p:extLst>
          </p:nvPr>
        </p:nvGraphicFramePr>
        <p:xfrm>
          <a:off x="1295400" y="3276600"/>
          <a:ext cx="4419600" cy="1289050"/>
        </p:xfrm>
        <a:graphic>
          <a:graphicData uri="http://schemas.openxmlformats.org/presentationml/2006/ole">
            <mc:AlternateContent xmlns:mc="http://schemas.openxmlformats.org/markup-compatibility/2006">
              <mc:Choice xmlns:v="urn:schemas-microsoft-com:vml" Requires="v">
                <p:oleObj spid="_x0000_s79942" name="VISIO" r:id="rId3" imgW="3247200" imgH="732600" progId="Visio.Drawing.6">
                  <p:embed/>
                </p:oleObj>
              </mc:Choice>
              <mc:Fallback>
                <p:oleObj name="VISIO" r:id="rId3" imgW="3247200" imgH="73260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l="2667" r="20000"/>
                      <a:stretch>
                        <a:fillRect/>
                      </a:stretch>
                    </p:blipFill>
                    <p:spPr bwMode="auto">
                      <a:xfrm>
                        <a:off x="1295400" y="3276600"/>
                        <a:ext cx="4419600" cy="12890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98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667000"/>
            <a:ext cx="152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78" name="Text Box 6"/>
          <p:cNvSpPr txBox="1">
            <a:spLocks noChangeArrowheads="1"/>
          </p:cNvSpPr>
          <p:nvPr/>
        </p:nvSpPr>
        <p:spPr bwMode="auto">
          <a:xfrm>
            <a:off x="6553200" y="2073275"/>
            <a:ext cx="99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dirty="0"/>
              <a:t>AND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3"/>
          <p:cNvSpPr>
            <a:spLocks noGrp="1"/>
          </p:cNvSpPr>
          <p:nvPr>
            <p:ph type="sldNum" sz="quarter" idx="11"/>
          </p:nvPr>
        </p:nvSpPr>
        <p:spPr/>
        <p:txBody>
          <a:bodyPr/>
          <a:lstStyle/>
          <a:p>
            <a:fld id="{3A5316E3-1CDC-4B1F-8C2E-6BC12C20AD58}" type="slidenum">
              <a:rPr lang="en-US" altLang="en-US">
                <a:solidFill>
                  <a:srgbClr val="FFFFFF"/>
                </a:solidFill>
              </a:rPr>
              <a:pPr/>
              <a:t>40</a:t>
            </a:fld>
            <a:endParaRPr lang="en-US" altLang="en-US">
              <a:solidFill>
                <a:srgbClr val="FFFFFF"/>
              </a:solidFill>
            </a:endParaRPr>
          </a:p>
        </p:txBody>
      </p:sp>
      <p:sp>
        <p:nvSpPr>
          <p:cNvPr id="145410" name="Rectangle 1026"/>
          <p:cNvSpPr>
            <a:spLocks noGrp="1" noChangeArrowheads="1"/>
          </p:cNvSpPr>
          <p:nvPr>
            <p:ph type="title"/>
          </p:nvPr>
        </p:nvSpPr>
        <p:spPr/>
        <p:txBody>
          <a:bodyPr/>
          <a:lstStyle/>
          <a:p>
            <a:r>
              <a:rPr lang="en-US" altLang="en-US"/>
              <a:t>Your turn . . .</a:t>
            </a:r>
          </a:p>
        </p:txBody>
      </p:sp>
      <p:sp>
        <p:nvSpPr>
          <p:cNvPr id="145411" name="Text Box 1027"/>
          <p:cNvSpPr txBox="1">
            <a:spLocks noChangeArrowheads="1"/>
          </p:cNvSpPr>
          <p:nvPr/>
        </p:nvSpPr>
        <p:spPr bwMode="auto">
          <a:xfrm>
            <a:off x="1143000" y="2057400"/>
            <a:ext cx="5943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r>
              <a:rPr lang="en-US" altLang="en-US" sz="1800" b="1">
                <a:solidFill>
                  <a:srgbClr val="FFFFFF"/>
                </a:solidFill>
                <a:latin typeface="Courier New" pitchFamily="49" charset="0"/>
              </a:rPr>
              <a:t>stc</a:t>
            </a:r>
          </a:p>
          <a:p>
            <a:pPr>
              <a:lnSpc>
                <a:spcPct val="50000"/>
              </a:lnSpc>
              <a:spcBef>
                <a:spcPct val="50000"/>
              </a:spcBef>
            </a:pPr>
            <a:r>
              <a:rPr lang="en-US" altLang="en-US" sz="1800" b="1">
                <a:solidFill>
                  <a:srgbClr val="FFFFFF"/>
                </a:solidFill>
                <a:latin typeface="Courier New" pitchFamily="49" charset="0"/>
              </a:rPr>
              <a:t>mov al,6Bh</a:t>
            </a:r>
          </a:p>
          <a:p>
            <a:pPr>
              <a:lnSpc>
                <a:spcPct val="50000"/>
              </a:lnSpc>
              <a:spcBef>
                <a:spcPct val="50000"/>
              </a:spcBef>
            </a:pPr>
            <a:r>
              <a:rPr lang="en-US" altLang="en-US" sz="1800" b="1">
                <a:solidFill>
                  <a:srgbClr val="FFFFFF"/>
                </a:solidFill>
                <a:latin typeface="Courier New" pitchFamily="49" charset="0"/>
              </a:rPr>
              <a:t>rcr al,1	a.</a:t>
            </a:r>
          </a:p>
          <a:p>
            <a:pPr>
              <a:lnSpc>
                <a:spcPct val="50000"/>
              </a:lnSpc>
              <a:spcBef>
                <a:spcPct val="50000"/>
              </a:spcBef>
            </a:pPr>
            <a:r>
              <a:rPr lang="en-US" altLang="en-US" sz="1800" b="1">
                <a:solidFill>
                  <a:srgbClr val="FFFFFF"/>
                </a:solidFill>
                <a:latin typeface="Courier New" pitchFamily="49" charset="0"/>
              </a:rPr>
              <a:t>rcl al,3	b.</a:t>
            </a:r>
          </a:p>
          <a:p>
            <a:pPr>
              <a:lnSpc>
                <a:spcPct val="50000"/>
              </a:lnSpc>
              <a:spcBef>
                <a:spcPct val="50000"/>
              </a:spcBef>
            </a:pPr>
            <a:endParaRPr lang="en-US" altLang="en-US" sz="1800" b="1">
              <a:solidFill>
                <a:srgbClr val="FFFFFF"/>
              </a:solidFill>
              <a:latin typeface="Courier New" pitchFamily="49" charset="0"/>
            </a:endParaRPr>
          </a:p>
        </p:txBody>
      </p:sp>
      <p:sp>
        <p:nvSpPr>
          <p:cNvPr id="145412" name="Text Box 1028"/>
          <p:cNvSpPr txBox="1">
            <a:spLocks noChangeArrowheads="1"/>
          </p:cNvSpPr>
          <p:nvPr/>
        </p:nvSpPr>
        <p:spPr bwMode="auto">
          <a:xfrm>
            <a:off x="914400" y="1219200"/>
            <a:ext cx="723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Indicate the hexadecimal value of AL after each rotation:</a:t>
            </a:r>
          </a:p>
        </p:txBody>
      </p:sp>
      <p:sp>
        <p:nvSpPr>
          <p:cNvPr id="145413" name="Text Box 1029"/>
          <p:cNvSpPr txBox="1">
            <a:spLocks noChangeArrowheads="1"/>
          </p:cNvSpPr>
          <p:nvPr/>
        </p:nvSpPr>
        <p:spPr bwMode="auto">
          <a:xfrm>
            <a:off x="5257800" y="2068513"/>
            <a:ext cx="31242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endParaRPr lang="en-US" altLang="en-US" sz="1800" b="1">
              <a:solidFill>
                <a:srgbClr val="FFFFFF"/>
              </a:solidFill>
              <a:latin typeface="Courier New" pitchFamily="49" charset="0"/>
            </a:endParaRPr>
          </a:p>
          <a:p>
            <a:pPr>
              <a:lnSpc>
                <a:spcPct val="50000"/>
              </a:lnSpc>
              <a:spcBef>
                <a:spcPct val="50000"/>
              </a:spcBef>
            </a:pPr>
            <a:endParaRPr lang="en-US" altLang="en-US" sz="1800" b="1">
              <a:solidFill>
                <a:srgbClr val="FFCC66"/>
              </a:solidFill>
              <a:latin typeface="Courier New" pitchFamily="49" charset="0"/>
            </a:endParaRPr>
          </a:p>
          <a:p>
            <a:pPr>
              <a:lnSpc>
                <a:spcPct val="50000"/>
              </a:lnSpc>
              <a:spcBef>
                <a:spcPct val="50000"/>
              </a:spcBef>
            </a:pPr>
            <a:r>
              <a:rPr lang="en-US" altLang="en-US" sz="1800" b="1">
                <a:solidFill>
                  <a:srgbClr val="FFCC66"/>
                </a:solidFill>
                <a:latin typeface="Courier New" pitchFamily="49" charset="0"/>
              </a:rPr>
              <a:t>B5h</a:t>
            </a:r>
          </a:p>
          <a:p>
            <a:pPr>
              <a:lnSpc>
                <a:spcPct val="50000"/>
              </a:lnSpc>
              <a:spcBef>
                <a:spcPct val="50000"/>
              </a:spcBef>
            </a:pPr>
            <a:r>
              <a:rPr lang="en-US" altLang="en-US" sz="1800" b="1">
                <a:solidFill>
                  <a:srgbClr val="FFCC66"/>
                </a:solidFill>
                <a:latin typeface="Courier New" pitchFamily="49" charset="0"/>
              </a:rPr>
              <a:t>AEh</a:t>
            </a:r>
          </a:p>
          <a:p>
            <a:pPr>
              <a:lnSpc>
                <a:spcPct val="50000"/>
              </a:lnSpc>
              <a:spcBef>
                <a:spcPct val="50000"/>
              </a:spcBef>
            </a:pPr>
            <a:endParaRPr lang="en-US" altLang="en-US" sz="1800" b="1">
              <a:solidFill>
                <a:srgbClr val="FFCC66"/>
              </a:solidFill>
              <a:latin typeface="Courier New" pitchFamily="49" charset="0"/>
            </a:endParaRPr>
          </a:p>
        </p:txBody>
      </p:sp>
    </p:spTree>
    <p:extLst>
      <p:ext uri="{BB962C8B-B14F-4D97-AF65-F5344CB8AC3E}">
        <p14:creationId xmlns:p14="http://schemas.microsoft.com/office/powerpoint/2010/main" val="2693884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5413"/>
                                        </p:tgtEl>
                                        <p:attrNameLst>
                                          <p:attrName>style.visibility</p:attrName>
                                        </p:attrNameLst>
                                      </p:cBhvr>
                                      <p:to>
                                        <p:strVal val="visible"/>
                                      </p:to>
                                    </p:set>
                                    <p:animEffect transition="in" filter="dissolve">
                                      <p:cBhvr>
                                        <p:cTn id="7" dur="500"/>
                                        <p:tgtEl>
                                          <p:spTgt spid="14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0825E5EE-1BE8-4344-90F1-604682AF1F92}" type="slidenum">
              <a:rPr lang="en-US" altLang="en-US">
                <a:solidFill>
                  <a:srgbClr val="FFFFFF"/>
                </a:solidFill>
              </a:rPr>
              <a:pPr/>
              <a:t>41</a:t>
            </a:fld>
            <a:endParaRPr lang="en-US" altLang="en-US">
              <a:solidFill>
                <a:srgbClr val="FFFFFF"/>
              </a:solidFill>
            </a:endParaRPr>
          </a:p>
        </p:txBody>
      </p:sp>
      <p:sp>
        <p:nvSpPr>
          <p:cNvPr id="92162" name="Rectangle 1026"/>
          <p:cNvSpPr>
            <a:spLocks noGrp="1" noChangeArrowheads="1"/>
          </p:cNvSpPr>
          <p:nvPr>
            <p:ph type="title"/>
          </p:nvPr>
        </p:nvSpPr>
        <p:spPr/>
        <p:txBody>
          <a:bodyPr/>
          <a:lstStyle/>
          <a:p>
            <a:r>
              <a:rPr lang="en-US" altLang="en-US"/>
              <a:t>SHLD Instruction</a:t>
            </a:r>
          </a:p>
        </p:txBody>
      </p:sp>
      <p:sp>
        <p:nvSpPr>
          <p:cNvPr id="92163" name="Rectangle 1027"/>
          <p:cNvSpPr>
            <a:spLocks noGrp="1" noChangeArrowheads="1"/>
          </p:cNvSpPr>
          <p:nvPr>
            <p:ph type="body" idx="1"/>
          </p:nvPr>
        </p:nvSpPr>
        <p:spPr>
          <a:xfrm>
            <a:off x="685800" y="1143000"/>
            <a:ext cx="7772400" cy="3505200"/>
          </a:xfrm>
        </p:spPr>
        <p:txBody>
          <a:bodyPr/>
          <a:lstStyle/>
          <a:p>
            <a:r>
              <a:rPr lang="en-US" altLang="en-US"/>
              <a:t>Shifts a destination operand a given number of bits to the left </a:t>
            </a:r>
          </a:p>
          <a:p>
            <a:r>
              <a:rPr lang="en-US" altLang="en-US"/>
              <a:t>The bit positions opened up by the shift are filled by the most significant bits of the source operand</a:t>
            </a:r>
          </a:p>
          <a:p>
            <a:r>
              <a:rPr lang="en-US" altLang="en-US"/>
              <a:t>The source operand is not affected</a:t>
            </a:r>
          </a:p>
          <a:p>
            <a:r>
              <a:rPr lang="en-US" altLang="en-US"/>
              <a:t>Syntax:</a:t>
            </a:r>
          </a:p>
          <a:p>
            <a:pPr lvl="1">
              <a:buFontTx/>
              <a:buNone/>
            </a:pPr>
            <a:r>
              <a:rPr lang="en-US" altLang="en-US"/>
              <a:t>	</a:t>
            </a:r>
            <a:r>
              <a:rPr lang="en-US" altLang="en-US">
                <a:solidFill>
                  <a:schemeClr val="tx2"/>
                </a:solidFill>
              </a:rPr>
              <a:t>SHLD </a:t>
            </a:r>
            <a:r>
              <a:rPr lang="en-US" altLang="en-US" i="1">
                <a:solidFill>
                  <a:schemeClr val="tx2"/>
                </a:solidFill>
              </a:rPr>
              <a:t>destination, source, count</a:t>
            </a:r>
          </a:p>
          <a:p>
            <a:r>
              <a:rPr lang="en-US" altLang="en-US"/>
              <a:t>Operand types:</a:t>
            </a:r>
            <a:endParaRPr lang="en-US" altLang="en-US" i="1">
              <a:solidFill>
                <a:schemeClr val="tx2"/>
              </a:solidFill>
            </a:endParaRPr>
          </a:p>
        </p:txBody>
      </p:sp>
      <p:sp>
        <p:nvSpPr>
          <p:cNvPr id="92164" name="Text Box 1028"/>
          <p:cNvSpPr txBox="1">
            <a:spLocks noChangeArrowheads="1"/>
          </p:cNvSpPr>
          <p:nvPr/>
        </p:nvSpPr>
        <p:spPr bwMode="auto">
          <a:xfrm>
            <a:off x="1828800" y="4572000"/>
            <a:ext cx="4876800" cy="804863"/>
          </a:xfrm>
          <a:prstGeom prst="rect">
            <a:avLst/>
          </a:prstGeom>
          <a:solidFill>
            <a:srgbClr val="C0C0C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tabLst>
                <a:tab pos="457200" algn="l"/>
                <a:tab pos="3944938" algn="l"/>
              </a:tabLst>
              <a:defRPr sz="2400">
                <a:solidFill>
                  <a:schemeClr val="tx1"/>
                </a:solidFill>
                <a:latin typeface="Times New Roman" charset="0"/>
              </a:defRPr>
            </a:lvl1pPr>
            <a:lvl2pPr>
              <a:tabLst>
                <a:tab pos="457200" algn="l"/>
                <a:tab pos="3944938" algn="l"/>
              </a:tabLst>
              <a:defRPr sz="2400">
                <a:solidFill>
                  <a:schemeClr val="tx1"/>
                </a:solidFill>
                <a:latin typeface="Times New Roman" charset="0"/>
              </a:defRPr>
            </a:lvl2pPr>
            <a:lvl3pPr>
              <a:tabLst>
                <a:tab pos="457200" algn="l"/>
                <a:tab pos="3944938" algn="l"/>
              </a:tabLst>
              <a:defRPr sz="2400">
                <a:solidFill>
                  <a:schemeClr val="tx1"/>
                </a:solidFill>
                <a:latin typeface="Times New Roman" charset="0"/>
              </a:defRPr>
            </a:lvl3pPr>
            <a:lvl4pPr>
              <a:tabLst>
                <a:tab pos="457200" algn="l"/>
                <a:tab pos="3944938" algn="l"/>
              </a:tabLst>
              <a:defRPr sz="2400">
                <a:solidFill>
                  <a:schemeClr val="tx1"/>
                </a:solidFill>
                <a:latin typeface="Times New Roman" charset="0"/>
              </a:defRPr>
            </a:lvl4pPr>
            <a:lvl5pPr>
              <a:tabLst>
                <a:tab pos="457200" algn="l"/>
                <a:tab pos="3944938" algn="l"/>
              </a:tabLst>
              <a:defRPr sz="2400">
                <a:solidFill>
                  <a:schemeClr val="tx1"/>
                </a:solidFill>
                <a:latin typeface="Times New Roman" charset="0"/>
              </a:defRPr>
            </a:lvl5pPr>
            <a:lvl6pPr fontAlgn="base">
              <a:spcBef>
                <a:spcPct val="0"/>
              </a:spcBef>
              <a:spcAft>
                <a:spcPct val="0"/>
              </a:spcAft>
              <a:tabLst>
                <a:tab pos="457200" algn="l"/>
                <a:tab pos="3944938" algn="l"/>
              </a:tabLst>
              <a:defRPr sz="2400">
                <a:solidFill>
                  <a:schemeClr val="tx1"/>
                </a:solidFill>
                <a:latin typeface="Times New Roman" charset="0"/>
              </a:defRPr>
            </a:lvl6pPr>
            <a:lvl7pPr fontAlgn="base">
              <a:spcBef>
                <a:spcPct val="0"/>
              </a:spcBef>
              <a:spcAft>
                <a:spcPct val="0"/>
              </a:spcAft>
              <a:tabLst>
                <a:tab pos="457200" algn="l"/>
                <a:tab pos="3944938" algn="l"/>
              </a:tabLst>
              <a:defRPr sz="2400">
                <a:solidFill>
                  <a:schemeClr val="tx1"/>
                </a:solidFill>
                <a:latin typeface="Times New Roman" charset="0"/>
              </a:defRPr>
            </a:lvl7pPr>
            <a:lvl8pPr fontAlgn="base">
              <a:spcBef>
                <a:spcPct val="0"/>
              </a:spcBef>
              <a:spcAft>
                <a:spcPct val="0"/>
              </a:spcAft>
              <a:tabLst>
                <a:tab pos="457200" algn="l"/>
                <a:tab pos="3944938" algn="l"/>
              </a:tabLst>
              <a:defRPr sz="2400">
                <a:solidFill>
                  <a:schemeClr val="tx1"/>
                </a:solidFill>
                <a:latin typeface="Times New Roman" charset="0"/>
              </a:defRPr>
            </a:lvl8pPr>
            <a:lvl9pPr fontAlgn="base">
              <a:spcBef>
                <a:spcPct val="0"/>
              </a:spcBef>
              <a:spcAft>
                <a:spcPct val="0"/>
              </a:spcAft>
              <a:tabLst>
                <a:tab pos="457200" algn="l"/>
                <a:tab pos="3944938" algn="l"/>
              </a:tabLst>
              <a:defRPr sz="2400">
                <a:solidFill>
                  <a:schemeClr val="tx1"/>
                </a:solidFill>
                <a:latin typeface="Times New Roman" charset="0"/>
              </a:defRPr>
            </a:lvl9pPr>
          </a:lstStyle>
          <a:p>
            <a:pPr>
              <a:lnSpc>
                <a:spcPct val="70000"/>
              </a:lnSpc>
              <a:spcBef>
                <a:spcPct val="50000"/>
              </a:spcBef>
            </a:pPr>
            <a:r>
              <a:rPr lang="en-US" altLang="en-US" sz="1800" b="1">
                <a:solidFill>
                  <a:srgbClr val="000000"/>
                </a:solidFill>
                <a:latin typeface="Courier New" pitchFamily="49" charset="0"/>
              </a:rPr>
              <a:t>SHLD </a:t>
            </a:r>
            <a:r>
              <a:rPr lang="en-US" altLang="en-US" sz="1800" b="1" i="1">
                <a:solidFill>
                  <a:srgbClr val="000000"/>
                </a:solidFill>
                <a:latin typeface="Courier New" pitchFamily="49" charset="0"/>
              </a:rPr>
              <a:t>reg16/32</a:t>
            </a:r>
            <a:r>
              <a:rPr lang="en-US" altLang="en-US" sz="1800" b="1">
                <a:solidFill>
                  <a:srgbClr val="000000"/>
                </a:solidFill>
                <a:latin typeface="Courier New" pitchFamily="49" charset="0"/>
              </a:rPr>
              <a:t>, </a:t>
            </a:r>
            <a:r>
              <a:rPr lang="en-US" altLang="en-US" sz="1800" b="1" i="1">
                <a:solidFill>
                  <a:srgbClr val="000000"/>
                </a:solidFill>
                <a:latin typeface="Courier New" pitchFamily="49" charset="0"/>
              </a:rPr>
              <a:t>reg16/32, imm8</a:t>
            </a:r>
            <a:r>
              <a:rPr lang="en-US" altLang="en-US" sz="1800" b="1">
                <a:solidFill>
                  <a:srgbClr val="000000"/>
                </a:solidFill>
                <a:latin typeface="Courier New" pitchFamily="49" charset="0"/>
              </a:rPr>
              <a:t>/CL</a:t>
            </a:r>
          </a:p>
          <a:p>
            <a:pPr>
              <a:lnSpc>
                <a:spcPct val="70000"/>
              </a:lnSpc>
              <a:spcBef>
                <a:spcPct val="50000"/>
              </a:spcBef>
            </a:pPr>
            <a:r>
              <a:rPr lang="en-US" altLang="en-US" sz="1800" b="1">
                <a:solidFill>
                  <a:srgbClr val="000000"/>
                </a:solidFill>
                <a:latin typeface="Courier New" pitchFamily="49" charset="0"/>
              </a:rPr>
              <a:t>SHLD </a:t>
            </a:r>
            <a:r>
              <a:rPr lang="en-US" altLang="en-US" sz="1800" b="1" i="1">
                <a:solidFill>
                  <a:srgbClr val="000000"/>
                </a:solidFill>
                <a:latin typeface="Courier New" pitchFamily="49" charset="0"/>
              </a:rPr>
              <a:t>mem16/32, reg16/32, imm8</a:t>
            </a:r>
            <a:r>
              <a:rPr lang="en-US" altLang="en-US" sz="1800" b="1">
                <a:solidFill>
                  <a:srgbClr val="000000"/>
                </a:solidFill>
                <a:latin typeface="Courier New" pitchFamily="49" charset="0"/>
              </a:rPr>
              <a:t>/CL</a:t>
            </a:r>
            <a:endParaRPr lang="en-US" altLang="en-US" sz="1800" b="1" i="1">
              <a:solidFill>
                <a:srgbClr val="000000"/>
              </a:solidFill>
              <a:latin typeface="Courier New" pitchFamily="49" charset="0"/>
            </a:endParaRPr>
          </a:p>
        </p:txBody>
      </p:sp>
    </p:spTree>
    <p:extLst>
      <p:ext uri="{BB962C8B-B14F-4D97-AF65-F5344CB8AC3E}">
        <p14:creationId xmlns:p14="http://schemas.microsoft.com/office/powerpoint/2010/main" val="4009306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9BBB8F66-CA9F-474A-87C2-A81AF24F6F98}" type="slidenum">
              <a:rPr lang="en-US" altLang="en-US">
                <a:solidFill>
                  <a:srgbClr val="FFFFFF"/>
                </a:solidFill>
              </a:rPr>
              <a:pPr/>
              <a:t>42</a:t>
            </a:fld>
            <a:endParaRPr lang="en-US" altLang="en-US">
              <a:solidFill>
                <a:srgbClr val="FFFFFF"/>
              </a:solidFill>
            </a:endParaRPr>
          </a:p>
        </p:txBody>
      </p:sp>
      <p:sp>
        <p:nvSpPr>
          <p:cNvPr id="169986" name="Rectangle 2"/>
          <p:cNvSpPr>
            <a:spLocks noGrp="1" noChangeArrowheads="1"/>
          </p:cNvSpPr>
          <p:nvPr>
            <p:ph type="title"/>
          </p:nvPr>
        </p:nvSpPr>
        <p:spPr/>
        <p:txBody>
          <a:bodyPr/>
          <a:lstStyle/>
          <a:p>
            <a:r>
              <a:rPr lang="en-US" altLang="en-US"/>
              <a:t>SHLD Example</a:t>
            </a:r>
          </a:p>
        </p:txBody>
      </p:sp>
      <p:sp>
        <p:nvSpPr>
          <p:cNvPr id="169987" name="Rectangle 3"/>
          <p:cNvSpPr>
            <a:spLocks noGrp="1" noChangeArrowheads="1"/>
          </p:cNvSpPr>
          <p:nvPr>
            <p:ph type="body" idx="1"/>
          </p:nvPr>
        </p:nvSpPr>
        <p:spPr>
          <a:xfrm>
            <a:off x="685800" y="1143000"/>
            <a:ext cx="7772400" cy="1600200"/>
          </a:xfrm>
        </p:spPr>
        <p:txBody>
          <a:bodyPr/>
          <a:lstStyle/>
          <a:p>
            <a:pPr>
              <a:lnSpc>
                <a:spcPct val="90000"/>
              </a:lnSpc>
              <a:buFontTx/>
              <a:buNone/>
            </a:pPr>
            <a:r>
              <a:rPr lang="en-US" altLang="en-US"/>
              <a:t>Shift count of 1:</a:t>
            </a:r>
          </a:p>
          <a:p>
            <a:pPr>
              <a:lnSpc>
                <a:spcPct val="90000"/>
              </a:lnSpc>
              <a:buFontTx/>
              <a:buNone/>
            </a:pPr>
            <a:r>
              <a:rPr lang="en-US" altLang="en-US"/>
              <a:t>	</a:t>
            </a:r>
            <a:r>
              <a:rPr lang="en-US" altLang="en-US" sz="2000" b="1">
                <a:latin typeface="Courier New" pitchFamily="49" charset="0"/>
              </a:rPr>
              <a:t>	mov al,11100000b</a:t>
            </a:r>
          </a:p>
          <a:p>
            <a:pPr>
              <a:lnSpc>
                <a:spcPct val="90000"/>
              </a:lnSpc>
              <a:buFontTx/>
              <a:buNone/>
            </a:pPr>
            <a:r>
              <a:rPr lang="en-US" altLang="en-US" sz="2000" b="1">
                <a:latin typeface="Courier New" pitchFamily="49" charset="0"/>
              </a:rPr>
              <a:t>		mov bl,10011101b</a:t>
            </a:r>
          </a:p>
          <a:p>
            <a:pPr>
              <a:lnSpc>
                <a:spcPct val="90000"/>
              </a:lnSpc>
              <a:buFontTx/>
              <a:buNone/>
            </a:pPr>
            <a:r>
              <a:rPr lang="en-US" altLang="en-US" sz="2000" b="1">
                <a:latin typeface="Courier New" pitchFamily="49" charset="0"/>
              </a:rPr>
              <a:t>		shld al,bl,1</a:t>
            </a:r>
          </a:p>
        </p:txBody>
      </p:sp>
      <p:pic>
        <p:nvPicPr>
          <p:cNvPr id="1699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48000"/>
            <a:ext cx="6477000" cy="223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1119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4"/>
          <p:cNvSpPr>
            <a:spLocks noGrp="1"/>
          </p:cNvSpPr>
          <p:nvPr>
            <p:ph type="sldNum" sz="quarter" idx="11"/>
          </p:nvPr>
        </p:nvSpPr>
        <p:spPr/>
        <p:txBody>
          <a:bodyPr/>
          <a:lstStyle/>
          <a:p>
            <a:fld id="{A1657EDC-992B-48F6-84B7-61540EF74C64}" type="slidenum">
              <a:rPr lang="en-US" altLang="en-US">
                <a:solidFill>
                  <a:srgbClr val="FFFFFF"/>
                </a:solidFill>
              </a:rPr>
              <a:pPr/>
              <a:t>43</a:t>
            </a:fld>
            <a:endParaRPr lang="en-US" altLang="en-US">
              <a:solidFill>
                <a:srgbClr val="FFFFFF"/>
              </a:solidFill>
            </a:endParaRPr>
          </a:p>
        </p:txBody>
      </p:sp>
      <p:sp>
        <p:nvSpPr>
          <p:cNvPr id="115714" name="Rectangle 1026"/>
          <p:cNvSpPr>
            <a:spLocks noGrp="1" noChangeArrowheads="1"/>
          </p:cNvSpPr>
          <p:nvPr>
            <p:ph type="title"/>
          </p:nvPr>
        </p:nvSpPr>
        <p:spPr/>
        <p:txBody>
          <a:bodyPr/>
          <a:lstStyle/>
          <a:p>
            <a:r>
              <a:rPr lang="en-US" altLang="en-US"/>
              <a:t>Another SHLD Example</a:t>
            </a:r>
          </a:p>
        </p:txBody>
      </p:sp>
      <p:sp>
        <p:nvSpPr>
          <p:cNvPr id="115716" name="Text Box 1028"/>
          <p:cNvSpPr txBox="1">
            <a:spLocks noChangeArrowheads="1"/>
          </p:cNvSpPr>
          <p:nvPr/>
        </p:nvSpPr>
        <p:spPr bwMode="auto">
          <a:xfrm>
            <a:off x="1219200" y="2819400"/>
            <a:ext cx="3048000"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tabLst>
                <a:tab pos="3205163" algn="l"/>
                <a:tab pos="3716338" algn="l"/>
              </a:tabLst>
              <a:defRPr sz="2400">
                <a:solidFill>
                  <a:schemeClr val="tx1"/>
                </a:solidFill>
                <a:latin typeface="Times New Roman" charset="0"/>
              </a:defRPr>
            </a:lvl1pPr>
            <a:lvl2pPr>
              <a:tabLst>
                <a:tab pos="3205163" algn="l"/>
                <a:tab pos="3716338" algn="l"/>
              </a:tabLst>
              <a:defRPr sz="2400">
                <a:solidFill>
                  <a:schemeClr val="tx1"/>
                </a:solidFill>
                <a:latin typeface="Times New Roman" charset="0"/>
              </a:defRPr>
            </a:lvl2pPr>
            <a:lvl3pPr>
              <a:tabLst>
                <a:tab pos="3205163" algn="l"/>
                <a:tab pos="3716338" algn="l"/>
              </a:tabLst>
              <a:defRPr sz="2400">
                <a:solidFill>
                  <a:schemeClr val="tx1"/>
                </a:solidFill>
                <a:latin typeface="Times New Roman" charset="0"/>
              </a:defRPr>
            </a:lvl3pPr>
            <a:lvl4pPr>
              <a:tabLst>
                <a:tab pos="3205163" algn="l"/>
                <a:tab pos="3716338" algn="l"/>
              </a:tabLst>
              <a:defRPr sz="2400">
                <a:solidFill>
                  <a:schemeClr val="tx1"/>
                </a:solidFill>
                <a:latin typeface="Times New Roman" charset="0"/>
              </a:defRPr>
            </a:lvl4pPr>
            <a:lvl5pPr>
              <a:tabLst>
                <a:tab pos="3205163" algn="l"/>
                <a:tab pos="3716338" algn="l"/>
              </a:tabLst>
              <a:defRPr sz="2400">
                <a:solidFill>
                  <a:schemeClr val="tx1"/>
                </a:solidFill>
                <a:latin typeface="Times New Roman" charset="0"/>
              </a:defRPr>
            </a:lvl5pPr>
            <a:lvl6pPr fontAlgn="base">
              <a:spcBef>
                <a:spcPct val="0"/>
              </a:spcBef>
              <a:spcAft>
                <a:spcPct val="0"/>
              </a:spcAft>
              <a:tabLst>
                <a:tab pos="3205163" algn="l"/>
                <a:tab pos="3716338" algn="l"/>
              </a:tabLst>
              <a:defRPr sz="2400">
                <a:solidFill>
                  <a:schemeClr val="tx1"/>
                </a:solidFill>
                <a:latin typeface="Times New Roman" charset="0"/>
              </a:defRPr>
            </a:lvl6pPr>
            <a:lvl7pPr fontAlgn="base">
              <a:spcBef>
                <a:spcPct val="0"/>
              </a:spcBef>
              <a:spcAft>
                <a:spcPct val="0"/>
              </a:spcAft>
              <a:tabLst>
                <a:tab pos="3205163" algn="l"/>
                <a:tab pos="3716338" algn="l"/>
              </a:tabLst>
              <a:defRPr sz="2400">
                <a:solidFill>
                  <a:schemeClr val="tx1"/>
                </a:solidFill>
                <a:latin typeface="Times New Roman" charset="0"/>
              </a:defRPr>
            </a:lvl7pPr>
            <a:lvl8pPr fontAlgn="base">
              <a:spcBef>
                <a:spcPct val="0"/>
              </a:spcBef>
              <a:spcAft>
                <a:spcPct val="0"/>
              </a:spcAft>
              <a:tabLst>
                <a:tab pos="3205163" algn="l"/>
                <a:tab pos="3716338" algn="l"/>
              </a:tabLst>
              <a:defRPr sz="2400">
                <a:solidFill>
                  <a:schemeClr val="tx1"/>
                </a:solidFill>
                <a:latin typeface="Times New Roman" charset="0"/>
              </a:defRPr>
            </a:lvl8pPr>
            <a:lvl9pPr fontAlgn="base">
              <a:spcBef>
                <a:spcPct val="0"/>
              </a:spcBef>
              <a:spcAft>
                <a:spcPct val="0"/>
              </a:spcAft>
              <a:tabLst>
                <a:tab pos="3205163" algn="l"/>
                <a:tab pos="3716338" algn="l"/>
              </a:tabLst>
              <a:defRPr sz="2400">
                <a:solidFill>
                  <a:schemeClr val="tx1"/>
                </a:solidFill>
                <a:latin typeface="Times New Roman" charset="0"/>
              </a:defRPr>
            </a:lvl9pPr>
          </a:lstStyle>
          <a:p>
            <a:pPr>
              <a:lnSpc>
                <a:spcPct val="60000"/>
              </a:lnSpc>
              <a:spcBef>
                <a:spcPct val="50000"/>
              </a:spcBef>
            </a:pPr>
            <a:r>
              <a:rPr lang="en-US" altLang="en-US" sz="1900" b="1">
                <a:solidFill>
                  <a:srgbClr val="FFFFFF"/>
                </a:solidFill>
                <a:latin typeface="Courier New" pitchFamily="49" charset="0"/>
              </a:rPr>
              <a:t>.data</a:t>
            </a:r>
          </a:p>
          <a:p>
            <a:pPr>
              <a:lnSpc>
                <a:spcPct val="60000"/>
              </a:lnSpc>
              <a:spcBef>
                <a:spcPct val="50000"/>
              </a:spcBef>
            </a:pPr>
            <a:r>
              <a:rPr lang="en-US" altLang="en-US" sz="1900" b="1">
                <a:solidFill>
                  <a:srgbClr val="FFFFFF"/>
                </a:solidFill>
                <a:latin typeface="Courier New" pitchFamily="49" charset="0"/>
              </a:rPr>
              <a:t>wval WORD 9BA6h</a:t>
            </a:r>
          </a:p>
          <a:p>
            <a:pPr>
              <a:lnSpc>
                <a:spcPct val="60000"/>
              </a:lnSpc>
              <a:spcBef>
                <a:spcPct val="50000"/>
              </a:spcBef>
            </a:pPr>
            <a:r>
              <a:rPr lang="en-US" altLang="en-US" sz="1900" b="1">
                <a:solidFill>
                  <a:srgbClr val="FFFFFF"/>
                </a:solidFill>
                <a:latin typeface="Courier New" pitchFamily="49" charset="0"/>
              </a:rPr>
              <a:t>.code</a:t>
            </a:r>
          </a:p>
          <a:p>
            <a:pPr>
              <a:lnSpc>
                <a:spcPct val="60000"/>
              </a:lnSpc>
              <a:spcBef>
                <a:spcPct val="50000"/>
              </a:spcBef>
            </a:pPr>
            <a:r>
              <a:rPr lang="en-US" altLang="en-US" sz="1900" b="1">
                <a:solidFill>
                  <a:srgbClr val="FFFFFF"/>
                </a:solidFill>
                <a:latin typeface="Courier New" pitchFamily="49" charset="0"/>
              </a:rPr>
              <a:t>mov  ax,0AC36h</a:t>
            </a:r>
          </a:p>
          <a:p>
            <a:pPr>
              <a:lnSpc>
                <a:spcPct val="60000"/>
              </a:lnSpc>
              <a:spcBef>
                <a:spcPct val="50000"/>
              </a:spcBef>
            </a:pPr>
            <a:r>
              <a:rPr lang="en-US" altLang="en-US" sz="1900" b="1">
                <a:solidFill>
                  <a:srgbClr val="FFFFFF"/>
                </a:solidFill>
                <a:latin typeface="Courier New" pitchFamily="49" charset="0"/>
              </a:rPr>
              <a:t>shld wval,ax,4</a:t>
            </a:r>
          </a:p>
        </p:txBody>
      </p:sp>
      <p:graphicFrame>
        <p:nvGraphicFramePr>
          <p:cNvPr id="115717" name="Object 1029"/>
          <p:cNvGraphicFramePr>
            <a:graphicFrameLocks noChangeAspect="1"/>
          </p:cNvGraphicFramePr>
          <p:nvPr/>
        </p:nvGraphicFramePr>
        <p:xfrm>
          <a:off x="5562600" y="2971800"/>
          <a:ext cx="2286000" cy="1295400"/>
        </p:xfrm>
        <a:graphic>
          <a:graphicData uri="http://schemas.openxmlformats.org/presentationml/2006/ole">
            <mc:AlternateContent xmlns:mc="http://schemas.openxmlformats.org/markup-compatibility/2006">
              <mc:Choice xmlns:v="urn:schemas-microsoft-com:vml" Requires="v">
                <p:oleObj spid="_x0000_s94255" name="VISIO" r:id="rId3" imgW="1229040" imgH="669240" progId="Visio.Drawing.6">
                  <p:embed/>
                </p:oleObj>
              </mc:Choice>
              <mc:Fallback>
                <p:oleObj name="VISIO" r:id="rId3" imgW="1229040" imgH="6692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7143" b="-11322"/>
                      <a:stretch>
                        <a:fillRect/>
                      </a:stretch>
                    </p:blipFill>
                    <p:spPr bwMode="auto">
                      <a:xfrm>
                        <a:off x="5562600" y="2971800"/>
                        <a:ext cx="2286000" cy="1295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5718" name="Text Box 1030"/>
          <p:cNvSpPr txBox="1">
            <a:spLocks noChangeArrowheads="1"/>
          </p:cNvSpPr>
          <p:nvPr/>
        </p:nvSpPr>
        <p:spPr bwMode="auto">
          <a:xfrm>
            <a:off x="838200" y="1371600"/>
            <a:ext cx="7391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Shift </a:t>
            </a:r>
            <a:r>
              <a:rPr lang="en-US" altLang="en-US">
                <a:solidFill>
                  <a:srgbClr val="FFCC66"/>
                </a:solidFill>
              </a:rPr>
              <a:t>wval</a:t>
            </a:r>
            <a:r>
              <a:rPr lang="en-US" altLang="en-US">
                <a:solidFill>
                  <a:srgbClr val="FFFFFF"/>
                </a:solidFill>
              </a:rPr>
              <a:t> 4 bits to the left and replace its lowest 4 bits with the high 4 bits of AX:</a:t>
            </a:r>
          </a:p>
        </p:txBody>
      </p:sp>
      <p:sp>
        <p:nvSpPr>
          <p:cNvPr id="115719" name="Text Box 1031"/>
          <p:cNvSpPr txBox="1">
            <a:spLocks noChangeArrowheads="1"/>
          </p:cNvSpPr>
          <p:nvPr/>
        </p:nvSpPr>
        <p:spPr bwMode="auto">
          <a:xfrm>
            <a:off x="4191000" y="3200400"/>
            <a:ext cx="12954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700">
                <a:solidFill>
                  <a:srgbClr val="FFFFFF"/>
                </a:solidFill>
              </a:rPr>
              <a:t>Before:</a:t>
            </a:r>
          </a:p>
        </p:txBody>
      </p:sp>
      <p:sp>
        <p:nvSpPr>
          <p:cNvPr id="115720" name="Text Box 1032"/>
          <p:cNvSpPr txBox="1">
            <a:spLocks noChangeArrowheads="1"/>
          </p:cNvSpPr>
          <p:nvPr/>
        </p:nvSpPr>
        <p:spPr bwMode="auto">
          <a:xfrm>
            <a:off x="4191000" y="3733800"/>
            <a:ext cx="1295400"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700">
                <a:solidFill>
                  <a:srgbClr val="FFFFFF"/>
                </a:solidFill>
              </a:rPr>
              <a:t>After:</a:t>
            </a:r>
          </a:p>
        </p:txBody>
      </p:sp>
    </p:spTree>
    <p:extLst>
      <p:ext uri="{BB962C8B-B14F-4D97-AF65-F5344CB8AC3E}">
        <p14:creationId xmlns:p14="http://schemas.microsoft.com/office/powerpoint/2010/main" val="36583698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A4B42003-1273-4115-AC41-5AB0DE2E40AD}" type="slidenum">
              <a:rPr lang="en-US" altLang="en-US">
                <a:solidFill>
                  <a:srgbClr val="FFFFFF"/>
                </a:solidFill>
              </a:rPr>
              <a:pPr/>
              <a:t>44</a:t>
            </a:fld>
            <a:endParaRPr lang="en-US" altLang="en-US">
              <a:solidFill>
                <a:srgbClr val="FFFFFF"/>
              </a:solidFill>
            </a:endParaRPr>
          </a:p>
        </p:txBody>
      </p:sp>
      <p:sp>
        <p:nvSpPr>
          <p:cNvPr id="93186" name="Rectangle 2"/>
          <p:cNvSpPr>
            <a:spLocks noGrp="1" noChangeArrowheads="1"/>
          </p:cNvSpPr>
          <p:nvPr>
            <p:ph type="title"/>
          </p:nvPr>
        </p:nvSpPr>
        <p:spPr/>
        <p:txBody>
          <a:bodyPr/>
          <a:lstStyle/>
          <a:p>
            <a:r>
              <a:rPr lang="en-US" altLang="en-US"/>
              <a:t>SHRD Instruction</a:t>
            </a:r>
          </a:p>
        </p:txBody>
      </p:sp>
      <p:sp>
        <p:nvSpPr>
          <p:cNvPr id="93187" name="Rectangle 3"/>
          <p:cNvSpPr>
            <a:spLocks noGrp="1" noChangeArrowheads="1"/>
          </p:cNvSpPr>
          <p:nvPr>
            <p:ph type="body" idx="1"/>
          </p:nvPr>
        </p:nvSpPr>
        <p:spPr>
          <a:xfrm>
            <a:off x="685800" y="1143000"/>
            <a:ext cx="7772400" cy="3581400"/>
          </a:xfrm>
        </p:spPr>
        <p:txBody>
          <a:bodyPr/>
          <a:lstStyle/>
          <a:p>
            <a:r>
              <a:rPr lang="en-US" altLang="en-US"/>
              <a:t>Shifts a destination operand a given number of bits to the right</a:t>
            </a:r>
          </a:p>
          <a:p>
            <a:r>
              <a:rPr lang="en-US" altLang="en-US"/>
              <a:t>The bit positions opened up by the shift are filled by the least significant bits of the source operand</a:t>
            </a:r>
          </a:p>
          <a:p>
            <a:r>
              <a:rPr lang="en-US" altLang="en-US"/>
              <a:t>The source operand is not affected</a:t>
            </a:r>
          </a:p>
          <a:p>
            <a:r>
              <a:rPr lang="en-US" altLang="en-US"/>
              <a:t>Syntax:</a:t>
            </a:r>
          </a:p>
          <a:p>
            <a:pPr lvl="1">
              <a:buFontTx/>
              <a:buNone/>
            </a:pPr>
            <a:r>
              <a:rPr lang="en-US" altLang="en-US"/>
              <a:t>	</a:t>
            </a:r>
            <a:r>
              <a:rPr lang="en-US" altLang="en-US">
                <a:solidFill>
                  <a:schemeClr val="tx2"/>
                </a:solidFill>
              </a:rPr>
              <a:t>SHRD </a:t>
            </a:r>
            <a:r>
              <a:rPr lang="en-US" altLang="en-US" i="1">
                <a:solidFill>
                  <a:schemeClr val="tx2"/>
                </a:solidFill>
              </a:rPr>
              <a:t>destination, source, count</a:t>
            </a:r>
          </a:p>
          <a:p>
            <a:r>
              <a:rPr lang="en-US" altLang="en-US"/>
              <a:t>Operand types:</a:t>
            </a:r>
          </a:p>
        </p:txBody>
      </p:sp>
      <p:sp>
        <p:nvSpPr>
          <p:cNvPr id="93189" name="Text Box 5"/>
          <p:cNvSpPr txBox="1">
            <a:spLocks noChangeArrowheads="1"/>
          </p:cNvSpPr>
          <p:nvPr/>
        </p:nvSpPr>
        <p:spPr bwMode="auto">
          <a:xfrm>
            <a:off x="1828800" y="4572000"/>
            <a:ext cx="4876800" cy="804863"/>
          </a:xfrm>
          <a:prstGeom prst="rect">
            <a:avLst/>
          </a:prstGeom>
          <a:solidFill>
            <a:srgbClr val="C0C0C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tabLst>
                <a:tab pos="457200" algn="l"/>
                <a:tab pos="3944938" algn="l"/>
              </a:tabLst>
              <a:defRPr sz="2400">
                <a:solidFill>
                  <a:schemeClr val="tx1"/>
                </a:solidFill>
                <a:latin typeface="Times New Roman" charset="0"/>
              </a:defRPr>
            </a:lvl1pPr>
            <a:lvl2pPr>
              <a:tabLst>
                <a:tab pos="457200" algn="l"/>
                <a:tab pos="3944938" algn="l"/>
              </a:tabLst>
              <a:defRPr sz="2400">
                <a:solidFill>
                  <a:schemeClr val="tx1"/>
                </a:solidFill>
                <a:latin typeface="Times New Roman" charset="0"/>
              </a:defRPr>
            </a:lvl2pPr>
            <a:lvl3pPr>
              <a:tabLst>
                <a:tab pos="457200" algn="l"/>
                <a:tab pos="3944938" algn="l"/>
              </a:tabLst>
              <a:defRPr sz="2400">
                <a:solidFill>
                  <a:schemeClr val="tx1"/>
                </a:solidFill>
                <a:latin typeface="Times New Roman" charset="0"/>
              </a:defRPr>
            </a:lvl3pPr>
            <a:lvl4pPr>
              <a:tabLst>
                <a:tab pos="457200" algn="l"/>
                <a:tab pos="3944938" algn="l"/>
              </a:tabLst>
              <a:defRPr sz="2400">
                <a:solidFill>
                  <a:schemeClr val="tx1"/>
                </a:solidFill>
                <a:latin typeface="Times New Roman" charset="0"/>
              </a:defRPr>
            </a:lvl4pPr>
            <a:lvl5pPr>
              <a:tabLst>
                <a:tab pos="457200" algn="l"/>
                <a:tab pos="3944938" algn="l"/>
              </a:tabLst>
              <a:defRPr sz="2400">
                <a:solidFill>
                  <a:schemeClr val="tx1"/>
                </a:solidFill>
                <a:latin typeface="Times New Roman" charset="0"/>
              </a:defRPr>
            </a:lvl5pPr>
            <a:lvl6pPr fontAlgn="base">
              <a:spcBef>
                <a:spcPct val="0"/>
              </a:spcBef>
              <a:spcAft>
                <a:spcPct val="0"/>
              </a:spcAft>
              <a:tabLst>
                <a:tab pos="457200" algn="l"/>
                <a:tab pos="3944938" algn="l"/>
              </a:tabLst>
              <a:defRPr sz="2400">
                <a:solidFill>
                  <a:schemeClr val="tx1"/>
                </a:solidFill>
                <a:latin typeface="Times New Roman" charset="0"/>
              </a:defRPr>
            </a:lvl6pPr>
            <a:lvl7pPr fontAlgn="base">
              <a:spcBef>
                <a:spcPct val="0"/>
              </a:spcBef>
              <a:spcAft>
                <a:spcPct val="0"/>
              </a:spcAft>
              <a:tabLst>
                <a:tab pos="457200" algn="l"/>
                <a:tab pos="3944938" algn="l"/>
              </a:tabLst>
              <a:defRPr sz="2400">
                <a:solidFill>
                  <a:schemeClr val="tx1"/>
                </a:solidFill>
                <a:latin typeface="Times New Roman" charset="0"/>
              </a:defRPr>
            </a:lvl7pPr>
            <a:lvl8pPr fontAlgn="base">
              <a:spcBef>
                <a:spcPct val="0"/>
              </a:spcBef>
              <a:spcAft>
                <a:spcPct val="0"/>
              </a:spcAft>
              <a:tabLst>
                <a:tab pos="457200" algn="l"/>
                <a:tab pos="3944938" algn="l"/>
              </a:tabLst>
              <a:defRPr sz="2400">
                <a:solidFill>
                  <a:schemeClr val="tx1"/>
                </a:solidFill>
                <a:latin typeface="Times New Roman" charset="0"/>
              </a:defRPr>
            </a:lvl8pPr>
            <a:lvl9pPr fontAlgn="base">
              <a:spcBef>
                <a:spcPct val="0"/>
              </a:spcBef>
              <a:spcAft>
                <a:spcPct val="0"/>
              </a:spcAft>
              <a:tabLst>
                <a:tab pos="457200" algn="l"/>
                <a:tab pos="3944938" algn="l"/>
              </a:tabLst>
              <a:defRPr sz="2400">
                <a:solidFill>
                  <a:schemeClr val="tx1"/>
                </a:solidFill>
                <a:latin typeface="Times New Roman" charset="0"/>
              </a:defRPr>
            </a:lvl9pPr>
          </a:lstStyle>
          <a:p>
            <a:pPr>
              <a:lnSpc>
                <a:spcPct val="70000"/>
              </a:lnSpc>
              <a:spcBef>
                <a:spcPct val="50000"/>
              </a:spcBef>
            </a:pPr>
            <a:r>
              <a:rPr lang="en-US" altLang="en-US" sz="1800" b="1">
                <a:solidFill>
                  <a:srgbClr val="000000"/>
                </a:solidFill>
                <a:latin typeface="Courier New" pitchFamily="49" charset="0"/>
              </a:rPr>
              <a:t>SHRD </a:t>
            </a:r>
            <a:r>
              <a:rPr lang="en-US" altLang="en-US" sz="1800" b="1" i="1">
                <a:solidFill>
                  <a:srgbClr val="000000"/>
                </a:solidFill>
                <a:latin typeface="Courier New" pitchFamily="49" charset="0"/>
              </a:rPr>
              <a:t>reg16/32</a:t>
            </a:r>
            <a:r>
              <a:rPr lang="en-US" altLang="en-US" sz="1800" b="1">
                <a:solidFill>
                  <a:srgbClr val="000000"/>
                </a:solidFill>
                <a:latin typeface="Courier New" pitchFamily="49" charset="0"/>
              </a:rPr>
              <a:t>, </a:t>
            </a:r>
            <a:r>
              <a:rPr lang="en-US" altLang="en-US" sz="1800" b="1" i="1">
                <a:solidFill>
                  <a:srgbClr val="000000"/>
                </a:solidFill>
                <a:latin typeface="Courier New" pitchFamily="49" charset="0"/>
              </a:rPr>
              <a:t>reg16/32, imm8</a:t>
            </a:r>
            <a:r>
              <a:rPr lang="en-US" altLang="en-US" sz="1800" b="1">
                <a:solidFill>
                  <a:srgbClr val="000000"/>
                </a:solidFill>
                <a:latin typeface="Courier New" pitchFamily="49" charset="0"/>
              </a:rPr>
              <a:t>/CL</a:t>
            </a:r>
          </a:p>
          <a:p>
            <a:pPr>
              <a:lnSpc>
                <a:spcPct val="70000"/>
              </a:lnSpc>
              <a:spcBef>
                <a:spcPct val="50000"/>
              </a:spcBef>
            </a:pPr>
            <a:r>
              <a:rPr lang="en-US" altLang="en-US" sz="1800" b="1">
                <a:solidFill>
                  <a:srgbClr val="000000"/>
                </a:solidFill>
                <a:latin typeface="Courier New" pitchFamily="49" charset="0"/>
              </a:rPr>
              <a:t>SHRD </a:t>
            </a:r>
            <a:r>
              <a:rPr lang="en-US" altLang="en-US" sz="1800" b="1" i="1">
                <a:solidFill>
                  <a:srgbClr val="000000"/>
                </a:solidFill>
                <a:latin typeface="Courier New" pitchFamily="49" charset="0"/>
              </a:rPr>
              <a:t>mem16/32, reg16/32, imm8</a:t>
            </a:r>
            <a:r>
              <a:rPr lang="en-US" altLang="en-US" sz="1800" b="1">
                <a:solidFill>
                  <a:srgbClr val="000000"/>
                </a:solidFill>
                <a:latin typeface="Courier New" pitchFamily="49" charset="0"/>
              </a:rPr>
              <a:t>/CL</a:t>
            </a:r>
            <a:endParaRPr lang="en-US" altLang="en-US" sz="1800" b="1" i="1">
              <a:solidFill>
                <a:srgbClr val="000000"/>
              </a:solidFill>
              <a:latin typeface="Courier New" pitchFamily="49" charset="0"/>
            </a:endParaRPr>
          </a:p>
        </p:txBody>
      </p:sp>
    </p:spTree>
    <p:extLst>
      <p:ext uri="{BB962C8B-B14F-4D97-AF65-F5344CB8AC3E}">
        <p14:creationId xmlns:p14="http://schemas.microsoft.com/office/powerpoint/2010/main" val="4182704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35BDA42D-7766-4FDA-AE5E-28B6FA65A1CB}" type="slidenum">
              <a:rPr lang="en-US" altLang="en-US">
                <a:solidFill>
                  <a:srgbClr val="FFFFFF"/>
                </a:solidFill>
              </a:rPr>
              <a:pPr/>
              <a:t>45</a:t>
            </a:fld>
            <a:endParaRPr lang="en-US" altLang="en-US">
              <a:solidFill>
                <a:srgbClr val="FFFFFF"/>
              </a:solidFill>
            </a:endParaRPr>
          </a:p>
        </p:txBody>
      </p:sp>
      <p:sp>
        <p:nvSpPr>
          <p:cNvPr id="171010" name="Rectangle 2"/>
          <p:cNvSpPr>
            <a:spLocks noGrp="1" noChangeArrowheads="1"/>
          </p:cNvSpPr>
          <p:nvPr>
            <p:ph type="title"/>
          </p:nvPr>
        </p:nvSpPr>
        <p:spPr/>
        <p:txBody>
          <a:bodyPr/>
          <a:lstStyle/>
          <a:p>
            <a:r>
              <a:rPr lang="en-US" altLang="en-US"/>
              <a:t>SHRD Example</a:t>
            </a:r>
          </a:p>
        </p:txBody>
      </p:sp>
      <p:sp>
        <p:nvSpPr>
          <p:cNvPr id="171011" name="Rectangle 3"/>
          <p:cNvSpPr>
            <a:spLocks noGrp="1" noChangeArrowheads="1"/>
          </p:cNvSpPr>
          <p:nvPr>
            <p:ph type="body" idx="1"/>
          </p:nvPr>
        </p:nvSpPr>
        <p:spPr>
          <a:xfrm>
            <a:off x="685800" y="1143000"/>
            <a:ext cx="7772400" cy="1600200"/>
          </a:xfrm>
        </p:spPr>
        <p:txBody>
          <a:bodyPr/>
          <a:lstStyle/>
          <a:p>
            <a:pPr>
              <a:lnSpc>
                <a:spcPct val="90000"/>
              </a:lnSpc>
              <a:buFontTx/>
              <a:buNone/>
            </a:pPr>
            <a:r>
              <a:rPr lang="en-US" altLang="en-US"/>
              <a:t>Shift count of 1:</a:t>
            </a:r>
          </a:p>
          <a:p>
            <a:pPr>
              <a:lnSpc>
                <a:spcPct val="90000"/>
              </a:lnSpc>
              <a:buFontTx/>
              <a:buNone/>
            </a:pPr>
            <a:r>
              <a:rPr lang="en-US" altLang="en-US"/>
              <a:t>	</a:t>
            </a:r>
            <a:r>
              <a:rPr lang="en-US" altLang="en-US" sz="2000" b="1">
                <a:latin typeface="Courier New" pitchFamily="49" charset="0"/>
              </a:rPr>
              <a:t>	mov al,11000001b</a:t>
            </a:r>
          </a:p>
          <a:p>
            <a:pPr>
              <a:lnSpc>
                <a:spcPct val="90000"/>
              </a:lnSpc>
              <a:buFontTx/>
              <a:buNone/>
            </a:pPr>
            <a:r>
              <a:rPr lang="en-US" altLang="en-US" sz="2000" b="1">
                <a:latin typeface="Courier New" pitchFamily="49" charset="0"/>
              </a:rPr>
              <a:t>		mov bl,00011101b</a:t>
            </a:r>
          </a:p>
          <a:p>
            <a:pPr>
              <a:lnSpc>
                <a:spcPct val="90000"/>
              </a:lnSpc>
              <a:buFontTx/>
              <a:buNone/>
            </a:pPr>
            <a:r>
              <a:rPr lang="en-US" altLang="en-US" sz="2000" b="1">
                <a:latin typeface="Courier New" pitchFamily="49" charset="0"/>
              </a:rPr>
              <a:t>		shrd al,bl,1</a:t>
            </a:r>
          </a:p>
        </p:txBody>
      </p:sp>
      <p:pic>
        <p:nvPicPr>
          <p:cNvPr id="1710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124200"/>
            <a:ext cx="6196013" cy="205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52303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4"/>
          <p:cNvSpPr>
            <a:spLocks noGrp="1"/>
          </p:cNvSpPr>
          <p:nvPr>
            <p:ph type="sldNum" sz="quarter" idx="11"/>
          </p:nvPr>
        </p:nvSpPr>
        <p:spPr/>
        <p:txBody>
          <a:bodyPr/>
          <a:lstStyle/>
          <a:p>
            <a:fld id="{85EC292F-6EB7-4CDE-994A-B4D3A6DA43AC}" type="slidenum">
              <a:rPr lang="en-US" altLang="en-US">
                <a:solidFill>
                  <a:srgbClr val="FFFFFF"/>
                </a:solidFill>
              </a:rPr>
              <a:pPr/>
              <a:t>46</a:t>
            </a:fld>
            <a:endParaRPr lang="en-US" altLang="en-US">
              <a:solidFill>
                <a:srgbClr val="FFFFFF"/>
              </a:solidFill>
            </a:endParaRPr>
          </a:p>
        </p:txBody>
      </p:sp>
      <p:sp>
        <p:nvSpPr>
          <p:cNvPr id="116738" name="Rectangle 2"/>
          <p:cNvSpPr>
            <a:spLocks noGrp="1" noChangeArrowheads="1"/>
          </p:cNvSpPr>
          <p:nvPr>
            <p:ph type="title"/>
          </p:nvPr>
        </p:nvSpPr>
        <p:spPr/>
        <p:txBody>
          <a:bodyPr/>
          <a:lstStyle/>
          <a:p>
            <a:r>
              <a:rPr lang="en-US" altLang="en-US"/>
              <a:t>Another SHRD Example</a:t>
            </a:r>
          </a:p>
        </p:txBody>
      </p:sp>
      <p:sp>
        <p:nvSpPr>
          <p:cNvPr id="116739" name="Text Box 3"/>
          <p:cNvSpPr txBox="1">
            <a:spLocks noChangeArrowheads="1"/>
          </p:cNvSpPr>
          <p:nvPr/>
        </p:nvSpPr>
        <p:spPr bwMode="auto">
          <a:xfrm>
            <a:off x="1066800" y="2819400"/>
            <a:ext cx="3048000"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tabLst>
                <a:tab pos="3205163" algn="l"/>
                <a:tab pos="3716338" algn="l"/>
              </a:tabLst>
              <a:defRPr sz="2400">
                <a:solidFill>
                  <a:schemeClr val="tx1"/>
                </a:solidFill>
                <a:latin typeface="Times New Roman" charset="0"/>
              </a:defRPr>
            </a:lvl1pPr>
            <a:lvl2pPr>
              <a:tabLst>
                <a:tab pos="3205163" algn="l"/>
                <a:tab pos="3716338" algn="l"/>
              </a:tabLst>
              <a:defRPr sz="2400">
                <a:solidFill>
                  <a:schemeClr val="tx1"/>
                </a:solidFill>
                <a:latin typeface="Times New Roman" charset="0"/>
              </a:defRPr>
            </a:lvl2pPr>
            <a:lvl3pPr>
              <a:tabLst>
                <a:tab pos="3205163" algn="l"/>
                <a:tab pos="3716338" algn="l"/>
              </a:tabLst>
              <a:defRPr sz="2400">
                <a:solidFill>
                  <a:schemeClr val="tx1"/>
                </a:solidFill>
                <a:latin typeface="Times New Roman" charset="0"/>
              </a:defRPr>
            </a:lvl3pPr>
            <a:lvl4pPr>
              <a:tabLst>
                <a:tab pos="3205163" algn="l"/>
                <a:tab pos="3716338" algn="l"/>
              </a:tabLst>
              <a:defRPr sz="2400">
                <a:solidFill>
                  <a:schemeClr val="tx1"/>
                </a:solidFill>
                <a:latin typeface="Times New Roman" charset="0"/>
              </a:defRPr>
            </a:lvl4pPr>
            <a:lvl5pPr>
              <a:tabLst>
                <a:tab pos="3205163" algn="l"/>
                <a:tab pos="3716338" algn="l"/>
              </a:tabLst>
              <a:defRPr sz="2400">
                <a:solidFill>
                  <a:schemeClr val="tx1"/>
                </a:solidFill>
                <a:latin typeface="Times New Roman" charset="0"/>
              </a:defRPr>
            </a:lvl5pPr>
            <a:lvl6pPr fontAlgn="base">
              <a:spcBef>
                <a:spcPct val="0"/>
              </a:spcBef>
              <a:spcAft>
                <a:spcPct val="0"/>
              </a:spcAft>
              <a:tabLst>
                <a:tab pos="3205163" algn="l"/>
                <a:tab pos="3716338" algn="l"/>
              </a:tabLst>
              <a:defRPr sz="2400">
                <a:solidFill>
                  <a:schemeClr val="tx1"/>
                </a:solidFill>
                <a:latin typeface="Times New Roman" charset="0"/>
              </a:defRPr>
            </a:lvl6pPr>
            <a:lvl7pPr fontAlgn="base">
              <a:spcBef>
                <a:spcPct val="0"/>
              </a:spcBef>
              <a:spcAft>
                <a:spcPct val="0"/>
              </a:spcAft>
              <a:tabLst>
                <a:tab pos="3205163" algn="l"/>
                <a:tab pos="3716338" algn="l"/>
              </a:tabLst>
              <a:defRPr sz="2400">
                <a:solidFill>
                  <a:schemeClr val="tx1"/>
                </a:solidFill>
                <a:latin typeface="Times New Roman" charset="0"/>
              </a:defRPr>
            </a:lvl7pPr>
            <a:lvl8pPr fontAlgn="base">
              <a:spcBef>
                <a:spcPct val="0"/>
              </a:spcBef>
              <a:spcAft>
                <a:spcPct val="0"/>
              </a:spcAft>
              <a:tabLst>
                <a:tab pos="3205163" algn="l"/>
                <a:tab pos="3716338" algn="l"/>
              </a:tabLst>
              <a:defRPr sz="2400">
                <a:solidFill>
                  <a:schemeClr val="tx1"/>
                </a:solidFill>
                <a:latin typeface="Times New Roman" charset="0"/>
              </a:defRPr>
            </a:lvl8pPr>
            <a:lvl9pPr fontAlgn="base">
              <a:spcBef>
                <a:spcPct val="0"/>
              </a:spcBef>
              <a:spcAft>
                <a:spcPct val="0"/>
              </a:spcAft>
              <a:tabLst>
                <a:tab pos="3205163" algn="l"/>
                <a:tab pos="3716338" algn="l"/>
              </a:tabLst>
              <a:defRPr sz="2400">
                <a:solidFill>
                  <a:schemeClr val="tx1"/>
                </a:solidFill>
                <a:latin typeface="Times New Roman" charset="0"/>
              </a:defRPr>
            </a:lvl9pPr>
          </a:lstStyle>
          <a:p>
            <a:pPr>
              <a:lnSpc>
                <a:spcPct val="60000"/>
              </a:lnSpc>
              <a:spcBef>
                <a:spcPct val="50000"/>
              </a:spcBef>
            </a:pPr>
            <a:r>
              <a:rPr lang="en-US" altLang="en-US" sz="1900" b="1">
                <a:solidFill>
                  <a:srgbClr val="FFFFFF"/>
                </a:solidFill>
                <a:latin typeface="Courier New" pitchFamily="49" charset="0"/>
              </a:rPr>
              <a:t>mov  ax,234Bh</a:t>
            </a:r>
          </a:p>
          <a:p>
            <a:pPr>
              <a:lnSpc>
                <a:spcPct val="60000"/>
              </a:lnSpc>
              <a:spcBef>
                <a:spcPct val="50000"/>
              </a:spcBef>
            </a:pPr>
            <a:r>
              <a:rPr lang="en-US" altLang="en-US" sz="1900" b="1">
                <a:solidFill>
                  <a:srgbClr val="FFFFFF"/>
                </a:solidFill>
                <a:latin typeface="Courier New" pitchFamily="49" charset="0"/>
              </a:rPr>
              <a:t>mov  dx,7654h</a:t>
            </a:r>
          </a:p>
          <a:p>
            <a:pPr>
              <a:lnSpc>
                <a:spcPct val="60000"/>
              </a:lnSpc>
              <a:spcBef>
                <a:spcPct val="50000"/>
              </a:spcBef>
            </a:pPr>
            <a:r>
              <a:rPr lang="en-US" altLang="en-US" sz="1900" b="1">
                <a:solidFill>
                  <a:srgbClr val="FFFFFF"/>
                </a:solidFill>
                <a:latin typeface="Courier New" pitchFamily="49" charset="0"/>
              </a:rPr>
              <a:t>shrd ax,dx,4</a:t>
            </a:r>
          </a:p>
        </p:txBody>
      </p:sp>
      <p:sp>
        <p:nvSpPr>
          <p:cNvPr id="116741" name="Text Box 5"/>
          <p:cNvSpPr txBox="1">
            <a:spLocks noChangeArrowheads="1"/>
          </p:cNvSpPr>
          <p:nvPr/>
        </p:nvSpPr>
        <p:spPr bwMode="auto">
          <a:xfrm>
            <a:off x="838200" y="1524000"/>
            <a:ext cx="7391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Shift </a:t>
            </a:r>
            <a:r>
              <a:rPr lang="en-US" altLang="en-US">
                <a:solidFill>
                  <a:srgbClr val="FFCC66"/>
                </a:solidFill>
              </a:rPr>
              <a:t>AX</a:t>
            </a:r>
            <a:r>
              <a:rPr lang="en-US" altLang="en-US">
                <a:solidFill>
                  <a:srgbClr val="FFFFFF"/>
                </a:solidFill>
              </a:rPr>
              <a:t> 4 bits to the right and replace its highest 4 bits with the low 4 bits of DX:</a:t>
            </a:r>
          </a:p>
        </p:txBody>
      </p:sp>
      <p:sp>
        <p:nvSpPr>
          <p:cNvPr id="116742" name="Text Box 6"/>
          <p:cNvSpPr txBox="1">
            <a:spLocks noChangeArrowheads="1"/>
          </p:cNvSpPr>
          <p:nvPr/>
        </p:nvSpPr>
        <p:spPr bwMode="auto">
          <a:xfrm>
            <a:off x="4191000" y="2973388"/>
            <a:ext cx="12954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700">
                <a:solidFill>
                  <a:srgbClr val="FFFFFF"/>
                </a:solidFill>
              </a:rPr>
              <a:t>Before:</a:t>
            </a:r>
          </a:p>
        </p:txBody>
      </p:sp>
      <p:sp>
        <p:nvSpPr>
          <p:cNvPr id="116743" name="Text Box 7"/>
          <p:cNvSpPr txBox="1">
            <a:spLocks noChangeArrowheads="1"/>
          </p:cNvSpPr>
          <p:nvPr/>
        </p:nvSpPr>
        <p:spPr bwMode="auto">
          <a:xfrm>
            <a:off x="4191000" y="3506788"/>
            <a:ext cx="1295400" cy="53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r">
              <a:spcBef>
                <a:spcPct val="50000"/>
              </a:spcBef>
            </a:pPr>
            <a:r>
              <a:rPr lang="en-US" altLang="en-US" sz="1700">
                <a:solidFill>
                  <a:srgbClr val="FFFFFF"/>
                </a:solidFill>
              </a:rPr>
              <a:t>After:</a:t>
            </a:r>
          </a:p>
        </p:txBody>
      </p:sp>
      <p:graphicFrame>
        <p:nvGraphicFramePr>
          <p:cNvPr id="116744" name="Object 8"/>
          <p:cNvGraphicFramePr>
            <a:graphicFrameLocks noChangeAspect="1"/>
          </p:cNvGraphicFramePr>
          <p:nvPr/>
        </p:nvGraphicFramePr>
        <p:xfrm>
          <a:off x="5715000" y="2743200"/>
          <a:ext cx="2209800" cy="1295400"/>
        </p:xfrm>
        <a:graphic>
          <a:graphicData uri="http://schemas.openxmlformats.org/presentationml/2006/ole">
            <mc:AlternateContent xmlns:mc="http://schemas.openxmlformats.org/markup-compatibility/2006">
              <mc:Choice xmlns:v="urn:schemas-microsoft-com:vml" Requires="v">
                <p:oleObj spid="_x0000_s95279" name="VISIO" r:id="rId3" imgW="1281600" imgH="669240" progId="Visio.Drawing.6">
                  <p:embed/>
                </p:oleObj>
              </mc:Choice>
              <mc:Fallback>
                <p:oleObj name="VISIO" r:id="rId3" imgW="1281600" imgH="6692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448" r="3448" b="-12088"/>
                      <a:stretch>
                        <a:fillRect/>
                      </a:stretch>
                    </p:blipFill>
                    <p:spPr bwMode="auto">
                      <a:xfrm>
                        <a:off x="5715000" y="2743200"/>
                        <a:ext cx="2209800" cy="12954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59103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7" name="Slide Number Placeholder 4"/>
          <p:cNvSpPr>
            <a:spLocks noGrp="1"/>
          </p:cNvSpPr>
          <p:nvPr>
            <p:ph type="sldNum" sz="quarter" idx="11"/>
          </p:nvPr>
        </p:nvSpPr>
        <p:spPr/>
        <p:txBody>
          <a:bodyPr/>
          <a:lstStyle/>
          <a:p>
            <a:fld id="{54CE405A-6A70-46CA-A2EA-7237F2722FDE}" type="slidenum">
              <a:rPr lang="en-US" altLang="en-US">
                <a:solidFill>
                  <a:srgbClr val="FFFFFF"/>
                </a:solidFill>
              </a:rPr>
              <a:pPr/>
              <a:t>47</a:t>
            </a:fld>
            <a:endParaRPr lang="en-US" altLang="en-US">
              <a:solidFill>
                <a:srgbClr val="FFFFFF"/>
              </a:solidFill>
            </a:endParaRPr>
          </a:p>
        </p:txBody>
      </p:sp>
      <p:sp>
        <p:nvSpPr>
          <p:cNvPr id="147458" name="Rectangle 2"/>
          <p:cNvSpPr>
            <a:spLocks noGrp="1" noChangeArrowheads="1"/>
          </p:cNvSpPr>
          <p:nvPr>
            <p:ph type="title"/>
          </p:nvPr>
        </p:nvSpPr>
        <p:spPr/>
        <p:txBody>
          <a:bodyPr/>
          <a:lstStyle/>
          <a:p>
            <a:r>
              <a:rPr lang="en-US" altLang="en-US"/>
              <a:t>Your turn . . .</a:t>
            </a:r>
          </a:p>
        </p:txBody>
      </p:sp>
      <p:sp>
        <p:nvSpPr>
          <p:cNvPr id="147459" name="Text Box 3"/>
          <p:cNvSpPr txBox="1">
            <a:spLocks noChangeArrowheads="1"/>
          </p:cNvSpPr>
          <p:nvPr/>
        </p:nvSpPr>
        <p:spPr bwMode="auto">
          <a:xfrm>
            <a:off x="1295400" y="2362200"/>
            <a:ext cx="5486400" cy="139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a:tabLst>
                <a:tab pos="3205163" algn="l"/>
                <a:tab pos="3716338" algn="l"/>
              </a:tabLst>
              <a:defRPr sz="2400">
                <a:solidFill>
                  <a:schemeClr val="tx1"/>
                </a:solidFill>
                <a:latin typeface="Times New Roman" charset="0"/>
              </a:defRPr>
            </a:lvl1pPr>
            <a:lvl2pPr>
              <a:tabLst>
                <a:tab pos="3205163" algn="l"/>
                <a:tab pos="3716338" algn="l"/>
              </a:tabLst>
              <a:defRPr sz="2400">
                <a:solidFill>
                  <a:schemeClr val="tx1"/>
                </a:solidFill>
                <a:latin typeface="Times New Roman" charset="0"/>
              </a:defRPr>
            </a:lvl2pPr>
            <a:lvl3pPr>
              <a:tabLst>
                <a:tab pos="3205163" algn="l"/>
                <a:tab pos="3716338" algn="l"/>
              </a:tabLst>
              <a:defRPr sz="2400">
                <a:solidFill>
                  <a:schemeClr val="tx1"/>
                </a:solidFill>
                <a:latin typeface="Times New Roman" charset="0"/>
              </a:defRPr>
            </a:lvl3pPr>
            <a:lvl4pPr>
              <a:tabLst>
                <a:tab pos="3205163" algn="l"/>
                <a:tab pos="3716338" algn="l"/>
              </a:tabLst>
              <a:defRPr sz="2400">
                <a:solidFill>
                  <a:schemeClr val="tx1"/>
                </a:solidFill>
                <a:latin typeface="Times New Roman" charset="0"/>
              </a:defRPr>
            </a:lvl4pPr>
            <a:lvl5pPr>
              <a:tabLst>
                <a:tab pos="3205163" algn="l"/>
                <a:tab pos="3716338" algn="l"/>
              </a:tabLst>
              <a:defRPr sz="2400">
                <a:solidFill>
                  <a:schemeClr val="tx1"/>
                </a:solidFill>
                <a:latin typeface="Times New Roman" charset="0"/>
              </a:defRPr>
            </a:lvl5pPr>
            <a:lvl6pPr fontAlgn="base">
              <a:spcBef>
                <a:spcPct val="0"/>
              </a:spcBef>
              <a:spcAft>
                <a:spcPct val="0"/>
              </a:spcAft>
              <a:tabLst>
                <a:tab pos="3205163" algn="l"/>
                <a:tab pos="3716338" algn="l"/>
              </a:tabLst>
              <a:defRPr sz="2400">
                <a:solidFill>
                  <a:schemeClr val="tx1"/>
                </a:solidFill>
                <a:latin typeface="Times New Roman" charset="0"/>
              </a:defRPr>
            </a:lvl6pPr>
            <a:lvl7pPr fontAlgn="base">
              <a:spcBef>
                <a:spcPct val="0"/>
              </a:spcBef>
              <a:spcAft>
                <a:spcPct val="0"/>
              </a:spcAft>
              <a:tabLst>
                <a:tab pos="3205163" algn="l"/>
                <a:tab pos="3716338" algn="l"/>
              </a:tabLst>
              <a:defRPr sz="2400">
                <a:solidFill>
                  <a:schemeClr val="tx1"/>
                </a:solidFill>
                <a:latin typeface="Times New Roman" charset="0"/>
              </a:defRPr>
            </a:lvl7pPr>
            <a:lvl8pPr fontAlgn="base">
              <a:spcBef>
                <a:spcPct val="0"/>
              </a:spcBef>
              <a:spcAft>
                <a:spcPct val="0"/>
              </a:spcAft>
              <a:tabLst>
                <a:tab pos="3205163" algn="l"/>
                <a:tab pos="3716338" algn="l"/>
              </a:tabLst>
              <a:defRPr sz="2400">
                <a:solidFill>
                  <a:schemeClr val="tx1"/>
                </a:solidFill>
                <a:latin typeface="Times New Roman" charset="0"/>
              </a:defRPr>
            </a:lvl8pPr>
            <a:lvl9pPr fontAlgn="base">
              <a:spcBef>
                <a:spcPct val="0"/>
              </a:spcBef>
              <a:spcAft>
                <a:spcPct val="0"/>
              </a:spcAft>
              <a:tabLst>
                <a:tab pos="3205163" algn="l"/>
                <a:tab pos="3716338" algn="l"/>
              </a:tabLst>
              <a:defRPr sz="2400">
                <a:solidFill>
                  <a:schemeClr val="tx1"/>
                </a:solidFill>
                <a:latin typeface="Times New Roman" charset="0"/>
              </a:defRPr>
            </a:lvl9pPr>
          </a:lstStyle>
          <a:p>
            <a:pPr>
              <a:lnSpc>
                <a:spcPct val="60000"/>
              </a:lnSpc>
              <a:spcBef>
                <a:spcPct val="50000"/>
              </a:spcBef>
            </a:pPr>
            <a:r>
              <a:rPr lang="en-US" altLang="en-US" sz="1900" b="1">
                <a:solidFill>
                  <a:srgbClr val="FFFFFF"/>
                </a:solidFill>
                <a:latin typeface="Courier New" pitchFamily="49" charset="0"/>
              </a:rPr>
              <a:t>mov  ax,7C36h</a:t>
            </a:r>
          </a:p>
          <a:p>
            <a:pPr>
              <a:lnSpc>
                <a:spcPct val="60000"/>
              </a:lnSpc>
              <a:spcBef>
                <a:spcPct val="50000"/>
              </a:spcBef>
            </a:pPr>
            <a:r>
              <a:rPr lang="en-US" altLang="en-US" sz="1900" b="1">
                <a:solidFill>
                  <a:srgbClr val="FFFFFF"/>
                </a:solidFill>
                <a:latin typeface="Courier New" pitchFamily="49" charset="0"/>
              </a:rPr>
              <a:t>mov  dx,9FA6h</a:t>
            </a:r>
          </a:p>
          <a:p>
            <a:pPr>
              <a:lnSpc>
                <a:spcPct val="60000"/>
              </a:lnSpc>
              <a:spcBef>
                <a:spcPct val="50000"/>
              </a:spcBef>
            </a:pPr>
            <a:r>
              <a:rPr lang="en-US" altLang="en-US" sz="1900" b="1">
                <a:solidFill>
                  <a:srgbClr val="FFFFFF"/>
                </a:solidFill>
                <a:latin typeface="Courier New" pitchFamily="49" charset="0"/>
              </a:rPr>
              <a:t>shld dx,ax,4	; DX =</a:t>
            </a:r>
          </a:p>
          <a:p>
            <a:pPr>
              <a:lnSpc>
                <a:spcPct val="60000"/>
              </a:lnSpc>
              <a:spcBef>
                <a:spcPct val="50000"/>
              </a:spcBef>
            </a:pPr>
            <a:r>
              <a:rPr lang="en-US" altLang="en-US" sz="1900" b="1">
                <a:solidFill>
                  <a:srgbClr val="FFFFFF"/>
                </a:solidFill>
                <a:latin typeface="Courier New" pitchFamily="49" charset="0"/>
              </a:rPr>
              <a:t>shrd dx,ax,8	; DX =</a:t>
            </a:r>
          </a:p>
        </p:txBody>
      </p:sp>
      <p:sp>
        <p:nvSpPr>
          <p:cNvPr id="147461" name="Text Box 5"/>
          <p:cNvSpPr txBox="1">
            <a:spLocks noChangeArrowheads="1"/>
          </p:cNvSpPr>
          <p:nvPr/>
        </p:nvSpPr>
        <p:spPr bwMode="auto">
          <a:xfrm>
            <a:off x="762000" y="1219200"/>
            <a:ext cx="7391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Indicate the hexadecimal values of each destination operand:</a:t>
            </a:r>
          </a:p>
        </p:txBody>
      </p:sp>
      <p:sp>
        <p:nvSpPr>
          <p:cNvPr id="147464" name="Text Box 8"/>
          <p:cNvSpPr txBox="1">
            <a:spLocks noChangeArrowheads="1"/>
          </p:cNvSpPr>
          <p:nvPr/>
        </p:nvSpPr>
        <p:spPr bwMode="auto">
          <a:xfrm>
            <a:off x="5486400" y="2438400"/>
            <a:ext cx="2133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endParaRPr lang="en-US" altLang="en-US" sz="1800" b="1">
              <a:solidFill>
                <a:srgbClr val="FFCC66"/>
              </a:solidFill>
              <a:latin typeface="Courier New" pitchFamily="49" charset="0"/>
            </a:endParaRPr>
          </a:p>
          <a:p>
            <a:pPr>
              <a:lnSpc>
                <a:spcPct val="50000"/>
              </a:lnSpc>
              <a:spcBef>
                <a:spcPct val="50000"/>
              </a:spcBef>
            </a:pPr>
            <a:endParaRPr lang="en-US" altLang="en-US" sz="1800" b="1">
              <a:solidFill>
                <a:srgbClr val="FFCC66"/>
              </a:solidFill>
              <a:latin typeface="Courier New" pitchFamily="49" charset="0"/>
            </a:endParaRPr>
          </a:p>
          <a:p>
            <a:pPr>
              <a:lnSpc>
                <a:spcPct val="50000"/>
              </a:lnSpc>
              <a:spcBef>
                <a:spcPct val="50000"/>
              </a:spcBef>
            </a:pPr>
            <a:r>
              <a:rPr lang="en-US" altLang="en-US" sz="1800" b="1">
                <a:solidFill>
                  <a:srgbClr val="FFCC66"/>
                </a:solidFill>
                <a:latin typeface="Courier New" pitchFamily="49" charset="0"/>
              </a:rPr>
              <a:t>FA67h</a:t>
            </a:r>
          </a:p>
          <a:p>
            <a:pPr>
              <a:lnSpc>
                <a:spcPct val="50000"/>
              </a:lnSpc>
              <a:spcBef>
                <a:spcPct val="50000"/>
              </a:spcBef>
            </a:pPr>
            <a:r>
              <a:rPr lang="en-US" altLang="en-US" sz="1800" b="1">
                <a:solidFill>
                  <a:srgbClr val="FFCC66"/>
                </a:solidFill>
                <a:latin typeface="Courier New" pitchFamily="49" charset="0"/>
              </a:rPr>
              <a:t>36FAh</a:t>
            </a:r>
          </a:p>
          <a:p>
            <a:pPr>
              <a:lnSpc>
                <a:spcPct val="50000"/>
              </a:lnSpc>
              <a:spcBef>
                <a:spcPct val="50000"/>
              </a:spcBef>
            </a:pPr>
            <a:endParaRPr lang="en-US" altLang="en-US" sz="1800" b="1">
              <a:solidFill>
                <a:srgbClr val="FFCC66"/>
              </a:solidFill>
              <a:latin typeface="Courier New" pitchFamily="49" charset="0"/>
            </a:endParaRPr>
          </a:p>
        </p:txBody>
      </p:sp>
    </p:spTree>
    <p:extLst>
      <p:ext uri="{BB962C8B-B14F-4D97-AF65-F5344CB8AC3E}">
        <p14:creationId xmlns:p14="http://schemas.microsoft.com/office/powerpoint/2010/main" val="3750173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7464"/>
                                        </p:tgtEl>
                                        <p:attrNameLst>
                                          <p:attrName>style.visibility</p:attrName>
                                        </p:attrNameLst>
                                      </p:cBhvr>
                                      <p:to>
                                        <p:strVal val="visible"/>
                                      </p:to>
                                    </p:set>
                                    <p:animEffect transition="in" filter="dissolve">
                                      <p:cBhvr>
                                        <p:cTn id="7" dur="500"/>
                                        <p:tgtEl>
                                          <p:spTgt spid="147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3BC3387-575C-4D4C-8987-B8643105DA9A}" type="slidenum">
              <a:rPr lang="en-US" altLang="en-US">
                <a:solidFill>
                  <a:srgbClr val="FF9966"/>
                </a:solidFill>
              </a:rPr>
              <a:pPr/>
              <a:t>48</a:t>
            </a:fld>
            <a:endParaRPr lang="en-US" altLang="en-US">
              <a:solidFill>
                <a:srgbClr val="FF9966"/>
              </a:solidFill>
            </a:endParaRPr>
          </a:p>
        </p:txBody>
      </p:sp>
      <p:sp>
        <p:nvSpPr>
          <p:cNvPr id="89090" name="Rectangle 2"/>
          <p:cNvSpPr>
            <a:spLocks noGrp="1" noChangeArrowheads="1"/>
          </p:cNvSpPr>
          <p:nvPr>
            <p:ph type="title"/>
          </p:nvPr>
        </p:nvSpPr>
        <p:spPr>
          <a:xfrm>
            <a:off x="990600" y="152400"/>
            <a:ext cx="7885113" cy="512763"/>
          </a:xfrm>
        </p:spPr>
        <p:txBody>
          <a:bodyPr/>
          <a:lstStyle/>
          <a:p>
            <a:r>
              <a:rPr lang="en-US" altLang="en-US"/>
              <a:t>Application: Binary Output</a:t>
            </a:r>
          </a:p>
        </p:txBody>
      </p:sp>
      <p:sp>
        <p:nvSpPr>
          <p:cNvPr id="89091" name="Rectangle 3"/>
          <p:cNvSpPr>
            <a:spLocks noGrp="1" noChangeArrowheads="1"/>
          </p:cNvSpPr>
          <p:nvPr>
            <p:ph type="body" idx="1"/>
          </p:nvPr>
        </p:nvSpPr>
        <p:spPr>
          <a:xfrm>
            <a:off x="152400" y="685800"/>
            <a:ext cx="8839200" cy="6019800"/>
          </a:xfrm>
        </p:spPr>
        <p:txBody>
          <a:bodyPr/>
          <a:lstStyle/>
          <a:p>
            <a:r>
              <a:rPr lang="en-US" altLang="en-US" dirty="0"/>
              <a:t>To display the binary number in </a:t>
            </a:r>
            <a:r>
              <a:rPr lang="en-US" altLang="en-US" dirty="0" smtClean="0"/>
              <a:t>EBX</a:t>
            </a:r>
            <a:r>
              <a:rPr lang="en-US" altLang="en-US" dirty="0"/>
              <a:t>:</a:t>
            </a:r>
          </a:p>
          <a:p>
            <a:pPr lvl="2"/>
            <a:endParaRPr lang="en-US" altLang="en-US" dirty="0"/>
          </a:p>
          <a:p>
            <a:pPr lvl="2">
              <a:buFont typeface="Monotype Sorts" pitchFamily="2" charset="2"/>
              <a:buNone/>
            </a:pPr>
            <a:r>
              <a:rPr lang="en-US" altLang="en-US" dirty="0"/>
              <a:t>MOV ECX,32 ; count 32 binary chars</a:t>
            </a:r>
          </a:p>
          <a:p>
            <a:pPr lvl="1">
              <a:buFont typeface="Monotype Sorts" pitchFamily="2" charset="2"/>
              <a:buChar char=" "/>
            </a:pPr>
            <a:r>
              <a:rPr lang="en-US" altLang="en-US" sz="2000" b="1" dirty="0">
                <a:latin typeface="Courier New" pitchFamily="49" charset="0"/>
              </a:rPr>
              <a:t> START:</a:t>
            </a:r>
          </a:p>
          <a:p>
            <a:pPr lvl="2">
              <a:buFont typeface="Monotype Sorts" pitchFamily="2" charset="2"/>
              <a:buNone/>
            </a:pPr>
            <a:r>
              <a:rPr lang="en-US" altLang="en-US" dirty="0"/>
              <a:t> ROL </a:t>
            </a:r>
            <a:r>
              <a:rPr lang="en-US" altLang="en-US" dirty="0" smtClean="0"/>
              <a:t>EBX,1    ; CF </a:t>
            </a:r>
            <a:r>
              <a:rPr lang="en-US" altLang="en-US" dirty="0"/>
              <a:t>gets </a:t>
            </a:r>
            <a:r>
              <a:rPr lang="en-US" altLang="en-US" dirty="0" err="1"/>
              <a:t>msb</a:t>
            </a:r>
            <a:endParaRPr lang="en-US" altLang="en-US" dirty="0"/>
          </a:p>
          <a:p>
            <a:pPr lvl="2">
              <a:buFont typeface="Monotype Sorts" pitchFamily="2" charset="2"/>
              <a:buNone/>
            </a:pPr>
            <a:r>
              <a:rPr lang="en-US" altLang="en-US" dirty="0"/>
              <a:t> JC  ONE     </a:t>
            </a:r>
            <a:r>
              <a:rPr lang="en-US" altLang="en-US" dirty="0" smtClean="0"/>
              <a:t> ; if </a:t>
            </a:r>
            <a:r>
              <a:rPr lang="en-US" altLang="en-US" dirty="0"/>
              <a:t>CF =1</a:t>
            </a:r>
          </a:p>
          <a:p>
            <a:pPr lvl="2">
              <a:buFont typeface="Monotype Sorts" pitchFamily="2" charset="2"/>
              <a:buNone/>
            </a:pPr>
            <a:r>
              <a:rPr lang="en-US" altLang="en-US" dirty="0"/>
              <a:t> MOV </a:t>
            </a:r>
            <a:r>
              <a:rPr lang="en-US" altLang="en-US" dirty="0" smtClean="0"/>
              <a:t>AL, </a:t>
            </a:r>
            <a:r>
              <a:rPr lang="en-US" altLang="en-US" dirty="0"/>
              <a:t>’0’</a:t>
            </a:r>
          </a:p>
          <a:p>
            <a:pPr lvl="2">
              <a:buFont typeface="Monotype Sorts" pitchFamily="2" charset="2"/>
              <a:buNone/>
            </a:pPr>
            <a:r>
              <a:rPr lang="en-US" altLang="en-US" dirty="0"/>
              <a:t> JMP DISP</a:t>
            </a:r>
          </a:p>
          <a:p>
            <a:pPr lvl="1">
              <a:buFont typeface="Monotype Sorts" pitchFamily="2" charset="2"/>
              <a:buChar char=" "/>
            </a:pPr>
            <a:r>
              <a:rPr lang="en-US" altLang="en-US" sz="2000" b="1" dirty="0">
                <a:latin typeface="Courier New" pitchFamily="49" charset="0"/>
              </a:rPr>
              <a:t>  ONE: </a:t>
            </a:r>
          </a:p>
          <a:p>
            <a:pPr lvl="1">
              <a:buFont typeface="Monotype Sorts" pitchFamily="2" charset="2"/>
              <a:buChar char=" "/>
            </a:pPr>
            <a:r>
              <a:rPr lang="en-US" altLang="en-US" sz="2000" b="1" dirty="0">
                <a:latin typeface="Courier New" pitchFamily="49" charset="0"/>
              </a:rPr>
              <a:t>   MOV </a:t>
            </a:r>
            <a:r>
              <a:rPr lang="en-US" altLang="en-US" sz="2000" b="1" dirty="0" smtClean="0">
                <a:latin typeface="Courier New" pitchFamily="49" charset="0"/>
              </a:rPr>
              <a:t>AL,</a:t>
            </a:r>
            <a:r>
              <a:rPr lang="en-US" altLang="en-US" sz="2000" b="1" dirty="0">
                <a:latin typeface="Courier New" pitchFamily="49" charset="0"/>
              </a:rPr>
              <a:t>’1’</a:t>
            </a:r>
          </a:p>
          <a:p>
            <a:pPr lvl="1">
              <a:buFont typeface="Monotype Sorts" pitchFamily="2" charset="2"/>
              <a:buChar char=" "/>
            </a:pPr>
            <a:r>
              <a:rPr lang="en-US" altLang="en-US" sz="2000" b="1" dirty="0">
                <a:latin typeface="Courier New" pitchFamily="49" charset="0"/>
              </a:rPr>
              <a:t>  DISP:</a:t>
            </a:r>
          </a:p>
          <a:p>
            <a:pPr lvl="1">
              <a:buFont typeface="Monotype Sorts" pitchFamily="2" charset="2"/>
              <a:buChar char=" "/>
            </a:pPr>
            <a:r>
              <a:rPr lang="en-US" altLang="en-US" sz="2000" b="1" dirty="0">
                <a:latin typeface="Courier New" pitchFamily="49" charset="0"/>
              </a:rPr>
              <a:t>   </a:t>
            </a:r>
            <a:r>
              <a:rPr lang="en-US" altLang="en-US" sz="2000" b="1" dirty="0" smtClean="0">
                <a:latin typeface="Courier New" pitchFamily="49" charset="0"/>
              </a:rPr>
              <a:t>CALL </a:t>
            </a:r>
            <a:r>
              <a:rPr lang="en-US" altLang="en-US" sz="2000" b="1" dirty="0" err="1" smtClean="0">
                <a:latin typeface="Courier New" pitchFamily="49" charset="0"/>
              </a:rPr>
              <a:t>WriteChar</a:t>
            </a:r>
            <a:endParaRPr lang="en-US" altLang="en-US" sz="2000" b="1" dirty="0">
              <a:latin typeface="Courier New" pitchFamily="49" charset="0"/>
            </a:endParaRPr>
          </a:p>
          <a:p>
            <a:pPr lvl="2">
              <a:buFont typeface="Monotype Sorts" pitchFamily="2" charset="2"/>
              <a:buNone/>
            </a:pPr>
            <a:r>
              <a:rPr lang="en-US" altLang="en-US" dirty="0"/>
              <a:t> LOOP START</a:t>
            </a:r>
          </a:p>
        </p:txBody>
      </p:sp>
    </p:spTree>
    <p:extLst>
      <p:ext uri="{BB962C8B-B14F-4D97-AF65-F5344CB8AC3E}">
        <p14:creationId xmlns:p14="http://schemas.microsoft.com/office/powerpoint/2010/main" val="1972933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A9FC809C-E084-4CC4-8563-0DF800738EC8}" type="slidenum">
              <a:rPr lang="en-US" altLang="en-US">
                <a:solidFill>
                  <a:srgbClr val="FFFFFF"/>
                </a:solidFill>
              </a:rPr>
              <a:pPr/>
              <a:t>49</a:t>
            </a:fld>
            <a:endParaRPr lang="en-US" altLang="en-US">
              <a:solidFill>
                <a:srgbClr val="FFFFFF"/>
              </a:solidFill>
            </a:endParaRPr>
          </a:p>
        </p:txBody>
      </p:sp>
      <p:sp>
        <p:nvSpPr>
          <p:cNvPr id="96258" name="Rectangle 2"/>
          <p:cNvSpPr>
            <a:spLocks noGrp="1" noChangeArrowheads="1"/>
          </p:cNvSpPr>
          <p:nvPr>
            <p:ph type="title"/>
          </p:nvPr>
        </p:nvSpPr>
        <p:spPr/>
        <p:txBody>
          <a:bodyPr/>
          <a:lstStyle/>
          <a:p>
            <a:r>
              <a:rPr lang="en-US" altLang="en-US"/>
              <a:t>Displaying Binary Bits</a:t>
            </a:r>
          </a:p>
        </p:txBody>
      </p:sp>
      <p:sp>
        <p:nvSpPr>
          <p:cNvPr id="96259" name="Rectangle 3"/>
          <p:cNvSpPr>
            <a:spLocks noGrp="1" noChangeArrowheads="1"/>
          </p:cNvSpPr>
          <p:nvPr>
            <p:ph type="body" idx="1"/>
          </p:nvPr>
        </p:nvSpPr>
        <p:spPr>
          <a:xfrm>
            <a:off x="685800" y="1066800"/>
            <a:ext cx="7772400" cy="1371600"/>
          </a:xfrm>
        </p:spPr>
        <p:txBody>
          <a:bodyPr/>
          <a:lstStyle/>
          <a:p>
            <a:pPr marL="0" indent="0">
              <a:buFontTx/>
              <a:buNone/>
            </a:pPr>
            <a:r>
              <a:rPr lang="en-US" altLang="en-US" sz="2100" i="1"/>
              <a:t>Algorithm:</a:t>
            </a:r>
            <a:r>
              <a:rPr lang="en-US" altLang="en-US" sz="2100"/>
              <a:t> Shift MSB into the Carry flag; If CF = 1, append a "1" character to a string; otherwise, append a "0" character. Repeat in a loop, 32 times.</a:t>
            </a:r>
          </a:p>
        </p:txBody>
      </p:sp>
      <p:sp>
        <p:nvSpPr>
          <p:cNvPr id="96260" name="Text Box 4"/>
          <p:cNvSpPr txBox="1">
            <a:spLocks noChangeArrowheads="1"/>
          </p:cNvSpPr>
          <p:nvPr/>
        </p:nvSpPr>
        <p:spPr bwMode="auto">
          <a:xfrm>
            <a:off x="1981200" y="2286000"/>
            <a:ext cx="5334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r>
              <a:rPr lang="en-US" altLang="en-US" sz="1800" b="1">
                <a:solidFill>
                  <a:srgbClr val="FFFFFF"/>
                </a:solidFill>
                <a:latin typeface="Courier New" pitchFamily="49" charset="0"/>
              </a:rPr>
              <a:t>.data</a:t>
            </a:r>
          </a:p>
          <a:p>
            <a:pPr>
              <a:lnSpc>
                <a:spcPct val="50000"/>
              </a:lnSpc>
              <a:spcBef>
                <a:spcPct val="50000"/>
              </a:spcBef>
            </a:pPr>
            <a:r>
              <a:rPr lang="en-US" altLang="en-US" sz="1800" b="1">
                <a:solidFill>
                  <a:srgbClr val="FFFFFF"/>
                </a:solidFill>
                <a:latin typeface="Courier New" pitchFamily="49" charset="0"/>
              </a:rPr>
              <a:t>buffer BYTE 32 DUP(0),0</a:t>
            </a:r>
          </a:p>
          <a:p>
            <a:pPr>
              <a:lnSpc>
                <a:spcPct val="50000"/>
              </a:lnSpc>
              <a:spcBef>
                <a:spcPct val="50000"/>
              </a:spcBef>
            </a:pPr>
            <a:r>
              <a:rPr lang="en-US" altLang="en-US" sz="1800" b="1">
                <a:solidFill>
                  <a:srgbClr val="FFFFFF"/>
                </a:solidFill>
                <a:latin typeface="Courier New" pitchFamily="49" charset="0"/>
              </a:rPr>
              <a:t>.code</a:t>
            </a:r>
          </a:p>
          <a:p>
            <a:pPr>
              <a:lnSpc>
                <a:spcPct val="50000"/>
              </a:lnSpc>
              <a:spcBef>
                <a:spcPct val="50000"/>
              </a:spcBef>
            </a:pPr>
            <a:r>
              <a:rPr lang="en-US" altLang="en-US" sz="1800" b="1">
                <a:solidFill>
                  <a:srgbClr val="FFFFFF"/>
                </a:solidFill>
                <a:latin typeface="Courier New" pitchFamily="49" charset="0"/>
              </a:rPr>
              <a:t>	mov ecx,32</a:t>
            </a:r>
          </a:p>
          <a:p>
            <a:pPr>
              <a:lnSpc>
                <a:spcPct val="50000"/>
              </a:lnSpc>
              <a:spcBef>
                <a:spcPct val="50000"/>
              </a:spcBef>
            </a:pPr>
            <a:r>
              <a:rPr lang="en-US" altLang="en-US" sz="1800" b="1">
                <a:solidFill>
                  <a:srgbClr val="FFFFFF"/>
                </a:solidFill>
                <a:latin typeface="Courier New" pitchFamily="49" charset="0"/>
              </a:rPr>
              <a:t>	mov esi,OFFSET buffer</a:t>
            </a:r>
          </a:p>
          <a:p>
            <a:pPr>
              <a:lnSpc>
                <a:spcPct val="50000"/>
              </a:lnSpc>
              <a:spcBef>
                <a:spcPct val="50000"/>
              </a:spcBef>
            </a:pPr>
            <a:r>
              <a:rPr lang="en-US" altLang="en-US" sz="1800" b="1">
                <a:solidFill>
                  <a:srgbClr val="FFFFFF"/>
                </a:solidFill>
                <a:latin typeface="Courier New" pitchFamily="49" charset="0"/>
              </a:rPr>
              <a:t>L1:	shl eax,1</a:t>
            </a:r>
          </a:p>
          <a:p>
            <a:pPr>
              <a:lnSpc>
                <a:spcPct val="50000"/>
              </a:lnSpc>
              <a:spcBef>
                <a:spcPct val="50000"/>
              </a:spcBef>
            </a:pPr>
            <a:r>
              <a:rPr lang="en-US" altLang="en-US" sz="1800" b="1">
                <a:solidFill>
                  <a:srgbClr val="FFFFFF"/>
                </a:solidFill>
                <a:latin typeface="Courier New" pitchFamily="49" charset="0"/>
              </a:rPr>
              <a:t>	mov BYTE PTR [esi],'0'</a:t>
            </a:r>
          </a:p>
          <a:p>
            <a:pPr>
              <a:lnSpc>
                <a:spcPct val="50000"/>
              </a:lnSpc>
              <a:spcBef>
                <a:spcPct val="50000"/>
              </a:spcBef>
            </a:pPr>
            <a:r>
              <a:rPr lang="en-US" altLang="en-US" sz="1800" b="1">
                <a:solidFill>
                  <a:srgbClr val="FFFFFF"/>
                </a:solidFill>
                <a:latin typeface="Courier New" pitchFamily="49" charset="0"/>
              </a:rPr>
              <a:t>	jnc L2</a:t>
            </a:r>
          </a:p>
          <a:p>
            <a:pPr>
              <a:lnSpc>
                <a:spcPct val="50000"/>
              </a:lnSpc>
              <a:spcBef>
                <a:spcPct val="50000"/>
              </a:spcBef>
            </a:pPr>
            <a:r>
              <a:rPr lang="en-US" altLang="en-US" sz="1800" b="1">
                <a:solidFill>
                  <a:srgbClr val="FFFFFF"/>
                </a:solidFill>
                <a:latin typeface="Courier New" pitchFamily="49" charset="0"/>
              </a:rPr>
              <a:t>	mov BYTE PTR [esi],'1'</a:t>
            </a:r>
          </a:p>
          <a:p>
            <a:pPr>
              <a:lnSpc>
                <a:spcPct val="50000"/>
              </a:lnSpc>
              <a:spcBef>
                <a:spcPct val="50000"/>
              </a:spcBef>
            </a:pPr>
            <a:r>
              <a:rPr lang="en-US" altLang="en-US" sz="1800" b="1">
                <a:solidFill>
                  <a:srgbClr val="FFFFFF"/>
                </a:solidFill>
                <a:latin typeface="Courier New" pitchFamily="49" charset="0"/>
              </a:rPr>
              <a:t>L2:	inc esi</a:t>
            </a:r>
          </a:p>
          <a:p>
            <a:pPr>
              <a:lnSpc>
                <a:spcPct val="50000"/>
              </a:lnSpc>
              <a:spcBef>
                <a:spcPct val="50000"/>
              </a:spcBef>
            </a:pPr>
            <a:r>
              <a:rPr lang="en-US" altLang="en-US" sz="1800" b="1">
                <a:solidFill>
                  <a:srgbClr val="FFFFFF"/>
                </a:solidFill>
                <a:latin typeface="Courier New" pitchFamily="49" charset="0"/>
              </a:rPr>
              <a:t>	loop L1</a:t>
            </a:r>
          </a:p>
        </p:txBody>
      </p:sp>
    </p:spTree>
    <p:extLst>
      <p:ext uri="{BB962C8B-B14F-4D97-AF65-F5344CB8AC3E}">
        <p14:creationId xmlns:p14="http://schemas.microsoft.com/office/powerpoint/2010/main" val="183478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Irvine, Kip R. Assembly Language for x86 Processors 6/e, 2010.</a:t>
            </a:r>
          </a:p>
        </p:txBody>
      </p:sp>
      <p:sp>
        <p:nvSpPr>
          <p:cNvPr id="8" name="Slide Number Placeholder 4"/>
          <p:cNvSpPr>
            <a:spLocks noGrp="1"/>
          </p:cNvSpPr>
          <p:nvPr>
            <p:ph type="sldNum" sz="quarter" idx="11"/>
          </p:nvPr>
        </p:nvSpPr>
        <p:spPr/>
        <p:txBody>
          <a:bodyPr/>
          <a:lstStyle/>
          <a:p>
            <a:fld id="{98DD3325-58E5-47C1-BFA9-972C3D6990A2}" type="slidenum">
              <a:rPr lang="en-US" altLang="en-US"/>
              <a:pPr/>
              <a:t>5</a:t>
            </a:fld>
            <a:endParaRPr lang="en-US" altLang="en-US"/>
          </a:p>
        </p:txBody>
      </p:sp>
      <p:sp>
        <p:nvSpPr>
          <p:cNvPr id="80898" name="Rectangle 2"/>
          <p:cNvSpPr>
            <a:spLocks noGrp="1" noChangeArrowheads="1"/>
          </p:cNvSpPr>
          <p:nvPr>
            <p:ph type="title"/>
          </p:nvPr>
        </p:nvSpPr>
        <p:spPr/>
        <p:txBody>
          <a:bodyPr/>
          <a:lstStyle/>
          <a:p>
            <a:r>
              <a:rPr lang="en-US" altLang="en-US" b="1" dirty="0"/>
              <a:t>Logic Instructions</a:t>
            </a:r>
            <a:r>
              <a:rPr lang="en-US" altLang="en-US" dirty="0"/>
              <a:t/>
            </a:r>
            <a:br>
              <a:rPr lang="en-US" altLang="en-US" dirty="0"/>
            </a:br>
            <a:r>
              <a:rPr lang="en-US" altLang="en-US" sz="2800" dirty="0" smtClean="0"/>
              <a:t>OR Instruction</a:t>
            </a:r>
            <a:endParaRPr lang="en-US" altLang="en-US" dirty="0"/>
          </a:p>
        </p:txBody>
      </p:sp>
      <p:sp>
        <p:nvSpPr>
          <p:cNvPr id="80899" name="Rectangle 3"/>
          <p:cNvSpPr>
            <a:spLocks noGrp="1" noChangeArrowheads="1"/>
          </p:cNvSpPr>
          <p:nvPr>
            <p:ph type="body" idx="1"/>
          </p:nvPr>
        </p:nvSpPr>
        <p:spPr>
          <a:xfrm>
            <a:off x="685800" y="1143000"/>
            <a:ext cx="7772400" cy="5181600"/>
          </a:xfrm>
        </p:spPr>
        <p:txBody>
          <a:bodyPr/>
          <a:lstStyle/>
          <a:p>
            <a:r>
              <a:rPr lang="en-US" altLang="en-US" dirty="0"/>
              <a:t>Performs a Boolean OR operation between each pair of matching bits in two operands</a:t>
            </a:r>
          </a:p>
          <a:p>
            <a:r>
              <a:rPr lang="en-US" altLang="en-US" dirty="0"/>
              <a:t>Syntax:</a:t>
            </a:r>
          </a:p>
          <a:p>
            <a:pPr lvl="2"/>
            <a:r>
              <a:rPr lang="en-US" altLang="en-US" dirty="0"/>
              <a:t>OR </a:t>
            </a:r>
            <a:r>
              <a:rPr lang="en-US" altLang="en-US" i="1" dirty="0"/>
              <a:t>destination, </a:t>
            </a:r>
            <a:r>
              <a:rPr lang="en-US" altLang="en-US" i="1" dirty="0" smtClean="0"/>
              <a:t>source</a:t>
            </a:r>
          </a:p>
          <a:p>
            <a:pPr lvl="2"/>
            <a:endParaRPr lang="en-US" altLang="en-US" i="1" dirty="0"/>
          </a:p>
          <a:p>
            <a:pPr lvl="2"/>
            <a:endParaRPr lang="en-US" altLang="en-US" i="1" dirty="0" smtClean="0"/>
          </a:p>
          <a:p>
            <a:pPr lvl="2"/>
            <a:endParaRPr lang="en-US" altLang="en-US" i="1" dirty="0"/>
          </a:p>
          <a:p>
            <a:pPr lvl="2"/>
            <a:endParaRPr lang="en-US" altLang="en-US" i="1" dirty="0" smtClean="0"/>
          </a:p>
          <a:p>
            <a:pPr lvl="2"/>
            <a:endParaRPr lang="en-US" altLang="en-US" i="1" dirty="0"/>
          </a:p>
          <a:p>
            <a:pPr lvl="2"/>
            <a:endParaRPr lang="en-US" altLang="en-US" i="1" dirty="0"/>
          </a:p>
          <a:p>
            <a:pPr marL="457200" lvl="1" indent="0">
              <a:buNone/>
            </a:pPr>
            <a:r>
              <a:rPr lang="en-US" altLang="en-US" sz="2000" b="1" i="1" u="sng" dirty="0" smtClean="0">
                <a:solidFill>
                  <a:srgbClr val="FFC000"/>
                </a:solidFill>
              </a:rPr>
              <a:t>1 sets a </a:t>
            </a:r>
            <a:r>
              <a:rPr lang="en-US" altLang="en-US" sz="2000" b="1" i="1" u="sng" dirty="0">
                <a:solidFill>
                  <a:srgbClr val="FFC000"/>
                </a:solidFill>
              </a:rPr>
              <a:t>bit and </a:t>
            </a:r>
            <a:r>
              <a:rPr lang="en-US" altLang="en-US" sz="2000" b="1" i="1" u="sng" dirty="0" smtClean="0">
                <a:solidFill>
                  <a:srgbClr val="FFC000"/>
                </a:solidFill>
              </a:rPr>
              <a:t>0 </a:t>
            </a:r>
            <a:r>
              <a:rPr lang="en-US" altLang="en-US" sz="2000" b="1" i="1" u="sng" dirty="0">
                <a:solidFill>
                  <a:srgbClr val="FFC000"/>
                </a:solidFill>
              </a:rPr>
              <a:t>conserves a </a:t>
            </a:r>
            <a:r>
              <a:rPr lang="en-US" altLang="en-US" sz="2000" b="1" i="1" u="sng" dirty="0" smtClean="0">
                <a:solidFill>
                  <a:srgbClr val="FFC000"/>
                </a:solidFill>
              </a:rPr>
              <a:t>bit</a:t>
            </a:r>
          </a:p>
          <a:p>
            <a:pPr marL="457200" lvl="1" indent="0">
              <a:buNone/>
            </a:pPr>
            <a:endParaRPr lang="en-US" altLang="en-US" sz="1800" b="1" i="1" dirty="0"/>
          </a:p>
          <a:p>
            <a:pPr marL="457200" lvl="1" indent="0">
              <a:buNone/>
            </a:pPr>
            <a:r>
              <a:rPr lang="en-US" altLang="en-US" sz="1800" dirty="0" smtClean="0"/>
              <a:t>To test if ECX = 0, we can do: </a:t>
            </a:r>
            <a:r>
              <a:rPr lang="en-US" altLang="en-US" sz="1800" dirty="0" smtClean="0">
                <a:solidFill>
                  <a:srgbClr val="FFC000"/>
                </a:solidFill>
              </a:rPr>
              <a:t>OR </a:t>
            </a:r>
            <a:r>
              <a:rPr lang="en-US" altLang="en-US" sz="1800" dirty="0" err="1" smtClean="0">
                <a:solidFill>
                  <a:srgbClr val="FFC000"/>
                </a:solidFill>
              </a:rPr>
              <a:t>ecx,ecx</a:t>
            </a:r>
            <a:r>
              <a:rPr lang="en-US" altLang="en-US" sz="1800" dirty="0" smtClean="0"/>
              <a:t> since this does not change the value in ECX and set ZF=1 if and only if ECX=0</a:t>
            </a:r>
            <a:endParaRPr lang="en-US" altLang="en-US" sz="2000" dirty="0">
              <a:solidFill>
                <a:srgbClr val="FFC000"/>
              </a:solidFill>
            </a:endParaRPr>
          </a:p>
        </p:txBody>
      </p:sp>
      <p:sp>
        <p:nvSpPr>
          <p:cNvPr id="80902" name="Text Box 6"/>
          <p:cNvSpPr txBox="1">
            <a:spLocks noChangeArrowheads="1"/>
          </p:cNvSpPr>
          <p:nvPr/>
        </p:nvSpPr>
        <p:spPr bwMode="auto">
          <a:xfrm>
            <a:off x="6477000" y="2438400"/>
            <a:ext cx="99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t>OR</a:t>
            </a:r>
          </a:p>
        </p:txBody>
      </p:sp>
      <p:graphicFrame>
        <p:nvGraphicFramePr>
          <p:cNvPr id="80903" name="Object 7"/>
          <p:cNvGraphicFramePr>
            <a:graphicFrameLocks noChangeAspect="1"/>
          </p:cNvGraphicFramePr>
          <p:nvPr/>
        </p:nvGraphicFramePr>
        <p:xfrm>
          <a:off x="1295400" y="3429000"/>
          <a:ext cx="4191000" cy="1333500"/>
        </p:xfrm>
        <a:graphic>
          <a:graphicData uri="http://schemas.openxmlformats.org/presentationml/2006/ole">
            <mc:AlternateContent xmlns:mc="http://schemas.openxmlformats.org/markup-compatibility/2006">
              <mc:Choice xmlns:v="urn:schemas-microsoft-com:vml" Requires="v">
                <p:oleObj spid="_x0000_s80969" name="VISIO" r:id="rId3" imgW="2633040" imgH="732600" progId="Visio.Drawing.6">
                  <p:embed/>
                </p:oleObj>
              </mc:Choice>
              <mc:Fallback>
                <p:oleObj name="VISIO" r:id="rId3" imgW="2633040" imgH="732600" progId="Visio.Drawing.6">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l="1587" r="11111"/>
                      <a:stretch>
                        <a:fillRect/>
                      </a:stretch>
                    </p:blipFill>
                    <p:spPr bwMode="auto">
                      <a:xfrm>
                        <a:off x="1295400" y="3429000"/>
                        <a:ext cx="4191000" cy="13335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090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3000" y="3048000"/>
            <a:ext cx="1549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7E2FEDE-F3E1-433A-8906-008BC3AB8154}" type="slidenum">
              <a:rPr lang="en-US" altLang="en-US">
                <a:solidFill>
                  <a:srgbClr val="FF9966"/>
                </a:solidFill>
              </a:rPr>
              <a:pPr/>
              <a:t>50</a:t>
            </a:fld>
            <a:endParaRPr lang="en-US" altLang="en-US">
              <a:solidFill>
                <a:srgbClr val="FF9966"/>
              </a:solidFill>
            </a:endParaRPr>
          </a:p>
        </p:txBody>
      </p:sp>
      <p:sp>
        <p:nvSpPr>
          <p:cNvPr id="90114" name="Rectangle 2"/>
          <p:cNvSpPr>
            <a:spLocks noGrp="1" noChangeArrowheads="1"/>
          </p:cNvSpPr>
          <p:nvPr>
            <p:ph type="title"/>
          </p:nvPr>
        </p:nvSpPr>
        <p:spPr/>
        <p:txBody>
          <a:bodyPr/>
          <a:lstStyle/>
          <a:p>
            <a:r>
              <a:rPr lang="en-US" altLang="en-US" dirty="0"/>
              <a:t>Application: Binary Input</a:t>
            </a:r>
            <a:endParaRPr lang="fr-CA" altLang="en-US" dirty="0"/>
          </a:p>
        </p:txBody>
      </p:sp>
      <p:sp>
        <p:nvSpPr>
          <p:cNvPr id="90115" name="Rectangle 3"/>
          <p:cNvSpPr>
            <a:spLocks noGrp="1" noChangeArrowheads="1"/>
          </p:cNvSpPr>
          <p:nvPr>
            <p:ph type="body" idx="1"/>
          </p:nvPr>
        </p:nvSpPr>
        <p:spPr>
          <a:xfrm>
            <a:off x="152400" y="838200"/>
            <a:ext cx="8839200" cy="5867400"/>
          </a:xfrm>
        </p:spPr>
        <p:txBody>
          <a:bodyPr/>
          <a:lstStyle/>
          <a:p>
            <a:pPr algn="just">
              <a:lnSpc>
                <a:spcPct val="90000"/>
              </a:lnSpc>
            </a:pPr>
            <a:r>
              <a:rPr lang="en-US" altLang="en-US" sz="2000" dirty="0"/>
              <a:t>To load EAX with the numerical value of a binary string (ex: 101100101...) entered at the keyboard</a:t>
            </a:r>
            <a:r>
              <a:rPr lang="en-US" altLang="en-US" sz="2000" dirty="0" smtClean="0"/>
              <a:t>:</a:t>
            </a:r>
          </a:p>
          <a:p>
            <a:pPr algn="just">
              <a:lnSpc>
                <a:spcPct val="90000"/>
              </a:lnSpc>
            </a:pPr>
            <a:endParaRPr lang="en-US" altLang="en-US" sz="2000" dirty="0"/>
          </a:p>
          <a:p>
            <a:pPr lvl="2" algn="just">
              <a:lnSpc>
                <a:spcPct val="90000"/>
              </a:lnSpc>
            </a:pPr>
            <a:r>
              <a:rPr lang="en-US" altLang="en-US" sz="1800" dirty="0" err="1"/>
              <a:t>xor</a:t>
            </a:r>
            <a:r>
              <a:rPr lang="en-US" altLang="en-US" sz="1800" dirty="0"/>
              <a:t> </a:t>
            </a:r>
            <a:r>
              <a:rPr lang="en-US" altLang="en-US" sz="1800" dirty="0" err="1"/>
              <a:t>ebx</a:t>
            </a:r>
            <a:r>
              <a:rPr lang="en-US" altLang="en-US" sz="1800" dirty="0"/>
              <a:t>, </a:t>
            </a:r>
            <a:r>
              <a:rPr lang="en-US" altLang="en-US" sz="1800" dirty="0" err="1"/>
              <a:t>ebx</a:t>
            </a:r>
            <a:r>
              <a:rPr lang="en-US" altLang="en-US" sz="1800" dirty="0"/>
              <a:t> ;clear </a:t>
            </a:r>
            <a:r>
              <a:rPr lang="en-US" altLang="en-US" sz="1800" dirty="0" err="1"/>
              <a:t>ebx</a:t>
            </a:r>
            <a:r>
              <a:rPr lang="en-US" altLang="en-US" sz="1800" dirty="0"/>
              <a:t> to hold entry</a:t>
            </a:r>
          </a:p>
          <a:p>
            <a:pPr lvl="2" algn="just">
              <a:lnSpc>
                <a:spcPct val="90000"/>
              </a:lnSpc>
            </a:pPr>
            <a:r>
              <a:rPr lang="en-US" altLang="en-US" sz="1800" dirty="0"/>
              <a:t>next:</a:t>
            </a:r>
          </a:p>
          <a:p>
            <a:pPr lvl="2" algn="just">
              <a:lnSpc>
                <a:spcPct val="90000"/>
              </a:lnSpc>
            </a:pPr>
            <a:r>
              <a:rPr lang="en-US" altLang="en-US" sz="1800" dirty="0"/>
              <a:t>	</a:t>
            </a:r>
            <a:r>
              <a:rPr lang="en-US" altLang="en-US" sz="1800" dirty="0" smtClean="0"/>
              <a:t>call </a:t>
            </a:r>
            <a:r>
              <a:rPr lang="en-US" altLang="en-US" sz="1800" dirty="0" err="1" smtClean="0"/>
              <a:t>ReadChar</a:t>
            </a:r>
            <a:endParaRPr lang="en-US" altLang="en-US" sz="1800" dirty="0"/>
          </a:p>
          <a:p>
            <a:pPr lvl="2" algn="just">
              <a:lnSpc>
                <a:spcPct val="90000"/>
              </a:lnSpc>
            </a:pPr>
            <a:r>
              <a:rPr lang="en-US" altLang="en-US" sz="1800" dirty="0"/>
              <a:t>	</a:t>
            </a:r>
            <a:r>
              <a:rPr lang="en-US" altLang="en-US" sz="1800" dirty="0" err="1"/>
              <a:t>cmp</a:t>
            </a:r>
            <a:r>
              <a:rPr lang="en-US" altLang="en-US" sz="1800" dirty="0"/>
              <a:t> </a:t>
            </a:r>
            <a:r>
              <a:rPr lang="en-US" altLang="en-US" sz="1800" dirty="0" smtClean="0"/>
              <a:t>al, 0Dh  </a:t>
            </a:r>
            <a:r>
              <a:rPr lang="en-US" altLang="en-US" sz="1800" dirty="0"/>
              <a:t>;end of input line reached?</a:t>
            </a:r>
          </a:p>
          <a:p>
            <a:pPr lvl="2" algn="just">
              <a:lnSpc>
                <a:spcPct val="90000"/>
              </a:lnSpc>
            </a:pPr>
            <a:r>
              <a:rPr lang="en-US" altLang="en-US" sz="1800" dirty="0"/>
              <a:t>	je  exit     ;</a:t>
            </a:r>
            <a:r>
              <a:rPr lang="en-US" altLang="en-US" sz="1800" dirty="0" smtClean="0"/>
              <a:t>yes, </a:t>
            </a:r>
            <a:r>
              <a:rPr lang="en-US" altLang="en-US" sz="1800" dirty="0"/>
              <a:t>then exit</a:t>
            </a:r>
          </a:p>
          <a:p>
            <a:pPr lvl="2" algn="just">
              <a:lnSpc>
                <a:spcPct val="90000"/>
              </a:lnSpc>
            </a:pPr>
            <a:r>
              <a:rPr lang="en-US" altLang="en-US" sz="1800" dirty="0"/>
              <a:t>	and al,  0Fh ;no, convert to binary value</a:t>
            </a:r>
          </a:p>
          <a:p>
            <a:pPr lvl="2" algn="just">
              <a:lnSpc>
                <a:spcPct val="90000"/>
              </a:lnSpc>
            </a:pPr>
            <a:r>
              <a:rPr lang="en-US" altLang="en-US" sz="1800" dirty="0"/>
              <a:t>	</a:t>
            </a:r>
            <a:r>
              <a:rPr lang="en-US" altLang="en-US" sz="1800" dirty="0" err="1"/>
              <a:t>shl</a:t>
            </a:r>
            <a:r>
              <a:rPr lang="en-US" altLang="en-US" sz="1800" dirty="0"/>
              <a:t> </a:t>
            </a:r>
            <a:r>
              <a:rPr lang="en-US" altLang="en-US" sz="1800" dirty="0" err="1"/>
              <a:t>ebx</a:t>
            </a:r>
            <a:r>
              <a:rPr lang="en-US" altLang="en-US" sz="1800" dirty="0"/>
              <a:t>, 1   ;make room for new value</a:t>
            </a:r>
          </a:p>
          <a:p>
            <a:pPr lvl="2" algn="just">
              <a:lnSpc>
                <a:spcPct val="90000"/>
              </a:lnSpc>
            </a:pPr>
            <a:r>
              <a:rPr lang="en-US" altLang="en-US" sz="1800" dirty="0"/>
              <a:t>	or  </a:t>
            </a:r>
            <a:r>
              <a:rPr lang="en-US" altLang="en-US" sz="1800" dirty="0" err="1"/>
              <a:t>bl</a:t>
            </a:r>
            <a:r>
              <a:rPr lang="en-US" altLang="en-US" sz="1800" dirty="0"/>
              <a:t>,  al  ;put value in </a:t>
            </a:r>
            <a:r>
              <a:rPr lang="en-US" altLang="en-US" sz="1800" dirty="0" err="1"/>
              <a:t>ls</a:t>
            </a:r>
            <a:r>
              <a:rPr lang="en-US" altLang="en-US" sz="1800" dirty="0"/>
              <a:t> bit</a:t>
            </a:r>
          </a:p>
          <a:p>
            <a:pPr lvl="2" algn="just">
              <a:lnSpc>
                <a:spcPct val="90000"/>
              </a:lnSpc>
            </a:pPr>
            <a:r>
              <a:rPr lang="en-US" altLang="en-US" sz="1800" dirty="0"/>
              <a:t>	</a:t>
            </a:r>
            <a:r>
              <a:rPr lang="en-US" altLang="en-US" sz="1800" dirty="0" err="1"/>
              <a:t>jmp</a:t>
            </a:r>
            <a:r>
              <a:rPr lang="en-US" altLang="en-US" sz="1800" dirty="0"/>
              <a:t> next</a:t>
            </a:r>
          </a:p>
          <a:p>
            <a:pPr lvl="2" algn="just">
              <a:lnSpc>
                <a:spcPct val="90000"/>
              </a:lnSpc>
            </a:pPr>
            <a:r>
              <a:rPr lang="en-US" altLang="en-US" sz="1800" dirty="0"/>
              <a:t>exit:</a:t>
            </a:r>
          </a:p>
          <a:p>
            <a:pPr lvl="2" algn="just">
              <a:lnSpc>
                <a:spcPct val="90000"/>
              </a:lnSpc>
            </a:pPr>
            <a:r>
              <a:rPr lang="en-US" altLang="en-US" sz="1800" dirty="0"/>
              <a:t>	</a:t>
            </a:r>
            <a:r>
              <a:rPr lang="en-US" altLang="en-US" sz="1800" dirty="0" err="1"/>
              <a:t>mov</a:t>
            </a:r>
            <a:r>
              <a:rPr lang="en-US" altLang="en-US" sz="1800" dirty="0"/>
              <a:t> </a:t>
            </a:r>
            <a:r>
              <a:rPr lang="en-US" altLang="en-US" sz="1800" dirty="0" err="1"/>
              <a:t>eax,ebx</a:t>
            </a:r>
            <a:r>
              <a:rPr lang="en-US" altLang="en-US" sz="1800" dirty="0"/>
              <a:t> </a:t>
            </a:r>
            <a:r>
              <a:rPr lang="en-US" altLang="en-US" sz="1800" dirty="0" smtClean="0"/>
              <a:t> ;</a:t>
            </a:r>
            <a:r>
              <a:rPr lang="en-US" altLang="en-US" sz="1800" dirty="0" err="1"/>
              <a:t>eax</a:t>
            </a:r>
            <a:r>
              <a:rPr lang="en-US" altLang="en-US" sz="1800" dirty="0"/>
              <a:t> holds binary </a:t>
            </a:r>
            <a:r>
              <a:rPr lang="en-US" altLang="en-US" sz="1800" dirty="0" smtClean="0"/>
              <a:t>value</a:t>
            </a:r>
          </a:p>
          <a:p>
            <a:pPr lvl="2" algn="just">
              <a:lnSpc>
                <a:spcPct val="90000"/>
              </a:lnSpc>
            </a:pPr>
            <a:endParaRPr lang="en-US" altLang="en-US" sz="1800" dirty="0"/>
          </a:p>
          <a:p>
            <a:pPr algn="just">
              <a:lnSpc>
                <a:spcPct val="90000"/>
              </a:lnSpc>
            </a:pPr>
            <a:r>
              <a:rPr lang="en-US" altLang="en-US" sz="2000" dirty="0"/>
              <a:t>In AL we have either 30h or 31h (ASCII code of ‘0’ and ‘1’)</a:t>
            </a:r>
          </a:p>
          <a:p>
            <a:pPr algn="just">
              <a:lnSpc>
                <a:spcPct val="90000"/>
              </a:lnSpc>
            </a:pPr>
            <a:r>
              <a:rPr lang="en-US" altLang="en-US" sz="2000" dirty="0"/>
              <a:t>Hence, AND AL,0Fh converts AL to either 0h or 1h</a:t>
            </a:r>
          </a:p>
          <a:p>
            <a:pPr algn="just">
              <a:lnSpc>
                <a:spcPct val="90000"/>
              </a:lnSpc>
            </a:pPr>
            <a:r>
              <a:rPr lang="en-US" altLang="en-US" sz="2000" dirty="0"/>
              <a:t>Hence, OR BL,AL possibly changes only the </a:t>
            </a:r>
            <a:r>
              <a:rPr lang="en-US" altLang="en-US" sz="2000" dirty="0" err="1"/>
              <a:t>lsb</a:t>
            </a:r>
            <a:r>
              <a:rPr lang="en-US" altLang="en-US" sz="2000" dirty="0"/>
              <a:t> of BL</a:t>
            </a:r>
            <a:endParaRPr lang="fr-CA" altLang="en-US" sz="2000" dirty="0"/>
          </a:p>
        </p:txBody>
      </p:sp>
    </p:spTree>
    <p:extLst>
      <p:ext uri="{BB962C8B-B14F-4D97-AF65-F5344CB8AC3E}">
        <p14:creationId xmlns:p14="http://schemas.microsoft.com/office/powerpoint/2010/main" val="3977186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22F51DA-D8BD-49BF-B480-3E48D23DF196}" type="slidenum">
              <a:rPr lang="en-US" altLang="en-US">
                <a:solidFill>
                  <a:srgbClr val="FF9966"/>
                </a:solidFill>
              </a:rPr>
              <a:pPr/>
              <a:t>51</a:t>
            </a:fld>
            <a:endParaRPr lang="en-US" altLang="en-US">
              <a:solidFill>
                <a:srgbClr val="FF9966"/>
              </a:solidFill>
            </a:endParaRPr>
          </a:p>
        </p:txBody>
      </p:sp>
      <p:sp>
        <p:nvSpPr>
          <p:cNvPr id="91138" name="Rectangle 2"/>
          <p:cNvSpPr>
            <a:spLocks noGrp="1" noChangeArrowheads="1"/>
          </p:cNvSpPr>
          <p:nvPr>
            <p:ph type="title"/>
          </p:nvPr>
        </p:nvSpPr>
        <p:spPr/>
        <p:txBody>
          <a:bodyPr/>
          <a:lstStyle/>
          <a:p>
            <a:r>
              <a:rPr lang="en-US" altLang="en-US"/>
              <a:t>Algorithm for Hex Output</a:t>
            </a:r>
            <a:r>
              <a:rPr lang="fr-CA" altLang="en-US"/>
              <a:t> </a:t>
            </a:r>
          </a:p>
        </p:txBody>
      </p:sp>
      <p:sp>
        <p:nvSpPr>
          <p:cNvPr id="91139" name="Rectangle 3"/>
          <p:cNvSpPr>
            <a:spLocks noGrp="1" noChangeArrowheads="1"/>
          </p:cNvSpPr>
          <p:nvPr>
            <p:ph type="body" idx="1"/>
          </p:nvPr>
        </p:nvSpPr>
        <p:spPr>
          <a:xfrm>
            <a:off x="152400" y="838200"/>
            <a:ext cx="8839200" cy="5867400"/>
          </a:xfrm>
        </p:spPr>
        <p:txBody>
          <a:bodyPr/>
          <a:lstStyle/>
          <a:p>
            <a:r>
              <a:rPr lang="en-US" altLang="en-US" dirty="0"/>
              <a:t>To display </a:t>
            </a:r>
            <a:r>
              <a:rPr lang="en-US" altLang="en-US" dirty="0" smtClean="0"/>
              <a:t>the </a:t>
            </a:r>
            <a:r>
              <a:rPr lang="en-US" altLang="en-US" dirty="0"/>
              <a:t>content of </a:t>
            </a:r>
            <a:r>
              <a:rPr lang="en-US" altLang="en-US" dirty="0" smtClean="0"/>
              <a:t>EBX in hexadecimal </a:t>
            </a:r>
          </a:p>
          <a:p>
            <a:endParaRPr lang="en-US" altLang="en-US" dirty="0"/>
          </a:p>
          <a:p>
            <a:pPr lvl="2"/>
            <a:r>
              <a:rPr lang="en-US" altLang="en-US" dirty="0"/>
              <a:t>Repeat 8 times </a:t>
            </a:r>
          </a:p>
          <a:p>
            <a:pPr lvl="2"/>
            <a:r>
              <a:rPr lang="en-US" altLang="en-US" dirty="0"/>
              <a:t>{</a:t>
            </a:r>
          </a:p>
          <a:p>
            <a:pPr lvl="2"/>
            <a:r>
              <a:rPr lang="en-US" altLang="en-US" dirty="0"/>
              <a:t>	ROL </a:t>
            </a:r>
            <a:r>
              <a:rPr lang="en-US" altLang="en-US" dirty="0" smtClean="0"/>
              <a:t>EBX</a:t>
            </a:r>
            <a:r>
              <a:rPr lang="en-US" altLang="en-US" dirty="0"/>
              <a:t>, 4   ;the </a:t>
            </a:r>
            <a:r>
              <a:rPr lang="en-US" altLang="en-US" dirty="0" err="1"/>
              <a:t>ms</a:t>
            </a:r>
            <a:r>
              <a:rPr lang="en-US" altLang="en-US" dirty="0"/>
              <a:t> 4bits goes into </a:t>
            </a:r>
            <a:r>
              <a:rPr lang="en-US" altLang="en-US" dirty="0" err="1"/>
              <a:t>ls</a:t>
            </a:r>
            <a:r>
              <a:rPr lang="en-US" altLang="en-US" dirty="0"/>
              <a:t> 4bits</a:t>
            </a:r>
          </a:p>
          <a:p>
            <a:pPr lvl="2"/>
            <a:r>
              <a:rPr lang="en-US" altLang="en-US" dirty="0"/>
              <a:t>	MOV DL,  </a:t>
            </a:r>
            <a:r>
              <a:rPr lang="en-US" altLang="en-US" dirty="0" smtClean="0">
                <a:solidFill>
                  <a:schemeClr val="folHlink"/>
                </a:solidFill>
              </a:rPr>
              <a:t>BL</a:t>
            </a:r>
            <a:endParaRPr lang="en-US" altLang="en-US" dirty="0">
              <a:solidFill>
                <a:schemeClr val="folHlink"/>
              </a:solidFill>
            </a:endParaRPr>
          </a:p>
          <a:p>
            <a:pPr lvl="2"/>
            <a:r>
              <a:rPr lang="en-US" altLang="en-US" dirty="0"/>
              <a:t>	AND DL,  0Fh ;DL contains </a:t>
            </a:r>
            <a:r>
              <a:rPr lang="en-US" altLang="en-US" dirty="0" err="1"/>
              <a:t>num</a:t>
            </a:r>
            <a:r>
              <a:rPr lang="en-US" altLang="en-US" dirty="0"/>
              <a:t> value of 4bits</a:t>
            </a:r>
          </a:p>
          <a:p>
            <a:pPr lvl="2"/>
            <a:endParaRPr lang="en-US" altLang="en-US" dirty="0"/>
          </a:p>
          <a:p>
            <a:pPr lvl="2"/>
            <a:r>
              <a:rPr lang="en-US" altLang="en-US" dirty="0"/>
              <a:t>	If  DL &lt; 10 then convert to ‘0’..’9’</a:t>
            </a:r>
          </a:p>
          <a:p>
            <a:pPr lvl="2"/>
            <a:r>
              <a:rPr lang="en-US" altLang="en-US" dirty="0"/>
              <a:t>		else convert to ‘A’..’F’ </a:t>
            </a:r>
          </a:p>
          <a:p>
            <a:pPr lvl="2"/>
            <a:r>
              <a:rPr lang="en-US" altLang="en-US" dirty="0"/>
              <a:t>} </a:t>
            </a:r>
          </a:p>
          <a:p>
            <a:pPr lvl="2"/>
            <a:r>
              <a:rPr lang="en-US" altLang="en-US" dirty="0"/>
              <a:t>end </a:t>
            </a:r>
            <a:r>
              <a:rPr lang="en-US" altLang="en-US" dirty="0" smtClean="0"/>
              <a:t>Repeat</a:t>
            </a:r>
          </a:p>
          <a:p>
            <a:pPr lvl="2"/>
            <a:endParaRPr lang="en-US" altLang="en-US" dirty="0"/>
          </a:p>
          <a:p>
            <a:r>
              <a:rPr lang="en-US" altLang="en-US" dirty="0"/>
              <a:t>The complete ASM coding is left to the reader </a:t>
            </a:r>
            <a:r>
              <a:rPr lang="en-US" altLang="en-US" dirty="0">
                <a:sym typeface="Wingdings" pitchFamily="2" charset="2"/>
              </a:rPr>
              <a:t></a:t>
            </a:r>
            <a:endParaRPr lang="en-US" altLang="en-US" dirty="0"/>
          </a:p>
        </p:txBody>
      </p:sp>
    </p:spTree>
    <p:extLst>
      <p:ext uri="{BB962C8B-B14F-4D97-AF65-F5344CB8AC3E}">
        <p14:creationId xmlns:p14="http://schemas.microsoft.com/office/powerpoint/2010/main" val="4155542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1B80D91-27A0-4CFC-BB48-28595823A6E4}" type="slidenum">
              <a:rPr lang="en-US" altLang="en-US">
                <a:solidFill>
                  <a:srgbClr val="FF9966"/>
                </a:solidFill>
              </a:rPr>
              <a:pPr/>
              <a:t>52</a:t>
            </a:fld>
            <a:endParaRPr lang="en-US" altLang="en-US">
              <a:solidFill>
                <a:srgbClr val="FF9966"/>
              </a:solidFill>
            </a:endParaRPr>
          </a:p>
        </p:txBody>
      </p:sp>
      <p:sp>
        <p:nvSpPr>
          <p:cNvPr id="92162" name="Rectangle 2"/>
          <p:cNvSpPr>
            <a:spLocks noGrp="1" noChangeArrowheads="1"/>
          </p:cNvSpPr>
          <p:nvPr>
            <p:ph type="title"/>
          </p:nvPr>
        </p:nvSpPr>
        <p:spPr/>
        <p:txBody>
          <a:bodyPr/>
          <a:lstStyle/>
          <a:p>
            <a:r>
              <a:rPr lang="en-US" altLang="en-US"/>
              <a:t>Algorithm for Hex Input</a:t>
            </a:r>
            <a:endParaRPr lang="fr-CA" altLang="en-US"/>
          </a:p>
        </p:txBody>
      </p:sp>
      <p:sp>
        <p:nvSpPr>
          <p:cNvPr id="92163" name="Rectangle 3"/>
          <p:cNvSpPr>
            <a:spLocks noGrp="1" noChangeArrowheads="1"/>
          </p:cNvSpPr>
          <p:nvPr>
            <p:ph type="body" idx="1"/>
          </p:nvPr>
        </p:nvSpPr>
        <p:spPr>
          <a:xfrm>
            <a:off x="152400" y="838200"/>
            <a:ext cx="8839200" cy="5867400"/>
          </a:xfrm>
        </p:spPr>
        <p:txBody>
          <a:bodyPr/>
          <a:lstStyle/>
          <a:p>
            <a:pPr algn="just"/>
            <a:r>
              <a:rPr lang="en-US" altLang="en-US" dirty="0"/>
              <a:t>To load EAX with the numerical value of the hexadecimal string entered at the keyboard</a:t>
            </a:r>
            <a:r>
              <a:rPr lang="en-US" altLang="en-US" dirty="0" smtClean="0"/>
              <a:t>:</a:t>
            </a:r>
          </a:p>
          <a:p>
            <a:pPr algn="just"/>
            <a:endParaRPr lang="en-US" altLang="en-US" dirty="0"/>
          </a:p>
          <a:p>
            <a:pPr lvl="2" algn="just"/>
            <a:r>
              <a:rPr lang="en-US" altLang="en-US" dirty="0"/>
              <a:t>XOR EBX, EBX ;EBX will hold result</a:t>
            </a:r>
          </a:p>
          <a:p>
            <a:pPr lvl="2" algn="just"/>
            <a:r>
              <a:rPr lang="en-US" altLang="en-US" dirty="0"/>
              <a:t>While (input char != &lt;CR&gt;) DO </a:t>
            </a:r>
          </a:p>
          <a:p>
            <a:pPr lvl="2" algn="just"/>
            <a:r>
              <a:rPr lang="en-US" altLang="en-US" dirty="0"/>
              <a:t>{</a:t>
            </a:r>
          </a:p>
          <a:p>
            <a:pPr lvl="2" algn="just"/>
            <a:r>
              <a:rPr lang="en-US" altLang="en-US" dirty="0"/>
              <a:t>	convert char into numerical value</a:t>
            </a:r>
          </a:p>
          <a:p>
            <a:pPr lvl="2" algn="just"/>
            <a:r>
              <a:rPr lang="en-US" altLang="en-US" dirty="0"/>
              <a:t>	left shift EBX by 4 bits</a:t>
            </a:r>
          </a:p>
          <a:p>
            <a:pPr lvl="2" algn="just"/>
            <a:r>
              <a:rPr lang="en-US" altLang="en-US" dirty="0"/>
              <a:t>	insert value into lower 4 bits of EBX</a:t>
            </a:r>
          </a:p>
          <a:p>
            <a:pPr lvl="2" algn="just"/>
            <a:r>
              <a:rPr lang="en-US" altLang="en-US" dirty="0"/>
              <a:t>} </a:t>
            </a:r>
          </a:p>
          <a:p>
            <a:pPr lvl="2" algn="just"/>
            <a:r>
              <a:rPr lang="en-US" altLang="en-US" dirty="0"/>
              <a:t>end while</a:t>
            </a:r>
          </a:p>
          <a:p>
            <a:pPr lvl="2" algn="just"/>
            <a:r>
              <a:rPr lang="en-US" altLang="en-US" dirty="0"/>
              <a:t>MOV </a:t>
            </a:r>
            <a:r>
              <a:rPr lang="en-US" altLang="en-US" dirty="0" smtClean="0"/>
              <a:t>EAX,EBX</a:t>
            </a:r>
          </a:p>
          <a:p>
            <a:pPr lvl="2" algn="just"/>
            <a:endParaRPr lang="en-US" altLang="en-US" dirty="0"/>
          </a:p>
          <a:p>
            <a:pPr algn="just"/>
            <a:r>
              <a:rPr lang="en-US" altLang="en-US" dirty="0"/>
              <a:t>The complete ASM coding is left to the reader </a:t>
            </a:r>
            <a:r>
              <a:rPr lang="en-US" altLang="en-US" dirty="0" smtClean="0">
                <a:sym typeface="Wingdings" pitchFamily="2" charset="2"/>
              </a:rPr>
              <a:t></a:t>
            </a:r>
          </a:p>
          <a:p>
            <a:pPr marL="0" indent="0" algn="just">
              <a:buNone/>
            </a:pPr>
            <a:r>
              <a:rPr lang="en-US" altLang="en-US" dirty="0" smtClean="0">
                <a:solidFill>
                  <a:srgbClr val="FF0000"/>
                </a:solidFill>
                <a:sym typeface="Wingdings" pitchFamily="2" charset="2"/>
              </a:rPr>
              <a:t>Skip to Page 55</a:t>
            </a:r>
            <a:endParaRPr lang="fr-CA" altLang="en-US" dirty="0">
              <a:solidFill>
                <a:srgbClr val="FF0000"/>
              </a:solidFill>
              <a:sym typeface="Wingdings" pitchFamily="2" charset="2"/>
            </a:endParaRPr>
          </a:p>
        </p:txBody>
      </p:sp>
    </p:spTree>
    <p:extLst>
      <p:ext uri="{BB962C8B-B14F-4D97-AF65-F5344CB8AC3E}">
        <p14:creationId xmlns:p14="http://schemas.microsoft.com/office/powerpoint/2010/main" val="3634009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6" name="Slide Number Placeholder 4"/>
          <p:cNvSpPr>
            <a:spLocks noGrp="1"/>
          </p:cNvSpPr>
          <p:nvPr>
            <p:ph type="sldNum" sz="quarter" idx="11"/>
          </p:nvPr>
        </p:nvSpPr>
        <p:spPr/>
        <p:txBody>
          <a:bodyPr/>
          <a:lstStyle/>
          <a:p>
            <a:fld id="{67CAB831-02D8-4D5B-B7BE-5DC273CAFE4D}" type="slidenum">
              <a:rPr lang="en-US" altLang="en-US">
                <a:solidFill>
                  <a:srgbClr val="FFFFFF"/>
                </a:solidFill>
              </a:rPr>
              <a:pPr/>
              <a:t>53</a:t>
            </a:fld>
            <a:endParaRPr lang="en-US" altLang="en-US">
              <a:solidFill>
                <a:srgbClr val="FFFFFF"/>
              </a:solidFill>
            </a:endParaRPr>
          </a:p>
        </p:txBody>
      </p:sp>
      <p:sp>
        <p:nvSpPr>
          <p:cNvPr id="94210" name="Rectangle 2"/>
          <p:cNvSpPr>
            <a:spLocks noGrp="1" noChangeArrowheads="1"/>
          </p:cNvSpPr>
          <p:nvPr>
            <p:ph type="title"/>
          </p:nvPr>
        </p:nvSpPr>
        <p:spPr/>
        <p:txBody>
          <a:bodyPr/>
          <a:lstStyle/>
          <a:p>
            <a:r>
              <a:rPr lang="en-US" altLang="en-US"/>
              <a:t>Shifting Multiple Doublewords</a:t>
            </a:r>
          </a:p>
        </p:txBody>
      </p:sp>
      <p:sp>
        <p:nvSpPr>
          <p:cNvPr id="94211" name="Rectangle 3"/>
          <p:cNvSpPr>
            <a:spLocks noGrp="1" noChangeArrowheads="1"/>
          </p:cNvSpPr>
          <p:nvPr>
            <p:ph type="body" idx="1"/>
          </p:nvPr>
        </p:nvSpPr>
        <p:spPr>
          <a:xfrm>
            <a:off x="685800" y="1143000"/>
            <a:ext cx="7772400" cy="2057400"/>
          </a:xfrm>
        </p:spPr>
        <p:txBody>
          <a:bodyPr/>
          <a:lstStyle/>
          <a:p>
            <a:r>
              <a:rPr lang="en-US" altLang="en-US" dirty="0"/>
              <a:t>Programs sometimes need to shift all bits within an array, as one might when moving a bitmapped graphic image from one screen location to another.</a:t>
            </a:r>
          </a:p>
          <a:p>
            <a:r>
              <a:rPr lang="en-US" altLang="en-US" dirty="0"/>
              <a:t>The following shifts an array of 3 </a:t>
            </a:r>
            <a:r>
              <a:rPr lang="en-US" altLang="en-US" dirty="0" err="1"/>
              <a:t>doublewords</a:t>
            </a:r>
            <a:r>
              <a:rPr lang="en-US" altLang="en-US" dirty="0"/>
              <a:t> 1 bit to the right (view complete </a:t>
            </a:r>
            <a:r>
              <a:rPr lang="en-US" altLang="en-US" dirty="0">
                <a:hlinkClick r:id="rId2" action="ppaction://hlinkfile"/>
              </a:rPr>
              <a:t>source code</a:t>
            </a:r>
            <a:r>
              <a:rPr lang="en-US" altLang="en-US" dirty="0"/>
              <a:t>):</a:t>
            </a:r>
          </a:p>
        </p:txBody>
      </p:sp>
      <p:sp>
        <p:nvSpPr>
          <p:cNvPr id="94212" name="Text Box 4"/>
          <p:cNvSpPr txBox="1">
            <a:spLocks noChangeArrowheads="1"/>
          </p:cNvSpPr>
          <p:nvPr/>
        </p:nvSpPr>
        <p:spPr bwMode="auto">
          <a:xfrm>
            <a:off x="533400" y="3276600"/>
            <a:ext cx="8229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r>
              <a:rPr lang="en-US" altLang="en-US" sz="1800" b="1">
                <a:solidFill>
                  <a:srgbClr val="FFFFFF"/>
                </a:solidFill>
                <a:latin typeface="Courier New" pitchFamily="49" charset="0"/>
              </a:rPr>
              <a:t>.data</a:t>
            </a:r>
          </a:p>
          <a:p>
            <a:pPr>
              <a:lnSpc>
                <a:spcPct val="50000"/>
              </a:lnSpc>
              <a:spcBef>
                <a:spcPct val="50000"/>
              </a:spcBef>
            </a:pPr>
            <a:r>
              <a:rPr lang="en-US" altLang="en-US" sz="1800" b="1">
                <a:solidFill>
                  <a:srgbClr val="FFFFFF"/>
                </a:solidFill>
                <a:latin typeface="Courier New" pitchFamily="49" charset="0"/>
              </a:rPr>
              <a:t>ArraySize = 3</a:t>
            </a:r>
          </a:p>
          <a:p>
            <a:pPr>
              <a:lnSpc>
                <a:spcPct val="50000"/>
              </a:lnSpc>
              <a:spcBef>
                <a:spcPct val="50000"/>
              </a:spcBef>
            </a:pPr>
            <a:r>
              <a:rPr lang="en-US" altLang="en-US" sz="1800" b="1">
                <a:solidFill>
                  <a:srgbClr val="FFFFFF"/>
                </a:solidFill>
                <a:latin typeface="Courier New" pitchFamily="49" charset="0"/>
              </a:rPr>
              <a:t>array DWORD ArraySize DUP(99999999h)      ; 1001 1001...</a:t>
            </a:r>
          </a:p>
          <a:p>
            <a:pPr>
              <a:lnSpc>
                <a:spcPct val="50000"/>
              </a:lnSpc>
              <a:spcBef>
                <a:spcPct val="50000"/>
              </a:spcBef>
            </a:pPr>
            <a:r>
              <a:rPr lang="en-US" altLang="en-US" sz="1800" b="1">
                <a:solidFill>
                  <a:srgbClr val="FFFFFF"/>
                </a:solidFill>
                <a:latin typeface="Courier New" pitchFamily="49" charset="0"/>
              </a:rPr>
              <a:t>.code</a:t>
            </a:r>
          </a:p>
          <a:p>
            <a:pPr>
              <a:lnSpc>
                <a:spcPct val="50000"/>
              </a:lnSpc>
              <a:spcBef>
                <a:spcPct val="50000"/>
              </a:spcBef>
            </a:pPr>
            <a:r>
              <a:rPr lang="en-US" altLang="en-US" sz="1800" b="1">
                <a:solidFill>
                  <a:srgbClr val="FFFFFF"/>
                </a:solidFill>
                <a:latin typeface="Courier New" pitchFamily="49" charset="0"/>
              </a:rPr>
              <a:t>mov esi,0</a:t>
            </a:r>
          </a:p>
          <a:p>
            <a:pPr>
              <a:lnSpc>
                <a:spcPct val="50000"/>
              </a:lnSpc>
              <a:spcBef>
                <a:spcPct val="50000"/>
              </a:spcBef>
            </a:pPr>
            <a:r>
              <a:rPr lang="en-US" altLang="en-US" sz="1800" b="1">
                <a:solidFill>
                  <a:srgbClr val="FFFFFF"/>
                </a:solidFill>
                <a:latin typeface="Courier New" pitchFamily="49" charset="0"/>
              </a:rPr>
              <a:t>shr array[esi + 8],1	; high dword</a:t>
            </a:r>
          </a:p>
          <a:p>
            <a:pPr>
              <a:lnSpc>
                <a:spcPct val="50000"/>
              </a:lnSpc>
              <a:spcBef>
                <a:spcPct val="50000"/>
              </a:spcBef>
            </a:pPr>
            <a:r>
              <a:rPr lang="en-US" altLang="en-US" sz="1800" b="1">
                <a:solidFill>
                  <a:srgbClr val="FFFFFF"/>
                </a:solidFill>
                <a:latin typeface="Courier New" pitchFamily="49" charset="0"/>
              </a:rPr>
              <a:t>rcr array[esi + 4],1	; middle dword, include Carry</a:t>
            </a:r>
          </a:p>
          <a:p>
            <a:pPr>
              <a:lnSpc>
                <a:spcPct val="50000"/>
              </a:lnSpc>
              <a:spcBef>
                <a:spcPct val="50000"/>
              </a:spcBef>
            </a:pPr>
            <a:r>
              <a:rPr lang="en-US" altLang="en-US" sz="1800" b="1">
                <a:solidFill>
                  <a:srgbClr val="FFFFFF"/>
                </a:solidFill>
                <a:latin typeface="Courier New" pitchFamily="49" charset="0"/>
              </a:rPr>
              <a:t>rcr array[esi],1	; low dword, include Carry</a:t>
            </a:r>
          </a:p>
        </p:txBody>
      </p:sp>
    </p:spTree>
    <p:extLst>
      <p:ext uri="{BB962C8B-B14F-4D97-AF65-F5344CB8AC3E}">
        <p14:creationId xmlns:p14="http://schemas.microsoft.com/office/powerpoint/2010/main" val="8898407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9" name="Slide Number Placeholder 4"/>
          <p:cNvSpPr>
            <a:spLocks noGrp="1"/>
          </p:cNvSpPr>
          <p:nvPr>
            <p:ph type="sldNum" sz="quarter" idx="11"/>
          </p:nvPr>
        </p:nvSpPr>
        <p:spPr/>
        <p:txBody>
          <a:bodyPr/>
          <a:lstStyle/>
          <a:p>
            <a:fld id="{1C9A0087-8281-410E-9333-66F01A2C859D}" type="slidenum">
              <a:rPr lang="en-US" altLang="en-US">
                <a:solidFill>
                  <a:srgbClr val="FFFFFF"/>
                </a:solidFill>
              </a:rPr>
              <a:pPr/>
              <a:t>54</a:t>
            </a:fld>
            <a:endParaRPr lang="en-US" altLang="en-US">
              <a:solidFill>
                <a:srgbClr val="FFFFFF"/>
              </a:solidFill>
            </a:endParaRPr>
          </a:p>
        </p:txBody>
      </p:sp>
      <p:sp>
        <p:nvSpPr>
          <p:cNvPr id="97282" name="Rectangle 2"/>
          <p:cNvSpPr>
            <a:spLocks noGrp="1" noChangeArrowheads="1"/>
          </p:cNvSpPr>
          <p:nvPr>
            <p:ph type="title"/>
          </p:nvPr>
        </p:nvSpPr>
        <p:spPr/>
        <p:txBody>
          <a:bodyPr/>
          <a:lstStyle/>
          <a:p>
            <a:r>
              <a:rPr lang="en-US" altLang="en-US"/>
              <a:t>Isolating a Bit String</a:t>
            </a:r>
          </a:p>
        </p:txBody>
      </p:sp>
      <p:sp>
        <p:nvSpPr>
          <p:cNvPr id="97283" name="Rectangle 3"/>
          <p:cNvSpPr>
            <a:spLocks noGrp="1" noChangeArrowheads="1"/>
          </p:cNvSpPr>
          <p:nvPr>
            <p:ph type="body" idx="1"/>
          </p:nvPr>
        </p:nvSpPr>
        <p:spPr>
          <a:xfrm>
            <a:off x="685800" y="1143000"/>
            <a:ext cx="7772400" cy="990600"/>
          </a:xfrm>
        </p:spPr>
        <p:txBody>
          <a:bodyPr/>
          <a:lstStyle/>
          <a:p>
            <a:r>
              <a:rPr lang="en-US" altLang="en-US"/>
              <a:t>The MS-DOS file date field packs the year, month, and day into 16 bits:</a:t>
            </a:r>
          </a:p>
        </p:txBody>
      </p:sp>
      <p:graphicFrame>
        <p:nvGraphicFramePr>
          <p:cNvPr id="97284" name="Object 4"/>
          <p:cNvGraphicFramePr>
            <a:graphicFrameLocks noChangeAspect="1"/>
          </p:cNvGraphicFramePr>
          <p:nvPr/>
        </p:nvGraphicFramePr>
        <p:xfrm>
          <a:off x="1978025" y="2133600"/>
          <a:ext cx="5264150" cy="1720850"/>
        </p:xfrm>
        <a:graphic>
          <a:graphicData uri="http://schemas.openxmlformats.org/presentationml/2006/ole">
            <mc:AlternateContent xmlns:mc="http://schemas.openxmlformats.org/markup-compatibility/2006">
              <mc:Choice xmlns:v="urn:schemas-microsoft-com:vml" Requires="v">
                <p:oleObj spid="_x0000_s98337" name="VISIO" r:id="rId3" imgW="3741840" imgH="1096200" progId="Visio.Drawing.6">
                  <p:embed/>
                </p:oleObj>
              </mc:Choice>
              <mc:Fallback>
                <p:oleObj name="VISIO" r:id="rId3" imgW="3741840" imgH="10962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5132" r="5132"/>
                      <a:stretch>
                        <a:fillRect/>
                      </a:stretch>
                    </p:blipFill>
                    <p:spPr bwMode="auto">
                      <a:xfrm>
                        <a:off x="1978025" y="2133600"/>
                        <a:ext cx="5264150" cy="1720850"/>
                      </a:xfrm>
                      <a:prstGeom prst="rect">
                        <a:avLst/>
                      </a:prstGeom>
                      <a:solidFill>
                        <a:schemeClr val="accent1"/>
                      </a:solidFill>
                      <a:ln>
                        <a:noFill/>
                      </a:ln>
                      <a:effectLst/>
                      <a:extLst>
                        <a:ext uri="{91240B29-F687-4F45-9708-019B960494DF}">
                          <a14:hiddenLine xmlns:a14="http://schemas.microsoft.com/office/drawing/2010/main" w="1905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7287" name="Group 7"/>
          <p:cNvGrpSpPr>
            <a:grpSpLocks/>
          </p:cNvGrpSpPr>
          <p:nvPr/>
        </p:nvGrpSpPr>
        <p:grpSpPr bwMode="auto">
          <a:xfrm>
            <a:off x="457200" y="3962400"/>
            <a:ext cx="7848600" cy="1851025"/>
            <a:chOff x="288" y="2496"/>
            <a:chExt cx="4944" cy="1166"/>
          </a:xfrm>
        </p:grpSpPr>
        <p:sp>
          <p:nvSpPr>
            <p:cNvPr id="97285" name="Text Box 5"/>
            <p:cNvSpPr txBox="1">
              <a:spLocks noChangeArrowheads="1"/>
            </p:cNvSpPr>
            <p:nvPr/>
          </p:nvSpPr>
          <p:spPr bwMode="auto">
            <a:xfrm>
              <a:off x="624" y="2846"/>
              <a:ext cx="4608"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a:tabLst>
                  <a:tab pos="457200" algn="l"/>
                  <a:tab pos="3657600" algn="l"/>
                  <a:tab pos="4114800" algn="l"/>
                </a:tabLst>
                <a:defRPr sz="2400">
                  <a:solidFill>
                    <a:schemeClr val="tx1"/>
                  </a:solidFill>
                  <a:latin typeface="Times New Roman" charset="0"/>
                </a:defRPr>
              </a:lvl1pPr>
              <a:lvl2pPr>
                <a:tabLst>
                  <a:tab pos="457200" algn="l"/>
                  <a:tab pos="3657600" algn="l"/>
                  <a:tab pos="4114800" algn="l"/>
                </a:tabLst>
                <a:defRPr sz="2400">
                  <a:solidFill>
                    <a:schemeClr val="tx1"/>
                  </a:solidFill>
                  <a:latin typeface="Times New Roman" charset="0"/>
                </a:defRPr>
              </a:lvl2pPr>
              <a:lvl3pPr>
                <a:tabLst>
                  <a:tab pos="457200" algn="l"/>
                  <a:tab pos="3657600" algn="l"/>
                  <a:tab pos="4114800" algn="l"/>
                </a:tabLst>
                <a:defRPr sz="2400">
                  <a:solidFill>
                    <a:schemeClr val="tx1"/>
                  </a:solidFill>
                  <a:latin typeface="Times New Roman" charset="0"/>
                </a:defRPr>
              </a:lvl3pPr>
              <a:lvl4pPr>
                <a:tabLst>
                  <a:tab pos="457200" algn="l"/>
                  <a:tab pos="3657600" algn="l"/>
                  <a:tab pos="4114800" algn="l"/>
                </a:tabLst>
                <a:defRPr sz="2400">
                  <a:solidFill>
                    <a:schemeClr val="tx1"/>
                  </a:solidFill>
                  <a:latin typeface="Times New Roman" charset="0"/>
                </a:defRPr>
              </a:lvl4pPr>
              <a:lvl5pPr>
                <a:tabLst>
                  <a:tab pos="457200" algn="l"/>
                  <a:tab pos="3657600" algn="l"/>
                  <a:tab pos="4114800" algn="l"/>
                </a:tabLst>
                <a:defRPr sz="2400">
                  <a:solidFill>
                    <a:schemeClr val="tx1"/>
                  </a:solidFill>
                  <a:latin typeface="Times New Roman" charset="0"/>
                </a:defRPr>
              </a:lvl5pPr>
              <a:lvl6pPr fontAlgn="base">
                <a:spcBef>
                  <a:spcPct val="0"/>
                </a:spcBef>
                <a:spcAft>
                  <a:spcPct val="0"/>
                </a:spcAft>
                <a:tabLst>
                  <a:tab pos="457200" algn="l"/>
                  <a:tab pos="3657600" algn="l"/>
                  <a:tab pos="4114800" algn="l"/>
                </a:tabLst>
                <a:defRPr sz="2400">
                  <a:solidFill>
                    <a:schemeClr val="tx1"/>
                  </a:solidFill>
                  <a:latin typeface="Times New Roman" charset="0"/>
                </a:defRPr>
              </a:lvl6pPr>
              <a:lvl7pPr fontAlgn="base">
                <a:spcBef>
                  <a:spcPct val="0"/>
                </a:spcBef>
                <a:spcAft>
                  <a:spcPct val="0"/>
                </a:spcAft>
                <a:tabLst>
                  <a:tab pos="457200" algn="l"/>
                  <a:tab pos="3657600" algn="l"/>
                  <a:tab pos="4114800" algn="l"/>
                </a:tabLst>
                <a:defRPr sz="2400">
                  <a:solidFill>
                    <a:schemeClr val="tx1"/>
                  </a:solidFill>
                  <a:latin typeface="Times New Roman" charset="0"/>
                </a:defRPr>
              </a:lvl7pPr>
              <a:lvl8pPr fontAlgn="base">
                <a:spcBef>
                  <a:spcPct val="0"/>
                </a:spcBef>
                <a:spcAft>
                  <a:spcPct val="0"/>
                </a:spcAft>
                <a:tabLst>
                  <a:tab pos="457200" algn="l"/>
                  <a:tab pos="3657600" algn="l"/>
                  <a:tab pos="4114800" algn="l"/>
                </a:tabLst>
                <a:defRPr sz="2400">
                  <a:solidFill>
                    <a:schemeClr val="tx1"/>
                  </a:solidFill>
                  <a:latin typeface="Times New Roman" charset="0"/>
                </a:defRPr>
              </a:lvl8pPr>
              <a:lvl9pPr fontAlgn="base">
                <a:spcBef>
                  <a:spcPct val="0"/>
                </a:spcBef>
                <a:spcAft>
                  <a:spcPct val="0"/>
                </a:spcAft>
                <a:tabLst>
                  <a:tab pos="457200" algn="l"/>
                  <a:tab pos="3657600" algn="l"/>
                  <a:tab pos="4114800" algn="l"/>
                </a:tabLst>
                <a:defRPr sz="2400">
                  <a:solidFill>
                    <a:schemeClr val="tx1"/>
                  </a:solidFill>
                  <a:latin typeface="Times New Roman" charset="0"/>
                </a:defRPr>
              </a:lvl9pPr>
            </a:lstStyle>
            <a:p>
              <a:pPr>
                <a:lnSpc>
                  <a:spcPct val="50000"/>
                </a:lnSpc>
                <a:spcBef>
                  <a:spcPct val="50000"/>
                </a:spcBef>
              </a:pPr>
              <a:r>
                <a:rPr lang="en-US" altLang="en-US" sz="1800" b="1">
                  <a:solidFill>
                    <a:srgbClr val="FFFFFF"/>
                  </a:solidFill>
                  <a:latin typeface="Courier New" pitchFamily="49" charset="0"/>
                </a:rPr>
                <a:t>mov ax,dx	; make a copy of DX</a:t>
              </a:r>
            </a:p>
            <a:p>
              <a:pPr>
                <a:lnSpc>
                  <a:spcPct val="50000"/>
                </a:lnSpc>
                <a:spcBef>
                  <a:spcPct val="50000"/>
                </a:spcBef>
              </a:pPr>
              <a:r>
                <a:rPr lang="en-US" altLang="en-US" sz="1800" b="1">
                  <a:solidFill>
                    <a:srgbClr val="FFFFFF"/>
                  </a:solidFill>
                  <a:latin typeface="Courier New" pitchFamily="49" charset="0"/>
                </a:rPr>
                <a:t>shr ax,5	; shift right 5 bits</a:t>
              </a:r>
            </a:p>
            <a:p>
              <a:pPr>
                <a:lnSpc>
                  <a:spcPct val="50000"/>
                </a:lnSpc>
                <a:spcBef>
                  <a:spcPct val="50000"/>
                </a:spcBef>
              </a:pPr>
              <a:r>
                <a:rPr lang="en-US" altLang="en-US" sz="1800" b="1">
                  <a:solidFill>
                    <a:srgbClr val="FFFFFF"/>
                  </a:solidFill>
                  <a:latin typeface="Courier New" pitchFamily="49" charset="0"/>
                </a:rPr>
                <a:t>and al,00001111b	; clear bits 4-7</a:t>
              </a:r>
            </a:p>
            <a:p>
              <a:pPr>
                <a:lnSpc>
                  <a:spcPct val="50000"/>
                </a:lnSpc>
                <a:spcBef>
                  <a:spcPct val="50000"/>
                </a:spcBef>
              </a:pPr>
              <a:r>
                <a:rPr lang="en-US" altLang="en-US" sz="1800" b="1">
                  <a:solidFill>
                    <a:srgbClr val="FFFFFF"/>
                  </a:solidFill>
                  <a:latin typeface="Courier New" pitchFamily="49" charset="0"/>
                </a:rPr>
                <a:t>mov month,al	; save in month variable</a:t>
              </a:r>
            </a:p>
          </p:txBody>
        </p:sp>
        <p:sp>
          <p:nvSpPr>
            <p:cNvPr id="97286" name="Text Box 6"/>
            <p:cNvSpPr txBox="1">
              <a:spLocks noChangeArrowheads="1"/>
            </p:cNvSpPr>
            <p:nvPr/>
          </p:nvSpPr>
          <p:spPr bwMode="auto">
            <a:xfrm>
              <a:off x="288" y="2496"/>
              <a:ext cx="2160"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a:solidFill>
                    <a:srgbClr val="FFFFFF"/>
                  </a:solidFill>
                </a:rPr>
                <a:t>Isolate the Month field:</a:t>
              </a:r>
            </a:p>
          </p:txBody>
        </p:sp>
      </p:grpSp>
    </p:spTree>
    <p:extLst>
      <p:ext uri="{BB962C8B-B14F-4D97-AF65-F5344CB8AC3E}">
        <p14:creationId xmlns:p14="http://schemas.microsoft.com/office/powerpoint/2010/main" val="1063423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7287"/>
                                        </p:tgtEl>
                                        <p:attrNameLst>
                                          <p:attrName>style.visibility</p:attrName>
                                        </p:attrNameLst>
                                      </p:cBhvr>
                                      <p:to>
                                        <p:strVal val="visible"/>
                                      </p:to>
                                    </p:set>
                                    <p:animEffect transition="in" filter="box(in)">
                                      <p:cBhvr>
                                        <p:cTn id="7" dur="500"/>
                                        <p:tgtEl>
                                          <p:spTgt spid="97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a:solidFill>
                  <a:srgbClr val="FFFFFF"/>
                </a:solidFill>
              </a:rPr>
              <a:t>Irvine, Kip R. Assembly Language for x86 Processors 6/e, 2010.</a:t>
            </a:r>
          </a:p>
        </p:txBody>
      </p:sp>
      <p:sp>
        <p:nvSpPr>
          <p:cNvPr id="5" name="Slide Number Placeholder 3"/>
          <p:cNvSpPr>
            <a:spLocks noGrp="1"/>
          </p:cNvSpPr>
          <p:nvPr>
            <p:ph type="sldNum" sz="quarter" idx="11"/>
          </p:nvPr>
        </p:nvSpPr>
        <p:spPr/>
        <p:txBody>
          <a:bodyPr/>
          <a:lstStyle/>
          <a:p>
            <a:fld id="{74622BCC-2EF8-4273-866B-079F9B00EAA5}" type="slidenum">
              <a:rPr lang="en-US" altLang="en-US">
                <a:solidFill>
                  <a:srgbClr val="FFFFFF"/>
                </a:solidFill>
              </a:rPr>
              <a:pPr/>
              <a:t>55</a:t>
            </a:fld>
            <a:endParaRPr lang="en-US" altLang="en-US">
              <a:solidFill>
                <a:srgbClr val="FFFFFF"/>
              </a:solidFill>
            </a:endParaRPr>
          </a:p>
        </p:txBody>
      </p:sp>
      <p:sp>
        <p:nvSpPr>
          <p:cNvPr id="77826" name="Rectangle 2"/>
          <p:cNvSpPr>
            <a:spLocks noGrp="1" noChangeArrowheads="1"/>
          </p:cNvSpPr>
          <p:nvPr>
            <p:ph type="title"/>
          </p:nvPr>
        </p:nvSpPr>
        <p:spPr>
          <a:xfrm>
            <a:off x="838200" y="3429000"/>
            <a:ext cx="7772400" cy="533400"/>
          </a:xfrm>
        </p:spPr>
        <p:txBody>
          <a:bodyPr/>
          <a:lstStyle/>
          <a:p>
            <a:r>
              <a:rPr lang="en-US" altLang="en-US"/>
              <a:t>4C 6F 70 70 75 75 6E</a:t>
            </a:r>
          </a:p>
        </p:txBody>
      </p:sp>
      <p:graphicFrame>
        <p:nvGraphicFramePr>
          <p:cNvPr id="77827" name="Object 3"/>
          <p:cNvGraphicFramePr>
            <a:graphicFrameLocks noChangeAspect="1"/>
          </p:cNvGraphicFramePr>
          <p:nvPr/>
        </p:nvGraphicFramePr>
        <p:xfrm>
          <a:off x="3962400" y="2438400"/>
          <a:ext cx="1295400" cy="688975"/>
        </p:xfrm>
        <a:graphic>
          <a:graphicData uri="http://schemas.openxmlformats.org/presentationml/2006/ole">
            <mc:AlternateContent xmlns:mc="http://schemas.openxmlformats.org/markup-compatibility/2006">
              <mc:Choice xmlns:v="urn:schemas-microsoft-com:vml" Requires="v">
                <p:oleObj spid="_x0000_s99361" name="Clip" r:id="rId3" imgW="4090320" imgH="2177640" progId="MS_ClipArt_Gallery.2">
                  <p:embed/>
                </p:oleObj>
              </mc:Choice>
              <mc:Fallback>
                <p:oleObj name="Clip" r:id="rId3" imgW="4090320" imgH="217764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4384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2129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5AE28E-B0FF-4EBC-A26B-4BE12B8BD71B}" type="slidenum">
              <a:rPr lang="en-US" altLang="en-US">
                <a:solidFill>
                  <a:srgbClr val="FF9966"/>
                </a:solidFill>
              </a:rPr>
              <a:pPr/>
              <a:t>6</a:t>
            </a:fld>
            <a:endParaRPr lang="en-US" altLang="en-US">
              <a:solidFill>
                <a:srgbClr val="FF9966"/>
              </a:solidFill>
            </a:endParaRPr>
          </a:p>
        </p:txBody>
      </p:sp>
      <p:sp>
        <p:nvSpPr>
          <p:cNvPr id="77826" name="Rectangle 2"/>
          <p:cNvSpPr>
            <a:spLocks noGrp="1" noChangeArrowheads="1"/>
          </p:cNvSpPr>
          <p:nvPr>
            <p:ph type="title"/>
          </p:nvPr>
        </p:nvSpPr>
        <p:spPr/>
        <p:txBody>
          <a:bodyPr/>
          <a:lstStyle/>
          <a:p>
            <a:r>
              <a:rPr lang="en-US" altLang="en-US" dirty="0"/>
              <a:t>Logic </a:t>
            </a:r>
            <a:r>
              <a:rPr lang="en-US" altLang="en-US" dirty="0" smtClean="0"/>
              <a:t>Instructions - Example</a:t>
            </a:r>
            <a:endParaRPr lang="en-US" altLang="en-US" dirty="0"/>
          </a:p>
        </p:txBody>
      </p:sp>
      <p:sp>
        <p:nvSpPr>
          <p:cNvPr id="77827" name="Rectangle 3"/>
          <p:cNvSpPr>
            <a:spLocks noGrp="1" noChangeArrowheads="1"/>
          </p:cNvSpPr>
          <p:nvPr>
            <p:ph type="body" idx="1"/>
          </p:nvPr>
        </p:nvSpPr>
        <p:spPr>
          <a:xfrm>
            <a:off x="152400" y="838200"/>
            <a:ext cx="8839200" cy="5867400"/>
          </a:xfrm>
        </p:spPr>
        <p:txBody>
          <a:bodyPr/>
          <a:lstStyle/>
          <a:p>
            <a:pPr algn="just">
              <a:lnSpc>
                <a:spcPct val="90000"/>
              </a:lnSpc>
            </a:pPr>
            <a:r>
              <a:rPr lang="en-US" altLang="en-US" dirty="0"/>
              <a:t>To convert from upper case letter to lower case we can use the usual method:</a:t>
            </a:r>
          </a:p>
          <a:p>
            <a:pPr lvl="2" algn="just">
              <a:lnSpc>
                <a:spcPct val="90000"/>
              </a:lnSpc>
            </a:pPr>
            <a:r>
              <a:rPr lang="en-US" altLang="en-US" dirty="0"/>
              <a:t>ADD </a:t>
            </a:r>
            <a:r>
              <a:rPr lang="en-US" altLang="en-US" dirty="0" smtClean="0"/>
              <a:t>dl,20h</a:t>
            </a:r>
          </a:p>
          <a:p>
            <a:pPr lvl="2" algn="just">
              <a:lnSpc>
                <a:spcPct val="90000"/>
              </a:lnSpc>
            </a:pPr>
            <a:endParaRPr lang="en-US" altLang="en-US" dirty="0"/>
          </a:p>
          <a:p>
            <a:pPr algn="just">
              <a:lnSpc>
                <a:spcPct val="90000"/>
              </a:lnSpc>
            </a:pPr>
            <a:r>
              <a:rPr lang="en-US" altLang="en-US" dirty="0"/>
              <a:t>But 20h = 0010 0000b and bit #5 is always 0 for </a:t>
            </a:r>
            <a:r>
              <a:rPr lang="en-US" altLang="en-US" dirty="0" smtClean="0"/>
              <a:t>characters </a:t>
            </a:r>
            <a:r>
              <a:rPr lang="en-US" altLang="en-US" dirty="0"/>
              <a:t>from ‘A’ (41h) to ‘Z’ (5Ah). </a:t>
            </a:r>
          </a:p>
          <a:p>
            <a:pPr lvl="1" algn="just">
              <a:lnSpc>
                <a:spcPct val="90000"/>
              </a:lnSpc>
              <a:buFont typeface="Wingdings" pitchFamily="2" charset="2"/>
              <a:buNone/>
            </a:pPr>
            <a:r>
              <a:rPr lang="en-US" altLang="en-US" dirty="0"/>
              <a:t>Uppercase (41h-5Ah) A-Z	Lowercase (61h-Ah) a-z</a:t>
            </a:r>
          </a:p>
          <a:p>
            <a:pPr lvl="2" algn="just">
              <a:lnSpc>
                <a:spcPct val="90000"/>
              </a:lnSpc>
            </a:pPr>
            <a:r>
              <a:rPr lang="en-US" altLang="en-US" dirty="0" smtClean="0"/>
              <a:t>   0 </a:t>
            </a:r>
            <a:r>
              <a:rPr lang="en-US" altLang="en-US" dirty="0"/>
              <a:t>1 0 0 </a:t>
            </a:r>
            <a:r>
              <a:rPr lang="en-US" altLang="en-US" dirty="0" smtClean="0"/>
              <a:t>XXXX</a:t>
            </a:r>
            <a:r>
              <a:rPr lang="en-US" altLang="en-US" dirty="0"/>
              <a:t>		</a:t>
            </a:r>
            <a:r>
              <a:rPr lang="en-US" altLang="en-US" dirty="0" smtClean="0"/>
              <a:t>   0 </a:t>
            </a:r>
            <a:r>
              <a:rPr lang="en-US" altLang="en-US" dirty="0"/>
              <a:t>1 1 0 </a:t>
            </a:r>
            <a:r>
              <a:rPr lang="en-US" altLang="en-US" dirty="0" smtClean="0"/>
              <a:t>XXXX</a:t>
            </a:r>
            <a:endParaRPr lang="en-US" altLang="en-US" dirty="0"/>
          </a:p>
          <a:p>
            <a:pPr lvl="2" algn="just">
              <a:lnSpc>
                <a:spcPct val="90000"/>
              </a:lnSpc>
            </a:pPr>
            <a:r>
              <a:rPr lang="en-US" altLang="en-US" dirty="0" smtClean="0"/>
              <a:t>   0 </a:t>
            </a:r>
            <a:r>
              <a:rPr lang="en-US" altLang="en-US" dirty="0"/>
              <a:t>1 0 1 </a:t>
            </a:r>
            <a:r>
              <a:rPr lang="en-US" altLang="en-US" dirty="0" smtClean="0"/>
              <a:t>XXXX   </a:t>
            </a:r>
            <a:r>
              <a:rPr lang="en-US" altLang="en-US" dirty="0"/>
              <a:t>	</a:t>
            </a:r>
            <a:r>
              <a:rPr lang="en-US" altLang="en-US" dirty="0" smtClean="0"/>
              <a:t>   0 </a:t>
            </a:r>
            <a:r>
              <a:rPr lang="en-US" altLang="en-US" dirty="0"/>
              <a:t>1 1 1 </a:t>
            </a:r>
            <a:r>
              <a:rPr lang="en-US" altLang="en-US" dirty="0" smtClean="0"/>
              <a:t>XXXX</a:t>
            </a:r>
          </a:p>
          <a:p>
            <a:pPr lvl="2" algn="just">
              <a:lnSpc>
                <a:spcPct val="90000"/>
              </a:lnSpc>
            </a:pPr>
            <a:endParaRPr lang="en-US" altLang="en-US" dirty="0"/>
          </a:p>
          <a:p>
            <a:pPr algn="just">
              <a:lnSpc>
                <a:spcPct val="90000"/>
              </a:lnSpc>
            </a:pPr>
            <a:r>
              <a:rPr lang="en-US" altLang="en-US" dirty="0"/>
              <a:t>Hence, adding 20h gives the same result as setting this bit #5 to 1. Thus:</a:t>
            </a:r>
          </a:p>
          <a:p>
            <a:pPr lvl="2" algn="just">
              <a:lnSpc>
                <a:spcPct val="90000"/>
              </a:lnSpc>
            </a:pPr>
            <a:r>
              <a:rPr lang="en-US" altLang="en-US" dirty="0"/>
              <a:t>OR </a:t>
            </a:r>
            <a:r>
              <a:rPr lang="en-US" altLang="en-US" dirty="0" smtClean="0"/>
              <a:t> dl,20h  ; converts </a:t>
            </a:r>
            <a:r>
              <a:rPr lang="en-US" altLang="en-US" dirty="0"/>
              <a:t>from upper to lower case</a:t>
            </a:r>
          </a:p>
          <a:p>
            <a:pPr lvl="2" algn="just">
              <a:lnSpc>
                <a:spcPct val="90000"/>
              </a:lnSpc>
            </a:pPr>
            <a:r>
              <a:rPr lang="en-US" altLang="en-US" dirty="0"/>
              <a:t>AND </a:t>
            </a:r>
            <a:r>
              <a:rPr lang="en-US" altLang="en-US" dirty="0" smtClean="0"/>
              <a:t>dl,0DFh ; converts </a:t>
            </a:r>
            <a:r>
              <a:rPr lang="en-US" altLang="en-US" dirty="0"/>
              <a:t>from lower to upper </a:t>
            </a:r>
            <a:r>
              <a:rPr lang="en-US" altLang="en-US" dirty="0" smtClean="0"/>
              <a:t>case</a:t>
            </a:r>
          </a:p>
          <a:p>
            <a:pPr lvl="2" algn="just">
              <a:lnSpc>
                <a:spcPct val="90000"/>
              </a:lnSpc>
            </a:pPr>
            <a:endParaRPr lang="en-US" altLang="en-US" dirty="0"/>
          </a:p>
          <a:p>
            <a:pPr lvl="1" algn="just">
              <a:lnSpc>
                <a:spcPct val="90000"/>
              </a:lnSpc>
            </a:pPr>
            <a:r>
              <a:rPr lang="en-US" altLang="en-US" dirty="0"/>
              <a:t>since </a:t>
            </a:r>
            <a:r>
              <a:rPr lang="en-US" altLang="en-US" dirty="0" err="1"/>
              <a:t>DFh</a:t>
            </a:r>
            <a:r>
              <a:rPr lang="en-US" altLang="en-US" dirty="0"/>
              <a:t> = 1101 1111b</a:t>
            </a:r>
          </a:p>
        </p:txBody>
      </p:sp>
      <p:sp>
        <p:nvSpPr>
          <p:cNvPr id="77830" name="Oval 6"/>
          <p:cNvSpPr>
            <a:spLocks noChangeArrowheads="1"/>
          </p:cNvSpPr>
          <p:nvPr/>
        </p:nvSpPr>
        <p:spPr bwMode="auto">
          <a:xfrm>
            <a:off x="5791200" y="3276600"/>
            <a:ext cx="304800" cy="762000"/>
          </a:xfrm>
          <a:prstGeom prst="ellips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smtClean="0">
              <a:solidFill>
                <a:srgbClr val="009999"/>
              </a:solidFill>
              <a:latin typeface="Times New Roman" charset="0"/>
            </a:endParaRPr>
          </a:p>
        </p:txBody>
      </p:sp>
      <p:sp>
        <p:nvSpPr>
          <p:cNvPr id="77831" name="Oval 7"/>
          <p:cNvSpPr>
            <a:spLocks noChangeArrowheads="1"/>
          </p:cNvSpPr>
          <p:nvPr/>
        </p:nvSpPr>
        <p:spPr bwMode="auto">
          <a:xfrm>
            <a:off x="2133600" y="3276600"/>
            <a:ext cx="304800" cy="762000"/>
          </a:xfrm>
          <a:prstGeom prst="ellipse">
            <a:avLst/>
          </a:prstGeom>
          <a:noFill/>
          <a:ln w="28575" cap="sq">
            <a:solidFill>
              <a:schemeClr va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400" smtClean="0">
              <a:solidFill>
                <a:srgbClr val="009999"/>
              </a:solidFill>
              <a:latin typeface="Times New Roman" charset="0"/>
            </a:endParaRPr>
          </a:p>
        </p:txBody>
      </p:sp>
    </p:spTree>
    <p:extLst>
      <p:ext uri="{BB962C8B-B14F-4D97-AF65-F5344CB8AC3E}">
        <p14:creationId xmlns:p14="http://schemas.microsoft.com/office/powerpoint/2010/main" val="978023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ltLang="en-US" dirty="0"/>
              <a:t>Irvine, Kip R. Assembly Language for x86 Processors 6/e, 2010.</a:t>
            </a:r>
          </a:p>
        </p:txBody>
      </p:sp>
      <p:sp>
        <p:nvSpPr>
          <p:cNvPr id="9" name="Slide Number Placeholder 4"/>
          <p:cNvSpPr>
            <a:spLocks noGrp="1"/>
          </p:cNvSpPr>
          <p:nvPr>
            <p:ph type="sldNum" sz="quarter" idx="11"/>
          </p:nvPr>
        </p:nvSpPr>
        <p:spPr/>
        <p:txBody>
          <a:bodyPr/>
          <a:lstStyle/>
          <a:p>
            <a:fld id="{132CC56C-A4BC-469A-95BE-72C61595835E}" type="slidenum">
              <a:rPr lang="en-US" altLang="en-US"/>
              <a:pPr/>
              <a:t>7</a:t>
            </a:fld>
            <a:endParaRPr lang="en-US" altLang="en-US"/>
          </a:p>
        </p:txBody>
      </p:sp>
      <p:sp>
        <p:nvSpPr>
          <p:cNvPr id="81922" name="Rectangle 2"/>
          <p:cNvSpPr>
            <a:spLocks noGrp="1" noChangeArrowheads="1"/>
          </p:cNvSpPr>
          <p:nvPr>
            <p:ph type="title"/>
          </p:nvPr>
        </p:nvSpPr>
        <p:spPr/>
        <p:txBody>
          <a:bodyPr/>
          <a:lstStyle/>
          <a:p>
            <a:r>
              <a:rPr lang="en-US" altLang="en-US" b="1" dirty="0"/>
              <a:t>Logic Instructions</a:t>
            </a:r>
            <a:r>
              <a:rPr lang="en-US" altLang="en-US" dirty="0"/>
              <a:t/>
            </a:r>
            <a:br>
              <a:rPr lang="en-US" altLang="en-US" dirty="0"/>
            </a:br>
            <a:r>
              <a:rPr lang="en-US" altLang="en-US" sz="2800" dirty="0" smtClean="0"/>
              <a:t>XOR Instruction</a:t>
            </a:r>
            <a:endParaRPr lang="en-US" altLang="en-US" dirty="0"/>
          </a:p>
        </p:txBody>
      </p:sp>
      <p:sp>
        <p:nvSpPr>
          <p:cNvPr id="81923" name="Rectangle 3"/>
          <p:cNvSpPr>
            <a:spLocks noGrp="1" noChangeArrowheads="1"/>
          </p:cNvSpPr>
          <p:nvPr>
            <p:ph type="body" idx="1"/>
          </p:nvPr>
        </p:nvSpPr>
        <p:spPr>
          <a:xfrm>
            <a:off x="685800" y="1143000"/>
            <a:ext cx="7772400" cy="3810000"/>
          </a:xfrm>
        </p:spPr>
        <p:txBody>
          <a:bodyPr/>
          <a:lstStyle/>
          <a:p>
            <a:r>
              <a:rPr lang="en-US" altLang="en-US" dirty="0"/>
              <a:t>Performs a Boolean exclusive-OR operation between each pair of matching bits in two operands</a:t>
            </a:r>
          </a:p>
          <a:p>
            <a:r>
              <a:rPr lang="en-US" altLang="en-US" dirty="0"/>
              <a:t>Syntax:</a:t>
            </a:r>
          </a:p>
          <a:p>
            <a:pPr lvl="2"/>
            <a:r>
              <a:rPr lang="en-US" altLang="en-US" dirty="0"/>
              <a:t>XOR </a:t>
            </a:r>
            <a:r>
              <a:rPr lang="en-US" altLang="en-US" i="1" dirty="0"/>
              <a:t>destination, </a:t>
            </a:r>
            <a:r>
              <a:rPr lang="en-US" altLang="en-US" i="1" dirty="0" smtClean="0"/>
              <a:t>source</a:t>
            </a:r>
          </a:p>
          <a:p>
            <a:pPr lvl="2"/>
            <a:endParaRPr lang="en-US" altLang="en-US" i="1" dirty="0"/>
          </a:p>
          <a:p>
            <a:pPr lvl="2"/>
            <a:endParaRPr lang="en-US" altLang="en-US" i="1" dirty="0" smtClean="0"/>
          </a:p>
          <a:p>
            <a:pPr lvl="2"/>
            <a:endParaRPr lang="en-US" altLang="en-US" i="1" dirty="0"/>
          </a:p>
          <a:p>
            <a:pPr lvl="2"/>
            <a:endParaRPr lang="en-US" altLang="en-US" i="1" dirty="0" smtClean="0"/>
          </a:p>
          <a:p>
            <a:pPr lvl="2"/>
            <a:endParaRPr lang="en-US" altLang="en-US" i="1" dirty="0"/>
          </a:p>
          <a:p>
            <a:pPr marL="0" indent="0">
              <a:buNone/>
            </a:pPr>
            <a:r>
              <a:rPr lang="en-US" altLang="en-US" i="1" dirty="0" smtClean="0"/>
              <a:t> </a:t>
            </a:r>
            <a:r>
              <a:rPr lang="en-US" altLang="en-US" sz="2000" b="1" i="1" u="sng" dirty="0">
                <a:solidFill>
                  <a:srgbClr val="FFC000"/>
                </a:solidFill>
              </a:rPr>
              <a:t>1 </a:t>
            </a:r>
            <a:r>
              <a:rPr lang="en-US" altLang="en-US" sz="2000" b="1" i="1" u="sng" dirty="0" smtClean="0">
                <a:solidFill>
                  <a:srgbClr val="FFC000"/>
                </a:solidFill>
              </a:rPr>
              <a:t>inverts a </a:t>
            </a:r>
            <a:r>
              <a:rPr lang="en-US" altLang="en-US" sz="2000" b="1" i="1" u="sng" dirty="0">
                <a:solidFill>
                  <a:srgbClr val="FFC000"/>
                </a:solidFill>
              </a:rPr>
              <a:t>bit and 0 conserves a bit</a:t>
            </a:r>
            <a:endParaRPr lang="en-US" altLang="en-US" sz="2000" i="1" dirty="0"/>
          </a:p>
        </p:txBody>
      </p:sp>
      <p:sp>
        <p:nvSpPr>
          <p:cNvPr id="81924" name="Text Box 4"/>
          <p:cNvSpPr txBox="1">
            <a:spLocks noChangeArrowheads="1"/>
          </p:cNvSpPr>
          <p:nvPr/>
        </p:nvSpPr>
        <p:spPr bwMode="auto">
          <a:xfrm>
            <a:off x="6477000" y="2057400"/>
            <a:ext cx="99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t>XOR</a:t>
            </a:r>
          </a:p>
        </p:txBody>
      </p:sp>
      <p:pic>
        <p:nvPicPr>
          <p:cNvPr id="819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667000"/>
            <a:ext cx="16208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1930" name="Object 10"/>
          <p:cNvGraphicFramePr>
            <a:graphicFrameLocks noChangeAspect="1"/>
          </p:cNvGraphicFramePr>
          <p:nvPr/>
        </p:nvGraphicFramePr>
        <p:xfrm>
          <a:off x="914400" y="3048000"/>
          <a:ext cx="4648200" cy="1292225"/>
        </p:xfrm>
        <a:graphic>
          <a:graphicData uri="http://schemas.openxmlformats.org/presentationml/2006/ole">
            <mc:AlternateContent xmlns:mc="http://schemas.openxmlformats.org/markup-compatibility/2006">
              <mc:Choice xmlns:v="urn:schemas-microsoft-com:vml" Requires="v">
                <p:oleObj spid="_x0000_s81996" name="VISIO" r:id="rId5" imgW="2633040" imgH="732600" progId="Visio.Drawing.6">
                  <p:embed/>
                </p:oleObj>
              </mc:Choice>
              <mc:Fallback>
                <p:oleObj name="VISIO" r:id="rId5" imgW="2633040" imgH="732600" progId="Visio.Drawing.6">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048000"/>
                        <a:ext cx="4648200" cy="12922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31" name="Text Box 11"/>
          <p:cNvSpPr txBox="1">
            <a:spLocks noChangeArrowheads="1"/>
          </p:cNvSpPr>
          <p:nvPr/>
        </p:nvSpPr>
        <p:spPr bwMode="auto">
          <a:xfrm>
            <a:off x="152400" y="4876800"/>
            <a:ext cx="883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37160" bIns="137160">
            <a:spAutoFit/>
          </a:bodyPr>
          <a:lstStyle/>
          <a:p>
            <a:pPr>
              <a:spcBef>
                <a:spcPct val="50000"/>
              </a:spcBef>
            </a:pPr>
            <a:r>
              <a:rPr lang="en-US" altLang="en-US" dirty="0" smtClean="0"/>
              <a:t>XOR is a useful way to toggle (invert) the bits in an operand.</a:t>
            </a:r>
          </a:p>
          <a:p>
            <a:pPr>
              <a:spcBef>
                <a:spcPct val="50000"/>
              </a:spcBef>
            </a:pPr>
            <a:r>
              <a:rPr lang="en-US" altLang="en-US" dirty="0" smtClean="0"/>
              <a:t>When initializing a register to 0 do</a:t>
            </a:r>
          </a:p>
          <a:p>
            <a:pPr lvl="1">
              <a:spcBef>
                <a:spcPct val="50000"/>
              </a:spcBef>
            </a:pPr>
            <a:r>
              <a:rPr lang="en-US" altLang="en-US" dirty="0" smtClean="0"/>
              <a:t>use </a:t>
            </a:r>
            <a:r>
              <a:rPr lang="en-US" altLang="en-US" b="1" i="1" dirty="0" smtClean="0">
                <a:solidFill>
                  <a:srgbClr val="FFC000"/>
                </a:solidFill>
              </a:rPr>
              <a:t>XOR </a:t>
            </a:r>
            <a:r>
              <a:rPr lang="en-US" altLang="en-US" b="1" i="1" dirty="0" err="1" smtClean="0">
                <a:solidFill>
                  <a:srgbClr val="FFC000"/>
                </a:solidFill>
              </a:rPr>
              <a:t>ax,ax</a:t>
            </a:r>
            <a:r>
              <a:rPr lang="en-US" altLang="en-US" dirty="0" smtClean="0"/>
              <a:t> instead of </a:t>
            </a:r>
            <a:r>
              <a:rPr lang="en-US" altLang="en-US" b="1" i="1" dirty="0">
                <a:solidFill>
                  <a:srgbClr val="FFC000"/>
                </a:solidFill>
              </a:rPr>
              <a:t>MOV </a:t>
            </a:r>
            <a:r>
              <a:rPr lang="en-US" altLang="en-US" b="1" i="1" dirty="0" smtClean="0">
                <a:solidFill>
                  <a:srgbClr val="FFC000"/>
                </a:solidFill>
              </a:rPr>
              <a:t>ax,0</a:t>
            </a:r>
            <a:r>
              <a:rPr lang="en-US" altLang="en-US" dirty="0" smtClean="0"/>
              <a:t> [compilers prefer this method]</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31"/>
                                        </p:tgtEl>
                                        <p:attrNameLst>
                                          <p:attrName>style.visibility</p:attrName>
                                        </p:attrNameLst>
                                      </p:cBhvr>
                                      <p:to>
                                        <p:strVal val="visible"/>
                                      </p:to>
                                    </p:set>
                                    <p:animEffect transition="in" filter="dissolve">
                                      <p:cBhvr>
                                        <p:cTn id="7" dur="500"/>
                                        <p:tgtEl>
                                          <p:spTgt spid="81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ltLang="en-US"/>
              <a:t>Irvine, Kip R. Assembly Language for x86 Processors 6/e, 2010.</a:t>
            </a:r>
          </a:p>
        </p:txBody>
      </p:sp>
      <p:sp>
        <p:nvSpPr>
          <p:cNvPr id="8" name="Slide Number Placeholder 4"/>
          <p:cNvSpPr>
            <a:spLocks noGrp="1"/>
          </p:cNvSpPr>
          <p:nvPr>
            <p:ph type="sldNum" sz="quarter" idx="11"/>
          </p:nvPr>
        </p:nvSpPr>
        <p:spPr/>
        <p:txBody>
          <a:bodyPr/>
          <a:lstStyle/>
          <a:p>
            <a:fld id="{9C9EDA32-C5D5-4FB5-86D4-10AD04610A65}" type="slidenum">
              <a:rPr lang="en-US" altLang="en-US"/>
              <a:pPr/>
              <a:t>8</a:t>
            </a:fld>
            <a:endParaRPr lang="en-US" altLang="en-US"/>
          </a:p>
        </p:txBody>
      </p:sp>
      <p:sp>
        <p:nvSpPr>
          <p:cNvPr id="82946" name="Rectangle 2"/>
          <p:cNvSpPr>
            <a:spLocks noGrp="1" noChangeArrowheads="1"/>
          </p:cNvSpPr>
          <p:nvPr>
            <p:ph type="title"/>
          </p:nvPr>
        </p:nvSpPr>
        <p:spPr/>
        <p:txBody>
          <a:bodyPr/>
          <a:lstStyle/>
          <a:p>
            <a:r>
              <a:rPr lang="en-US" altLang="en-US" b="1" dirty="0"/>
              <a:t>Logic Instructions</a:t>
            </a:r>
            <a:r>
              <a:rPr lang="en-US" altLang="en-US" dirty="0"/>
              <a:t/>
            </a:r>
            <a:br>
              <a:rPr lang="en-US" altLang="en-US" dirty="0"/>
            </a:br>
            <a:r>
              <a:rPr lang="en-US" altLang="en-US" sz="2800" dirty="0" smtClean="0"/>
              <a:t>NOT </a:t>
            </a:r>
            <a:r>
              <a:rPr lang="en-US" altLang="en-US" sz="2800" dirty="0"/>
              <a:t>Instruction</a:t>
            </a:r>
            <a:endParaRPr lang="en-US" altLang="en-US" dirty="0"/>
          </a:p>
        </p:txBody>
      </p:sp>
      <p:sp>
        <p:nvSpPr>
          <p:cNvPr id="82947" name="Rectangle 3"/>
          <p:cNvSpPr>
            <a:spLocks noGrp="1" noChangeArrowheads="1"/>
          </p:cNvSpPr>
          <p:nvPr>
            <p:ph type="body" idx="1"/>
          </p:nvPr>
        </p:nvSpPr>
        <p:spPr>
          <a:xfrm>
            <a:off x="685800" y="1143000"/>
            <a:ext cx="7772400" cy="1600200"/>
          </a:xfrm>
        </p:spPr>
        <p:txBody>
          <a:bodyPr/>
          <a:lstStyle/>
          <a:p>
            <a:r>
              <a:rPr lang="en-US" altLang="en-US" dirty="0"/>
              <a:t>Performs a Boolean NOT operation on a single destination operand</a:t>
            </a:r>
          </a:p>
          <a:p>
            <a:r>
              <a:rPr lang="en-US" altLang="en-US" dirty="0"/>
              <a:t>Syntax:</a:t>
            </a:r>
          </a:p>
          <a:p>
            <a:pPr lvl="2"/>
            <a:r>
              <a:rPr lang="en-US" altLang="en-US" dirty="0"/>
              <a:t>NOT </a:t>
            </a:r>
            <a:r>
              <a:rPr lang="en-US" altLang="en-US" i="1" dirty="0" smtClean="0"/>
              <a:t>destination</a:t>
            </a:r>
          </a:p>
          <a:p>
            <a:pPr lvl="2"/>
            <a:endParaRPr lang="en-US" altLang="en-US" i="1" dirty="0"/>
          </a:p>
          <a:p>
            <a:pPr lvl="2"/>
            <a:endParaRPr lang="en-US" altLang="en-US" i="1" dirty="0" smtClean="0"/>
          </a:p>
          <a:p>
            <a:pPr lvl="2"/>
            <a:endParaRPr lang="en-US" altLang="en-US" i="1" dirty="0"/>
          </a:p>
          <a:p>
            <a:pPr lvl="2"/>
            <a:endParaRPr lang="en-US" altLang="en-US" i="1" dirty="0" smtClean="0"/>
          </a:p>
          <a:p>
            <a:pPr lvl="2"/>
            <a:endParaRPr lang="en-US" altLang="en-US" i="1" dirty="0"/>
          </a:p>
          <a:p>
            <a:pPr lvl="2"/>
            <a:r>
              <a:rPr lang="en-US" altLang="en-US" i="1" dirty="0" smtClean="0"/>
              <a:t>Equivalent to: </a:t>
            </a:r>
            <a:r>
              <a:rPr lang="en-US" altLang="en-US" i="1" dirty="0" smtClean="0">
                <a:solidFill>
                  <a:srgbClr val="FFC000"/>
                </a:solidFill>
              </a:rPr>
              <a:t>XOR destination, FFFF…</a:t>
            </a:r>
            <a:r>
              <a:rPr lang="en-US" altLang="en-US" i="1" dirty="0" err="1" smtClean="0">
                <a:solidFill>
                  <a:srgbClr val="FFC000"/>
                </a:solidFill>
              </a:rPr>
              <a:t>FFFFh</a:t>
            </a:r>
            <a:endParaRPr lang="en-US" altLang="en-US" i="1" dirty="0" smtClean="0">
              <a:solidFill>
                <a:srgbClr val="FFC000"/>
              </a:solidFill>
            </a:endParaRPr>
          </a:p>
          <a:p>
            <a:pPr lvl="2"/>
            <a:endParaRPr lang="en-US" altLang="en-US" i="1" dirty="0">
              <a:solidFill>
                <a:srgbClr val="FFC000"/>
              </a:solidFill>
            </a:endParaRPr>
          </a:p>
          <a:p>
            <a:pPr lvl="2"/>
            <a:endParaRPr lang="en-US" altLang="en-US" i="1" dirty="0" smtClean="0">
              <a:solidFill>
                <a:srgbClr val="FFC000"/>
              </a:solidFill>
            </a:endParaRPr>
          </a:p>
          <a:p>
            <a:pPr lvl="2"/>
            <a:r>
              <a:rPr lang="en-US" altLang="en-US" i="1" dirty="0" smtClean="0">
                <a:solidFill>
                  <a:srgbClr val="FF0000"/>
                </a:solidFill>
              </a:rPr>
              <a:t>Skip to Page 13</a:t>
            </a:r>
            <a:endParaRPr lang="en-US" altLang="en-US" i="1" dirty="0">
              <a:solidFill>
                <a:srgbClr val="FF0000"/>
              </a:solidFill>
            </a:endParaRPr>
          </a:p>
        </p:txBody>
      </p:sp>
      <p:sp>
        <p:nvSpPr>
          <p:cNvPr id="82948" name="Text Box 4"/>
          <p:cNvSpPr txBox="1">
            <a:spLocks noChangeArrowheads="1"/>
          </p:cNvSpPr>
          <p:nvPr/>
        </p:nvSpPr>
        <p:spPr bwMode="auto">
          <a:xfrm>
            <a:off x="6477000" y="2057400"/>
            <a:ext cx="990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lgn="ctr">
              <a:spcBef>
                <a:spcPct val="50000"/>
              </a:spcBef>
            </a:pPr>
            <a:r>
              <a:rPr lang="en-US" altLang="en-US"/>
              <a:t>NOT</a:t>
            </a:r>
          </a:p>
        </p:txBody>
      </p:sp>
      <p:graphicFrame>
        <p:nvGraphicFramePr>
          <p:cNvPr id="82952" name="Object 8"/>
          <p:cNvGraphicFramePr>
            <a:graphicFrameLocks noChangeAspect="1"/>
          </p:cNvGraphicFramePr>
          <p:nvPr/>
        </p:nvGraphicFramePr>
        <p:xfrm>
          <a:off x="1447800" y="2900363"/>
          <a:ext cx="3962400" cy="985837"/>
        </p:xfrm>
        <a:graphic>
          <a:graphicData uri="http://schemas.openxmlformats.org/presentationml/2006/ole">
            <mc:AlternateContent xmlns:mc="http://schemas.openxmlformats.org/markup-compatibility/2006">
              <mc:Choice xmlns:v="urn:schemas-microsoft-com:vml" Requires="v">
                <p:oleObj spid="_x0000_s83018" name="VISIO" r:id="rId3" imgW="2318400" imgH="575640" progId="Visio.Drawing.6">
                  <p:embed/>
                </p:oleObj>
              </mc:Choice>
              <mc:Fallback>
                <p:oleObj name="VISIO" r:id="rId3" imgW="2318400" imgH="575640" progId="Visio.Drawing.6">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900363"/>
                        <a:ext cx="3962400" cy="98583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295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4763" y="2667000"/>
            <a:ext cx="1265237"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a:t>Irvine, Kip R. Assembly Language for x86 Processors 6/e, 2010.</a:t>
            </a:r>
          </a:p>
        </p:txBody>
      </p:sp>
      <p:sp>
        <p:nvSpPr>
          <p:cNvPr id="6" name="Slide Number Placeholder 4"/>
          <p:cNvSpPr>
            <a:spLocks noGrp="1"/>
          </p:cNvSpPr>
          <p:nvPr>
            <p:ph type="sldNum" sz="quarter" idx="11"/>
          </p:nvPr>
        </p:nvSpPr>
        <p:spPr/>
        <p:txBody>
          <a:bodyPr/>
          <a:lstStyle/>
          <a:p>
            <a:fld id="{004C88B6-42E7-4293-854F-178833A50A27}" type="slidenum">
              <a:rPr lang="en-US" altLang="en-US"/>
              <a:pPr/>
              <a:t>9</a:t>
            </a:fld>
            <a:endParaRPr lang="en-US" altLang="en-US"/>
          </a:p>
        </p:txBody>
      </p:sp>
      <p:sp>
        <p:nvSpPr>
          <p:cNvPr id="164868" name="Rectangle 4"/>
          <p:cNvSpPr>
            <a:spLocks noGrp="1" noChangeArrowheads="1"/>
          </p:cNvSpPr>
          <p:nvPr>
            <p:ph type="title"/>
          </p:nvPr>
        </p:nvSpPr>
        <p:spPr/>
        <p:txBody>
          <a:bodyPr/>
          <a:lstStyle/>
          <a:p>
            <a:r>
              <a:rPr lang="en-US" altLang="en-US"/>
              <a:t>Bit-Mapped Sets</a:t>
            </a:r>
          </a:p>
        </p:txBody>
      </p:sp>
      <p:sp>
        <p:nvSpPr>
          <p:cNvPr id="164869" name="Rectangle 5"/>
          <p:cNvSpPr>
            <a:spLocks noGrp="1" noChangeArrowheads="1"/>
          </p:cNvSpPr>
          <p:nvPr>
            <p:ph type="body" idx="1"/>
          </p:nvPr>
        </p:nvSpPr>
        <p:spPr/>
        <p:txBody>
          <a:bodyPr/>
          <a:lstStyle/>
          <a:p>
            <a:r>
              <a:rPr lang="en-US" altLang="en-US"/>
              <a:t>Binary bits indicate set membership</a:t>
            </a:r>
          </a:p>
          <a:p>
            <a:r>
              <a:rPr lang="en-US" altLang="en-US"/>
              <a:t>Efficient use of storage</a:t>
            </a:r>
          </a:p>
          <a:p>
            <a:r>
              <a:rPr lang="en-US" altLang="en-US"/>
              <a:t>Also known as </a:t>
            </a:r>
            <a:r>
              <a:rPr lang="en-US" altLang="en-US" i="1"/>
              <a:t>bit vectors</a:t>
            </a:r>
          </a:p>
        </p:txBody>
      </p:sp>
      <p:pic>
        <p:nvPicPr>
          <p:cNvPr id="16487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8001000"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3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CodeStyle">
  <a:themeElements>
    <a:clrScheme name="">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9900"/>
      </a:folHlink>
    </a:clrScheme>
    <a:fontScheme name="CodeStyl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deStyle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CodeStyle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CodeStyle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4615</TotalTime>
  <Words>3353</Words>
  <Application>Microsoft Macintosh PowerPoint</Application>
  <PresentationFormat>On-screen Show (4:3)</PresentationFormat>
  <Paragraphs>652</Paragraphs>
  <Slides>55</Slides>
  <Notes>14</Notes>
  <HiddenSlides>0</HiddenSlides>
  <MMClips>0</MMClips>
  <ScaleCrop>false</ScaleCrop>
  <HeadingPairs>
    <vt:vector size="8" baseType="variant">
      <vt:variant>
        <vt:lpstr>Fonts Used</vt:lpstr>
      </vt:variant>
      <vt:variant>
        <vt:i4>7</vt:i4>
      </vt:variant>
      <vt:variant>
        <vt:lpstr>Theme</vt:lpstr>
      </vt:variant>
      <vt:variant>
        <vt:i4>12</vt:i4>
      </vt:variant>
      <vt:variant>
        <vt:lpstr>Embedded OLE Servers</vt:lpstr>
      </vt:variant>
      <vt:variant>
        <vt:i4>3</vt:i4>
      </vt:variant>
      <vt:variant>
        <vt:lpstr>Slide Titles</vt:lpstr>
      </vt:variant>
      <vt:variant>
        <vt:i4>55</vt:i4>
      </vt:variant>
    </vt:vector>
  </HeadingPairs>
  <TitlesOfParts>
    <vt:vector size="77" baseType="lpstr">
      <vt:lpstr>Arial</vt:lpstr>
      <vt:lpstr>Arial Black</vt:lpstr>
      <vt:lpstr>Arial Narrow</vt:lpstr>
      <vt:lpstr>Courier New</vt:lpstr>
      <vt:lpstr>Monotype Sorts</vt:lpstr>
      <vt:lpstr>Times New Roman</vt:lpstr>
      <vt:lpstr>Wingdings</vt:lpstr>
      <vt:lpstr>Soaring</vt:lpstr>
      <vt:lpstr>CodeStyle</vt:lpstr>
      <vt:lpstr>1_CodeStyle</vt:lpstr>
      <vt:lpstr>2_CodeStyle</vt:lpstr>
      <vt:lpstr>1_Soaring</vt:lpstr>
      <vt:lpstr>3_CodeStyle</vt:lpstr>
      <vt:lpstr>4_CodeStyle</vt:lpstr>
      <vt:lpstr>5_CodeStyle</vt:lpstr>
      <vt:lpstr>6_CodeStyle</vt:lpstr>
      <vt:lpstr>7_CodeStyle</vt:lpstr>
      <vt:lpstr>8_CodeStyle</vt:lpstr>
      <vt:lpstr>3_Soaring</vt:lpstr>
      <vt:lpstr>VISIO</vt:lpstr>
      <vt:lpstr>Artwork</vt:lpstr>
      <vt:lpstr>Clip</vt:lpstr>
      <vt:lpstr>Assembly Language for x86 Processors 6th Edition  </vt:lpstr>
      <vt:lpstr>Status Flags - Review</vt:lpstr>
      <vt:lpstr>Logic Instructions</vt:lpstr>
      <vt:lpstr>Logic Instructions AND Instruction</vt:lpstr>
      <vt:lpstr>Logic Instructions OR Instruction</vt:lpstr>
      <vt:lpstr>Logic Instructions - Example</vt:lpstr>
      <vt:lpstr>Logic Instructions XOR Instruction</vt:lpstr>
      <vt:lpstr>Logic Instructions NOT Instruction</vt:lpstr>
      <vt:lpstr>Bit-Mapped Sets</vt:lpstr>
      <vt:lpstr>Bit-Mapped Set Operations</vt:lpstr>
      <vt:lpstr>Applications  (1 of 3)</vt:lpstr>
      <vt:lpstr>Applications  (2 of 3)</vt:lpstr>
      <vt:lpstr>Logic Instructions TEST Instruction</vt:lpstr>
      <vt:lpstr>Applications  (3 of 3)</vt:lpstr>
      <vt:lpstr>Your turn . . .</vt:lpstr>
      <vt:lpstr>Encrypting a String</vt:lpstr>
      <vt:lpstr>String Encryption Program</vt:lpstr>
      <vt:lpstr>BT (Bit Test) Instruction</vt:lpstr>
      <vt:lpstr>Exercise 1</vt:lpstr>
      <vt:lpstr>Logical Shift</vt:lpstr>
      <vt:lpstr>SHL Instruction</vt:lpstr>
      <vt:lpstr>Fast Multiplication</vt:lpstr>
      <vt:lpstr>Fast Multiplication</vt:lpstr>
      <vt:lpstr>Binary Multiplication</vt:lpstr>
      <vt:lpstr>Binary Multiplication</vt:lpstr>
      <vt:lpstr>Your turn . . .</vt:lpstr>
      <vt:lpstr>SHR Instruction</vt:lpstr>
      <vt:lpstr>Arithmetic Shift</vt:lpstr>
      <vt:lpstr>SAL and SAR Instructions</vt:lpstr>
      <vt:lpstr>Arithmetic Shift SAR</vt:lpstr>
      <vt:lpstr>Your turn . . .</vt:lpstr>
      <vt:lpstr>ROL Instruction</vt:lpstr>
      <vt:lpstr>ROR Instruction</vt:lpstr>
      <vt:lpstr>Examples of ROL</vt:lpstr>
      <vt:lpstr>Your turn . . .</vt:lpstr>
      <vt:lpstr>RCL Instruction</vt:lpstr>
      <vt:lpstr>RCR Instruction</vt:lpstr>
      <vt:lpstr>Ex: inverting the content of AL*</vt:lpstr>
      <vt:lpstr>Exercise 2</vt:lpstr>
      <vt:lpstr>Your turn . . .</vt:lpstr>
      <vt:lpstr>SHLD Instruction</vt:lpstr>
      <vt:lpstr>SHLD Example</vt:lpstr>
      <vt:lpstr>Another SHLD Example</vt:lpstr>
      <vt:lpstr>SHRD Instruction</vt:lpstr>
      <vt:lpstr>SHRD Example</vt:lpstr>
      <vt:lpstr>Another SHRD Example</vt:lpstr>
      <vt:lpstr>Your turn . . .</vt:lpstr>
      <vt:lpstr>Application: Binary Output</vt:lpstr>
      <vt:lpstr>Displaying Binary Bits</vt:lpstr>
      <vt:lpstr>Application: Binary Input</vt:lpstr>
      <vt:lpstr>Algorithm for Hex Output </vt:lpstr>
      <vt:lpstr>Algorithm for Hex Input</vt:lpstr>
      <vt:lpstr>Shifting Multiple Doublewords</vt:lpstr>
      <vt:lpstr>Isolating a Bit String</vt:lpstr>
      <vt:lpstr>4C 6F 70 70 75 75 6E</vt:lpstr>
    </vt:vector>
  </TitlesOfParts>
  <Company>Prentice-Hall Publishing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subject>Conditional Processing</dc:subject>
  <dc:creator>Kip Irvine</dc:creator>
  <cp:lastModifiedBy>Alioune Ngom</cp:lastModifiedBy>
  <cp:revision>615</cp:revision>
  <cp:lastPrinted>1601-01-01T00:00:00Z</cp:lastPrinted>
  <dcterms:created xsi:type="dcterms:W3CDTF">2002-05-30T02:31:33Z</dcterms:created>
  <dcterms:modified xsi:type="dcterms:W3CDTF">2016-02-08T13:16:02Z</dcterms:modified>
</cp:coreProperties>
</file>