
<file path=[Content_Types].xml><?xml version="1.0" encoding="utf-8"?>
<Types xmlns="http://schemas.openxmlformats.org/package/2006/content-types">
  <Default Extension="xml" ContentType="application/xml"/>
  <Default Extension="bin" ContentType="application/vnd.openxmlformats-officedocument.oleObject"/>
  <Default Extension="png" ContentType="image/png"/>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673" r:id="rId3"/>
    <p:sldMasterId id="2147483685" r:id="rId4"/>
    <p:sldMasterId id="2147483697" r:id="rId5"/>
    <p:sldMasterId id="2147483709" r:id="rId6"/>
    <p:sldMasterId id="2147483721" r:id="rId7"/>
    <p:sldMasterId id="2147483733" r:id="rId8"/>
    <p:sldMasterId id="2147483745" r:id="rId9"/>
    <p:sldMasterId id="2147483757" r:id="rId10"/>
    <p:sldMasterId id="2147483769" r:id="rId11"/>
  </p:sldMasterIdLst>
  <p:notesMasterIdLst>
    <p:notesMasterId r:id="rId70"/>
  </p:notesMasterIdLst>
  <p:handoutMasterIdLst>
    <p:handoutMasterId r:id="rId71"/>
  </p:handoutMasterIdLst>
  <p:sldIdLst>
    <p:sldId id="256" r:id="rId12"/>
    <p:sldId id="349" r:id="rId13"/>
    <p:sldId id="283" r:id="rId14"/>
    <p:sldId id="302" r:id="rId15"/>
    <p:sldId id="316" r:id="rId16"/>
    <p:sldId id="321" r:id="rId17"/>
    <p:sldId id="284" r:id="rId18"/>
    <p:sldId id="303" r:id="rId19"/>
    <p:sldId id="322" r:id="rId20"/>
    <p:sldId id="365" r:id="rId21"/>
    <p:sldId id="350" r:id="rId22"/>
    <p:sldId id="351" r:id="rId23"/>
    <p:sldId id="352" r:id="rId24"/>
    <p:sldId id="353" r:id="rId25"/>
    <p:sldId id="285" r:id="rId26"/>
    <p:sldId id="304" r:id="rId27"/>
    <p:sldId id="323" r:id="rId28"/>
    <p:sldId id="324" r:id="rId29"/>
    <p:sldId id="286" r:id="rId30"/>
    <p:sldId id="306" r:id="rId31"/>
    <p:sldId id="305" r:id="rId32"/>
    <p:sldId id="307" r:id="rId33"/>
    <p:sldId id="325" r:id="rId34"/>
    <p:sldId id="356" r:id="rId35"/>
    <p:sldId id="357" r:id="rId36"/>
    <p:sldId id="358" r:id="rId37"/>
    <p:sldId id="354" r:id="rId38"/>
    <p:sldId id="355" r:id="rId39"/>
    <p:sldId id="287" r:id="rId40"/>
    <p:sldId id="308" r:id="rId41"/>
    <p:sldId id="309" r:id="rId42"/>
    <p:sldId id="296" r:id="rId43"/>
    <p:sldId id="320" r:id="rId44"/>
    <p:sldId id="319" r:id="rId45"/>
    <p:sldId id="311" r:id="rId46"/>
    <p:sldId id="312" r:id="rId47"/>
    <p:sldId id="291" r:id="rId48"/>
    <p:sldId id="292" r:id="rId49"/>
    <p:sldId id="293" r:id="rId50"/>
    <p:sldId id="294" r:id="rId51"/>
    <p:sldId id="310" r:id="rId52"/>
    <p:sldId id="315" r:id="rId53"/>
    <p:sldId id="336" r:id="rId54"/>
    <p:sldId id="335" r:id="rId55"/>
    <p:sldId id="341" r:id="rId56"/>
    <p:sldId id="314" r:id="rId57"/>
    <p:sldId id="337" r:id="rId58"/>
    <p:sldId id="338" r:id="rId59"/>
    <p:sldId id="339" r:id="rId60"/>
    <p:sldId id="340" r:id="rId61"/>
    <p:sldId id="366" r:id="rId62"/>
    <p:sldId id="367" r:id="rId63"/>
    <p:sldId id="368" r:id="rId64"/>
    <p:sldId id="360" r:id="rId65"/>
    <p:sldId id="361" r:id="rId66"/>
    <p:sldId id="362" r:id="rId67"/>
    <p:sldId id="363" r:id="rId68"/>
    <p:sldId id="364" r:id="rId69"/>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39" autoAdjust="0"/>
    <p:restoredTop sz="90945"/>
  </p:normalViewPr>
  <p:slideViewPr>
    <p:cSldViewPr>
      <p:cViewPr varScale="1">
        <p:scale>
          <a:sx n="119" d="100"/>
          <a:sy n="119" d="100"/>
        </p:scale>
        <p:origin x="140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63" Type="http://schemas.openxmlformats.org/officeDocument/2006/relationships/slide" Target="slides/slide52.xml"/><Relationship Id="rId64" Type="http://schemas.openxmlformats.org/officeDocument/2006/relationships/slide" Target="slides/slide53.xml"/><Relationship Id="rId65" Type="http://schemas.openxmlformats.org/officeDocument/2006/relationships/slide" Target="slides/slide54.xml"/><Relationship Id="rId66" Type="http://schemas.openxmlformats.org/officeDocument/2006/relationships/slide" Target="slides/slide55.xml"/><Relationship Id="rId67" Type="http://schemas.openxmlformats.org/officeDocument/2006/relationships/slide" Target="slides/slide56.xml"/><Relationship Id="rId68" Type="http://schemas.openxmlformats.org/officeDocument/2006/relationships/slide" Target="slides/slide57.xml"/><Relationship Id="rId69" Type="http://schemas.openxmlformats.org/officeDocument/2006/relationships/slide" Target="slides/slide58.xml"/><Relationship Id="rId50" Type="http://schemas.openxmlformats.org/officeDocument/2006/relationships/slide" Target="slides/slide39.xml"/><Relationship Id="rId51" Type="http://schemas.openxmlformats.org/officeDocument/2006/relationships/slide" Target="slides/slide40.xml"/><Relationship Id="rId52" Type="http://schemas.openxmlformats.org/officeDocument/2006/relationships/slide" Target="slides/slide41.xml"/><Relationship Id="rId53" Type="http://schemas.openxmlformats.org/officeDocument/2006/relationships/slide" Target="slides/slide42.xml"/><Relationship Id="rId54" Type="http://schemas.openxmlformats.org/officeDocument/2006/relationships/slide" Target="slides/slide43.xml"/><Relationship Id="rId55" Type="http://schemas.openxmlformats.org/officeDocument/2006/relationships/slide" Target="slides/slide44.xml"/><Relationship Id="rId56" Type="http://schemas.openxmlformats.org/officeDocument/2006/relationships/slide" Target="slides/slide45.xml"/><Relationship Id="rId57" Type="http://schemas.openxmlformats.org/officeDocument/2006/relationships/slide" Target="slides/slide46.xml"/><Relationship Id="rId58" Type="http://schemas.openxmlformats.org/officeDocument/2006/relationships/slide" Target="slides/slide47.xml"/><Relationship Id="rId59" Type="http://schemas.openxmlformats.org/officeDocument/2006/relationships/slide" Target="slides/slide48.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slide" Target="slides/slide31.xml"/><Relationship Id="rId43" Type="http://schemas.openxmlformats.org/officeDocument/2006/relationships/slide" Target="slides/slide32.xml"/><Relationship Id="rId44" Type="http://schemas.openxmlformats.org/officeDocument/2006/relationships/slide" Target="slides/slide33.xml"/><Relationship Id="rId45" Type="http://schemas.openxmlformats.org/officeDocument/2006/relationships/slide" Target="slides/slide34.xml"/><Relationship Id="rId46" Type="http://schemas.openxmlformats.org/officeDocument/2006/relationships/slide" Target="slides/slide35.xml"/><Relationship Id="rId47" Type="http://schemas.openxmlformats.org/officeDocument/2006/relationships/slide" Target="slides/slide36.xml"/><Relationship Id="rId48" Type="http://schemas.openxmlformats.org/officeDocument/2006/relationships/slide" Target="slides/slide37.xml"/><Relationship Id="rId49" Type="http://schemas.openxmlformats.org/officeDocument/2006/relationships/slide" Target="slides/slide38.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esProps" Target="presProps.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49.xml"/><Relationship Id="rId61" Type="http://schemas.openxmlformats.org/officeDocument/2006/relationships/slide" Target="slides/slide50.xml"/><Relationship Id="rId62" Type="http://schemas.openxmlformats.org/officeDocument/2006/relationships/slide" Target="slides/slide51.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8B93D8B5-A10E-4530-9313-6CE35A4EE3A2}" type="slidenum">
              <a:rPr lang="en-US" altLang="en-US"/>
              <a:pPr/>
              <a:t>‹#›</a:t>
            </a:fld>
            <a:endParaRPr lang="en-US" altLang="en-US"/>
          </a:p>
        </p:txBody>
      </p:sp>
    </p:spTree>
    <p:extLst>
      <p:ext uri="{BB962C8B-B14F-4D97-AF65-F5344CB8AC3E}">
        <p14:creationId xmlns:p14="http://schemas.microsoft.com/office/powerpoint/2010/main" val="423783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3584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358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5C11230B-3EB4-49C7-9A78-E6D08ECA692D}" type="slidenum">
              <a:rPr lang="en-US" altLang="en-US"/>
              <a:pPr/>
              <a:t>‹#›</a:t>
            </a:fld>
            <a:endParaRPr lang="en-US" altLang="en-US"/>
          </a:p>
        </p:txBody>
      </p:sp>
    </p:spTree>
    <p:extLst>
      <p:ext uri="{BB962C8B-B14F-4D97-AF65-F5344CB8AC3E}">
        <p14:creationId xmlns:p14="http://schemas.microsoft.com/office/powerpoint/2010/main" val="41948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84FE0-2D39-4049-A115-5E08CE2BE8BE}" type="slidenum">
              <a:rPr lang="en-US" altLang="en-US">
                <a:solidFill>
                  <a:srgbClr val="EEECE1"/>
                </a:solidFill>
              </a:rPr>
              <a:pPr/>
              <a:t>2</a:t>
            </a:fld>
            <a:endParaRPr lang="en-US" altLang="en-US">
              <a:solidFill>
                <a:srgbClr val="EEECE1"/>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7678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6AC530-FB09-4036-B2CB-28734E24A9EC}" type="slidenum">
              <a:rPr lang="en-US" altLang="en-US">
                <a:solidFill>
                  <a:srgbClr val="EEECE1"/>
                </a:solidFill>
              </a:rPr>
              <a:pPr/>
              <a:t>27</a:t>
            </a:fld>
            <a:endParaRPr lang="en-US" altLang="en-US">
              <a:solidFill>
                <a:srgbClr val="EEECE1"/>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67156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600F5-FFD2-4636-8336-06E55AA831DD}" type="slidenum">
              <a:rPr lang="en-US" altLang="en-US">
                <a:solidFill>
                  <a:srgbClr val="EEECE1"/>
                </a:solidFill>
              </a:rPr>
              <a:pPr/>
              <a:t>28</a:t>
            </a:fld>
            <a:endParaRPr lang="en-US" altLang="en-US">
              <a:solidFill>
                <a:srgbClr val="EEECE1"/>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00054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32BD3-1E77-48A0-AA45-9C7CB47BFE37}" type="slidenum">
              <a:rPr lang="en-US" altLang="en-US">
                <a:solidFill>
                  <a:srgbClr val="EEECE1"/>
                </a:solidFill>
              </a:rPr>
              <a:pPr/>
              <a:t>51</a:t>
            </a:fld>
            <a:endParaRPr lang="en-US" altLang="en-US">
              <a:solidFill>
                <a:srgbClr val="EEECE1"/>
              </a:solidFill>
            </a:endParaRPr>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4818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4D6FEE-DDB9-4E9E-8D59-D88A724026DF}" type="slidenum">
              <a:rPr lang="en-US" altLang="en-US">
                <a:solidFill>
                  <a:srgbClr val="EEECE1"/>
                </a:solidFill>
              </a:rPr>
              <a:pPr/>
              <a:t>52</a:t>
            </a:fld>
            <a:endParaRPr lang="en-US" altLang="en-US">
              <a:solidFill>
                <a:srgbClr val="EEECE1"/>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5542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CA849-02F8-425A-94C0-ADCA49057308}" type="slidenum">
              <a:rPr lang="en-US" altLang="en-US">
                <a:solidFill>
                  <a:srgbClr val="EEECE1"/>
                </a:solidFill>
              </a:rPr>
              <a:pPr/>
              <a:t>53</a:t>
            </a:fld>
            <a:endParaRPr lang="en-US" altLang="en-US">
              <a:solidFill>
                <a:srgbClr val="EEECE1"/>
              </a:solidFill>
            </a:endParaRPr>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1844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A1D79E-DDCD-447D-8E00-259B0AC9195F}" type="slidenum">
              <a:rPr lang="en-US" altLang="en-US">
                <a:solidFill>
                  <a:srgbClr val="EEECE1"/>
                </a:solidFill>
              </a:rPr>
              <a:pPr/>
              <a:t>54</a:t>
            </a:fld>
            <a:endParaRPr lang="en-US" altLang="en-US">
              <a:solidFill>
                <a:srgbClr val="EEECE1"/>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04123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1296AE-72BD-4F07-8C44-D8B512F1B1DF}" type="slidenum">
              <a:rPr lang="en-US" altLang="en-US">
                <a:solidFill>
                  <a:srgbClr val="EEECE1"/>
                </a:solidFill>
              </a:rPr>
              <a:pPr/>
              <a:t>55</a:t>
            </a:fld>
            <a:endParaRPr lang="en-US" altLang="en-US">
              <a:solidFill>
                <a:srgbClr val="EEECE1"/>
              </a:solidFill>
            </a:endParaRP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407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D49814-A58D-4DDB-A7FF-EE0E3C331D17}" type="slidenum">
              <a:rPr lang="en-US" altLang="en-US">
                <a:solidFill>
                  <a:srgbClr val="EEECE1"/>
                </a:solidFill>
              </a:rPr>
              <a:pPr/>
              <a:t>56</a:t>
            </a:fld>
            <a:endParaRPr lang="en-US" altLang="en-US">
              <a:solidFill>
                <a:srgbClr val="EEECE1"/>
              </a:solidFill>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8867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339BB-A680-4DAE-9B20-84131E0961F7}" type="slidenum">
              <a:rPr lang="en-US" altLang="en-US">
                <a:solidFill>
                  <a:srgbClr val="EEECE1"/>
                </a:solidFill>
              </a:rPr>
              <a:pPr/>
              <a:t>57</a:t>
            </a:fld>
            <a:endParaRPr lang="en-US" altLang="en-US">
              <a:solidFill>
                <a:srgbClr val="EEECE1"/>
              </a:solidFill>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92909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098A2F-F285-4D19-8BAA-79896B7C60F5}" type="slidenum">
              <a:rPr lang="en-US" altLang="en-US">
                <a:solidFill>
                  <a:srgbClr val="EEECE1"/>
                </a:solidFill>
              </a:rPr>
              <a:pPr/>
              <a:t>58</a:t>
            </a:fld>
            <a:endParaRPr lang="en-US" altLang="en-US">
              <a:solidFill>
                <a:srgbClr val="EEECE1"/>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9828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D10B9-42FE-418F-AECF-AED8F9D98F56}" type="slidenum">
              <a:rPr lang="en-US" altLang="en-US">
                <a:solidFill>
                  <a:srgbClr val="EEECE1"/>
                </a:solidFill>
              </a:rPr>
              <a:pPr/>
              <a:t>10</a:t>
            </a:fld>
            <a:endParaRPr lang="en-US" altLang="en-US">
              <a:solidFill>
                <a:srgbClr val="EEECE1"/>
              </a:solidFill>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32844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C460C-ADA9-45D9-ABC8-0065D5C7E877}" type="slidenum">
              <a:rPr lang="en-US" altLang="en-US">
                <a:solidFill>
                  <a:srgbClr val="EEECE1"/>
                </a:solidFill>
              </a:rPr>
              <a:pPr/>
              <a:t>11</a:t>
            </a:fld>
            <a:endParaRPr lang="en-US" altLang="en-US">
              <a:solidFill>
                <a:srgbClr val="EEECE1"/>
              </a:solidFill>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1028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E8723-8211-4DB8-96E6-7421C38FFB02}" type="slidenum">
              <a:rPr lang="en-US" altLang="en-US">
                <a:solidFill>
                  <a:srgbClr val="EEECE1"/>
                </a:solidFill>
              </a:rPr>
              <a:pPr/>
              <a:t>12</a:t>
            </a:fld>
            <a:endParaRPr lang="en-US" altLang="en-US">
              <a:solidFill>
                <a:srgbClr val="EEECE1"/>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00309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1973EE-91DF-4747-8A6C-093F0846DFF9}" type="slidenum">
              <a:rPr lang="en-US" altLang="en-US">
                <a:solidFill>
                  <a:srgbClr val="EEECE1"/>
                </a:solidFill>
              </a:rPr>
              <a:pPr/>
              <a:t>13</a:t>
            </a:fld>
            <a:endParaRPr lang="en-US" altLang="en-US">
              <a:solidFill>
                <a:srgbClr val="EEECE1"/>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37464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611D-02D1-450A-BE63-9A28903651E2}" type="slidenum">
              <a:rPr lang="en-US" altLang="en-US">
                <a:solidFill>
                  <a:srgbClr val="EEECE1"/>
                </a:solidFill>
              </a:rPr>
              <a:pPr/>
              <a:t>14</a:t>
            </a:fld>
            <a:endParaRPr lang="en-US" altLang="en-US">
              <a:solidFill>
                <a:srgbClr val="EEECE1"/>
              </a:solidFill>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4317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46031-DDA2-4CF8-8D98-E39085BB5365}" type="slidenum">
              <a:rPr lang="en-US" altLang="en-US">
                <a:solidFill>
                  <a:srgbClr val="EEECE1"/>
                </a:solidFill>
              </a:rPr>
              <a:pPr/>
              <a:t>24</a:t>
            </a:fld>
            <a:endParaRPr lang="en-US" altLang="en-US">
              <a:solidFill>
                <a:srgbClr val="EEECE1"/>
              </a:solidFill>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3682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3B6AF5-5AE2-4E1D-B74B-88706FA889DC}" type="slidenum">
              <a:rPr lang="en-US" altLang="en-US">
                <a:solidFill>
                  <a:srgbClr val="EEECE1"/>
                </a:solidFill>
              </a:rPr>
              <a:pPr/>
              <a:t>25</a:t>
            </a:fld>
            <a:endParaRPr lang="en-US" altLang="en-US">
              <a:solidFill>
                <a:srgbClr val="EEECE1"/>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35647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0FC86-99F1-4515-8348-CBA083726DCF}" type="slidenum">
              <a:rPr lang="en-US" altLang="en-US">
                <a:solidFill>
                  <a:srgbClr val="EEECE1"/>
                </a:solidFill>
              </a:rPr>
              <a:pPr/>
              <a:t>26</a:t>
            </a:fld>
            <a:endParaRPr lang="en-US" altLang="en-US">
              <a:solidFill>
                <a:srgbClr val="EEECE1"/>
              </a:solidFill>
            </a:endParaRP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5630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B6A004A6-7EE2-4E4C-B8E0-117ACAD667DC}" type="slidenum">
              <a:rPr lang="en-US" altLang="en-US"/>
              <a:pPr/>
              <a:t>‹#›</a:t>
            </a:fld>
            <a:endParaRPr lang="en-US" altLang="en-US"/>
          </a:p>
        </p:txBody>
      </p:sp>
    </p:spTree>
    <p:extLst>
      <p:ext uri="{BB962C8B-B14F-4D97-AF65-F5344CB8AC3E}">
        <p14:creationId xmlns:p14="http://schemas.microsoft.com/office/powerpoint/2010/main" val="18111795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7AC686D7-1AE0-44D9-8C99-7E84651E44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246786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03DF4D2-1FC2-4D5E-8A4D-760766B1B20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2284460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EF98BA9-D07B-4018-B0BE-798841E1744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3281591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20C0BFE6-02CC-4D72-ABD2-1559064F895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2550541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C34BFB97-05CE-4C5E-9808-034D86AA7B1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3297694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E6A3DDF-41C6-4403-AE3C-5EBA5F3AF33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7810240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B6E2AC2A-7890-4545-A2DF-DECCEEAA628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7606665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665809DE-A849-4450-9689-4ECBC90FAB4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8720411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8A62F88F-E640-4289-BB52-09D158B21AD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770311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36022F5-F9EA-4A4E-AD85-B85B65D6699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2097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20565842-29C4-4DBE-9DAD-7A9091D32B22}" type="slidenum">
              <a:rPr lang="en-US" altLang="en-US"/>
              <a:pPr/>
              <a:t>‹#›</a:t>
            </a:fld>
            <a:endParaRPr lang="en-US" altLang="en-US"/>
          </a:p>
        </p:txBody>
      </p:sp>
    </p:spTree>
    <p:extLst>
      <p:ext uri="{BB962C8B-B14F-4D97-AF65-F5344CB8AC3E}">
        <p14:creationId xmlns:p14="http://schemas.microsoft.com/office/powerpoint/2010/main" val="391446487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380275B-C852-4A32-8DB3-EB07567FCC9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8038152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3E7E3372-09B6-4CB0-9081-8F9AC125293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2799531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6D06F7E-E3E1-4170-A136-B3266E4089E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8635692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D9F9160D-41EA-47D7-90EF-4FD3425022B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3892455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ADAC8CD-1D67-4D4A-99F5-A11B69206E3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5045820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DA8E17D1-31A5-441E-9C24-F6749E248E2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109825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6AD32ADF-3D1B-4D46-9409-25BA7BB36FF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9399649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BD3206A-B049-410C-993F-FFC9C623E0C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4835223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A4B94789-7DF7-410C-970B-0000752DD1E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0990819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6B52889-F945-49DA-86A4-37313C21748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50499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6D078B6-E6AD-4617-89BA-E0178036AA6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7934126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F8D2A1B-210A-48A3-9459-C2A851043FD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1066042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662F014E-A145-4034-83DE-63ED600828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61038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1599CAD-973E-4136-ABE6-E5142814766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85151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68D96C35-EDA8-4694-9A98-563BC4DCA8F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02967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8BD19D-4650-411F-BF7E-A6B568CAAE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94366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11CFF059-25AD-46EA-A2A9-C0EF1703B8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59809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168B967-58E3-4392-AF16-C7DA327081F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46085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EDE4ABA3-6199-4446-8740-A80331D0AD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3279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148A4A7E-7A76-42D9-A178-780E86D60A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7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003575A-9F19-4F72-8E6D-1994B5FE3FEB}" type="slidenum">
              <a:rPr lang="en-US" altLang="en-US"/>
              <a:pPr/>
              <a:t>‹#›</a:t>
            </a:fld>
            <a:endParaRPr lang="en-US" altLang="en-US"/>
          </a:p>
        </p:txBody>
      </p:sp>
    </p:spTree>
    <p:extLst>
      <p:ext uri="{BB962C8B-B14F-4D97-AF65-F5344CB8AC3E}">
        <p14:creationId xmlns:p14="http://schemas.microsoft.com/office/powerpoint/2010/main" val="25106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28552A1-13F6-4B8D-A42C-01E5E00A1DB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926698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0949D03-A0F6-4D98-AD0F-6BF3C4651C5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70672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84BB157-F908-4067-A8E4-A320FDB6E7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311687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6D078B6-E6AD-4617-89BA-E0178036AA6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438790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1599CAD-973E-4136-ABE6-E5142814766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7220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68D96C35-EDA8-4694-9A98-563BC4DCA8F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241996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8BD19D-4650-411F-BF7E-A6B568CAAE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295789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11CFF059-25AD-46EA-A2A9-C0EF1703B8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13947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168B967-58E3-4392-AF16-C7DA327081F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601768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EDE4ABA3-6199-4446-8740-A80331D0AD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80129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CF4EF42-0175-4CAE-9B09-50B1F5F71185}" type="slidenum">
              <a:rPr lang="en-US" altLang="en-US"/>
              <a:pPr/>
              <a:t>‹#›</a:t>
            </a:fld>
            <a:endParaRPr lang="en-US" altLang="en-US"/>
          </a:p>
        </p:txBody>
      </p:sp>
    </p:spTree>
    <p:extLst>
      <p:ext uri="{BB962C8B-B14F-4D97-AF65-F5344CB8AC3E}">
        <p14:creationId xmlns:p14="http://schemas.microsoft.com/office/powerpoint/2010/main" val="2913834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148A4A7E-7A76-42D9-A178-780E86D60A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856207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28552A1-13F6-4B8D-A42C-01E5E00A1DB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90011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0949D03-A0F6-4D98-AD0F-6BF3C4651C5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53513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84BB157-F908-4067-A8E4-A320FDB6E7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040889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6D078B6-E6AD-4617-89BA-E0178036AA6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666451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1599CAD-973E-4136-ABE6-E5142814766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2750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68D96C35-EDA8-4694-9A98-563BC4DCA8F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031002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8BD19D-4650-411F-BF7E-A6B568CAAE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225610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11CFF059-25AD-46EA-A2A9-C0EF1703B8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566465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168B967-58E3-4392-AF16-C7DA327081F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2379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37083872-05F0-4DF1-8D59-1F1410191DE7}" type="slidenum">
              <a:rPr lang="en-US" altLang="en-US"/>
              <a:pPr/>
              <a:t>‹#›</a:t>
            </a:fld>
            <a:endParaRPr lang="en-US" altLang="en-US"/>
          </a:p>
        </p:txBody>
      </p:sp>
    </p:spTree>
    <p:extLst>
      <p:ext uri="{BB962C8B-B14F-4D97-AF65-F5344CB8AC3E}">
        <p14:creationId xmlns:p14="http://schemas.microsoft.com/office/powerpoint/2010/main" val="24370566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EDE4ABA3-6199-4446-8740-A80331D0AD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488579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148A4A7E-7A76-42D9-A178-780E86D60A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16466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28552A1-13F6-4B8D-A42C-01E5E00A1DB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130356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0949D03-A0F6-4D98-AD0F-6BF3C4651C5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8834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84BB157-F908-4067-A8E4-A320FDB6E7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759244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6D078B6-E6AD-4617-89BA-E0178036AA6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201451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1599CAD-973E-4136-ABE6-E5142814766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827639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68D96C35-EDA8-4694-9A98-563BC4DCA8F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065138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8BD19D-4650-411F-BF7E-A6B568CAAE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902852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11CFF059-25AD-46EA-A2A9-C0EF1703B8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9596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0C3ED5A0-E60E-4140-8DA7-49ADB4F34AF6}" type="slidenum">
              <a:rPr lang="en-US" altLang="en-US"/>
              <a:pPr/>
              <a:t>‹#›</a:t>
            </a:fld>
            <a:endParaRPr lang="en-US" altLang="en-US"/>
          </a:p>
        </p:txBody>
      </p:sp>
    </p:spTree>
    <p:extLst>
      <p:ext uri="{BB962C8B-B14F-4D97-AF65-F5344CB8AC3E}">
        <p14:creationId xmlns:p14="http://schemas.microsoft.com/office/powerpoint/2010/main" val="200754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168B967-58E3-4392-AF16-C7DA327081F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306715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EDE4ABA3-6199-4446-8740-A80331D0AD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179373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148A4A7E-7A76-42D9-A178-780E86D60A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119134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28552A1-13F6-4B8D-A42C-01E5E00A1DB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925419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0949D03-A0F6-4D98-AD0F-6BF3C4651C5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187811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84BB157-F908-4067-A8E4-A320FDB6E7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815351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C9D0907-F6D9-4BC3-927F-F954195C2A6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087436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E665D51-88FE-4EC0-B2E5-EA8B7E6F1B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748025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B6C5BC6-1153-4507-A9A6-12EDF4635D9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305826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4F714BB-8685-4911-BE83-A9472278473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4668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AECE4590-F09D-485B-A43C-FA97515A8D0B}" type="slidenum">
              <a:rPr lang="en-US" altLang="en-US"/>
              <a:pPr/>
              <a:t>‹#›</a:t>
            </a:fld>
            <a:endParaRPr lang="en-US" altLang="en-US"/>
          </a:p>
        </p:txBody>
      </p:sp>
    </p:spTree>
    <p:extLst>
      <p:ext uri="{BB962C8B-B14F-4D97-AF65-F5344CB8AC3E}">
        <p14:creationId xmlns:p14="http://schemas.microsoft.com/office/powerpoint/2010/main" val="207969824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348873CD-796F-4BFF-8EAC-BD5B2DEBC8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3007851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768D470-58C7-42B8-9DE5-E115133A411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139303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8D8652A0-88F6-485F-8166-7FF32936585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046378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83BE765-C64E-40A5-B350-F90A1151D11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13753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D32A5A6-48B7-4C64-B87D-5E7FB6A14B1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498576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B7695AE-3680-4379-BD94-FAE7295A7A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87498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FA1219A-F999-4284-B4E0-0729A7E8B30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7469621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C9D0907-F6D9-4BC3-927F-F954195C2A6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381801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E665D51-88FE-4EC0-B2E5-EA8B7E6F1B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182621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B6C5BC6-1153-4507-A9A6-12EDF4635D9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1065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635B4F95-6021-474E-BA19-6186675419A0}" type="slidenum">
              <a:rPr lang="en-US" altLang="en-US"/>
              <a:pPr/>
              <a:t>‹#›</a:t>
            </a:fld>
            <a:endParaRPr lang="en-US" altLang="en-US"/>
          </a:p>
        </p:txBody>
      </p:sp>
    </p:spTree>
    <p:extLst>
      <p:ext uri="{BB962C8B-B14F-4D97-AF65-F5344CB8AC3E}">
        <p14:creationId xmlns:p14="http://schemas.microsoft.com/office/powerpoint/2010/main" val="368833496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4F714BB-8685-4911-BE83-A9472278473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819571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348873CD-796F-4BFF-8EAC-BD5B2DEBC8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945943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768D470-58C7-42B8-9DE5-E115133A411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827094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8D8652A0-88F6-485F-8166-7FF32936585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665922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83BE765-C64E-40A5-B350-F90A1151D11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334778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D32A5A6-48B7-4C64-B87D-5E7FB6A14B1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5415248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B7695AE-3680-4379-BD94-FAE7295A7A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67086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FA1219A-F999-4284-B4E0-0729A7E8B30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976701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C9D0907-F6D9-4BC3-927F-F954195C2A6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887554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E665D51-88FE-4EC0-B2E5-EA8B7E6F1B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9796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F34FA7AD-EDB7-4E01-85C1-54D186BE01C1}" type="slidenum">
              <a:rPr lang="en-US" altLang="en-US"/>
              <a:pPr/>
              <a:t>‹#›</a:t>
            </a:fld>
            <a:endParaRPr lang="en-US" altLang="en-US"/>
          </a:p>
        </p:txBody>
      </p:sp>
    </p:spTree>
    <p:extLst>
      <p:ext uri="{BB962C8B-B14F-4D97-AF65-F5344CB8AC3E}">
        <p14:creationId xmlns:p14="http://schemas.microsoft.com/office/powerpoint/2010/main" val="79913413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B6C5BC6-1153-4507-A9A6-12EDF4635D9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2152168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4F714BB-8685-4911-BE83-A9472278473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3933704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348873CD-796F-4BFF-8EAC-BD5B2DEBC8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4741646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768D470-58C7-42B8-9DE5-E115133A411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759549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8D8652A0-88F6-485F-8166-7FF32936585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238472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83BE765-C64E-40A5-B350-F90A1151D11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2502778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D32A5A6-48B7-4C64-B87D-5E7FB6A14B1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9906776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B7695AE-3680-4379-BD94-FAE7295A7A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762552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FA1219A-F999-4284-B4E0-0729A7E8B30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6731469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C9D0907-F6D9-4BC3-927F-F954195C2A6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73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4A85B4D3-2C39-466E-8B6D-296A889D9DFD}" type="slidenum">
              <a:rPr lang="en-US" altLang="en-US"/>
              <a:pPr/>
              <a:t>‹#›</a:t>
            </a:fld>
            <a:endParaRPr lang="en-US" altLang="en-US"/>
          </a:p>
        </p:txBody>
      </p:sp>
    </p:spTree>
    <p:extLst>
      <p:ext uri="{BB962C8B-B14F-4D97-AF65-F5344CB8AC3E}">
        <p14:creationId xmlns:p14="http://schemas.microsoft.com/office/powerpoint/2010/main" val="120605569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E665D51-88FE-4EC0-B2E5-EA8B7E6F1B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5448765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B6C5BC6-1153-4507-A9A6-12EDF4635D9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797286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4F714BB-8685-4911-BE83-A9472278473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3371076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348873CD-796F-4BFF-8EAC-BD5B2DEBC8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667679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768D470-58C7-42B8-9DE5-E115133A411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6273700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8D8652A0-88F6-485F-8166-7FF32936585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6410330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83BE765-C64E-40A5-B350-F90A1151D11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0156346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D32A5A6-48B7-4C64-B87D-5E7FB6A14B1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4903130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B7695AE-3680-4379-BD94-FAE7295A7A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1981773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FA1219A-F999-4284-B4E0-0729A7E8B30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174025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457200" y="63246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5F5A186D-BC49-401C-95E0-E6682C8A0AE0}"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BF760BEB-BAAD-48FE-85F9-90CB7A044ED1}"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05901492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C41EA249-4C14-4C26-80F3-3A16908356EA}"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95476644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E7965D82-9A5F-4395-8C0F-89E677A3FC69}"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6408531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E7965D82-9A5F-4395-8C0F-89E677A3FC69}"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64010130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E7965D82-9A5F-4395-8C0F-89E677A3FC69}"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143544053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E7965D82-9A5F-4395-8C0F-89E677A3FC69}"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140838794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F6D9DA79-E20E-4FD2-AA69-A52EAE27E300}"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5238633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F6D9DA79-E20E-4FD2-AA69-A52EAE27E300}"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90203992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F6D9DA79-E20E-4FD2-AA69-A52EAE27E300}"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72293348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F6D9DA79-E20E-4FD2-AA69-A52EAE27E300}"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85163920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7.xml"/><Relationship Id="rId2" Type="http://schemas.openxmlformats.org/officeDocument/2006/relationships/notesSlide" Target="../notesSlides/notesSlide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0.xml"/><Relationship Id="rId2" Type="http://schemas.openxmlformats.org/officeDocument/2006/relationships/notesSlide" Target="../notesSlides/notesSlide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0.xml"/><Relationship Id="rId2" Type="http://schemas.openxmlformats.org/officeDocument/2006/relationships/notesSlide" Target="../notesSlides/notesSlide16.xml"/></Relationships>
</file>

<file path=ppt/slides/_rels/slide56.xml.rels><?xml version="1.0" encoding="UTF-8" standalone="yes"?>
<Relationships xmlns="http://schemas.openxmlformats.org/package/2006/relationships"><Relationship Id="rId3" Type="http://schemas.openxmlformats.org/officeDocument/2006/relationships/hyperlink" Target="Wuint.asm.txt" TargetMode="External"/><Relationship Id="rId4" Type="http://schemas.openxmlformats.org/officeDocument/2006/relationships/hyperlink" Target="Wsint.asm.txt" TargetMode="External"/><Relationship Id="rId1" Type="http://schemas.openxmlformats.org/officeDocument/2006/relationships/slideLayout" Target="../slideLayouts/slideLayout90.xml"/><Relationship Id="rId2" Type="http://schemas.openxmlformats.org/officeDocument/2006/relationships/notesSlide" Target="../notesSlides/notesSlide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0.xml"/><Relationship Id="rId2" Type="http://schemas.openxmlformats.org/officeDocument/2006/relationships/notesSlide" Target="../notesSlides/notesSlide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0.xml"/><Relationship Id="rId2" Type="http://schemas.openxmlformats.org/officeDocument/2006/relationships/notesSlide" Target="../notesSlides/notesSlide19.xml"/><Relationship Id="rId3" Type="http://schemas.openxmlformats.org/officeDocument/2006/relationships/hyperlink" Target="Rint.asm.tx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r>
              <a:rPr lang="en-US" altLang="en-US"/>
              <a:t>Assembly Language for x86 Processors </a:t>
            </a:r>
            <a:r>
              <a:rPr lang="en-US" altLang="en-US" sz="2400"/>
              <a:t>6th Edition</a:t>
            </a:r>
            <a:r>
              <a:rPr lang="en-US" altLang="en-US"/>
              <a:t> </a:t>
            </a:r>
          </a:p>
        </p:txBody>
      </p:sp>
      <p:sp>
        <p:nvSpPr>
          <p:cNvPr id="28675" name="Rectangle 3"/>
          <p:cNvSpPr>
            <a:spLocks noGrp="1" noChangeArrowheads="1"/>
          </p:cNvSpPr>
          <p:nvPr>
            <p:ph type="subTitle" idx="1"/>
          </p:nvPr>
        </p:nvSpPr>
        <p:spPr>
          <a:xfrm>
            <a:off x="1447800" y="2209800"/>
            <a:ext cx="6400800" cy="1752600"/>
          </a:xfrm>
        </p:spPr>
        <p:txBody>
          <a:bodyPr/>
          <a:lstStyle/>
          <a:p>
            <a:r>
              <a:rPr lang="en-US" altLang="en-US" sz="3200" dirty="0"/>
              <a:t>Chapter 7: </a:t>
            </a:r>
            <a:r>
              <a:rPr lang="en-US" altLang="en-US" sz="3200" dirty="0" smtClean="0"/>
              <a:t>Integer Arithmetic</a:t>
            </a:r>
            <a:endParaRPr lang="en-US" altLang="en-US" sz="3200" dirty="0"/>
          </a:p>
        </p:txBody>
      </p:sp>
      <p:sp>
        <p:nvSpPr>
          <p:cNvPr id="286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(c) Pearson Education, 2010. All rights reserved. You may modify and copy this slide show for your personal use, or for use in the classroom, as long as this copyright statement, the author's name, and the title are not changed.</a:t>
            </a:r>
          </a:p>
        </p:txBody>
      </p:sp>
      <p:sp>
        <p:nvSpPr>
          <p:cNvPr id="28678" name="Text Box 6"/>
          <p:cNvSpPr txBox="1">
            <a:spLocks noChangeArrowheads="1"/>
          </p:cNvSpPr>
          <p:nvPr/>
        </p:nvSpPr>
        <p:spPr bwMode="auto">
          <a:xfrm>
            <a:off x="533400" y="49530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i="1"/>
              <a:t>Slides prepared by the author</a:t>
            </a:r>
          </a:p>
          <a:p>
            <a:pPr>
              <a:spcBef>
                <a:spcPct val="50000"/>
              </a:spcBef>
            </a:pPr>
            <a:r>
              <a:rPr lang="en-US" altLang="en-US" sz="1700" i="1"/>
              <a:t>Revision date: 2/15/2010</a:t>
            </a:r>
          </a:p>
        </p:txBody>
      </p:sp>
      <p:sp>
        <p:nvSpPr>
          <p:cNvPr id="28679"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2C3C56-F293-4DDB-83E9-2A9E0CFAED16}" type="slidenum">
              <a:rPr lang="en-US" altLang="en-US">
                <a:solidFill>
                  <a:srgbClr val="FF9966"/>
                </a:solidFill>
              </a:rPr>
              <a:pPr/>
              <a:t>10</a:t>
            </a:fld>
            <a:endParaRPr lang="en-US" altLang="en-US">
              <a:solidFill>
                <a:srgbClr val="FF9966"/>
              </a:solidFill>
            </a:endParaRPr>
          </a:p>
        </p:txBody>
      </p:sp>
      <p:sp>
        <p:nvSpPr>
          <p:cNvPr id="96258" name="Rectangle 2"/>
          <p:cNvSpPr>
            <a:spLocks noGrp="1" noChangeArrowheads="1"/>
          </p:cNvSpPr>
          <p:nvPr>
            <p:ph type="title"/>
          </p:nvPr>
        </p:nvSpPr>
        <p:spPr/>
        <p:txBody>
          <a:bodyPr/>
          <a:lstStyle/>
          <a:p>
            <a:r>
              <a:rPr lang="en-US" altLang="en-US"/>
              <a:t>Two-Operand Form for IMUL </a:t>
            </a:r>
          </a:p>
        </p:txBody>
      </p:sp>
      <p:sp>
        <p:nvSpPr>
          <p:cNvPr id="96259" name="Rectangle 3"/>
          <p:cNvSpPr>
            <a:spLocks noGrp="1" noChangeArrowheads="1"/>
          </p:cNvSpPr>
          <p:nvPr>
            <p:ph type="body" idx="1"/>
          </p:nvPr>
        </p:nvSpPr>
        <p:spPr>
          <a:xfrm>
            <a:off x="152400" y="762000"/>
            <a:ext cx="8839200" cy="5943600"/>
          </a:xfrm>
        </p:spPr>
        <p:txBody>
          <a:bodyPr/>
          <a:lstStyle/>
          <a:p>
            <a:pPr algn="just">
              <a:lnSpc>
                <a:spcPct val="90000"/>
              </a:lnSpc>
            </a:pPr>
            <a:r>
              <a:rPr lang="en-US" altLang="en-US" dirty="0"/>
              <a:t>Contrary to MUL, the IMUL instruction can be used with two operands:</a:t>
            </a:r>
          </a:p>
          <a:p>
            <a:pPr lvl="2" algn="just">
              <a:lnSpc>
                <a:spcPct val="90000"/>
              </a:lnSpc>
            </a:pPr>
            <a:r>
              <a:rPr lang="en-US" altLang="en-US" dirty="0"/>
              <a:t>IMUL </a:t>
            </a:r>
            <a:r>
              <a:rPr lang="en-US" altLang="en-US" dirty="0" err="1" smtClean="0"/>
              <a:t>destination,source</a:t>
            </a:r>
            <a:endParaRPr lang="en-US" altLang="en-US" dirty="0" smtClean="0"/>
          </a:p>
          <a:p>
            <a:pPr lvl="2" algn="just">
              <a:lnSpc>
                <a:spcPct val="90000"/>
              </a:lnSpc>
            </a:pPr>
            <a:endParaRPr lang="en-US" altLang="en-US" dirty="0"/>
          </a:p>
          <a:p>
            <a:pPr algn="just">
              <a:lnSpc>
                <a:spcPct val="90000"/>
              </a:lnSpc>
            </a:pPr>
            <a:r>
              <a:rPr lang="en-US" altLang="en-US" dirty="0"/>
              <a:t>The source operand can be </a:t>
            </a:r>
            <a:r>
              <a:rPr lang="en-US" altLang="en-US" dirty="0" err="1"/>
              <a:t>imm</a:t>
            </a:r>
            <a:r>
              <a:rPr lang="en-US" altLang="en-US" dirty="0"/>
              <a:t>, </a:t>
            </a:r>
            <a:r>
              <a:rPr lang="en-US" altLang="en-US" dirty="0" err="1"/>
              <a:t>mem</a:t>
            </a:r>
            <a:r>
              <a:rPr lang="en-US" altLang="en-US" dirty="0"/>
              <a:t>, or reg. But the destination must be a</a:t>
            </a:r>
            <a:r>
              <a:rPr lang="fr-CA" altLang="en-US" dirty="0"/>
              <a:t> 16-bit or 32-bit</a:t>
            </a:r>
            <a:r>
              <a:rPr lang="en-US" altLang="en-US" dirty="0"/>
              <a:t> register. </a:t>
            </a:r>
            <a:endParaRPr lang="en-US" altLang="en-US" dirty="0" smtClean="0"/>
          </a:p>
          <a:p>
            <a:pPr algn="just">
              <a:lnSpc>
                <a:spcPct val="90000"/>
              </a:lnSpc>
            </a:pPr>
            <a:endParaRPr lang="en-US" altLang="en-US" dirty="0"/>
          </a:p>
          <a:p>
            <a:pPr algn="just">
              <a:lnSpc>
                <a:spcPct val="90000"/>
              </a:lnSpc>
            </a:pPr>
            <a:r>
              <a:rPr lang="en-US" altLang="en-US" dirty="0"/>
              <a:t>The product is stored (only) into the destination operand. No other registers are changed. Ex: </a:t>
            </a:r>
            <a:endParaRPr lang="fr-CA" altLang="en-US" dirty="0"/>
          </a:p>
          <a:p>
            <a:pPr lvl="2" algn="just">
              <a:lnSpc>
                <a:spcPct val="90000"/>
              </a:lnSpc>
            </a:pPr>
            <a:r>
              <a:rPr lang="fr-CA" altLang="en-US" dirty="0"/>
              <a:t>MOV eax,1		;</a:t>
            </a:r>
            <a:r>
              <a:rPr lang="fr-CA" altLang="en-US" dirty="0" err="1"/>
              <a:t>eax</a:t>
            </a:r>
            <a:r>
              <a:rPr lang="fr-CA" altLang="en-US" dirty="0"/>
              <a:t> = 00000001h</a:t>
            </a:r>
          </a:p>
          <a:p>
            <a:pPr lvl="2" algn="just">
              <a:lnSpc>
                <a:spcPct val="90000"/>
              </a:lnSpc>
            </a:pPr>
            <a:r>
              <a:rPr lang="fr-CA" altLang="en-US" dirty="0"/>
              <a:t>IMUL ax,-1		;</a:t>
            </a:r>
            <a:r>
              <a:rPr lang="fr-CA" altLang="en-US" dirty="0" err="1"/>
              <a:t>eax</a:t>
            </a:r>
            <a:r>
              <a:rPr lang="fr-CA" altLang="en-US" dirty="0"/>
              <a:t> = 0000FFFFh, CF=OF=0</a:t>
            </a:r>
            <a:r>
              <a:rPr lang="en-US" altLang="en-US" dirty="0"/>
              <a:t> </a:t>
            </a:r>
            <a:endParaRPr lang="fr-CA" altLang="en-US" dirty="0"/>
          </a:p>
          <a:p>
            <a:pPr lvl="2" algn="just">
              <a:lnSpc>
                <a:spcPct val="90000"/>
              </a:lnSpc>
            </a:pPr>
            <a:r>
              <a:rPr lang="fr-CA" altLang="en-US" dirty="0"/>
              <a:t>MOV eax,100h	;</a:t>
            </a:r>
            <a:r>
              <a:rPr lang="fr-CA" altLang="en-US" dirty="0" err="1"/>
              <a:t>eax</a:t>
            </a:r>
            <a:r>
              <a:rPr lang="fr-CA" altLang="en-US" dirty="0"/>
              <a:t> = 2</a:t>
            </a:r>
            <a:r>
              <a:rPr lang="fr-CA" altLang="en-US" baseline="30000" dirty="0"/>
              <a:t>8</a:t>
            </a:r>
            <a:r>
              <a:rPr lang="fr-CA" altLang="en-US" dirty="0"/>
              <a:t> = 256</a:t>
            </a:r>
          </a:p>
          <a:p>
            <a:pPr lvl="2" algn="just">
              <a:lnSpc>
                <a:spcPct val="90000"/>
              </a:lnSpc>
            </a:pPr>
            <a:r>
              <a:rPr lang="fr-CA" altLang="en-US" dirty="0"/>
              <a:t>IMUL ax,100h	;</a:t>
            </a:r>
            <a:r>
              <a:rPr lang="fr-CA" altLang="en-US" dirty="0" err="1"/>
              <a:t>eax</a:t>
            </a:r>
            <a:r>
              <a:rPr lang="fr-CA" altLang="en-US" dirty="0"/>
              <a:t> = 00010000h, </a:t>
            </a:r>
            <a:r>
              <a:rPr lang="fr-CA" altLang="en-US" dirty="0">
                <a:solidFill>
                  <a:srgbClr val="FF0000"/>
                </a:solidFill>
              </a:rPr>
              <a:t>CF=OF=1</a:t>
            </a:r>
          </a:p>
          <a:p>
            <a:pPr lvl="2" algn="just">
              <a:lnSpc>
                <a:spcPct val="90000"/>
              </a:lnSpc>
            </a:pPr>
            <a:r>
              <a:rPr lang="fr-CA" altLang="en-US" dirty="0"/>
              <a:t>MOV eax,100h</a:t>
            </a:r>
          </a:p>
          <a:p>
            <a:pPr lvl="2" algn="just">
              <a:lnSpc>
                <a:spcPct val="90000"/>
              </a:lnSpc>
            </a:pPr>
            <a:r>
              <a:rPr lang="fr-CA" altLang="en-US" dirty="0"/>
              <a:t>IMUL eax,100h	;</a:t>
            </a:r>
            <a:r>
              <a:rPr lang="fr-CA" altLang="en-US" dirty="0" err="1"/>
              <a:t>eax</a:t>
            </a:r>
            <a:r>
              <a:rPr lang="fr-CA" altLang="en-US" dirty="0"/>
              <a:t> = 00010000h, CF=OF=0</a:t>
            </a:r>
          </a:p>
          <a:p>
            <a:pPr lvl="2" algn="just">
              <a:lnSpc>
                <a:spcPct val="90000"/>
              </a:lnSpc>
            </a:pPr>
            <a:r>
              <a:rPr lang="en-US" altLang="en-US" dirty="0">
                <a:solidFill>
                  <a:srgbClr val="FF0000"/>
                </a:solidFill>
              </a:rPr>
              <a:t>;For two-op IMUL: CF=OF=1 if Destination cannot contain Result</a:t>
            </a:r>
            <a:r>
              <a:rPr lang="en-US" altLang="en-US" dirty="0"/>
              <a:t> </a:t>
            </a:r>
          </a:p>
        </p:txBody>
      </p:sp>
    </p:spTree>
    <p:extLst>
      <p:ext uri="{BB962C8B-B14F-4D97-AF65-F5344CB8AC3E}">
        <p14:creationId xmlns:p14="http://schemas.microsoft.com/office/powerpoint/2010/main" val="136690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131FA5F-AF58-4C27-B049-36E16C39E1D7}" type="slidenum">
              <a:rPr lang="en-US" altLang="en-US">
                <a:solidFill>
                  <a:srgbClr val="FF9966"/>
                </a:solidFill>
              </a:rPr>
              <a:pPr/>
              <a:t>11</a:t>
            </a:fld>
            <a:endParaRPr lang="en-US" altLang="en-US">
              <a:solidFill>
                <a:srgbClr val="FF9966"/>
              </a:solidFill>
            </a:endParaRPr>
          </a:p>
        </p:txBody>
      </p:sp>
      <p:sp>
        <p:nvSpPr>
          <p:cNvPr id="76802" name="Rectangle 2"/>
          <p:cNvSpPr>
            <a:spLocks noGrp="1" noChangeArrowheads="1"/>
          </p:cNvSpPr>
          <p:nvPr>
            <p:ph type="title"/>
          </p:nvPr>
        </p:nvSpPr>
        <p:spPr>
          <a:xfrm>
            <a:off x="990600" y="152400"/>
            <a:ext cx="7885113" cy="688975"/>
          </a:xfrm>
        </p:spPr>
        <p:txBody>
          <a:bodyPr/>
          <a:lstStyle/>
          <a:p>
            <a:r>
              <a:rPr lang="en-US" altLang="en-US"/>
              <a:t>Examples of MUL and IMUL</a:t>
            </a:r>
          </a:p>
        </p:txBody>
      </p:sp>
      <p:sp>
        <p:nvSpPr>
          <p:cNvPr id="76803" name="Rectangle 3"/>
          <p:cNvSpPr>
            <a:spLocks noGrp="1" noChangeArrowheads="1"/>
          </p:cNvSpPr>
          <p:nvPr>
            <p:ph type="body" idx="1"/>
          </p:nvPr>
        </p:nvSpPr>
        <p:spPr>
          <a:xfrm>
            <a:off x="152400" y="838200"/>
            <a:ext cx="8839200" cy="5867400"/>
          </a:xfrm>
        </p:spPr>
        <p:txBody>
          <a:bodyPr/>
          <a:lstStyle/>
          <a:p>
            <a:pPr algn="just"/>
            <a:r>
              <a:rPr lang="en-US" altLang="en-US" dirty="0"/>
              <a:t>Say that AX = 1h and BX = </a:t>
            </a:r>
            <a:r>
              <a:rPr lang="en-US" altLang="en-US" dirty="0" err="1"/>
              <a:t>FFFFh</a:t>
            </a:r>
            <a:r>
              <a:rPr lang="en-US" altLang="en-US" dirty="0"/>
              <a:t>, then</a:t>
            </a:r>
            <a:r>
              <a:rPr lang="en-US" altLang="en-US" dirty="0" smtClean="0"/>
              <a:t>:</a:t>
            </a:r>
          </a:p>
          <a:p>
            <a:pPr algn="just"/>
            <a:endParaRPr lang="en-US" altLang="en-US" dirty="0"/>
          </a:p>
          <a:p>
            <a:pPr lvl="1" algn="just"/>
            <a:r>
              <a:rPr lang="en-US" altLang="en-US" dirty="0"/>
              <a:t>Instruction	Result 	DX	AX	CF/OF</a:t>
            </a:r>
          </a:p>
          <a:p>
            <a:pPr lvl="1" algn="just">
              <a:buFont typeface="Monotype Sorts" pitchFamily="2" charset="2"/>
              <a:buChar char=" "/>
            </a:pPr>
            <a:r>
              <a:rPr lang="en-US" altLang="en-US" dirty="0" err="1"/>
              <a:t>mul</a:t>
            </a:r>
            <a:r>
              <a:rPr lang="en-US" altLang="en-US" dirty="0"/>
              <a:t> 	</a:t>
            </a:r>
            <a:r>
              <a:rPr lang="en-US" altLang="en-US" dirty="0" err="1"/>
              <a:t>bx</a:t>
            </a:r>
            <a:r>
              <a:rPr lang="en-US" altLang="en-US" dirty="0"/>
              <a:t>	65535		0000	FFFF	   0</a:t>
            </a:r>
          </a:p>
          <a:p>
            <a:pPr lvl="1" algn="just">
              <a:buFont typeface="Monotype Sorts" pitchFamily="2" charset="2"/>
              <a:buChar char=" "/>
            </a:pPr>
            <a:r>
              <a:rPr lang="en-US" altLang="en-US" dirty="0" err="1"/>
              <a:t>imul</a:t>
            </a:r>
            <a:r>
              <a:rPr lang="en-US" altLang="en-US" dirty="0"/>
              <a:t>	</a:t>
            </a:r>
            <a:r>
              <a:rPr lang="en-US" altLang="en-US" dirty="0" err="1"/>
              <a:t>bx</a:t>
            </a:r>
            <a:r>
              <a:rPr lang="en-US" altLang="en-US" dirty="0"/>
              <a:t>	-1		FFFF	FFFF	   0</a:t>
            </a:r>
          </a:p>
          <a:p>
            <a:pPr algn="just"/>
            <a:endParaRPr lang="en-US" altLang="en-US" dirty="0" smtClean="0"/>
          </a:p>
          <a:p>
            <a:pPr algn="just"/>
            <a:endParaRPr lang="en-US" altLang="en-US" dirty="0"/>
          </a:p>
          <a:p>
            <a:pPr algn="just"/>
            <a:r>
              <a:rPr lang="en-US" altLang="en-US" dirty="0"/>
              <a:t>Say that AX = </a:t>
            </a:r>
            <a:r>
              <a:rPr lang="en-US" altLang="en-US" dirty="0" err="1"/>
              <a:t>FFFFh</a:t>
            </a:r>
            <a:r>
              <a:rPr lang="en-US" altLang="en-US" dirty="0"/>
              <a:t> and BX = </a:t>
            </a:r>
            <a:r>
              <a:rPr lang="en-US" altLang="en-US" dirty="0" err="1"/>
              <a:t>FFFFh</a:t>
            </a:r>
            <a:r>
              <a:rPr lang="en-US" altLang="en-US" dirty="0"/>
              <a:t>, then</a:t>
            </a:r>
            <a:r>
              <a:rPr lang="en-US" altLang="en-US" dirty="0" smtClean="0"/>
              <a:t>:</a:t>
            </a:r>
          </a:p>
          <a:p>
            <a:pPr algn="just"/>
            <a:endParaRPr lang="en-US" altLang="en-US" dirty="0"/>
          </a:p>
          <a:p>
            <a:pPr lvl="1" algn="just"/>
            <a:r>
              <a:rPr lang="en-US" altLang="en-US" dirty="0"/>
              <a:t>Instruction	Result 	 DX	 AX	 CF/OF</a:t>
            </a:r>
          </a:p>
          <a:p>
            <a:pPr lvl="1" algn="just">
              <a:buFont typeface="Monotype Sorts" pitchFamily="2" charset="2"/>
              <a:buChar char=" "/>
            </a:pPr>
            <a:r>
              <a:rPr lang="en-US" altLang="en-US" dirty="0" err="1"/>
              <a:t>mul</a:t>
            </a:r>
            <a:r>
              <a:rPr lang="en-US" altLang="en-US" dirty="0"/>
              <a:t>	</a:t>
            </a:r>
            <a:r>
              <a:rPr lang="en-US" altLang="en-US" dirty="0" err="1"/>
              <a:t>bx</a:t>
            </a:r>
            <a:r>
              <a:rPr lang="en-US" altLang="en-US" dirty="0"/>
              <a:t>	4294836225  FFFE  0001	   1</a:t>
            </a:r>
          </a:p>
          <a:p>
            <a:pPr lvl="1" algn="just">
              <a:buFont typeface="Monotype Sorts" pitchFamily="2" charset="2"/>
              <a:buChar char=" "/>
            </a:pPr>
            <a:r>
              <a:rPr lang="en-US" altLang="en-US" dirty="0" err="1"/>
              <a:t>imul</a:t>
            </a:r>
            <a:r>
              <a:rPr lang="en-US" altLang="en-US" dirty="0"/>
              <a:t>	</a:t>
            </a:r>
            <a:r>
              <a:rPr lang="en-US" altLang="en-US" dirty="0" err="1"/>
              <a:t>bx</a:t>
            </a:r>
            <a:r>
              <a:rPr lang="en-US" altLang="en-US" dirty="0"/>
              <a:t>	1		 0000	 0001	   0	</a:t>
            </a:r>
          </a:p>
        </p:txBody>
      </p:sp>
    </p:spTree>
    <p:extLst>
      <p:ext uri="{BB962C8B-B14F-4D97-AF65-F5344CB8AC3E}">
        <p14:creationId xmlns:p14="http://schemas.microsoft.com/office/powerpoint/2010/main" val="394629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9C3F116-3A49-402D-8671-40D3F1B9D421}" type="slidenum">
              <a:rPr lang="en-US" altLang="en-US">
                <a:solidFill>
                  <a:srgbClr val="FF9966"/>
                </a:solidFill>
              </a:rPr>
              <a:pPr/>
              <a:t>12</a:t>
            </a:fld>
            <a:endParaRPr lang="en-US" altLang="en-US">
              <a:solidFill>
                <a:srgbClr val="FF9966"/>
              </a:solidFill>
            </a:endParaRPr>
          </a:p>
        </p:txBody>
      </p:sp>
      <p:sp>
        <p:nvSpPr>
          <p:cNvPr id="77826" name="Rectangle 2"/>
          <p:cNvSpPr>
            <a:spLocks noGrp="1" noChangeArrowheads="1"/>
          </p:cNvSpPr>
          <p:nvPr>
            <p:ph type="title"/>
          </p:nvPr>
        </p:nvSpPr>
        <p:spPr/>
        <p:txBody>
          <a:bodyPr/>
          <a:lstStyle/>
          <a:p>
            <a:r>
              <a:rPr lang="en-US" altLang="en-US"/>
              <a:t>Examples of MUL and IMUL (cont.)</a:t>
            </a:r>
          </a:p>
        </p:txBody>
      </p:sp>
      <p:sp>
        <p:nvSpPr>
          <p:cNvPr id="77827" name="Rectangle 3"/>
          <p:cNvSpPr>
            <a:spLocks noGrp="1" noChangeArrowheads="1"/>
          </p:cNvSpPr>
          <p:nvPr>
            <p:ph type="body" idx="1"/>
          </p:nvPr>
        </p:nvSpPr>
        <p:spPr>
          <a:xfrm>
            <a:off x="152400" y="838200"/>
            <a:ext cx="8839200" cy="5867400"/>
          </a:xfrm>
        </p:spPr>
        <p:txBody>
          <a:bodyPr/>
          <a:lstStyle/>
          <a:p>
            <a:pPr algn="just"/>
            <a:r>
              <a:rPr lang="en-US" altLang="en-US" dirty="0"/>
              <a:t>AL = 30h and BL = 4h, then</a:t>
            </a:r>
            <a:r>
              <a:rPr lang="en-US" altLang="en-US" dirty="0" smtClean="0"/>
              <a:t>:</a:t>
            </a:r>
          </a:p>
          <a:p>
            <a:pPr algn="just"/>
            <a:endParaRPr lang="en-US" altLang="en-US" dirty="0"/>
          </a:p>
          <a:p>
            <a:pPr lvl="1" algn="just"/>
            <a:r>
              <a:rPr lang="en-US" altLang="en-US" dirty="0"/>
              <a:t>Instruction	Result		AH	AL	CF/OF</a:t>
            </a:r>
          </a:p>
          <a:p>
            <a:pPr lvl="1" algn="just">
              <a:buFont typeface="Monotype Sorts" pitchFamily="2" charset="2"/>
              <a:buChar char=" "/>
            </a:pPr>
            <a:r>
              <a:rPr lang="en-US" altLang="en-US" dirty="0" err="1"/>
              <a:t>mul</a:t>
            </a:r>
            <a:r>
              <a:rPr lang="en-US" altLang="en-US" dirty="0"/>
              <a:t>	</a:t>
            </a:r>
            <a:r>
              <a:rPr lang="en-US" altLang="en-US" dirty="0" err="1"/>
              <a:t>bl</a:t>
            </a:r>
            <a:r>
              <a:rPr lang="en-US" altLang="en-US" dirty="0"/>
              <a:t>	192		00	C0	   0</a:t>
            </a:r>
          </a:p>
          <a:p>
            <a:pPr lvl="1" algn="just">
              <a:buFont typeface="Monotype Sorts" pitchFamily="2" charset="2"/>
              <a:buChar char=" "/>
            </a:pPr>
            <a:r>
              <a:rPr lang="en-US" altLang="en-US" dirty="0" err="1"/>
              <a:t>imul</a:t>
            </a:r>
            <a:r>
              <a:rPr lang="en-US" altLang="en-US" dirty="0"/>
              <a:t>	</a:t>
            </a:r>
            <a:r>
              <a:rPr lang="en-US" altLang="en-US" dirty="0" err="1"/>
              <a:t>bl</a:t>
            </a:r>
            <a:r>
              <a:rPr lang="en-US" altLang="en-US" dirty="0"/>
              <a:t>	192		00	C0	   1</a:t>
            </a:r>
          </a:p>
          <a:p>
            <a:pPr algn="just"/>
            <a:endParaRPr lang="en-US" altLang="en-US" dirty="0" smtClean="0"/>
          </a:p>
          <a:p>
            <a:pPr algn="just"/>
            <a:endParaRPr lang="en-US" altLang="en-US" dirty="0"/>
          </a:p>
          <a:p>
            <a:pPr algn="just"/>
            <a:r>
              <a:rPr lang="en-US" altLang="en-US" dirty="0"/>
              <a:t>AL = 80h and BL = </a:t>
            </a:r>
            <a:r>
              <a:rPr lang="en-US" altLang="en-US" dirty="0" err="1"/>
              <a:t>FFh</a:t>
            </a:r>
            <a:r>
              <a:rPr lang="en-US" altLang="en-US" dirty="0"/>
              <a:t>, </a:t>
            </a:r>
            <a:r>
              <a:rPr lang="en-US" altLang="en-US" dirty="0" smtClean="0"/>
              <a:t>then</a:t>
            </a:r>
          </a:p>
          <a:p>
            <a:pPr algn="just"/>
            <a:endParaRPr lang="en-US" altLang="en-US" dirty="0"/>
          </a:p>
          <a:p>
            <a:pPr lvl="1" algn="just"/>
            <a:r>
              <a:rPr lang="en-US" altLang="en-US" dirty="0"/>
              <a:t>Instruction	Result		AH	AL	CF/OF</a:t>
            </a:r>
          </a:p>
          <a:p>
            <a:pPr lvl="1" algn="just">
              <a:buFont typeface="Monotype Sorts" pitchFamily="2" charset="2"/>
              <a:buChar char=" "/>
            </a:pPr>
            <a:r>
              <a:rPr lang="en-US" altLang="en-US" dirty="0" err="1"/>
              <a:t>mul</a:t>
            </a:r>
            <a:r>
              <a:rPr lang="en-US" altLang="en-US" dirty="0"/>
              <a:t>	</a:t>
            </a:r>
            <a:r>
              <a:rPr lang="en-US" altLang="en-US" dirty="0" err="1"/>
              <a:t>bl</a:t>
            </a:r>
            <a:r>
              <a:rPr lang="en-US" altLang="en-US" dirty="0"/>
              <a:t>	32640		7F	80	   1</a:t>
            </a:r>
          </a:p>
          <a:p>
            <a:pPr lvl="1" algn="just">
              <a:buFont typeface="Monotype Sorts" pitchFamily="2" charset="2"/>
              <a:buChar char=" "/>
            </a:pPr>
            <a:r>
              <a:rPr lang="en-US" altLang="en-US" dirty="0" err="1"/>
              <a:t>imul</a:t>
            </a:r>
            <a:r>
              <a:rPr lang="en-US" altLang="en-US" dirty="0"/>
              <a:t>	</a:t>
            </a:r>
            <a:r>
              <a:rPr lang="en-US" altLang="en-US" dirty="0" err="1"/>
              <a:t>bl</a:t>
            </a:r>
            <a:r>
              <a:rPr lang="en-US" altLang="en-US" dirty="0"/>
              <a:t>	128		00	80	   1</a:t>
            </a:r>
          </a:p>
        </p:txBody>
      </p:sp>
    </p:spTree>
    <p:extLst>
      <p:ext uri="{BB962C8B-B14F-4D97-AF65-F5344CB8AC3E}">
        <p14:creationId xmlns:p14="http://schemas.microsoft.com/office/powerpoint/2010/main" val="245705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B4773BE-4332-47F9-838E-F4A70932CF15}" type="slidenum">
              <a:rPr lang="en-US" altLang="en-US">
                <a:solidFill>
                  <a:srgbClr val="FF9966"/>
                </a:solidFill>
              </a:rPr>
              <a:pPr/>
              <a:t>13</a:t>
            </a:fld>
            <a:endParaRPr lang="en-US" altLang="en-US">
              <a:solidFill>
                <a:srgbClr val="FF9966"/>
              </a:solidFill>
            </a:endParaRPr>
          </a:p>
        </p:txBody>
      </p:sp>
      <p:sp>
        <p:nvSpPr>
          <p:cNvPr id="98306" name="Rectangle 2"/>
          <p:cNvSpPr>
            <a:spLocks noGrp="1" noChangeArrowheads="1"/>
          </p:cNvSpPr>
          <p:nvPr>
            <p:ph type="title"/>
          </p:nvPr>
        </p:nvSpPr>
        <p:spPr/>
        <p:txBody>
          <a:bodyPr/>
          <a:lstStyle/>
          <a:p>
            <a:r>
              <a:rPr lang="en-US" altLang="en-US" dirty="0"/>
              <a:t>Exercise 1</a:t>
            </a:r>
            <a:endParaRPr lang="fr-CA" altLang="en-US" dirty="0"/>
          </a:p>
        </p:txBody>
      </p:sp>
      <p:sp>
        <p:nvSpPr>
          <p:cNvPr id="98307" name="Rectangle 3"/>
          <p:cNvSpPr>
            <a:spLocks noGrp="1" noChangeArrowheads="1"/>
          </p:cNvSpPr>
          <p:nvPr>
            <p:ph type="body" idx="1"/>
          </p:nvPr>
        </p:nvSpPr>
        <p:spPr>
          <a:xfrm>
            <a:off x="152400" y="762000"/>
            <a:ext cx="8839200" cy="5943600"/>
          </a:xfrm>
        </p:spPr>
        <p:txBody>
          <a:bodyPr/>
          <a:lstStyle/>
          <a:p>
            <a:pPr algn="just"/>
            <a:r>
              <a:rPr lang="en-US" altLang="en-US" dirty="0">
                <a:cs typeface="Times New Roman" pitchFamily="18" charset="0"/>
              </a:rPr>
              <a:t>Give the hexadecimal content of AX and the values of CF and OF immediately after  the execution of each instruction below</a:t>
            </a:r>
            <a:r>
              <a:rPr lang="fr-CA" altLang="en-US" dirty="0"/>
              <a:t> </a:t>
            </a:r>
          </a:p>
          <a:p>
            <a:pPr algn="just"/>
            <a:endParaRPr lang="en-US" altLang="en-US" dirty="0"/>
          </a:p>
          <a:p>
            <a:pPr lvl="1" algn="just"/>
            <a:r>
              <a:rPr lang="fr-CA" altLang="en-US" dirty="0">
                <a:cs typeface="Times New Roman" pitchFamily="18" charset="0"/>
              </a:rPr>
              <a:t>IMUL AH 		;</a:t>
            </a:r>
            <a:r>
              <a:rPr lang="fr-CA" altLang="en-US" dirty="0" err="1">
                <a:cs typeface="Times New Roman" pitchFamily="18" charset="0"/>
              </a:rPr>
              <a:t>when</a:t>
            </a:r>
            <a:r>
              <a:rPr lang="fr-CA" altLang="en-US" dirty="0">
                <a:cs typeface="Times New Roman" pitchFamily="18" charset="0"/>
              </a:rPr>
              <a:t> AX </a:t>
            </a:r>
            <a:r>
              <a:rPr lang="en-US" altLang="en-US" dirty="0">
                <a:cs typeface="Times New Roman" pitchFamily="18" charset="0"/>
              </a:rPr>
              <a:t>=</a:t>
            </a:r>
            <a:r>
              <a:rPr lang="fr-CA" altLang="en-US" dirty="0">
                <a:cs typeface="Times New Roman" pitchFamily="18" charset="0"/>
              </a:rPr>
              <a:t> </a:t>
            </a:r>
            <a:r>
              <a:rPr lang="fr-CA" altLang="en-US" dirty="0" smtClean="0">
                <a:cs typeface="Times New Roman" pitchFamily="18" charset="0"/>
              </a:rPr>
              <a:t>0FE02h</a:t>
            </a:r>
          </a:p>
          <a:p>
            <a:pPr lvl="1" algn="just"/>
            <a:endParaRPr lang="en-US" altLang="en-US" dirty="0">
              <a:cs typeface="Times New Roman" pitchFamily="18" charset="0"/>
            </a:endParaRPr>
          </a:p>
          <a:p>
            <a:pPr lvl="1" algn="just"/>
            <a:r>
              <a:rPr lang="fr-CA" altLang="en-US" dirty="0">
                <a:cs typeface="Times New Roman" pitchFamily="18" charset="0"/>
              </a:rPr>
              <a:t>MUL BH 		;</a:t>
            </a:r>
            <a:r>
              <a:rPr lang="fr-CA" altLang="en-US" dirty="0" err="1">
                <a:cs typeface="Times New Roman" pitchFamily="18" charset="0"/>
              </a:rPr>
              <a:t>when</a:t>
            </a:r>
            <a:r>
              <a:rPr lang="fr-CA" altLang="en-US" dirty="0">
                <a:cs typeface="Times New Roman" pitchFamily="18" charset="0"/>
              </a:rPr>
              <a:t> AL </a:t>
            </a:r>
            <a:r>
              <a:rPr lang="en-US" altLang="en-US" dirty="0">
                <a:cs typeface="Times New Roman" pitchFamily="18" charset="0"/>
              </a:rPr>
              <a:t>=</a:t>
            </a:r>
            <a:r>
              <a:rPr lang="fr-CA" altLang="en-US" dirty="0">
                <a:cs typeface="Times New Roman" pitchFamily="18" charset="0"/>
              </a:rPr>
              <a:t> 8Eh and BH </a:t>
            </a:r>
            <a:r>
              <a:rPr lang="en-US" altLang="en-US" dirty="0">
                <a:cs typeface="Times New Roman" pitchFamily="18" charset="0"/>
              </a:rPr>
              <a:t>=</a:t>
            </a:r>
            <a:r>
              <a:rPr lang="fr-CA" altLang="en-US" dirty="0">
                <a:cs typeface="Times New Roman" pitchFamily="18" charset="0"/>
              </a:rPr>
              <a:t> </a:t>
            </a:r>
            <a:r>
              <a:rPr lang="fr-CA" altLang="en-US" dirty="0" smtClean="0">
                <a:cs typeface="Times New Roman" pitchFamily="18" charset="0"/>
              </a:rPr>
              <a:t>10h</a:t>
            </a:r>
          </a:p>
          <a:p>
            <a:pPr lvl="1" algn="just"/>
            <a:endParaRPr lang="en-US" altLang="en-US" dirty="0">
              <a:cs typeface="Times New Roman" pitchFamily="18" charset="0"/>
            </a:endParaRPr>
          </a:p>
          <a:p>
            <a:pPr lvl="1" algn="just"/>
            <a:r>
              <a:rPr lang="en-US" altLang="en-US" dirty="0">
                <a:cs typeface="Times New Roman" pitchFamily="18" charset="0"/>
              </a:rPr>
              <a:t>IMUL BH 		;when AL = 9Dh and BH = </a:t>
            </a:r>
            <a:r>
              <a:rPr lang="en-US" altLang="en-US" dirty="0" smtClean="0">
                <a:cs typeface="Times New Roman" pitchFamily="18" charset="0"/>
              </a:rPr>
              <a:t>10h</a:t>
            </a:r>
          </a:p>
          <a:p>
            <a:pPr lvl="1" algn="just"/>
            <a:endParaRPr lang="en-US" altLang="en-US" dirty="0">
              <a:cs typeface="Times New Roman" pitchFamily="18" charset="0"/>
            </a:endParaRPr>
          </a:p>
          <a:p>
            <a:pPr lvl="1" algn="just"/>
            <a:r>
              <a:rPr lang="en-US" altLang="en-US" dirty="0">
                <a:cs typeface="Times New Roman" pitchFamily="18" charset="0"/>
              </a:rPr>
              <a:t>IMUL AX,0FFh	;when AX = 0FFh</a:t>
            </a:r>
            <a:r>
              <a:rPr lang="fr-CA" altLang="en-US" dirty="0">
                <a:cs typeface="Times New Roman" pitchFamily="18" charset="0"/>
              </a:rPr>
              <a:t> </a:t>
            </a:r>
          </a:p>
        </p:txBody>
      </p:sp>
    </p:spTree>
    <p:extLst>
      <p:ext uri="{BB962C8B-B14F-4D97-AF65-F5344CB8AC3E}">
        <p14:creationId xmlns:p14="http://schemas.microsoft.com/office/powerpoint/2010/main" val="18202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A2C47CA-A4D4-4A89-A5DE-68887374D890}" type="slidenum">
              <a:rPr lang="en-US" altLang="en-US">
                <a:solidFill>
                  <a:srgbClr val="FF9966"/>
                </a:solidFill>
              </a:rPr>
              <a:pPr/>
              <a:t>14</a:t>
            </a:fld>
            <a:endParaRPr lang="en-US" altLang="en-US">
              <a:solidFill>
                <a:srgbClr val="FF9966"/>
              </a:solidFill>
            </a:endParaRPr>
          </a:p>
        </p:txBody>
      </p:sp>
      <p:sp>
        <p:nvSpPr>
          <p:cNvPr id="78850" name="Rectangle 2"/>
          <p:cNvSpPr>
            <a:spLocks noGrp="1" noChangeArrowheads="1"/>
          </p:cNvSpPr>
          <p:nvPr>
            <p:ph type="title"/>
          </p:nvPr>
        </p:nvSpPr>
        <p:spPr/>
        <p:txBody>
          <a:bodyPr/>
          <a:lstStyle/>
          <a:p>
            <a:r>
              <a:rPr lang="en-US" altLang="en-US" dirty="0"/>
              <a:t>Integer Division</a:t>
            </a:r>
          </a:p>
        </p:txBody>
      </p:sp>
      <p:sp>
        <p:nvSpPr>
          <p:cNvPr id="78851" name="Rectangle 3"/>
          <p:cNvSpPr>
            <a:spLocks noGrp="1" noChangeArrowheads="1"/>
          </p:cNvSpPr>
          <p:nvPr>
            <p:ph type="body" idx="1"/>
          </p:nvPr>
        </p:nvSpPr>
        <p:spPr>
          <a:xfrm>
            <a:off x="152400" y="838200"/>
            <a:ext cx="8839200" cy="5943600"/>
          </a:xfrm>
        </p:spPr>
        <p:txBody>
          <a:bodyPr/>
          <a:lstStyle/>
          <a:p>
            <a:pPr algn="just"/>
            <a:r>
              <a:rPr lang="en-US" altLang="en-US" dirty="0"/>
              <a:t>Notation for integer division:</a:t>
            </a:r>
          </a:p>
          <a:p>
            <a:pPr lvl="1" algn="just"/>
            <a:r>
              <a:rPr lang="en-US" altLang="en-US" dirty="0"/>
              <a:t>Ex: 7 </a:t>
            </a:r>
            <a:r>
              <a:rPr lang="en-US" altLang="en-US" sz="3000" b="1" dirty="0">
                <a:latin typeface="Symbol" pitchFamily="18" charset="2"/>
              </a:rPr>
              <a:t>¸ </a:t>
            </a:r>
            <a:r>
              <a:rPr lang="en-US" altLang="en-US" dirty="0"/>
              <a:t>2 = (3, 1) </a:t>
            </a:r>
            <a:r>
              <a:rPr lang="en-US" altLang="en-US" dirty="0" err="1">
                <a:solidFill>
                  <a:srgbClr val="FF0000"/>
                </a:solidFill>
              </a:rPr>
              <a:t>not_equal</a:t>
            </a:r>
            <a:r>
              <a:rPr lang="en-US" altLang="en-US" dirty="0">
                <a:solidFill>
                  <a:srgbClr val="FF0000"/>
                </a:solidFill>
              </a:rPr>
              <a:t> to</a:t>
            </a:r>
            <a:r>
              <a:rPr lang="en-US" altLang="en-US" dirty="0"/>
              <a:t> 7 / 2 = 3.5</a:t>
            </a:r>
          </a:p>
          <a:p>
            <a:pPr lvl="1" algn="just"/>
            <a:r>
              <a:rPr lang="en-US" altLang="en-US" dirty="0"/>
              <a:t>dividend </a:t>
            </a:r>
            <a:r>
              <a:rPr lang="en-US" altLang="en-US" sz="3000" b="1" dirty="0">
                <a:latin typeface="Symbol" pitchFamily="18" charset="2"/>
              </a:rPr>
              <a:t>¸</a:t>
            </a:r>
            <a:r>
              <a:rPr lang="en-US" altLang="en-US" b="1" dirty="0">
                <a:latin typeface="Symbol" pitchFamily="18" charset="2"/>
              </a:rPr>
              <a:t> </a:t>
            </a:r>
            <a:r>
              <a:rPr lang="en-US" altLang="en-US" dirty="0"/>
              <a:t>divisor = (quotient, remainder</a:t>
            </a:r>
            <a:r>
              <a:rPr lang="en-US" altLang="en-US" dirty="0" smtClean="0"/>
              <a:t>)</a:t>
            </a:r>
          </a:p>
          <a:p>
            <a:pPr lvl="1" algn="just"/>
            <a:endParaRPr lang="en-US" altLang="en-US" dirty="0"/>
          </a:p>
          <a:p>
            <a:pPr algn="just"/>
            <a:r>
              <a:rPr lang="en-US" altLang="en-US" dirty="0"/>
              <a:t>We have 2 instructions for division:</a:t>
            </a:r>
          </a:p>
          <a:p>
            <a:pPr lvl="1" algn="just"/>
            <a:r>
              <a:rPr lang="en-US" altLang="en-US" dirty="0"/>
              <a:t>DIV   divisor	;unsigned division</a:t>
            </a:r>
          </a:p>
          <a:p>
            <a:pPr lvl="1" algn="just"/>
            <a:r>
              <a:rPr lang="en-US" altLang="en-US" dirty="0"/>
              <a:t>IDIV  divisor	;signed </a:t>
            </a:r>
            <a:r>
              <a:rPr lang="en-US" altLang="en-US" dirty="0" smtClean="0"/>
              <a:t>division</a:t>
            </a:r>
          </a:p>
          <a:p>
            <a:pPr lvl="1" algn="just"/>
            <a:endParaRPr lang="en-US" altLang="en-US" dirty="0"/>
          </a:p>
          <a:p>
            <a:pPr algn="just"/>
            <a:r>
              <a:rPr lang="en-US" altLang="en-US" dirty="0"/>
              <a:t>The divisor must be </a:t>
            </a:r>
            <a:r>
              <a:rPr lang="en-US" altLang="en-US" dirty="0" err="1"/>
              <a:t>reg</a:t>
            </a:r>
            <a:r>
              <a:rPr lang="en-US" altLang="en-US" dirty="0"/>
              <a:t> or </a:t>
            </a:r>
            <a:r>
              <a:rPr lang="en-US" altLang="en-US" dirty="0" err="1" smtClean="0"/>
              <a:t>mem</a:t>
            </a:r>
            <a:endParaRPr lang="en-US" altLang="en-US" dirty="0" smtClean="0"/>
          </a:p>
          <a:p>
            <a:pPr algn="just"/>
            <a:endParaRPr lang="en-US" altLang="en-US" dirty="0"/>
          </a:p>
          <a:p>
            <a:pPr algn="just"/>
            <a:r>
              <a:rPr lang="en-US" altLang="en-US" dirty="0"/>
              <a:t>Convention for IDIV: the remainder has always the same sign as the dividend. </a:t>
            </a:r>
          </a:p>
          <a:p>
            <a:pPr lvl="1" algn="just"/>
            <a:r>
              <a:rPr lang="en-US" altLang="en-US" dirty="0"/>
              <a:t>Ex: </a:t>
            </a:r>
            <a:r>
              <a:rPr lang="en-US" altLang="en-US" dirty="0">
                <a:solidFill>
                  <a:srgbClr val="FF0000"/>
                </a:solidFill>
              </a:rPr>
              <a:t>-</a:t>
            </a:r>
            <a:r>
              <a:rPr lang="en-US" altLang="en-US" dirty="0"/>
              <a:t>5 </a:t>
            </a:r>
            <a:r>
              <a:rPr lang="en-US" altLang="en-US" sz="3000" b="1" dirty="0">
                <a:latin typeface="Symbol" pitchFamily="18" charset="2"/>
              </a:rPr>
              <a:t>¸</a:t>
            </a:r>
            <a:r>
              <a:rPr lang="en-US" altLang="en-US" dirty="0"/>
              <a:t> 2 = (-2, </a:t>
            </a:r>
            <a:r>
              <a:rPr lang="en-US" altLang="en-US" dirty="0">
                <a:solidFill>
                  <a:srgbClr val="FF0000"/>
                </a:solidFill>
              </a:rPr>
              <a:t>-</a:t>
            </a:r>
            <a:r>
              <a:rPr lang="en-US" altLang="en-US" dirty="0"/>
              <a:t>1)        ; not: (-2, 1</a:t>
            </a:r>
            <a:r>
              <a:rPr lang="en-US" altLang="en-US" dirty="0" smtClean="0"/>
              <a:t>)</a:t>
            </a:r>
            <a:endParaRPr lang="en-US" altLang="en-US" dirty="0"/>
          </a:p>
        </p:txBody>
      </p:sp>
    </p:spTree>
    <p:extLst>
      <p:ext uri="{BB962C8B-B14F-4D97-AF65-F5344CB8AC3E}">
        <p14:creationId xmlns:p14="http://schemas.microsoft.com/office/powerpoint/2010/main" val="925943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927EEFA6-3BB3-47DC-8D96-41985FED23AA}" type="slidenum">
              <a:rPr lang="en-US" altLang="en-US"/>
              <a:pPr/>
              <a:t>15</a:t>
            </a:fld>
            <a:endParaRPr lang="en-US" altLang="en-US"/>
          </a:p>
        </p:txBody>
      </p:sp>
      <p:sp>
        <p:nvSpPr>
          <p:cNvPr id="100354" name="Rectangle 2"/>
          <p:cNvSpPr>
            <a:spLocks noGrp="1" noChangeArrowheads="1"/>
          </p:cNvSpPr>
          <p:nvPr>
            <p:ph type="title"/>
          </p:nvPr>
        </p:nvSpPr>
        <p:spPr/>
        <p:txBody>
          <a:bodyPr/>
          <a:lstStyle/>
          <a:p>
            <a:r>
              <a:rPr lang="en-US" altLang="en-US" dirty="0"/>
              <a:t>DIV Instruction</a:t>
            </a:r>
          </a:p>
        </p:txBody>
      </p:sp>
      <p:sp>
        <p:nvSpPr>
          <p:cNvPr id="100355" name="Rectangle 3"/>
          <p:cNvSpPr>
            <a:spLocks noGrp="1" noChangeArrowheads="1"/>
          </p:cNvSpPr>
          <p:nvPr>
            <p:ph type="body" idx="1"/>
          </p:nvPr>
        </p:nvSpPr>
        <p:spPr>
          <a:xfrm>
            <a:off x="685800" y="1143000"/>
            <a:ext cx="7772400" cy="5181600"/>
          </a:xfrm>
        </p:spPr>
        <p:txBody>
          <a:bodyPr/>
          <a:lstStyle/>
          <a:p>
            <a:r>
              <a:rPr lang="en-US" altLang="en-US" dirty="0"/>
              <a:t>The DIV (unsigned divide) instruction performs 8-bit, 16-bit, and 32-bit division on unsigned integers</a:t>
            </a:r>
          </a:p>
          <a:p>
            <a:r>
              <a:rPr lang="en-US" altLang="en-US" dirty="0"/>
              <a:t>A single operand is supplied (register or memory operand), which is assumed to be the divisor </a:t>
            </a:r>
          </a:p>
          <a:p>
            <a:r>
              <a:rPr lang="en-US" altLang="en-US" dirty="0"/>
              <a:t>Instruction formats:</a:t>
            </a:r>
          </a:p>
          <a:p>
            <a:pPr lvl="2">
              <a:buFontTx/>
              <a:buNone/>
            </a:pPr>
            <a:r>
              <a:rPr lang="en-US" altLang="en-US" sz="1800" b="1" dirty="0">
                <a:latin typeface="Courier New" pitchFamily="49" charset="0"/>
              </a:rPr>
              <a:t>DIV </a:t>
            </a:r>
            <a:r>
              <a:rPr lang="en-US" altLang="en-US" sz="1800" b="1" i="1" dirty="0" err="1">
                <a:latin typeface="Courier New" pitchFamily="49" charset="0"/>
              </a:rPr>
              <a:t>reg</a:t>
            </a:r>
            <a:r>
              <a:rPr lang="en-US" altLang="en-US" sz="1800" b="1" i="1" dirty="0">
                <a:latin typeface="Courier New" pitchFamily="49" charset="0"/>
              </a:rPr>
              <a:t>/mem8</a:t>
            </a:r>
          </a:p>
          <a:p>
            <a:pPr lvl="2">
              <a:buFontTx/>
              <a:buNone/>
            </a:pPr>
            <a:r>
              <a:rPr lang="en-US" altLang="en-US" sz="1800" b="1" dirty="0">
                <a:latin typeface="Courier New" pitchFamily="49" charset="0"/>
              </a:rPr>
              <a:t>DIV </a:t>
            </a:r>
            <a:r>
              <a:rPr lang="en-US" altLang="en-US" sz="1800" b="1" i="1" dirty="0" err="1">
                <a:latin typeface="Courier New" pitchFamily="49" charset="0"/>
              </a:rPr>
              <a:t>reg</a:t>
            </a:r>
            <a:r>
              <a:rPr lang="en-US" altLang="en-US" sz="1800" b="1" i="1" dirty="0">
                <a:latin typeface="Courier New" pitchFamily="49" charset="0"/>
              </a:rPr>
              <a:t>/mem16</a:t>
            </a:r>
          </a:p>
          <a:p>
            <a:pPr lvl="2">
              <a:buFontTx/>
              <a:buNone/>
            </a:pPr>
            <a:r>
              <a:rPr lang="en-US" altLang="en-US" sz="1800" b="1" dirty="0">
                <a:latin typeface="Courier New" pitchFamily="49" charset="0"/>
              </a:rPr>
              <a:t>DIV </a:t>
            </a:r>
            <a:r>
              <a:rPr lang="en-US" altLang="en-US" sz="1800" b="1" i="1" dirty="0" err="1" smtClean="0">
                <a:latin typeface="Courier New" pitchFamily="49" charset="0"/>
              </a:rPr>
              <a:t>reg</a:t>
            </a:r>
            <a:r>
              <a:rPr lang="en-US" altLang="en-US" sz="1800" b="1" i="1" dirty="0" smtClean="0">
                <a:latin typeface="Courier New" pitchFamily="49" charset="0"/>
              </a:rPr>
              <a:t>/mem32</a:t>
            </a:r>
          </a:p>
          <a:p>
            <a:pPr lvl="2">
              <a:buFontTx/>
              <a:buNone/>
            </a:pPr>
            <a:endParaRPr lang="en-US" altLang="en-US" sz="1800" b="1" i="1" dirty="0">
              <a:latin typeface="Courier New" pitchFamily="49" charset="0"/>
            </a:endParaRPr>
          </a:p>
          <a:p>
            <a:pPr lvl="2">
              <a:buFontTx/>
              <a:buNone/>
            </a:pPr>
            <a:endParaRPr lang="en-US" altLang="en-US" sz="1800" b="1" i="1" dirty="0" smtClean="0">
              <a:latin typeface="Courier New" pitchFamily="49" charset="0"/>
            </a:endParaRPr>
          </a:p>
          <a:p>
            <a:pPr lvl="2">
              <a:buFontTx/>
              <a:buNone/>
            </a:pPr>
            <a:endParaRPr lang="en-US" altLang="en-US" sz="1800" b="1" i="1" dirty="0">
              <a:latin typeface="Courier New" pitchFamily="49" charset="0"/>
            </a:endParaRPr>
          </a:p>
          <a:p>
            <a:pPr lvl="2">
              <a:buFontTx/>
              <a:buNone/>
            </a:pPr>
            <a:endParaRPr lang="en-US" altLang="en-US" sz="1800" b="1" i="1" dirty="0" smtClean="0">
              <a:latin typeface="Courier New" pitchFamily="49" charset="0"/>
            </a:endParaRPr>
          </a:p>
          <a:p>
            <a:pPr lvl="2">
              <a:buFontTx/>
              <a:buNone/>
            </a:pPr>
            <a:endParaRPr lang="en-US" altLang="en-US" sz="1800" b="1" i="1" dirty="0">
              <a:latin typeface="Courier New" pitchFamily="49" charset="0"/>
            </a:endParaRPr>
          </a:p>
          <a:p>
            <a:pPr>
              <a:buFontTx/>
              <a:buNone/>
            </a:pPr>
            <a:r>
              <a:rPr lang="en-US" altLang="en-US" dirty="0" smtClean="0">
                <a:solidFill>
                  <a:srgbClr val="FFC000"/>
                </a:solidFill>
              </a:rPr>
              <a:t>Dividend is always </a:t>
            </a:r>
            <a:r>
              <a:rPr lang="en-US" altLang="en-US" b="1" i="1" u="sng" dirty="0" smtClean="0">
                <a:solidFill>
                  <a:srgbClr val="FFC000"/>
                </a:solidFill>
              </a:rPr>
              <a:t>twice</a:t>
            </a:r>
            <a:r>
              <a:rPr lang="en-US" altLang="en-US" dirty="0" smtClean="0">
                <a:solidFill>
                  <a:srgbClr val="FFC000"/>
                </a:solidFill>
              </a:rPr>
              <a:t> larger than Divisor</a:t>
            </a:r>
            <a:endParaRPr lang="en-US" altLang="en-US" b="1" i="1" dirty="0">
              <a:solidFill>
                <a:srgbClr val="FFC000"/>
              </a:solidFill>
              <a:latin typeface="Courier New" pitchFamily="49" charset="0"/>
            </a:endParaRPr>
          </a:p>
        </p:txBody>
      </p:sp>
      <p:grpSp>
        <p:nvGrpSpPr>
          <p:cNvPr id="100358" name="Group 6"/>
          <p:cNvGrpSpPr>
            <a:grpSpLocks/>
          </p:cNvGrpSpPr>
          <p:nvPr/>
        </p:nvGrpSpPr>
        <p:grpSpPr bwMode="auto">
          <a:xfrm>
            <a:off x="3886200" y="3505200"/>
            <a:ext cx="4724400" cy="2052638"/>
            <a:chOff x="2256" y="2496"/>
            <a:chExt cx="2976" cy="1293"/>
          </a:xfrm>
        </p:grpSpPr>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 y="2832"/>
              <a:ext cx="2976" cy="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7" name="Text Box 5"/>
            <p:cNvSpPr txBox="1">
              <a:spLocks noChangeArrowheads="1"/>
            </p:cNvSpPr>
            <p:nvPr/>
          </p:nvSpPr>
          <p:spPr bwMode="auto">
            <a:xfrm>
              <a:off x="2880" y="2496"/>
              <a:ext cx="172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t>Default Operands: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transition="in" filter="dissolve">
                                      <p:cBhvr>
                                        <p:cTn id="7" dur="5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457200" y="6477000"/>
            <a:ext cx="4419600" cy="304800"/>
          </a:xfrm>
        </p:spPr>
        <p:txBody>
          <a:bodyPr/>
          <a:lstStyle/>
          <a:p>
            <a:r>
              <a:rPr lang="en-US" altLang="en-US" dirty="0"/>
              <a:t>Irvine, Kip R. Assembly Language for x86 Processors 6/e, 2010.</a:t>
            </a:r>
          </a:p>
        </p:txBody>
      </p:sp>
      <p:sp>
        <p:nvSpPr>
          <p:cNvPr id="9" name="Slide Number Placeholder 4"/>
          <p:cNvSpPr>
            <a:spLocks noGrp="1"/>
          </p:cNvSpPr>
          <p:nvPr>
            <p:ph type="sldNum" sz="quarter" idx="11"/>
          </p:nvPr>
        </p:nvSpPr>
        <p:spPr/>
        <p:txBody>
          <a:bodyPr/>
          <a:lstStyle/>
          <a:p>
            <a:fld id="{12FCE450-E8BF-46FD-AFD8-D3856C249984}" type="slidenum">
              <a:rPr lang="en-US" altLang="en-US"/>
              <a:pPr/>
              <a:t>16</a:t>
            </a:fld>
            <a:endParaRPr lang="en-US" altLang="en-US"/>
          </a:p>
        </p:txBody>
      </p:sp>
      <p:sp>
        <p:nvSpPr>
          <p:cNvPr id="119810" name="Rectangle 2"/>
          <p:cNvSpPr>
            <a:spLocks noGrp="1" noChangeArrowheads="1"/>
          </p:cNvSpPr>
          <p:nvPr>
            <p:ph type="title"/>
          </p:nvPr>
        </p:nvSpPr>
        <p:spPr/>
        <p:txBody>
          <a:bodyPr/>
          <a:lstStyle/>
          <a:p>
            <a:r>
              <a:rPr lang="en-US" altLang="en-US" dirty="0"/>
              <a:t>DIV Examples</a:t>
            </a:r>
          </a:p>
        </p:txBody>
      </p:sp>
      <p:sp>
        <p:nvSpPr>
          <p:cNvPr id="119815" name="Rectangle 7"/>
          <p:cNvSpPr>
            <a:spLocks noChangeArrowheads="1"/>
          </p:cNvSpPr>
          <p:nvPr/>
        </p:nvSpPr>
        <p:spPr bwMode="auto">
          <a:xfrm>
            <a:off x="762000" y="1219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Divide 8003h by 100h, using 16-bit operands:</a:t>
            </a:r>
          </a:p>
        </p:txBody>
      </p:sp>
      <p:sp>
        <p:nvSpPr>
          <p:cNvPr id="119816" name="Text Box 8"/>
          <p:cNvSpPr txBox="1">
            <a:spLocks noChangeArrowheads="1"/>
          </p:cNvSpPr>
          <p:nvPr/>
        </p:nvSpPr>
        <p:spPr bwMode="auto">
          <a:xfrm>
            <a:off x="762000" y="1828800"/>
            <a:ext cx="708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205163" algn="l"/>
              </a:tabLst>
              <a:defRPr sz="2400">
                <a:solidFill>
                  <a:schemeClr val="tx1"/>
                </a:solidFill>
                <a:latin typeface="Times New Roman" pitchFamily="18" charset="0"/>
              </a:defRPr>
            </a:lvl1pPr>
            <a:lvl2pPr>
              <a:tabLst>
                <a:tab pos="457200" algn="l"/>
                <a:tab pos="3205163" algn="l"/>
              </a:tabLst>
              <a:defRPr sz="2400">
                <a:solidFill>
                  <a:schemeClr val="tx1"/>
                </a:solidFill>
                <a:latin typeface="Times New Roman" pitchFamily="18" charset="0"/>
              </a:defRPr>
            </a:lvl2pPr>
            <a:lvl3pPr>
              <a:tabLst>
                <a:tab pos="457200" algn="l"/>
                <a:tab pos="3205163" algn="l"/>
              </a:tabLst>
              <a:defRPr sz="2400">
                <a:solidFill>
                  <a:schemeClr val="tx1"/>
                </a:solidFill>
                <a:latin typeface="Times New Roman" pitchFamily="18" charset="0"/>
              </a:defRPr>
            </a:lvl3pPr>
            <a:lvl4pPr>
              <a:tabLst>
                <a:tab pos="457200" algn="l"/>
                <a:tab pos="3205163" algn="l"/>
              </a:tabLst>
              <a:defRPr sz="2400">
                <a:solidFill>
                  <a:schemeClr val="tx1"/>
                </a:solidFill>
                <a:latin typeface="Times New Roman" pitchFamily="18" charset="0"/>
              </a:defRPr>
            </a:lvl4pPr>
            <a:lvl5pPr>
              <a:tabLst>
                <a:tab pos="457200" algn="l"/>
                <a:tab pos="3205163" algn="l"/>
              </a:tabLst>
              <a:defRPr sz="2400">
                <a:solidFill>
                  <a:schemeClr val="tx1"/>
                </a:solidFill>
                <a:latin typeface="Times New Roman" pitchFamily="18" charset="0"/>
              </a:defRPr>
            </a:lvl5pPr>
            <a:lvl6pPr fontAlgn="base">
              <a:spcBef>
                <a:spcPct val="0"/>
              </a:spcBef>
              <a:spcAft>
                <a:spcPct val="0"/>
              </a:spcAft>
              <a:tabLst>
                <a:tab pos="457200" algn="l"/>
                <a:tab pos="3205163" algn="l"/>
              </a:tabLst>
              <a:defRPr sz="2400">
                <a:solidFill>
                  <a:schemeClr val="tx1"/>
                </a:solidFill>
                <a:latin typeface="Times New Roman" pitchFamily="18" charset="0"/>
              </a:defRPr>
            </a:lvl6pPr>
            <a:lvl7pPr fontAlgn="base">
              <a:spcBef>
                <a:spcPct val="0"/>
              </a:spcBef>
              <a:spcAft>
                <a:spcPct val="0"/>
              </a:spcAft>
              <a:tabLst>
                <a:tab pos="457200" algn="l"/>
                <a:tab pos="3205163" algn="l"/>
              </a:tabLst>
              <a:defRPr sz="2400">
                <a:solidFill>
                  <a:schemeClr val="tx1"/>
                </a:solidFill>
                <a:latin typeface="Times New Roman" pitchFamily="18" charset="0"/>
              </a:defRPr>
            </a:lvl7pPr>
            <a:lvl8pPr fontAlgn="base">
              <a:spcBef>
                <a:spcPct val="0"/>
              </a:spcBef>
              <a:spcAft>
                <a:spcPct val="0"/>
              </a:spcAft>
              <a:tabLst>
                <a:tab pos="457200" algn="l"/>
                <a:tab pos="3205163" algn="l"/>
              </a:tabLst>
              <a:defRPr sz="2400">
                <a:solidFill>
                  <a:schemeClr val="tx1"/>
                </a:solidFill>
                <a:latin typeface="Times New Roman" pitchFamily="18" charset="0"/>
              </a:defRPr>
            </a:lvl8pPr>
            <a:lvl9pPr fontAlgn="base">
              <a:spcBef>
                <a:spcPct val="0"/>
              </a:spcBef>
              <a:spcAft>
                <a:spcPct val="0"/>
              </a:spcAft>
              <a:tabLst>
                <a:tab pos="457200" algn="l"/>
                <a:tab pos="320516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dx,0	; clear dividend, high</a:t>
            </a:r>
          </a:p>
          <a:p>
            <a:pPr>
              <a:lnSpc>
                <a:spcPct val="50000"/>
              </a:lnSpc>
              <a:spcBef>
                <a:spcPct val="50000"/>
              </a:spcBef>
            </a:pPr>
            <a:r>
              <a:rPr lang="en-US" altLang="en-US" sz="1800" b="1">
                <a:latin typeface="Courier New" pitchFamily="49" charset="0"/>
              </a:rPr>
              <a:t>mov ax,8003h	; dividend, low</a:t>
            </a:r>
          </a:p>
          <a:p>
            <a:pPr>
              <a:lnSpc>
                <a:spcPct val="50000"/>
              </a:lnSpc>
              <a:spcBef>
                <a:spcPct val="50000"/>
              </a:spcBef>
            </a:pPr>
            <a:r>
              <a:rPr lang="en-US" altLang="en-US" sz="1800" b="1">
                <a:latin typeface="Courier New" pitchFamily="49" charset="0"/>
              </a:rPr>
              <a:t>mov cx,100h	; divisor</a:t>
            </a:r>
          </a:p>
          <a:p>
            <a:pPr>
              <a:lnSpc>
                <a:spcPct val="50000"/>
              </a:lnSpc>
              <a:spcBef>
                <a:spcPct val="50000"/>
              </a:spcBef>
            </a:pPr>
            <a:r>
              <a:rPr lang="en-US" altLang="en-US" sz="1800" b="1">
                <a:latin typeface="Courier New" pitchFamily="49" charset="0"/>
              </a:rPr>
              <a:t>div cx	; AX = 0080h, DX = 3</a:t>
            </a:r>
          </a:p>
        </p:txBody>
      </p:sp>
      <p:grpSp>
        <p:nvGrpSpPr>
          <p:cNvPr id="119819" name="Group 11"/>
          <p:cNvGrpSpPr>
            <a:grpSpLocks/>
          </p:cNvGrpSpPr>
          <p:nvPr/>
        </p:nvGrpSpPr>
        <p:grpSpPr bwMode="auto">
          <a:xfrm>
            <a:off x="762000" y="3657600"/>
            <a:ext cx="7391400" cy="2819400"/>
            <a:chOff x="480" y="2304"/>
            <a:chExt cx="4656" cy="1776"/>
          </a:xfrm>
        </p:grpSpPr>
        <p:sp>
          <p:nvSpPr>
            <p:cNvPr id="119817" name="Rectangle 9"/>
            <p:cNvSpPr>
              <a:spLocks noChangeArrowheads="1"/>
            </p:cNvSpPr>
            <p:nvPr/>
          </p:nvSpPr>
          <p:spPr bwMode="auto">
            <a:xfrm>
              <a:off x="528" y="2304"/>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dirty="0">
                  <a:latin typeface="Arial" charset="0"/>
                </a:rPr>
                <a:t>Same division, using 32-bit operands:</a:t>
              </a:r>
            </a:p>
          </p:txBody>
        </p:sp>
        <p:sp>
          <p:nvSpPr>
            <p:cNvPr id="119818" name="Text Box 10"/>
            <p:cNvSpPr txBox="1">
              <a:spLocks noChangeArrowheads="1"/>
            </p:cNvSpPr>
            <p:nvPr/>
          </p:nvSpPr>
          <p:spPr bwMode="auto">
            <a:xfrm>
              <a:off x="480" y="2736"/>
              <a:ext cx="4512"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205163" algn="l"/>
                </a:tabLst>
                <a:defRPr sz="2400">
                  <a:solidFill>
                    <a:schemeClr val="tx1"/>
                  </a:solidFill>
                  <a:latin typeface="Times New Roman" pitchFamily="18" charset="0"/>
                </a:defRPr>
              </a:lvl1pPr>
              <a:lvl2pPr>
                <a:tabLst>
                  <a:tab pos="457200" algn="l"/>
                  <a:tab pos="3205163" algn="l"/>
                </a:tabLst>
                <a:defRPr sz="2400">
                  <a:solidFill>
                    <a:schemeClr val="tx1"/>
                  </a:solidFill>
                  <a:latin typeface="Times New Roman" pitchFamily="18" charset="0"/>
                </a:defRPr>
              </a:lvl2pPr>
              <a:lvl3pPr>
                <a:tabLst>
                  <a:tab pos="457200" algn="l"/>
                  <a:tab pos="3205163" algn="l"/>
                </a:tabLst>
                <a:defRPr sz="2400">
                  <a:solidFill>
                    <a:schemeClr val="tx1"/>
                  </a:solidFill>
                  <a:latin typeface="Times New Roman" pitchFamily="18" charset="0"/>
                </a:defRPr>
              </a:lvl3pPr>
              <a:lvl4pPr>
                <a:tabLst>
                  <a:tab pos="457200" algn="l"/>
                  <a:tab pos="3205163" algn="l"/>
                </a:tabLst>
                <a:defRPr sz="2400">
                  <a:solidFill>
                    <a:schemeClr val="tx1"/>
                  </a:solidFill>
                  <a:latin typeface="Times New Roman" pitchFamily="18" charset="0"/>
                </a:defRPr>
              </a:lvl4pPr>
              <a:lvl5pPr>
                <a:tabLst>
                  <a:tab pos="457200" algn="l"/>
                  <a:tab pos="3205163" algn="l"/>
                </a:tabLst>
                <a:defRPr sz="2400">
                  <a:solidFill>
                    <a:schemeClr val="tx1"/>
                  </a:solidFill>
                  <a:latin typeface="Times New Roman" pitchFamily="18" charset="0"/>
                </a:defRPr>
              </a:lvl5pPr>
              <a:lvl6pPr fontAlgn="base">
                <a:spcBef>
                  <a:spcPct val="0"/>
                </a:spcBef>
                <a:spcAft>
                  <a:spcPct val="0"/>
                </a:spcAft>
                <a:tabLst>
                  <a:tab pos="457200" algn="l"/>
                  <a:tab pos="3205163" algn="l"/>
                </a:tabLst>
                <a:defRPr sz="2400">
                  <a:solidFill>
                    <a:schemeClr val="tx1"/>
                  </a:solidFill>
                  <a:latin typeface="Times New Roman" pitchFamily="18" charset="0"/>
                </a:defRPr>
              </a:lvl6pPr>
              <a:lvl7pPr fontAlgn="base">
                <a:spcBef>
                  <a:spcPct val="0"/>
                </a:spcBef>
                <a:spcAft>
                  <a:spcPct val="0"/>
                </a:spcAft>
                <a:tabLst>
                  <a:tab pos="457200" algn="l"/>
                  <a:tab pos="3205163" algn="l"/>
                </a:tabLst>
                <a:defRPr sz="2400">
                  <a:solidFill>
                    <a:schemeClr val="tx1"/>
                  </a:solidFill>
                  <a:latin typeface="Times New Roman" pitchFamily="18" charset="0"/>
                </a:defRPr>
              </a:lvl7pPr>
              <a:lvl8pPr fontAlgn="base">
                <a:spcBef>
                  <a:spcPct val="0"/>
                </a:spcBef>
                <a:spcAft>
                  <a:spcPct val="0"/>
                </a:spcAft>
                <a:tabLst>
                  <a:tab pos="457200" algn="l"/>
                  <a:tab pos="3205163" algn="l"/>
                </a:tabLst>
                <a:defRPr sz="2400">
                  <a:solidFill>
                    <a:schemeClr val="tx1"/>
                  </a:solidFill>
                  <a:latin typeface="Times New Roman" pitchFamily="18" charset="0"/>
                </a:defRPr>
              </a:lvl8pPr>
              <a:lvl9pPr fontAlgn="base">
                <a:spcBef>
                  <a:spcPct val="0"/>
                </a:spcBef>
                <a:spcAft>
                  <a:spcPct val="0"/>
                </a:spcAft>
                <a:tabLst>
                  <a:tab pos="457200" algn="l"/>
                  <a:tab pos="3205163"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edx,0	; clear dividend, high</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eax,8003h	; dividend, low</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ecx,100h	; divisor</a:t>
              </a:r>
            </a:p>
            <a:p>
              <a:pPr>
                <a:lnSpc>
                  <a:spcPct val="50000"/>
                </a:lnSpc>
                <a:spcBef>
                  <a:spcPct val="50000"/>
                </a:spcBef>
              </a:pPr>
              <a:r>
                <a:rPr lang="en-US" altLang="en-US" sz="1800" b="1" dirty="0">
                  <a:latin typeface="Courier New" pitchFamily="49" charset="0"/>
                </a:rPr>
                <a:t>div </a:t>
              </a:r>
              <a:r>
                <a:rPr lang="en-US" altLang="en-US" sz="1800" b="1" dirty="0" err="1">
                  <a:latin typeface="Courier New" pitchFamily="49" charset="0"/>
                </a:rPr>
                <a:t>ecx</a:t>
              </a:r>
              <a:r>
                <a:rPr lang="en-US" altLang="en-US" sz="1800" b="1" dirty="0">
                  <a:latin typeface="Courier New" pitchFamily="49" charset="0"/>
                </a:rPr>
                <a:t>	; EAX = 00000080h, DX = </a:t>
              </a:r>
              <a:r>
                <a:rPr lang="en-US" altLang="en-US" sz="1800" b="1" dirty="0" smtClean="0">
                  <a:latin typeface="Courier New" pitchFamily="49" charset="0"/>
                </a:rPr>
                <a:t>3</a:t>
              </a:r>
              <a:endParaRPr lang="en-US" altLang="en-US" sz="1800" b="1" dirty="0">
                <a:latin typeface="Courier New" pitchFamily="49" charset="0"/>
              </a:endParaRPr>
            </a:p>
            <a:p>
              <a:pPr marL="0" lvl="1">
                <a:spcBef>
                  <a:spcPct val="50000"/>
                </a:spcBef>
              </a:pPr>
              <a:r>
                <a:rPr lang="en-US" altLang="en-US" sz="1800" dirty="0" smtClean="0">
                  <a:solidFill>
                    <a:srgbClr val="FFC000"/>
                  </a:solidFill>
                </a:rPr>
                <a:t>We have a </a:t>
              </a:r>
              <a:r>
                <a:rPr lang="en-US" altLang="en-US" sz="1800" b="1" i="1" u="sng" dirty="0" smtClean="0">
                  <a:solidFill>
                    <a:srgbClr val="FFC000"/>
                  </a:solidFill>
                </a:rPr>
                <a:t>divide overflow</a:t>
              </a:r>
              <a:r>
                <a:rPr lang="en-US" altLang="en-US" sz="1800" dirty="0" smtClean="0">
                  <a:solidFill>
                    <a:srgbClr val="FFC000"/>
                  </a:solidFill>
                </a:rPr>
                <a:t> whenever the quotient cannot be contained in its destination (e.g., AL if divisor is byte...): </a:t>
              </a:r>
              <a:r>
                <a:rPr lang="en-US" altLang="en-US" sz="1800" dirty="0">
                  <a:solidFill>
                    <a:srgbClr val="FFC000"/>
                  </a:solidFill>
                </a:rPr>
                <a:t>execution then traps into the OS which displays a message on screen and terminates the program</a:t>
              </a:r>
            </a:p>
            <a:p>
              <a:pPr>
                <a:spcBef>
                  <a:spcPct val="50000"/>
                </a:spcBef>
              </a:pPr>
              <a:endParaRPr lang="en-US" altLang="en-US" sz="1800" b="1" dirty="0">
                <a:solidFill>
                  <a:srgbClr val="FFC000"/>
                </a:solidFill>
                <a:latin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9819"/>
                                        </p:tgtEl>
                                        <p:attrNameLst>
                                          <p:attrName>style.visibility</p:attrName>
                                        </p:attrNameLst>
                                      </p:cBhvr>
                                      <p:to>
                                        <p:strVal val="visible"/>
                                      </p:to>
                                    </p:set>
                                    <p:animEffect transition="in" filter="box(in)">
                                      <p:cBhvr>
                                        <p:cTn id="7" dur="500"/>
                                        <p:tgtEl>
                                          <p:spTgt spid="119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9F60EB62-08A2-469D-BC09-A9E5A0F77231}" type="slidenum">
              <a:rPr lang="en-US" altLang="en-US"/>
              <a:pPr/>
              <a:t>17</a:t>
            </a:fld>
            <a:endParaRPr lang="en-US" altLang="en-US"/>
          </a:p>
        </p:txBody>
      </p:sp>
      <p:sp>
        <p:nvSpPr>
          <p:cNvPr id="141314" name="Rectangle 2"/>
          <p:cNvSpPr>
            <a:spLocks noGrp="1" noChangeArrowheads="1"/>
          </p:cNvSpPr>
          <p:nvPr>
            <p:ph type="title"/>
          </p:nvPr>
        </p:nvSpPr>
        <p:spPr/>
        <p:txBody>
          <a:bodyPr/>
          <a:lstStyle/>
          <a:p>
            <a:r>
              <a:rPr lang="en-US" altLang="en-US"/>
              <a:t>Your turn . . .</a:t>
            </a:r>
          </a:p>
        </p:txBody>
      </p:sp>
      <p:sp>
        <p:nvSpPr>
          <p:cNvPr id="141315" name="Text Box 3"/>
          <p:cNvSpPr txBox="1">
            <a:spLocks noChangeArrowheads="1"/>
          </p:cNvSpPr>
          <p:nvPr/>
        </p:nvSpPr>
        <p:spPr bwMode="auto">
          <a:xfrm>
            <a:off x="2895600" y="2667000"/>
            <a:ext cx="2971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dx,0087h</a:t>
            </a:r>
          </a:p>
          <a:p>
            <a:pPr>
              <a:lnSpc>
                <a:spcPct val="50000"/>
              </a:lnSpc>
              <a:spcBef>
                <a:spcPct val="50000"/>
              </a:spcBef>
            </a:pPr>
            <a:r>
              <a:rPr lang="en-US" altLang="en-US" sz="1800" b="1">
                <a:latin typeface="Courier New" pitchFamily="49" charset="0"/>
              </a:rPr>
              <a:t>mov ax,6000h</a:t>
            </a:r>
          </a:p>
          <a:p>
            <a:pPr>
              <a:lnSpc>
                <a:spcPct val="50000"/>
              </a:lnSpc>
              <a:spcBef>
                <a:spcPct val="50000"/>
              </a:spcBef>
            </a:pPr>
            <a:r>
              <a:rPr lang="en-US" altLang="en-US" sz="1800" b="1">
                <a:latin typeface="Courier New" pitchFamily="49" charset="0"/>
              </a:rPr>
              <a:t>mov bx,100h</a:t>
            </a:r>
          </a:p>
          <a:p>
            <a:pPr>
              <a:lnSpc>
                <a:spcPct val="50000"/>
              </a:lnSpc>
              <a:spcBef>
                <a:spcPct val="50000"/>
              </a:spcBef>
            </a:pPr>
            <a:r>
              <a:rPr lang="en-US" altLang="en-US" sz="1800" b="1">
                <a:latin typeface="Courier New" pitchFamily="49" charset="0"/>
              </a:rPr>
              <a:t>div bx</a:t>
            </a:r>
          </a:p>
        </p:txBody>
      </p:sp>
      <p:sp>
        <p:nvSpPr>
          <p:cNvPr id="141316" name="Text Box 4"/>
          <p:cNvSpPr txBox="1">
            <a:spLocks noChangeArrowheads="1"/>
          </p:cNvSpPr>
          <p:nvPr/>
        </p:nvSpPr>
        <p:spPr bwMode="auto">
          <a:xfrm>
            <a:off x="685800" y="1066800"/>
            <a:ext cx="7696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a:t>What will be the hexadecimal values of DX and AX after the following instructions execute? Or, if divide overflow occurs, you can indicate that as your answer:</a:t>
            </a:r>
          </a:p>
        </p:txBody>
      </p:sp>
      <p:sp>
        <p:nvSpPr>
          <p:cNvPr id="141317" name="Text Box 5"/>
          <p:cNvSpPr txBox="1">
            <a:spLocks noChangeArrowheads="1"/>
          </p:cNvSpPr>
          <p:nvPr/>
        </p:nvSpPr>
        <p:spPr bwMode="auto">
          <a:xfrm>
            <a:off x="1981200" y="4114800"/>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chemeClr val="tx2"/>
                </a:solidFill>
              </a:rPr>
              <a:t>DX = 0000h, AX = 8760h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17"/>
                                        </p:tgtEl>
                                        <p:attrNameLst>
                                          <p:attrName>style.visibility</p:attrName>
                                        </p:attrNameLst>
                                      </p:cBhvr>
                                      <p:to>
                                        <p:strVal val="visible"/>
                                      </p:to>
                                    </p:set>
                                    <p:animEffect transition="in" filter="dissolve">
                                      <p:cBhvr>
                                        <p:cTn id="7"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FA2222DC-7624-439E-9590-82776265E3F6}" type="slidenum">
              <a:rPr lang="en-US" altLang="en-US"/>
              <a:pPr/>
              <a:t>18</a:t>
            </a:fld>
            <a:endParaRPr lang="en-US" altLang="en-US"/>
          </a:p>
        </p:txBody>
      </p:sp>
      <p:sp>
        <p:nvSpPr>
          <p:cNvPr id="142338" name="Rectangle 2"/>
          <p:cNvSpPr>
            <a:spLocks noGrp="1" noChangeArrowheads="1"/>
          </p:cNvSpPr>
          <p:nvPr>
            <p:ph type="title"/>
          </p:nvPr>
        </p:nvSpPr>
        <p:spPr/>
        <p:txBody>
          <a:bodyPr/>
          <a:lstStyle/>
          <a:p>
            <a:r>
              <a:rPr lang="en-US" altLang="en-US"/>
              <a:t>Your turn . . .</a:t>
            </a:r>
          </a:p>
        </p:txBody>
      </p:sp>
      <p:sp>
        <p:nvSpPr>
          <p:cNvPr id="142339" name="Text Box 3"/>
          <p:cNvSpPr txBox="1">
            <a:spLocks noChangeArrowheads="1"/>
          </p:cNvSpPr>
          <p:nvPr/>
        </p:nvSpPr>
        <p:spPr bwMode="auto">
          <a:xfrm>
            <a:off x="2209800" y="2759075"/>
            <a:ext cx="2667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dx,0087h</a:t>
            </a:r>
          </a:p>
          <a:p>
            <a:pPr>
              <a:lnSpc>
                <a:spcPct val="50000"/>
              </a:lnSpc>
              <a:spcBef>
                <a:spcPct val="50000"/>
              </a:spcBef>
            </a:pPr>
            <a:r>
              <a:rPr lang="en-US" altLang="en-US" sz="1800" b="1">
                <a:latin typeface="Courier New" pitchFamily="49" charset="0"/>
              </a:rPr>
              <a:t>mov ax,6002h</a:t>
            </a:r>
          </a:p>
          <a:p>
            <a:pPr>
              <a:lnSpc>
                <a:spcPct val="50000"/>
              </a:lnSpc>
              <a:spcBef>
                <a:spcPct val="50000"/>
              </a:spcBef>
            </a:pPr>
            <a:r>
              <a:rPr lang="en-US" altLang="en-US" sz="1800" b="1">
                <a:latin typeface="Courier New" pitchFamily="49" charset="0"/>
              </a:rPr>
              <a:t>mov bx,10h</a:t>
            </a:r>
          </a:p>
          <a:p>
            <a:pPr>
              <a:lnSpc>
                <a:spcPct val="50000"/>
              </a:lnSpc>
              <a:spcBef>
                <a:spcPct val="50000"/>
              </a:spcBef>
            </a:pPr>
            <a:r>
              <a:rPr lang="en-US" altLang="en-US" sz="1800" b="1">
                <a:latin typeface="Courier New" pitchFamily="49" charset="0"/>
              </a:rPr>
              <a:t>div bx</a:t>
            </a:r>
          </a:p>
        </p:txBody>
      </p:sp>
      <p:sp>
        <p:nvSpPr>
          <p:cNvPr id="142340" name="Text Box 4"/>
          <p:cNvSpPr txBox="1">
            <a:spLocks noChangeArrowheads="1"/>
          </p:cNvSpPr>
          <p:nvPr/>
        </p:nvSpPr>
        <p:spPr bwMode="auto">
          <a:xfrm>
            <a:off x="609600" y="1066800"/>
            <a:ext cx="7696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a:t>What will be the hexadecimal values of DX and AX after the following instructions execute? Or, if divide overflow occurs, you can indicate that as your answer:</a:t>
            </a:r>
          </a:p>
        </p:txBody>
      </p:sp>
      <p:sp>
        <p:nvSpPr>
          <p:cNvPr id="142341" name="Text Box 5"/>
          <p:cNvSpPr txBox="1">
            <a:spLocks noChangeArrowheads="1"/>
          </p:cNvSpPr>
          <p:nvPr/>
        </p:nvSpPr>
        <p:spPr bwMode="auto">
          <a:xfrm>
            <a:off x="2133600" y="4191000"/>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chemeClr val="tx2"/>
                </a:solidFill>
              </a:rPr>
              <a:t>Divide Overflow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dissolve">
                                      <p:cBhvr>
                                        <p:cTn id="7" dur="5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00F57D97-E525-40F1-87BB-A99D993062C3}" type="slidenum">
              <a:rPr lang="en-US" altLang="en-US"/>
              <a:pPr/>
              <a:t>19</a:t>
            </a:fld>
            <a:endParaRPr lang="en-US" altLang="en-US"/>
          </a:p>
        </p:txBody>
      </p:sp>
      <p:sp>
        <p:nvSpPr>
          <p:cNvPr id="101378" name="Rectangle 2"/>
          <p:cNvSpPr>
            <a:spLocks noGrp="1" noChangeArrowheads="1"/>
          </p:cNvSpPr>
          <p:nvPr>
            <p:ph type="title"/>
          </p:nvPr>
        </p:nvSpPr>
        <p:spPr/>
        <p:txBody>
          <a:bodyPr/>
          <a:lstStyle/>
          <a:p>
            <a:r>
              <a:rPr lang="en-US" altLang="en-US"/>
              <a:t>Signed Integer Division (IDIV)</a:t>
            </a:r>
          </a:p>
        </p:txBody>
      </p:sp>
      <p:sp>
        <p:nvSpPr>
          <p:cNvPr id="101379" name="Rectangle 3"/>
          <p:cNvSpPr>
            <a:spLocks noGrp="1" noChangeArrowheads="1"/>
          </p:cNvSpPr>
          <p:nvPr>
            <p:ph type="body" idx="1"/>
          </p:nvPr>
        </p:nvSpPr>
        <p:spPr>
          <a:xfrm>
            <a:off x="685800" y="1143000"/>
            <a:ext cx="7620000" cy="2286000"/>
          </a:xfrm>
        </p:spPr>
        <p:txBody>
          <a:bodyPr/>
          <a:lstStyle/>
          <a:p>
            <a:pPr>
              <a:lnSpc>
                <a:spcPct val="90000"/>
              </a:lnSpc>
              <a:tabLst>
                <a:tab pos="3768725" algn="l"/>
              </a:tabLst>
            </a:pPr>
            <a:r>
              <a:rPr lang="en-US" altLang="en-US"/>
              <a:t>Signed integers must be sign-extended before division takes place</a:t>
            </a:r>
          </a:p>
          <a:p>
            <a:pPr lvl="1">
              <a:lnSpc>
                <a:spcPct val="90000"/>
              </a:lnSpc>
              <a:tabLst>
                <a:tab pos="3768725" algn="l"/>
              </a:tabLst>
            </a:pPr>
            <a:r>
              <a:rPr lang="en-US" altLang="en-US"/>
              <a:t>fill high byte/word/doubleword with a copy of the low byte/word/doubleword's sign bit</a:t>
            </a:r>
          </a:p>
          <a:p>
            <a:pPr>
              <a:lnSpc>
                <a:spcPct val="90000"/>
              </a:lnSpc>
              <a:tabLst>
                <a:tab pos="3768725" algn="l"/>
              </a:tabLst>
            </a:pPr>
            <a:r>
              <a:rPr lang="en-US" altLang="en-US"/>
              <a:t>For example, the high byte contains a copy of the sign bit from the low byte:</a:t>
            </a:r>
          </a:p>
        </p:txBody>
      </p:sp>
      <p:graphicFrame>
        <p:nvGraphicFramePr>
          <p:cNvPr id="101381" name="Object 5"/>
          <p:cNvGraphicFramePr>
            <a:graphicFrameLocks noChangeAspect="1"/>
          </p:cNvGraphicFramePr>
          <p:nvPr/>
        </p:nvGraphicFramePr>
        <p:xfrm>
          <a:off x="2667000" y="3505200"/>
          <a:ext cx="3962400" cy="2286000"/>
        </p:xfrm>
        <a:graphic>
          <a:graphicData uri="http://schemas.openxmlformats.org/presentationml/2006/ole">
            <mc:AlternateContent xmlns:mc="http://schemas.openxmlformats.org/markup-compatibility/2006">
              <mc:Choice xmlns:v="urn:schemas-microsoft-com:vml" Requires="v">
                <p:oleObj spid="_x0000_s183354" name="VISIO" r:id="rId3" imgW="2091960" imgH="1177560" progId="Visio.Drawing.6">
                  <p:embed/>
                </p:oleObj>
              </mc:Choice>
              <mc:Fallback>
                <p:oleObj name="VISIO" r:id="rId3" imgW="2091960" imgH="117756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4167" t="-3700" r="-4167" b="-7324"/>
                      <a:stretch>
                        <a:fillRect/>
                      </a:stretch>
                    </p:blipFill>
                    <p:spPr bwMode="auto">
                      <a:xfrm>
                        <a:off x="2667000" y="3505200"/>
                        <a:ext cx="39624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03992EC-F788-456E-86B1-4EC90FC67036}" type="slidenum">
              <a:rPr lang="en-US" altLang="en-US">
                <a:solidFill>
                  <a:srgbClr val="FF9966"/>
                </a:solidFill>
              </a:rPr>
              <a:pPr/>
              <a:t>2</a:t>
            </a:fld>
            <a:endParaRPr lang="en-US" altLang="en-US">
              <a:solidFill>
                <a:srgbClr val="FF9966"/>
              </a:solidFill>
            </a:endParaRPr>
          </a:p>
        </p:txBody>
      </p:sp>
      <p:sp>
        <p:nvSpPr>
          <p:cNvPr id="73730" name="Rectangle 2"/>
          <p:cNvSpPr>
            <a:spLocks noGrp="1" noChangeArrowheads="1"/>
          </p:cNvSpPr>
          <p:nvPr>
            <p:ph type="title"/>
          </p:nvPr>
        </p:nvSpPr>
        <p:spPr/>
        <p:txBody>
          <a:bodyPr/>
          <a:lstStyle/>
          <a:p>
            <a:r>
              <a:rPr lang="en-US" altLang="en-US" dirty="0"/>
              <a:t>Integer Multiplication</a:t>
            </a:r>
          </a:p>
        </p:txBody>
      </p:sp>
      <p:sp>
        <p:nvSpPr>
          <p:cNvPr id="73731" name="Rectangle 3"/>
          <p:cNvSpPr>
            <a:spLocks noGrp="1" noChangeArrowheads="1"/>
          </p:cNvSpPr>
          <p:nvPr>
            <p:ph type="body" idx="1"/>
          </p:nvPr>
        </p:nvSpPr>
        <p:spPr>
          <a:xfrm>
            <a:off x="228600" y="838200"/>
            <a:ext cx="8763000" cy="5867400"/>
          </a:xfrm>
        </p:spPr>
        <p:txBody>
          <a:bodyPr/>
          <a:lstStyle/>
          <a:p>
            <a:pPr algn="just"/>
            <a:r>
              <a:rPr lang="en-US" altLang="en-US" dirty="0"/>
              <a:t>Contrary to addition, the multiplication operation depends on the interpretation</a:t>
            </a:r>
            <a:r>
              <a:rPr lang="en-US" altLang="en-US" dirty="0" smtClean="0"/>
              <a:t>:</a:t>
            </a:r>
          </a:p>
          <a:p>
            <a:pPr algn="just"/>
            <a:endParaRPr lang="en-US" altLang="en-US" dirty="0"/>
          </a:p>
          <a:p>
            <a:pPr lvl="1" algn="just"/>
            <a:r>
              <a:rPr lang="en-US" altLang="en-US" dirty="0"/>
              <a:t>no interpretation: </a:t>
            </a:r>
            <a:r>
              <a:rPr lang="en-US" altLang="en-US" dirty="0" err="1"/>
              <a:t>FFh</a:t>
            </a:r>
            <a:r>
              <a:rPr lang="en-US" altLang="en-US" dirty="0"/>
              <a:t> x  2h  =   ??</a:t>
            </a:r>
          </a:p>
          <a:p>
            <a:pPr lvl="1" algn="just"/>
            <a:r>
              <a:rPr lang="en-US" altLang="en-US" dirty="0"/>
              <a:t>unsigned interp.: 255  x   2    =  510</a:t>
            </a:r>
          </a:p>
          <a:p>
            <a:pPr lvl="1" algn="just"/>
            <a:r>
              <a:rPr lang="en-US" altLang="en-US" dirty="0"/>
              <a:t>signed interpret.:   -1   x   2    =  -</a:t>
            </a:r>
            <a:r>
              <a:rPr lang="en-US" altLang="en-US" dirty="0" smtClean="0"/>
              <a:t>2</a:t>
            </a:r>
          </a:p>
          <a:p>
            <a:pPr lvl="1" algn="just"/>
            <a:endParaRPr lang="en-US" altLang="en-US" dirty="0"/>
          </a:p>
          <a:p>
            <a:pPr algn="just"/>
            <a:r>
              <a:rPr lang="en-US" altLang="en-US" dirty="0"/>
              <a:t>We thus have two different multiplication instructions:</a:t>
            </a:r>
          </a:p>
          <a:p>
            <a:pPr lvl="2" algn="just"/>
            <a:r>
              <a:rPr lang="en-US" altLang="en-US" dirty="0"/>
              <a:t>MUL  source   ;for unsigned multiplication</a:t>
            </a:r>
          </a:p>
          <a:p>
            <a:pPr lvl="2" algn="just"/>
            <a:r>
              <a:rPr lang="en-US" altLang="en-US" dirty="0"/>
              <a:t>IMUL source   ;for signed </a:t>
            </a:r>
            <a:r>
              <a:rPr lang="en-US" altLang="en-US" dirty="0" smtClean="0"/>
              <a:t>multiplication</a:t>
            </a:r>
          </a:p>
          <a:p>
            <a:pPr lvl="2" algn="just"/>
            <a:endParaRPr lang="en-US" altLang="en-US" dirty="0"/>
          </a:p>
          <a:p>
            <a:pPr algn="just"/>
            <a:r>
              <a:rPr lang="en-US" altLang="en-US" dirty="0"/>
              <a:t>Where source must be either </a:t>
            </a:r>
            <a:r>
              <a:rPr lang="en-US" altLang="en-US" dirty="0" err="1"/>
              <a:t>mem</a:t>
            </a:r>
            <a:r>
              <a:rPr lang="en-US" altLang="en-US" dirty="0"/>
              <a:t> or </a:t>
            </a:r>
            <a:r>
              <a:rPr lang="en-US" altLang="en-US" dirty="0" err="1"/>
              <a:t>reg</a:t>
            </a:r>
            <a:endParaRPr lang="en-US" altLang="en-US" dirty="0"/>
          </a:p>
          <a:p>
            <a:pPr lvl="1" algn="just"/>
            <a:r>
              <a:rPr lang="en-US" altLang="en-US" dirty="0"/>
              <a:t>Source is the “multiplier” and the “multiplicand” is in </a:t>
            </a:r>
            <a:r>
              <a:rPr lang="en-US" altLang="en-US" dirty="0" smtClean="0"/>
              <a:t>an </a:t>
            </a:r>
            <a:r>
              <a:rPr lang="en-US" altLang="en-US" dirty="0">
                <a:solidFill>
                  <a:schemeClr val="folHlink"/>
                </a:solidFill>
              </a:rPr>
              <a:t>A_</a:t>
            </a:r>
            <a:r>
              <a:rPr lang="en-US" altLang="en-US" dirty="0"/>
              <a:t> register</a:t>
            </a:r>
          </a:p>
        </p:txBody>
      </p:sp>
    </p:spTree>
    <p:extLst>
      <p:ext uri="{BB962C8B-B14F-4D97-AF65-F5344CB8AC3E}">
        <p14:creationId xmlns:p14="http://schemas.microsoft.com/office/powerpoint/2010/main" val="2865808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50144EC5-BDFC-45FA-BF6C-7005F5F60070}" type="slidenum">
              <a:rPr lang="en-US" altLang="en-US"/>
              <a:pPr/>
              <a:t>20</a:t>
            </a:fld>
            <a:endParaRPr lang="en-US" altLang="en-US"/>
          </a:p>
        </p:txBody>
      </p:sp>
      <p:sp>
        <p:nvSpPr>
          <p:cNvPr id="123906" name="Rectangle 2"/>
          <p:cNvSpPr>
            <a:spLocks noGrp="1" noChangeArrowheads="1"/>
          </p:cNvSpPr>
          <p:nvPr>
            <p:ph type="title"/>
          </p:nvPr>
        </p:nvSpPr>
        <p:spPr/>
        <p:txBody>
          <a:bodyPr/>
          <a:lstStyle/>
          <a:p>
            <a:r>
              <a:rPr lang="en-US" altLang="en-US"/>
              <a:t>CBW, CWD, CDQ Instructions</a:t>
            </a:r>
          </a:p>
        </p:txBody>
      </p:sp>
      <p:sp>
        <p:nvSpPr>
          <p:cNvPr id="123907" name="Rectangle 3"/>
          <p:cNvSpPr>
            <a:spLocks noGrp="1" noChangeArrowheads="1"/>
          </p:cNvSpPr>
          <p:nvPr>
            <p:ph type="body" idx="1"/>
          </p:nvPr>
        </p:nvSpPr>
        <p:spPr>
          <a:xfrm>
            <a:off x="533400" y="1371600"/>
            <a:ext cx="8382000" cy="4724400"/>
          </a:xfrm>
        </p:spPr>
        <p:txBody>
          <a:bodyPr/>
          <a:lstStyle/>
          <a:p>
            <a:pPr>
              <a:tabLst>
                <a:tab pos="2743200" algn="l"/>
              </a:tabLst>
            </a:pPr>
            <a:r>
              <a:rPr lang="en-US" altLang="en-US" sz="2800"/>
              <a:t>The CBW, CWD, and CDQ instructions provide important sign-extension operations:</a:t>
            </a:r>
          </a:p>
          <a:p>
            <a:pPr lvl="1">
              <a:tabLst>
                <a:tab pos="2743200" algn="l"/>
              </a:tabLst>
            </a:pPr>
            <a:r>
              <a:rPr lang="en-US" altLang="en-US" sz="2000"/>
              <a:t>CBW (convert byte to word) extends AL into AH</a:t>
            </a:r>
          </a:p>
          <a:p>
            <a:pPr lvl="1">
              <a:tabLst>
                <a:tab pos="2743200" algn="l"/>
              </a:tabLst>
            </a:pPr>
            <a:r>
              <a:rPr lang="en-US" altLang="en-US" sz="2000"/>
              <a:t>CWD (convert word to doubleword) extends AX into DX</a:t>
            </a:r>
          </a:p>
          <a:p>
            <a:pPr lvl="1">
              <a:tabLst>
                <a:tab pos="2743200" algn="l"/>
              </a:tabLst>
            </a:pPr>
            <a:r>
              <a:rPr lang="en-US" altLang="en-US" sz="2000"/>
              <a:t>CDQ (convert doubleword to quadword) extends EAX into EDX</a:t>
            </a:r>
          </a:p>
          <a:p>
            <a:pPr>
              <a:tabLst>
                <a:tab pos="2743200" algn="l"/>
              </a:tabLst>
            </a:pPr>
            <a:r>
              <a:rPr lang="en-US" altLang="en-US"/>
              <a:t>Example: </a:t>
            </a:r>
          </a:p>
          <a:p>
            <a:pPr lvl="2">
              <a:buFontTx/>
              <a:buNone/>
              <a:tabLst>
                <a:tab pos="2743200" algn="l"/>
              </a:tabLst>
            </a:pPr>
            <a:r>
              <a:rPr lang="en-US" altLang="en-US" b="1">
                <a:latin typeface="Courier New" pitchFamily="49" charset="0"/>
              </a:rPr>
              <a:t>.data</a:t>
            </a:r>
          </a:p>
          <a:p>
            <a:pPr lvl="2">
              <a:buFontTx/>
              <a:buNone/>
              <a:tabLst>
                <a:tab pos="2743200" algn="l"/>
              </a:tabLst>
            </a:pPr>
            <a:r>
              <a:rPr lang="en-US" altLang="en-US" b="1">
                <a:latin typeface="Courier New" pitchFamily="49" charset="0"/>
              </a:rPr>
              <a:t>dwordVal SDWORD -101 	; FFFFFF9Bh</a:t>
            </a:r>
          </a:p>
          <a:p>
            <a:pPr lvl="2">
              <a:buFontTx/>
              <a:buNone/>
              <a:tabLst>
                <a:tab pos="2743200" algn="l"/>
              </a:tabLst>
            </a:pPr>
            <a:r>
              <a:rPr lang="en-US" altLang="en-US" b="1">
                <a:latin typeface="Courier New" pitchFamily="49" charset="0"/>
              </a:rPr>
              <a:t>.code</a:t>
            </a:r>
          </a:p>
          <a:p>
            <a:pPr lvl="2">
              <a:buFontTx/>
              <a:buNone/>
              <a:tabLst>
                <a:tab pos="2743200" algn="l"/>
              </a:tabLst>
            </a:pPr>
            <a:r>
              <a:rPr lang="en-US" altLang="en-US" b="1">
                <a:latin typeface="Courier New" pitchFamily="49" charset="0"/>
              </a:rPr>
              <a:t>mov eax,dwordVal</a:t>
            </a:r>
          </a:p>
          <a:p>
            <a:pPr lvl="2">
              <a:buFontTx/>
              <a:buNone/>
              <a:tabLst>
                <a:tab pos="2743200" algn="l"/>
              </a:tabLst>
            </a:pPr>
            <a:r>
              <a:rPr lang="en-US" altLang="en-US" b="1">
                <a:latin typeface="Courier New" pitchFamily="49" charset="0"/>
              </a:rPr>
              <a:t>cdq 		; EDX:EAX = FFFFFFFFFFFFFF9Bh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45CE758A-BC28-49D1-88A3-119433EC0775}" type="slidenum">
              <a:rPr lang="en-US" altLang="en-US"/>
              <a:pPr/>
              <a:t>21</a:t>
            </a:fld>
            <a:endParaRPr lang="en-US" altLang="en-US"/>
          </a:p>
        </p:txBody>
      </p:sp>
      <p:sp>
        <p:nvSpPr>
          <p:cNvPr id="122882" name="Rectangle 2"/>
          <p:cNvSpPr>
            <a:spLocks noGrp="1" noChangeArrowheads="1"/>
          </p:cNvSpPr>
          <p:nvPr>
            <p:ph type="title"/>
          </p:nvPr>
        </p:nvSpPr>
        <p:spPr/>
        <p:txBody>
          <a:bodyPr/>
          <a:lstStyle/>
          <a:p>
            <a:r>
              <a:rPr lang="en-US" altLang="en-US"/>
              <a:t>IDIV Instruction</a:t>
            </a:r>
          </a:p>
        </p:txBody>
      </p:sp>
      <p:sp>
        <p:nvSpPr>
          <p:cNvPr id="122883" name="Rectangle 3"/>
          <p:cNvSpPr>
            <a:spLocks noGrp="1" noChangeArrowheads="1"/>
          </p:cNvSpPr>
          <p:nvPr>
            <p:ph type="body" idx="1"/>
          </p:nvPr>
        </p:nvSpPr>
        <p:spPr>
          <a:xfrm>
            <a:off x="457200" y="1295400"/>
            <a:ext cx="7772400" cy="1143000"/>
          </a:xfrm>
        </p:spPr>
        <p:txBody>
          <a:bodyPr/>
          <a:lstStyle/>
          <a:p>
            <a:r>
              <a:rPr lang="en-US" altLang="en-US"/>
              <a:t>IDIV (signed divide) performs signed integer division</a:t>
            </a:r>
          </a:p>
          <a:p>
            <a:r>
              <a:rPr lang="en-US" altLang="en-US"/>
              <a:t>Same syntax and operands as DIV instruction</a:t>
            </a:r>
          </a:p>
        </p:txBody>
      </p:sp>
      <p:sp>
        <p:nvSpPr>
          <p:cNvPr id="122884" name="Rectangle 4"/>
          <p:cNvSpPr>
            <a:spLocks noChangeArrowheads="1"/>
          </p:cNvSpPr>
          <p:nvPr/>
        </p:nvSpPr>
        <p:spPr bwMode="auto">
          <a:xfrm>
            <a:off x="762000" y="25908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Example: 8-bit division of –48 by 5</a:t>
            </a:r>
          </a:p>
        </p:txBody>
      </p:sp>
      <p:sp>
        <p:nvSpPr>
          <p:cNvPr id="122885" name="Text Box 5"/>
          <p:cNvSpPr txBox="1">
            <a:spLocks noChangeArrowheads="1"/>
          </p:cNvSpPr>
          <p:nvPr/>
        </p:nvSpPr>
        <p:spPr bwMode="auto">
          <a:xfrm>
            <a:off x="1524000" y="3200400"/>
            <a:ext cx="6096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pitchFamily="18" charset="0"/>
              </a:defRPr>
            </a:lvl1pPr>
            <a:lvl2pPr>
              <a:tabLst>
                <a:tab pos="457200" algn="l"/>
                <a:tab pos="2286000" algn="l"/>
              </a:tabLst>
              <a:defRPr sz="2400">
                <a:solidFill>
                  <a:schemeClr val="tx1"/>
                </a:solidFill>
                <a:latin typeface="Times New Roman" pitchFamily="18" charset="0"/>
              </a:defRPr>
            </a:lvl2pPr>
            <a:lvl3pPr>
              <a:tabLst>
                <a:tab pos="457200" algn="l"/>
                <a:tab pos="2286000" algn="l"/>
              </a:tabLst>
              <a:defRPr sz="2400">
                <a:solidFill>
                  <a:schemeClr val="tx1"/>
                </a:solidFill>
                <a:latin typeface="Times New Roman" pitchFamily="18" charset="0"/>
              </a:defRPr>
            </a:lvl3pPr>
            <a:lvl4pPr>
              <a:tabLst>
                <a:tab pos="457200" algn="l"/>
                <a:tab pos="2286000" algn="l"/>
              </a:tabLst>
              <a:defRPr sz="2400">
                <a:solidFill>
                  <a:schemeClr val="tx1"/>
                </a:solidFill>
                <a:latin typeface="Times New Roman" pitchFamily="18" charset="0"/>
              </a:defRPr>
            </a:lvl4pPr>
            <a:lvl5pPr>
              <a:tabLst>
                <a:tab pos="457200" algn="l"/>
                <a:tab pos="2286000" algn="l"/>
              </a:tabLst>
              <a:defRPr sz="2400">
                <a:solidFill>
                  <a:schemeClr val="tx1"/>
                </a:solidFill>
                <a:latin typeface="Times New Roman" pitchFamily="18" charset="0"/>
              </a:defRPr>
            </a:lvl5pPr>
            <a:lvl6pPr fontAlgn="base">
              <a:spcBef>
                <a:spcPct val="0"/>
              </a:spcBef>
              <a:spcAft>
                <a:spcPct val="0"/>
              </a:spcAft>
              <a:tabLst>
                <a:tab pos="457200" algn="l"/>
                <a:tab pos="2286000" algn="l"/>
              </a:tabLst>
              <a:defRPr sz="2400">
                <a:solidFill>
                  <a:schemeClr val="tx1"/>
                </a:solidFill>
                <a:latin typeface="Times New Roman" pitchFamily="18" charset="0"/>
              </a:defRPr>
            </a:lvl6pPr>
            <a:lvl7pPr fontAlgn="base">
              <a:spcBef>
                <a:spcPct val="0"/>
              </a:spcBef>
              <a:spcAft>
                <a:spcPct val="0"/>
              </a:spcAft>
              <a:tabLst>
                <a:tab pos="457200" algn="l"/>
                <a:tab pos="2286000" algn="l"/>
              </a:tabLst>
              <a:defRPr sz="2400">
                <a:solidFill>
                  <a:schemeClr val="tx1"/>
                </a:solidFill>
                <a:latin typeface="Times New Roman" pitchFamily="18" charset="0"/>
              </a:defRPr>
            </a:lvl7pPr>
            <a:lvl8pPr fontAlgn="base">
              <a:spcBef>
                <a:spcPct val="0"/>
              </a:spcBef>
              <a:spcAft>
                <a:spcPct val="0"/>
              </a:spcAft>
              <a:tabLst>
                <a:tab pos="457200" algn="l"/>
                <a:tab pos="2286000" algn="l"/>
              </a:tabLst>
              <a:defRPr sz="2400">
                <a:solidFill>
                  <a:schemeClr val="tx1"/>
                </a:solidFill>
                <a:latin typeface="Times New Roman" pitchFamily="18" charset="0"/>
              </a:defRPr>
            </a:lvl8pPr>
            <a:lvl9pPr fontAlgn="base">
              <a:spcBef>
                <a:spcPct val="0"/>
              </a:spcBef>
              <a:spcAft>
                <a:spcPct val="0"/>
              </a:spcAft>
              <a:tabLst>
                <a:tab pos="457200" algn="l"/>
                <a:tab pos="22860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al,-48</a:t>
            </a:r>
          </a:p>
          <a:p>
            <a:pPr>
              <a:lnSpc>
                <a:spcPct val="50000"/>
              </a:lnSpc>
              <a:spcBef>
                <a:spcPct val="50000"/>
              </a:spcBef>
            </a:pPr>
            <a:r>
              <a:rPr lang="en-US" altLang="en-US" sz="1800" b="1">
                <a:latin typeface="Courier New" pitchFamily="49" charset="0"/>
              </a:rPr>
              <a:t>cbw		; extend AL into AH</a:t>
            </a:r>
          </a:p>
          <a:p>
            <a:pPr>
              <a:lnSpc>
                <a:spcPct val="50000"/>
              </a:lnSpc>
              <a:spcBef>
                <a:spcPct val="50000"/>
              </a:spcBef>
            </a:pPr>
            <a:r>
              <a:rPr lang="en-US" altLang="en-US" sz="1800" b="1">
                <a:latin typeface="Courier New" pitchFamily="49" charset="0"/>
              </a:rPr>
              <a:t>mov  bl,5</a:t>
            </a:r>
          </a:p>
          <a:p>
            <a:pPr>
              <a:lnSpc>
                <a:spcPct val="50000"/>
              </a:lnSpc>
              <a:spcBef>
                <a:spcPct val="50000"/>
              </a:spcBef>
            </a:pPr>
            <a:r>
              <a:rPr lang="en-US" altLang="en-US" sz="1800" b="1">
                <a:latin typeface="Courier New" pitchFamily="49" charset="0"/>
              </a:rPr>
              <a:t>idiv bl	; AL = -9,  AH = -3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x86 Processors 6/e, 2010.</a:t>
            </a:r>
          </a:p>
        </p:txBody>
      </p:sp>
      <p:sp>
        <p:nvSpPr>
          <p:cNvPr id="9" name="Slide Number Placeholder 4"/>
          <p:cNvSpPr>
            <a:spLocks noGrp="1"/>
          </p:cNvSpPr>
          <p:nvPr>
            <p:ph type="sldNum" sz="quarter" idx="11"/>
          </p:nvPr>
        </p:nvSpPr>
        <p:spPr/>
        <p:txBody>
          <a:bodyPr/>
          <a:lstStyle/>
          <a:p>
            <a:fld id="{D1B07695-2CC4-4E17-95E9-E41D20574FA6}" type="slidenum">
              <a:rPr lang="en-US" altLang="en-US"/>
              <a:pPr/>
              <a:t>22</a:t>
            </a:fld>
            <a:endParaRPr lang="en-US" altLang="en-US"/>
          </a:p>
        </p:txBody>
      </p:sp>
      <p:sp>
        <p:nvSpPr>
          <p:cNvPr id="124930" name="Rectangle 2"/>
          <p:cNvSpPr>
            <a:spLocks noGrp="1" noChangeArrowheads="1"/>
          </p:cNvSpPr>
          <p:nvPr>
            <p:ph type="title"/>
          </p:nvPr>
        </p:nvSpPr>
        <p:spPr/>
        <p:txBody>
          <a:bodyPr/>
          <a:lstStyle/>
          <a:p>
            <a:r>
              <a:rPr lang="en-US" altLang="en-US"/>
              <a:t>IDIV Examples</a:t>
            </a:r>
          </a:p>
        </p:txBody>
      </p:sp>
      <p:grpSp>
        <p:nvGrpSpPr>
          <p:cNvPr id="124937" name="Group 9"/>
          <p:cNvGrpSpPr>
            <a:grpSpLocks/>
          </p:cNvGrpSpPr>
          <p:nvPr/>
        </p:nvGrpSpPr>
        <p:grpSpPr bwMode="auto">
          <a:xfrm>
            <a:off x="762000" y="3657600"/>
            <a:ext cx="7315200" cy="2057400"/>
            <a:chOff x="480" y="2304"/>
            <a:chExt cx="4608" cy="1296"/>
          </a:xfrm>
        </p:grpSpPr>
        <p:sp>
          <p:nvSpPr>
            <p:cNvPr id="124932" name="Rectangle 4"/>
            <p:cNvSpPr>
              <a:spLocks noChangeArrowheads="1"/>
            </p:cNvSpPr>
            <p:nvPr/>
          </p:nvSpPr>
          <p:spPr bwMode="auto">
            <a:xfrm>
              <a:off x="480" y="2304"/>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Example: 32-bit division of –48 by 5</a:t>
              </a:r>
            </a:p>
          </p:txBody>
        </p:sp>
        <p:sp>
          <p:nvSpPr>
            <p:cNvPr id="124933" name="Text Box 5"/>
            <p:cNvSpPr txBox="1">
              <a:spLocks noChangeArrowheads="1"/>
            </p:cNvSpPr>
            <p:nvPr/>
          </p:nvSpPr>
          <p:spPr bwMode="auto">
            <a:xfrm>
              <a:off x="960" y="2688"/>
              <a:ext cx="3840"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pitchFamily="18" charset="0"/>
                </a:defRPr>
              </a:lvl1pPr>
              <a:lvl2pPr>
                <a:tabLst>
                  <a:tab pos="457200" algn="l"/>
                  <a:tab pos="2286000" algn="l"/>
                </a:tabLst>
                <a:defRPr sz="2400">
                  <a:solidFill>
                    <a:schemeClr val="tx1"/>
                  </a:solidFill>
                  <a:latin typeface="Times New Roman" pitchFamily="18" charset="0"/>
                </a:defRPr>
              </a:lvl2pPr>
              <a:lvl3pPr>
                <a:tabLst>
                  <a:tab pos="457200" algn="l"/>
                  <a:tab pos="2286000" algn="l"/>
                </a:tabLst>
                <a:defRPr sz="2400">
                  <a:solidFill>
                    <a:schemeClr val="tx1"/>
                  </a:solidFill>
                  <a:latin typeface="Times New Roman" pitchFamily="18" charset="0"/>
                </a:defRPr>
              </a:lvl3pPr>
              <a:lvl4pPr>
                <a:tabLst>
                  <a:tab pos="457200" algn="l"/>
                  <a:tab pos="2286000" algn="l"/>
                </a:tabLst>
                <a:defRPr sz="2400">
                  <a:solidFill>
                    <a:schemeClr val="tx1"/>
                  </a:solidFill>
                  <a:latin typeface="Times New Roman" pitchFamily="18" charset="0"/>
                </a:defRPr>
              </a:lvl4pPr>
              <a:lvl5pPr>
                <a:tabLst>
                  <a:tab pos="457200" algn="l"/>
                  <a:tab pos="2286000" algn="l"/>
                </a:tabLst>
                <a:defRPr sz="2400">
                  <a:solidFill>
                    <a:schemeClr val="tx1"/>
                  </a:solidFill>
                  <a:latin typeface="Times New Roman" pitchFamily="18" charset="0"/>
                </a:defRPr>
              </a:lvl5pPr>
              <a:lvl6pPr fontAlgn="base">
                <a:spcBef>
                  <a:spcPct val="0"/>
                </a:spcBef>
                <a:spcAft>
                  <a:spcPct val="0"/>
                </a:spcAft>
                <a:tabLst>
                  <a:tab pos="457200" algn="l"/>
                  <a:tab pos="2286000" algn="l"/>
                </a:tabLst>
                <a:defRPr sz="2400">
                  <a:solidFill>
                    <a:schemeClr val="tx1"/>
                  </a:solidFill>
                  <a:latin typeface="Times New Roman" pitchFamily="18" charset="0"/>
                </a:defRPr>
              </a:lvl6pPr>
              <a:lvl7pPr fontAlgn="base">
                <a:spcBef>
                  <a:spcPct val="0"/>
                </a:spcBef>
                <a:spcAft>
                  <a:spcPct val="0"/>
                </a:spcAft>
                <a:tabLst>
                  <a:tab pos="457200" algn="l"/>
                  <a:tab pos="2286000" algn="l"/>
                </a:tabLst>
                <a:defRPr sz="2400">
                  <a:solidFill>
                    <a:schemeClr val="tx1"/>
                  </a:solidFill>
                  <a:latin typeface="Times New Roman" pitchFamily="18" charset="0"/>
                </a:defRPr>
              </a:lvl7pPr>
              <a:lvl8pPr fontAlgn="base">
                <a:spcBef>
                  <a:spcPct val="0"/>
                </a:spcBef>
                <a:spcAft>
                  <a:spcPct val="0"/>
                </a:spcAft>
                <a:tabLst>
                  <a:tab pos="457200" algn="l"/>
                  <a:tab pos="2286000" algn="l"/>
                </a:tabLst>
                <a:defRPr sz="2400">
                  <a:solidFill>
                    <a:schemeClr val="tx1"/>
                  </a:solidFill>
                  <a:latin typeface="Times New Roman" pitchFamily="18" charset="0"/>
                </a:defRPr>
              </a:lvl8pPr>
              <a:lvl9pPr fontAlgn="base">
                <a:spcBef>
                  <a:spcPct val="0"/>
                </a:spcBef>
                <a:spcAft>
                  <a:spcPct val="0"/>
                </a:spcAft>
                <a:tabLst>
                  <a:tab pos="457200" algn="l"/>
                  <a:tab pos="22860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eax,-48</a:t>
              </a:r>
            </a:p>
            <a:p>
              <a:pPr>
                <a:lnSpc>
                  <a:spcPct val="50000"/>
                </a:lnSpc>
                <a:spcBef>
                  <a:spcPct val="50000"/>
                </a:spcBef>
              </a:pPr>
              <a:r>
                <a:rPr lang="en-US" altLang="en-US" sz="1800" b="1">
                  <a:latin typeface="Courier New" pitchFamily="49" charset="0"/>
                </a:rPr>
                <a:t>cdq		; extend EAX into EDX</a:t>
              </a:r>
            </a:p>
            <a:p>
              <a:pPr>
                <a:lnSpc>
                  <a:spcPct val="50000"/>
                </a:lnSpc>
                <a:spcBef>
                  <a:spcPct val="50000"/>
                </a:spcBef>
              </a:pPr>
              <a:r>
                <a:rPr lang="en-US" altLang="en-US" sz="1800" b="1">
                  <a:latin typeface="Courier New" pitchFamily="49" charset="0"/>
                </a:rPr>
                <a:t>mov  ebx,5</a:t>
              </a:r>
            </a:p>
            <a:p>
              <a:pPr>
                <a:lnSpc>
                  <a:spcPct val="50000"/>
                </a:lnSpc>
                <a:spcBef>
                  <a:spcPct val="50000"/>
                </a:spcBef>
              </a:pPr>
              <a:r>
                <a:rPr lang="en-US" altLang="en-US" sz="1800" b="1">
                  <a:latin typeface="Courier New" pitchFamily="49" charset="0"/>
                </a:rPr>
                <a:t>idiv ebx	; EAX = -9,  EDX = -3</a:t>
              </a:r>
            </a:p>
          </p:txBody>
        </p:sp>
      </p:grpSp>
      <p:sp>
        <p:nvSpPr>
          <p:cNvPr id="124935" name="Rectangle 7"/>
          <p:cNvSpPr>
            <a:spLocks noChangeArrowheads="1"/>
          </p:cNvSpPr>
          <p:nvPr/>
        </p:nvSpPr>
        <p:spPr bwMode="auto">
          <a:xfrm>
            <a:off x="762000" y="1219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Example: 16-bit division of –48 by 5</a:t>
            </a:r>
          </a:p>
        </p:txBody>
      </p:sp>
      <p:sp>
        <p:nvSpPr>
          <p:cNvPr id="124936" name="Text Box 8"/>
          <p:cNvSpPr txBox="1">
            <a:spLocks noChangeArrowheads="1"/>
          </p:cNvSpPr>
          <p:nvPr/>
        </p:nvSpPr>
        <p:spPr bwMode="auto">
          <a:xfrm>
            <a:off x="1524000" y="1828800"/>
            <a:ext cx="6096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pitchFamily="18" charset="0"/>
              </a:defRPr>
            </a:lvl1pPr>
            <a:lvl2pPr>
              <a:tabLst>
                <a:tab pos="457200" algn="l"/>
                <a:tab pos="2286000" algn="l"/>
              </a:tabLst>
              <a:defRPr sz="2400">
                <a:solidFill>
                  <a:schemeClr val="tx1"/>
                </a:solidFill>
                <a:latin typeface="Times New Roman" pitchFamily="18" charset="0"/>
              </a:defRPr>
            </a:lvl2pPr>
            <a:lvl3pPr>
              <a:tabLst>
                <a:tab pos="457200" algn="l"/>
                <a:tab pos="2286000" algn="l"/>
              </a:tabLst>
              <a:defRPr sz="2400">
                <a:solidFill>
                  <a:schemeClr val="tx1"/>
                </a:solidFill>
                <a:latin typeface="Times New Roman" pitchFamily="18" charset="0"/>
              </a:defRPr>
            </a:lvl3pPr>
            <a:lvl4pPr>
              <a:tabLst>
                <a:tab pos="457200" algn="l"/>
                <a:tab pos="2286000" algn="l"/>
              </a:tabLst>
              <a:defRPr sz="2400">
                <a:solidFill>
                  <a:schemeClr val="tx1"/>
                </a:solidFill>
                <a:latin typeface="Times New Roman" pitchFamily="18" charset="0"/>
              </a:defRPr>
            </a:lvl4pPr>
            <a:lvl5pPr>
              <a:tabLst>
                <a:tab pos="457200" algn="l"/>
                <a:tab pos="2286000" algn="l"/>
              </a:tabLst>
              <a:defRPr sz="2400">
                <a:solidFill>
                  <a:schemeClr val="tx1"/>
                </a:solidFill>
                <a:latin typeface="Times New Roman" pitchFamily="18" charset="0"/>
              </a:defRPr>
            </a:lvl5pPr>
            <a:lvl6pPr fontAlgn="base">
              <a:spcBef>
                <a:spcPct val="0"/>
              </a:spcBef>
              <a:spcAft>
                <a:spcPct val="0"/>
              </a:spcAft>
              <a:tabLst>
                <a:tab pos="457200" algn="l"/>
                <a:tab pos="2286000" algn="l"/>
              </a:tabLst>
              <a:defRPr sz="2400">
                <a:solidFill>
                  <a:schemeClr val="tx1"/>
                </a:solidFill>
                <a:latin typeface="Times New Roman" pitchFamily="18" charset="0"/>
              </a:defRPr>
            </a:lvl6pPr>
            <a:lvl7pPr fontAlgn="base">
              <a:spcBef>
                <a:spcPct val="0"/>
              </a:spcBef>
              <a:spcAft>
                <a:spcPct val="0"/>
              </a:spcAft>
              <a:tabLst>
                <a:tab pos="457200" algn="l"/>
                <a:tab pos="2286000" algn="l"/>
              </a:tabLst>
              <a:defRPr sz="2400">
                <a:solidFill>
                  <a:schemeClr val="tx1"/>
                </a:solidFill>
                <a:latin typeface="Times New Roman" pitchFamily="18" charset="0"/>
              </a:defRPr>
            </a:lvl7pPr>
            <a:lvl8pPr fontAlgn="base">
              <a:spcBef>
                <a:spcPct val="0"/>
              </a:spcBef>
              <a:spcAft>
                <a:spcPct val="0"/>
              </a:spcAft>
              <a:tabLst>
                <a:tab pos="457200" algn="l"/>
                <a:tab pos="2286000" algn="l"/>
              </a:tabLst>
              <a:defRPr sz="2400">
                <a:solidFill>
                  <a:schemeClr val="tx1"/>
                </a:solidFill>
                <a:latin typeface="Times New Roman" pitchFamily="18" charset="0"/>
              </a:defRPr>
            </a:lvl8pPr>
            <a:lvl9pPr fontAlgn="base">
              <a:spcBef>
                <a:spcPct val="0"/>
              </a:spcBef>
              <a:spcAft>
                <a:spcPct val="0"/>
              </a:spcAft>
              <a:tabLst>
                <a:tab pos="457200" algn="l"/>
                <a:tab pos="22860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ax,-48</a:t>
            </a:r>
          </a:p>
          <a:p>
            <a:pPr>
              <a:lnSpc>
                <a:spcPct val="50000"/>
              </a:lnSpc>
              <a:spcBef>
                <a:spcPct val="50000"/>
              </a:spcBef>
            </a:pPr>
            <a:r>
              <a:rPr lang="en-US" altLang="en-US" sz="1800" b="1">
                <a:latin typeface="Courier New" pitchFamily="49" charset="0"/>
              </a:rPr>
              <a:t>cwd		; extend AX into DX</a:t>
            </a:r>
          </a:p>
          <a:p>
            <a:pPr>
              <a:lnSpc>
                <a:spcPct val="50000"/>
              </a:lnSpc>
              <a:spcBef>
                <a:spcPct val="50000"/>
              </a:spcBef>
            </a:pPr>
            <a:r>
              <a:rPr lang="en-US" altLang="en-US" sz="1800" b="1">
                <a:latin typeface="Courier New" pitchFamily="49" charset="0"/>
              </a:rPr>
              <a:t>mov  bx,5	</a:t>
            </a:r>
          </a:p>
          <a:p>
            <a:pPr>
              <a:lnSpc>
                <a:spcPct val="50000"/>
              </a:lnSpc>
              <a:spcBef>
                <a:spcPct val="50000"/>
              </a:spcBef>
            </a:pPr>
            <a:r>
              <a:rPr lang="en-US" altLang="en-US" sz="1800" b="1">
                <a:latin typeface="Courier New" pitchFamily="49" charset="0"/>
              </a:rPr>
              <a:t>idiv bx	; AX = -9,  DX =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4937"/>
                                        </p:tgtEl>
                                        <p:attrNameLst>
                                          <p:attrName>style.visibility</p:attrName>
                                        </p:attrNameLst>
                                      </p:cBhvr>
                                      <p:to>
                                        <p:strVal val="visible"/>
                                      </p:to>
                                    </p:set>
                                    <p:animEffect transition="in" filter="box(in)">
                                      <p:cBhvr>
                                        <p:cTn id="7" dur="500"/>
                                        <p:tgtEl>
                                          <p:spTgt spid="124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E440A61D-B706-4770-BAB0-69B5FC8464C2}" type="slidenum">
              <a:rPr lang="en-US" altLang="en-US"/>
              <a:pPr/>
              <a:t>23</a:t>
            </a:fld>
            <a:endParaRPr lang="en-US" altLang="en-US"/>
          </a:p>
        </p:txBody>
      </p:sp>
      <p:sp>
        <p:nvSpPr>
          <p:cNvPr id="143362" name="Rectangle 2"/>
          <p:cNvSpPr>
            <a:spLocks noGrp="1" noChangeArrowheads="1"/>
          </p:cNvSpPr>
          <p:nvPr>
            <p:ph type="title"/>
          </p:nvPr>
        </p:nvSpPr>
        <p:spPr/>
        <p:txBody>
          <a:bodyPr/>
          <a:lstStyle/>
          <a:p>
            <a:r>
              <a:rPr lang="en-US" altLang="en-US"/>
              <a:t>Your turn . . .</a:t>
            </a:r>
          </a:p>
        </p:txBody>
      </p:sp>
      <p:sp>
        <p:nvSpPr>
          <p:cNvPr id="143363" name="Text Box 3"/>
          <p:cNvSpPr txBox="1">
            <a:spLocks noChangeArrowheads="1"/>
          </p:cNvSpPr>
          <p:nvPr/>
        </p:nvSpPr>
        <p:spPr bwMode="auto">
          <a:xfrm>
            <a:off x="1600200" y="2682875"/>
            <a:ext cx="510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ax,0FDFFh	; -513</a:t>
            </a:r>
          </a:p>
          <a:p>
            <a:pPr>
              <a:lnSpc>
                <a:spcPct val="50000"/>
              </a:lnSpc>
              <a:spcBef>
                <a:spcPct val="50000"/>
              </a:spcBef>
            </a:pPr>
            <a:r>
              <a:rPr lang="en-US" altLang="en-US" sz="1800" b="1">
                <a:latin typeface="Courier New" pitchFamily="49" charset="0"/>
              </a:rPr>
              <a:t>cwd</a:t>
            </a:r>
          </a:p>
          <a:p>
            <a:pPr>
              <a:lnSpc>
                <a:spcPct val="50000"/>
              </a:lnSpc>
              <a:spcBef>
                <a:spcPct val="50000"/>
              </a:spcBef>
            </a:pPr>
            <a:r>
              <a:rPr lang="en-US" altLang="en-US" sz="1800" b="1">
                <a:latin typeface="Courier New" pitchFamily="49" charset="0"/>
              </a:rPr>
              <a:t>mov  bx,100h</a:t>
            </a:r>
          </a:p>
          <a:p>
            <a:pPr>
              <a:lnSpc>
                <a:spcPct val="50000"/>
              </a:lnSpc>
              <a:spcBef>
                <a:spcPct val="50000"/>
              </a:spcBef>
            </a:pPr>
            <a:r>
              <a:rPr lang="en-US" altLang="en-US" sz="1800" b="1">
                <a:latin typeface="Courier New" pitchFamily="49" charset="0"/>
              </a:rPr>
              <a:t>idiv bx</a:t>
            </a:r>
          </a:p>
        </p:txBody>
      </p:sp>
      <p:sp>
        <p:nvSpPr>
          <p:cNvPr id="143364" name="Text Box 4"/>
          <p:cNvSpPr txBox="1">
            <a:spLocks noChangeArrowheads="1"/>
          </p:cNvSpPr>
          <p:nvPr/>
        </p:nvSpPr>
        <p:spPr bwMode="auto">
          <a:xfrm>
            <a:off x="685800" y="1066800"/>
            <a:ext cx="7696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dirty="0"/>
              <a:t>What will be the hexadecimal values of DX and AX after the following instructions execute? Or, if divide overflow occurs, you can indicate that as your answer:</a:t>
            </a:r>
          </a:p>
        </p:txBody>
      </p:sp>
      <p:sp>
        <p:nvSpPr>
          <p:cNvPr id="143365" name="Text Box 5"/>
          <p:cNvSpPr txBox="1">
            <a:spLocks noChangeArrowheads="1"/>
          </p:cNvSpPr>
          <p:nvPr/>
        </p:nvSpPr>
        <p:spPr bwMode="auto">
          <a:xfrm>
            <a:off x="1752600" y="4206875"/>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chemeClr val="tx2"/>
                </a:solidFill>
              </a:rPr>
              <a:t>DX = FFFFh (</a:t>
            </a:r>
            <a:r>
              <a:rPr lang="en-US" altLang="en-US">
                <a:solidFill>
                  <a:schemeClr val="tx2"/>
                </a:solidFill>
                <a:latin typeface="Symbol" pitchFamily="18" charset="2"/>
              </a:rPr>
              <a:t>-</a:t>
            </a:r>
            <a:r>
              <a:rPr lang="en-US" altLang="en-US">
                <a:solidFill>
                  <a:schemeClr val="tx2"/>
                </a:solidFill>
              </a:rPr>
              <a:t>1),  AX = FFFEh (</a:t>
            </a:r>
            <a:r>
              <a:rPr lang="en-US" altLang="en-US">
                <a:solidFill>
                  <a:schemeClr val="tx2"/>
                </a:solidFill>
                <a:latin typeface="Symbol" pitchFamily="18" charset="2"/>
              </a:rPr>
              <a:t>-</a:t>
            </a:r>
            <a:r>
              <a:rPr lang="en-US" altLang="en-US">
                <a:solidFill>
                  <a:schemeClr val="tx2"/>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5"/>
                                        </p:tgtEl>
                                        <p:attrNameLst>
                                          <p:attrName>style.visibility</p:attrName>
                                        </p:attrNameLst>
                                      </p:cBhvr>
                                      <p:to>
                                        <p:strVal val="visible"/>
                                      </p:to>
                                    </p:set>
                                    <p:animEffect transition="in" filter="dissolve">
                                      <p:cBhvr>
                                        <p:cTn id="7" dur="5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31C959A-09CE-4B1D-AD12-E8695B293AA7}" type="slidenum">
              <a:rPr lang="en-US" altLang="en-US">
                <a:solidFill>
                  <a:srgbClr val="FF9966"/>
                </a:solidFill>
              </a:rPr>
              <a:pPr/>
              <a:t>24</a:t>
            </a:fld>
            <a:endParaRPr lang="en-US" altLang="en-US">
              <a:solidFill>
                <a:srgbClr val="FF9966"/>
              </a:solidFill>
            </a:endParaRPr>
          </a:p>
        </p:txBody>
      </p:sp>
      <p:sp>
        <p:nvSpPr>
          <p:cNvPr id="80898" name="Rectangle 2"/>
          <p:cNvSpPr>
            <a:spLocks noGrp="1" noChangeArrowheads="1"/>
          </p:cNvSpPr>
          <p:nvPr>
            <p:ph type="title"/>
          </p:nvPr>
        </p:nvSpPr>
        <p:spPr/>
        <p:txBody>
          <a:bodyPr/>
          <a:lstStyle/>
          <a:p>
            <a:r>
              <a:rPr lang="en-US" altLang="en-US"/>
              <a:t>Examples of DIV and IDIV</a:t>
            </a:r>
          </a:p>
        </p:txBody>
      </p:sp>
      <p:sp>
        <p:nvSpPr>
          <p:cNvPr id="80899" name="Rectangle 3"/>
          <p:cNvSpPr>
            <a:spLocks noGrp="1" noChangeArrowheads="1"/>
          </p:cNvSpPr>
          <p:nvPr>
            <p:ph type="body" idx="1"/>
          </p:nvPr>
        </p:nvSpPr>
        <p:spPr>
          <a:xfrm>
            <a:off x="152400" y="838200"/>
            <a:ext cx="8839200" cy="5867400"/>
          </a:xfrm>
        </p:spPr>
        <p:txBody>
          <a:bodyPr/>
          <a:lstStyle/>
          <a:p>
            <a:pPr algn="just"/>
            <a:r>
              <a:rPr lang="en-US" altLang="en-US" dirty="0"/>
              <a:t>DX = 0000h, AX = 0005h, BX = </a:t>
            </a:r>
            <a:r>
              <a:rPr lang="en-US" altLang="en-US" dirty="0" err="1"/>
              <a:t>FFFEh</a:t>
            </a:r>
            <a:r>
              <a:rPr lang="en-US" altLang="en-US" dirty="0" smtClean="0"/>
              <a:t>:</a:t>
            </a:r>
          </a:p>
          <a:p>
            <a:pPr algn="just"/>
            <a:endParaRPr lang="en-US" altLang="en-US" dirty="0"/>
          </a:p>
          <a:p>
            <a:pPr lvl="1" algn="just"/>
            <a:r>
              <a:rPr lang="en-US" altLang="en-US" dirty="0"/>
              <a:t>Instruction	Quot.	Rem.	AX	DX</a:t>
            </a:r>
          </a:p>
          <a:p>
            <a:pPr lvl="1" algn="just">
              <a:buFont typeface="Monotype Sorts" pitchFamily="2" charset="2"/>
              <a:buChar char=" "/>
            </a:pPr>
            <a:r>
              <a:rPr lang="en-US" altLang="en-US" dirty="0"/>
              <a:t>div	</a:t>
            </a:r>
            <a:r>
              <a:rPr lang="en-US" altLang="en-US" dirty="0" err="1"/>
              <a:t>bx</a:t>
            </a:r>
            <a:r>
              <a:rPr lang="en-US" altLang="en-US" dirty="0"/>
              <a:t>	0	5	0000	0005</a:t>
            </a:r>
          </a:p>
          <a:p>
            <a:pPr lvl="1" algn="just">
              <a:buFont typeface="Monotype Sorts" pitchFamily="2" charset="2"/>
              <a:buChar char=" "/>
            </a:pPr>
            <a:r>
              <a:rPr lang="en-US" altLang="en-US" dirty="0" err="1"/>
              <a:t>idiv</a:t>
            </a:r>
            <a:r>
              <a:rPr lang="en-US" altLang="en-US" dirty="0"/>
              <a:t>	</a:t>
            </a:r>
            <a:r>
              <a:rPr lang="en-US" altLang="en-US" dirty="0" err="1"/>
              <a:t>bx</a:t>
            </a:r>
            <a:r>
              <a:rPr lang="en-US" altLang="en-US" dirty="0"/>
              <a:t>	-2	1	FFFE	0001</a:t>
            </a:r>
          </a:p>
          <a:p>
            <a:pPr algn="just"/>
            <a:endParaRPr lang="en-US" altLang="en-US" dirty="0" smtClean="0"/>
          </a:p>
          <a:p>
            <a:pPr algn="just"/>
            <a:endParaRPr lang="en-US" altLang="en-US" dirty="0"/>
          </a:p>
          <a:p>
            <a:pPr algn="just"/>
            <a:r>
              <a:rPr lang="en-US" altLang="en-US" dirty="0"/>
              <a:t>DX = </a:t>
            </a:r>
            <a:r>
              <a:rPr lang="en-US" altLang="en-US" dirty="0" err="1"/>
              <a:t>FFFFh</a:t>
            </a:r>
            <a:r>
              <a:rPr lang="en-US" altLang="en-US" dirty="0"/>
              <a:t>, AX = </a:t>
            </a:r>
            <a:r>
              <a:rPr lang="en-US" altLang="en-US" dirty="0" err="1"/>
              <a:t>FFFBh</a:t>
            </a:r>
            <a:r>
              <a:rPr lang="en-US" altLang="en-US" dirty="0"/>
              <a:t>, BX = 0002h</a:t>
            </a:r>
            <a:r>
              <a:rPr lang="en-US" altLang="en-US" dirty="0" smtClean="0"/>
              <a:t>:</a:t>
            </a:r>
          </a:p>
          <a:p>
            <a:pPr algn="just"/>
            <a:endParaRPr lang="en-US" altLang="en-US" dirty="0"/>
          </a:p>
          <a:p>
            <a:pPr lvl="1" algn="just"/>
            <a:r>
              <a:rPr lang="en-US" altLang="en-US" dirty="0"/>
              <a:t>Instruction	Quot.	Rem.	AX	DX</a:t>
            </a:r>
          </a:p>
          <a:p>
            <a:pPr lvl="1" algn="just">
              <a:buFont typeface="Monotype Sorts" pitchFamily="2" charset="2"/>
              <a:buChar char=" "/>
            </a:pPr>
            <a:r>
              <a:rPr lang="en-US" altLang="en-US" dirty="0" err="1"/>
              <a:t>idiv</a:t>
            </a:r>
            <a:r>
              <a:rPr lang="en-US" altLang="en-US" dirty="0"/>
              <a:t>	</a:t>
            </a:r>
            <a:r>
              <a:rPr lang="en-US" altLang="en-US" dirty="0" err="1"/>
              <a:t>bx</a:t>
            </a:r>
            <a:r>
              <a:rPr lang="en-US" altLang="en-US" dirty="0"/>
              <a:t>	-2	-1	FFFE	FFFF</a:t>
            </a:r>
          </a:p>
          <a:p>
            <a:pPr lvl="1" algn="just">
              <a:buFont typeface="Monotype Sorts" pitchFamily="2" charset="2"/>
              <a:buChar char=" "/>
            </a:pPr>
            <a:r>
              <a:rPr lang="en-US" altLang="en-US" dirty="0"/>
              <a:t>div	</a:t>
            </a:r>
            <a:r>
              <a:rPr lang="en-US" altLang="en-US" dirty="0" err="1"/>
              <a:t>bx</a:t>
            </a:r>
            <a:r>
              <a:rPr lang="en-US" altLang="en-US" dirty="0"/>
              <a:t>	Divide Overflow</a:t>
            </a:r>
          </a:p>
        </p:txBody>
      </p:sp>
    </p:spTree>
    <p:extLst>
      <p:ext uri="{BB962C8B-B14F-4D97-AF65-F5344CB8AC3E}">
        <p14:creationId xmlns:p14="http://schemas.microsoft.com/office/powerpoint/2010/main" val="4260374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FF2BC87-652F-4CDD-825E-320B5FF364D5}" type="slidenum">
              <a:rPr lang="en-US" altLang="en-US">
                <a:solidFill>
                  <a:srgbClr val="FF9966"/>
                </a:solidFill>
              </a:rPr>
              <a:pPr/>
              <a:t>25</a:t>
            </a:fld>
            <a:endParaRPr lang="en-US" altLang="en-US">
              <a:solidFill>
                <a:srgbClr val="FF9966"/>
              </a:solidFill>
            </a:endParaRPr>
          </a:p>
        </p:txBody>
      </p:sp>
      <p:sp>
        <p:nvSpPr>
          <p:cNvPr id="81922" name="Rectangle 2"/>
          <p:cNvSpPr>
            <a:spLocks noGrp="1" noChangeArrowheads="1"/>
          </p:cNvSpPr>
          <p:nvPr>
            <p:ph type="title"/>
          </p:nvPr>
        </p:nvSpPr>
        <p:spPr/>
        <p:txBody>
          <a:bodyPr/>
          <a:lstStyle/>
          <a:p>
            <a:r>
              <a:rPr lang="en-US" altLang="en-US"/>
              <a:t>Examples of DIV and IDIV (cont.)</a:t>
            </a:r>
          </a:p>
        </p:txBody>
      </p:sp>
      <p:sp>
        <p:nvSpPr>
          <p:cNvPr id="81923" name="Rectangle 3"/>
          <p:cNvSpPr>
            <a:spLocks noGrp="1" noChangeArrowheads="1"/>
          </p:cNvSpPr>
          <p:nvPr>
            <p:ph type="body" idx="1"/>
          </p:nvPr>
        </p:nvSpPr>
        <p:spPr>
          <a:xfrm>
            <a:off x="152400" y="838200"/>
            <a:ext cx="8839200" cy="5867400"/>
          </a:xfrm>
        </p:spPr>
        <p:txBody>
          <a:bodyPr/>
          <a:lstStyle/>
          <a:p>
            <a:pPr algn="just"/>
            <a:r>
              <a:rPr lang="en-US" altLang="en-US" dirty="0"/>
              <a:t>AX = 0007, BX = </a:t>
            </a:r>
            <a:r>
              <a:rPr lang="en-US" altLang="en-US" dirty="0" err="1"/>
              <a:t>FFFEh</a:t>
            </a:r>
            <a:r>
              <a:rPr lang="en-US" altLang="en-US" dirty="0" smtClean="0"/>
              <a:t>:</a:t>
            </a:r>
          </a:p>
          <a:p>
            <a:pPr algn="just"/>
            <a:endParaRPr lang="en-US" altLang="en-US" dirty="0"/>
          </a:p>
          <a:p>
            <a:pPr lvl="1" algn="just"/>
            <a:r>
              <a:rPr lang="en-US" altLang="en-US" dirty="0"/>
              <a:t>Instruction	Quot.	Rem.	AL	AH</a:t>
            </a:r>
          </a:p>
          <a:p>
            <a:pPr lvl="1" algn="just">
              <a:buFont typeface="Monotype Sorts" pitchFamily="2" charset="2"/>
              <a:buChar char=" "/>
            </a:pPr>
            <a:r>
              <a:rPr lang="en-US" altLang="en-US" dirty="0"/>
              <a:t>div	</a:t>
            </a:r>
            <a:r>
              <a:rPr lang="en-US" altLang="en-US" dirty="0" err="1"/>
              <a:t>bl</a:t>
            </a:r>
            <a:r>
              <a:rPr lang="en-US" altLang="en-US" dirty="0"/>
              <a:t>	0	7	00	07</a:t>
            </a:r>
          </a:p>
          <a:p>
            <a:pPr lvl="1" algn="just">
              <a:buFont typeface="Monotype Sorts" pitchFamily="2" charset="2"/>
              <a:buChar char=" "/>
            </a:pPr>
            <a:r>
              <a:rPr lang="en-US" altLang="en-US" dirty="0" err="1"/>
              <a:t>idiv</a:t>
            </a:r>
            <a:r>
              <a:rPr lang="en-US" altLang="en-US" dirty="0"/>
              <a:t>	</a:t>
            </a:r>
            <a:r>
              <a:rPr lang="en-US" altLang="en-US" dirty="0" err="1"/>
              <a:t>bl</a:t>
            </a:r>
            <a:r>
              <a:rPr lang="en-US" altLang="en-US" dirty="0"/>
              <a:t>	-3	1	FD	01</a:t>
            </a:r>
          </a:p>
          <a:p>
            <a:pPr algn="just"/>
            <a:endParaRPr lang="en-US" altLang="en-US" dirty="0" smtClean="0"/>
          </a:p>
          <a:p>
            <a:pPr algn="just"/>
            <a:endParaRPr lang="en-US" altLang="en-US" dirty="0"/>
          </a:p>
          <a:p>
            <a:pPr algn="just"/>
            <a:r>
              <a:rPr lang="en-US" altLang="en-US" dirty="0"/>
              <a:t>AX = 00FBh, BX = 0CFFh</a:t>
            </a:r>
            <a:r>
              <a:rPr lang="en-US" altLang="en-US" dirty="0" smtClean="0"/>
              <a:t>:</a:t>
            </a:r>
          </a:p>
          <a:p>
            <a:pPr algn="just"/>
            <a:endParaRPr lang="en-US" altLang="en-US" dirty="0"/>
          </a:p>
          <a:p>
            <a:pPr lvl="1" algn="just"/>
            <a:r>
              <a:rPr lang="en-US" altLang="en-US" dirty="0"/>
              <a:t>Instruction	Quot.	Rem.	AL	AH</a:t>
            </a:r>
          </a:p>
          <a:p>
            <a:pPr lvl="1" algn="just">
              <a:buFont typeface="Monotype Sorts" pitchFamily="2" charset="2"/>
              <a:buChar char=" "/>
            </a:pPr>
            <a:r>
              <a:rPr lang="en-US" altLang="en-US" dirty="0"/>
              <a:t>div	</a:t>
            </a:r>
            <a:r>
              <a:rPr lang="en-US" altLang="en-US" dirty="0" err="1"/>
              <a:t>bl</a:t>
            </a:r>
            <a:r>
              <a:rPr lang="en-US" altLang="en-US" dirty="0"/>
              <a:t>	0	251	00	FB</a:t>
            </a:r>
          </a:p>
          <a:p>
            <a:pPr lvl="1" algn="just">
              <a:buFont typeface="Monotype Sorts" pitchFamily="2" charset="2"/>
              <a:buChar char=" "/>
            </a:pPr>
            <a:r>
              <a:rPr lang="en-US" altLang="en-US" dirty="0" err="1"/>
              <a:t>idiv</a:t>
            </a:r>
            <a:r>
              <a:rPr lang="en-US" altLang="en-US" dirty="0"/>
              <a:t>	</a:t>
            </a:r>
            <a:r>
              <a:rPr lang="en-US" altLang="en-US" dirty="0" err="1"/>
              <a:t>bl</a:t>
            </a:r>
            <a:r>
              <a:rPr lang="en-US" altLang="en-US" dirty="0"/>
              <a:t>	Divide Overflow</a:t>
            </a:r>
          </a:p>
        </p:txBody>
      </p:sp>
    </p:spTree>
    <p:extLst>
      <p:ext uri="{BB962C8B-B14F-4D97-AF65-F5344CB8AC3E}">
        <p14:creationId xmlns:p14="http://schemas.microsoft.com/office/powerpoint/2010/main" val="2225849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2D865C8-4373-484C-918F-649F9102B69C}" type="slidenum">
              <a:rPr lang="en-US" altLang="en-US">
                <a:solidFill>
                  <a:srgbClr val="FF9966"/>
                </a:solidFill>
              </a:rPr>
              <a:pPr/>
              <a:t>26</a:t>
            </a:fld>
            <a:endParaRPr lang="en-US" altLang="en-US">
              <a:solidFill>
                <a:srgbClr val="FF9966"/>
              </a:solidFill>
            </a:endParaRPr>
          </a:p>
        </p:txBody>
      </p:sp>
      <p:sp>
        <p:nvSpPr>
          <p:cNvPr id="99330" name="Rectangle 2"/>
          <p:cNvSpPr>
            <a:spLocks noGrp="1" noChangeArrowheads="1"/>
          </p:cNvSpPr>
          <p:nvPr>
            <p:ph type="title"/>
          </p:nvPr>
        </p:nvSpPr>
        <p:spPr/>
        <p:txBody>
          <a:bodyPr/>
          <a:lstStyle/>
          <a:p>
            <a:r>
              <a:rPr lang="en-US" altLang="en-US"/>
              <a:t>Exercise 2</a:t>
            </a:r>
            <a:endParaRPr lang="fr-CA" altLang="en-US"/>
          </a:p>
        </p:txBody>
      </p:sp>
      <p:sp>
        <p:nvSpPr>
          <p:cNvPr id="99331" name="Rectangle 3"/>
          <p:cNvSpPr>
            <a:spLocks noGrp="1" noChangeArrowheads="1"/>
          </p:cNvSpPr>
          <p:nvPr>
            <p:ph type="body" idx="1"/>
          </p:nvPr>
        </p:nvSpPr>
        <p:spPr>
          <a:xfrm>
            <a:off x="152400" y="762000"/>
            <a:ext cx="8839200" cy="5943600"/>
          </a:xfrm>
        </p:spPr>
        <p:txBody>
          <a:bodyPr/>
          <a:lstStyle/>
          <a:p>
            <a:pPr algn="just"/>
            <a:r>
              <a:rPr lang="en-US" altLang="en-US" dirty="0">
                <a:cs typeface="Times New Roman" pitchFamily="18" charset="0"/>
              </a:rPr>
              <a:t>Give the hexadecimal content of AX immediately after the execution of each instruction below or indicate if there is a divide overflow</a:t>
            </a:r>
            <a:r>
              <a:rPr lang="fr-CA" altLang="en-US" dirty="0"/>
              <a:t> </a:t>
            </a:r>
          </a:p>
          <a:p>
            <a:pPr algn="just"/>
            <a:endParaRPr lang="en-US" altLang="en-US" dirty="0"/>
          </a:p>
          <a:p>
            <a:pPr lvl="1" algn="just"/>
            <a:r>
              <a:rPr lang="fr-CA" altLang="en-US" dirty="0">
                <a:cs typeface="Times New Roman" pitchFamily="18" charset="0"/>
              </a:rPr>
              <a:t>IDIV BL ; </a:t>
            </a:r>
            <a:r>
              <a:rPr lang="en-US" altLang="en-US" dirty="0">
                <a:cs typeface="Times New Roman" pitchFamily="18" charset="0"/>
              </a:rPr>
              <a:t>when</a:t>
            </a:r>
            <a:r>
              <a:rPr lang="fr-CA" altLang="en-US" dirty="0">
                <a:cs typeface="Times New Roman" pitchFamily="18" charset="0"/>
              </a:rPr>
              <a:t> AX = 0FFFBh </a:t>
            </a:r>
            <a:r>
              <a:rPr lang="en-US" altLang="en-US" dirty="0">
                <a:cs typeface="Times New Roman" pitchFamily="18" charset="0"/>
              </a:rPr>
              <a:t>and</a:t>
            </a:r>
            <a:r>
              <a:rPr lang="fr-CA" altLang="en-US" dirty="0">
                <a:cs typeface="Times New Roman" pitchFamily="18" charset="0"/>
              </a:rPr>
              <a:t> BL = 0FEh</a:t>
            </a:r>
            <a:r>
              <a:rPr lang="fr-CA" altLang="en-US" dirty="0"/>
              <a:t> </a:t>
            </a:r>
            <a:endParaRPr lang="fr-CA" altLang="en-US" dirty="0" smtClean="0"/>
          </a:p>
          <a:p>
            <a:pPr lvl="1" algn="just"/>
            <a:endParaRPr lang="fr-CA" altLang="en-US" dirty="0"/>
          </a:p>
          <a:p>
            <a:pPr lvl="1" algn="just"/>
            <a:r>
              <a:rPr lang="fr-CA" altLang="en-US" dirty="0">
                <a:cs typeface="Times New Roman" pitchFamily="18" charset="0"/>
              </a:rPr>
              <a:t>IDIV BL ; </a:t>
            </a:r>
            <a:r>
              <a:rPr lang="en-US" altLang="en-US" dirty="0">
                <a:cs typeface="Times New Roman" pitchFamily="18" charset="0"/>
              </a:rPr>
              <a:t>when</a:t>
            </a:r>
            <a:r>
              <a:rPr lang="fr-CA" altLang="en-US" dirty="0">
                <a:cs typeface="Times New Roman" pitchFamily="18" charset="0"/>
              </a:rPr>
              <a:t> AX = 0080h </a:t>
            </a:r>
            <a:r>
              <a:rPr lang="en-US" altLang="en-US" dirty="0">
                <a:cs typeface="Times New Roman" pitchFamily="18" charset="0"/>
              </a:rPr>
              <a:t>and</a:t>
            </a:r>
            <a:r>
              <a:rPr lang="fr-CA" altLang="en-US" dirty="0">
                <a:cs typeface="Times New Roman" pitchFamily="18" charset="0"/>
              </a:rPr>
              <a:t> BL = 0FFh</a:t>
            </a:r>
            <a:r>
              <a:rPr lang="fr-CA" altLang="en-US" dirty="0"/>
              <a:t>  </a:t>
            </a:r>
            <a:endParaRPr lang="fr-CA" altLang="en-US" dirty="0" smtClean="0"/>
          </a:p>
          <a:p>
            <a:pPr lvl="1" algn="just"/>
            <a:endParaRPr lang="fr-CA" altLang="en-US" dirty="0"/>
          </a:p>
          <a:p>
            <a:pPr lvl="1" algn="just"/>
            <a:r>
              <a:rPr lang="fr-CA" altLang="en-US" dirty="0">
                <a:cs typeface="Times New Roman" pitchFamily="18" charset="0"/>
              </a:rPr>
              <a:t>DIV BL ; </a:t>
            </a:r>
            <a:r>
              <a:rPr lang="en-US" altLang="en-US" dirty="0">
                <a:cs typeface="Times New Roman" pitchFamily="18" charset="0"/>
              </a:rPr>
              <a:t>when</a:t>
            </a:r>
            <a:r>
              <a:rPr lang="fr-CA" altLang="en-US" dirty="0">
                <a:cs typeface="Times New Roman" pitchFamily="18" charset="0"/>
              </a:rPr>
              <a:t> AX = 7FFFh </a:t>
            </a:r>
            <a:r>
              <a:rPr lang="en-US" altLang="en-US" dirty="0">
                <a:cs typeface="Times New Roman" pitchFamily="18" charset="0"/>
              </a:rPr>
              <a:t>and</a:t>
            </a:r>
            <a:r>
              <a:rPr lang="fr-CA" altLang="en-US" dirty="0">
                <a:cs typeface="Times New Roman" pitchFamily="18" charset="0"/>
              </a:rPr>
              <a:t> BL = 08h</a:t>
            </a:r>
            <a:r>
              <a:rPr lang="fr-CA" altLang="en-US" dirty="0"/>
              <a:t> </a:t>
            </a:r>
          </a:p>
          <a:p>
            <a:pPr lvl="1" algn="just"/>
            <a:endParaRPr lang="fr-CA" altLang="en-US" dirty="0"/>
          </a:p>
        </p:txBody>
      </p:sp>
    </p:spTree>
    <p:extLst>
      <p:ext uri="{BB962C8B-B14F-4D97-AF65-F5344CB8AC3E}">
        <p14:creationId xmlns:p14="http://schemas.microsoft.com/office/powerpoint/2010/main" val="3297697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D474256-3A55-401A-98A4-1299B36CBD85}" type="slidenum">
              <a:rPr lang="en-US" altLang="en-US">
                <a:solidFill>
                  <a:srgbClr val="FF9966"/>
                </a:solidFill>
              </a:rPr>
              <a:pPr/>
              <a:t>27</a:t>
            </a:fld>
            <a:endParaRPr lang="en-US" altLang="en-US">
              <a:solidFill>
                <a:srgbClr val="FF9966"/>
              </a:solidFill>
            </a:endParaRPr>
          </a:p>
        </p:txBody>
      </p:sp>
      <p:sp>
        <p:nvSpPr>
          <p:cNvPr id="82946" name="Rectangle 2"/>
          <p:cNvSpPr>
            <a:spLocks noGrp="1" noChangeArrowheads="1"/>
          </p:cNvSpPr>
          <p:nvPr>
            <p:ph type="title"/>
          </p:nvPr>
        </p:nvSpPr>
        <p:spPr/>
        <p:txBody>
          <a:bodyPr/>
          <a:lstStyle/>
          <a:p>
            <a:r>
              <a:rPr lang="en-US" altLang="en-US"/>
              <a:t>Preparing for a division</a:t>
            </a:r>
          </a:p>
        </p:txBody>
      </p:sp>
      <p:sp>
        <p:nvSpPr>
          <p:cNvPr id="82947" name="Rectangle 3"/>
          <p:cNvSpPr>
            <a:spLocks noGrp="1" noChangeArrowheads="1"/>
          </p:cNvSpPr>
          <p:nvPr>
            <p:ph type="body" idx="1"/>
          </p:nvPr>
        </p:nvSpPr>
        <p:spPr>
          <a:xfrm>
            <a:off x="228600" y="838200"/>
            <a:ext cx="8839200" cy="5867400"/>
          </a:xfrm>
        </p:spPr>
        <p:txBody>
          <a:bodyPr/>
          <a:lstStyle/>
          <a:p>
            <a:pPr algn="just"/>
            <a:r>
              <a:rPr lang="en-US" altLang="en-US" dirty="0"/>
              <a:t>Recall that</a:t>
            </a:r>
            <a:r>
              <a:rPr lang="en-US" altLang="en-US" dirty="0" smtClean="0"/>
              <a:t>:</a:t>
            </a:r>
          </a:p>
          <a:p>
            <a:pPr algn="just"/>
            <a:endParaRPr lang="en-US" altLang="en-US" dirty="0"/>
          </a:p>
          <a:p>
            <a:pPr lvl="1" algn="just"/>
            <a:r>
              <a:rPr lang="en-US" altLang="en-US" dirty="0"/>
              <a:t>For a byte divisor: 	the dividend is in AX</a:t>
            </a:r>
          </a:p>
          <a:p>
            <a:pPr lvl="1" algn="just"/>
            <a:r>
              <a:rPr lang="en-US" altLang="en-US" dirty="0"/>
              <a:t>For a word divisor:	the dividend is in DX:AX</a:t>
            </a:r>
          </a:p>
          <a:p>
            <a:pPr lvl="1" algn="just"/>
            <a:r>
              <a:rPr lang="en-US" altLang="en-US" dirty="0"/>
              <a:t>For a </a:t>
            </a:r>
            <a:r>
              <a:rPr lang="en-US" altLang="en-US" dirty="0" err="1"/>
              <a:t>dword</a:t>
            </a:r>
            <a:r>
              <a:rPr lang="en-US" altLang="en-US" dirty="0"/>
              <a:t> divisor:	the dividend is in EDX:EAX</a:t>
            </a:r>
          </a:p>
          <a:p>
            <a:pPr algn="just"/>
            <a:endParaRPr lang="en-US" altLang="en-US" dirty="0"/>
          </a:p>
          <a:p>
            <a:pPr algn="just"/>
            <a:r>
              <a:rPr lang="en-US" altLang="en-US" dirty="0"/>
              <a:t>If the dividend occupies only its least significant half (</a:t>
            </a:r>
            <a:r>
              <a:rPr lang="en-US" altLang="en-US" dirty="0" err="1"/>
              <a:t>lsh</a:t>
            </a:r>
            <a:r>
              <a:rPr lang="en-US" altLang="en-US" dirty="0"/>
              <a:t>) we must prepare its most significant half (</a:t>
            </a:r>
            <a:r>
              <a:rPr lang="en-US" altLang="en-US" dirty="0" err="1"/>
              <a:t>msh</a:t>
            </a:r>
            <a:r>
              <a:rPr lang="en-US" altLang="en-US" dirty="0"/>
              <a:t>) for a </a:t>
            </a:r>
            <a:r>
              <a:rPr lang="en-US" altLang="en-US" dirty="0" smtClean="0"/>
              <a:t>division</a:t>
            </a:r>
          </a:p>
          <a:p>
            <a:pPr algn="just"/>
            <a:endParaRPr lang="en-US" altLang="en-US" dirty="0"/>
          </a:p>
          <a:p>
            <a:pPr lvl="1" algn="just"/>
            <a:r>
              <a:rPr lang="en-US" altLang="en-US" dirty="0">
                <a:solidFill>
                  <a:schemeClr val="hlink"/>
                </a:solidFill>
              </a:rPr>
              <a:t>For DIV</a:t>
            </a:r>
            <a:r>
              <a:rPr lang="en-US" altLang="en-US" dirty="0"/>
              <a:t>:  the </a:t>
            </a:r>
            <a:r>
              <a:rPr lang="en-US" altLang="en-US" dirty="0" err="1"/>
              <a:t>msh</a:t>
            </a:r>
            <a:r>
              <a:rPr lang="en-US" altLang="en-US" dirty="0"/>
              <a:t> must be zero</a:t>
            </a:r>
          </a:p>
          <a:p>
            <a:pPr lvl="1" algn="just"/>
            <a:r>
              <a:rPr lang="en-US" altLang="en-US" dirty="0">
                <a:solidFill>
                  <a:schemeClr val="hlink"/>
                </a:solidFill>
              </a:rPr>
              <a:t>For IDIV</a:t>
            </a:r>
            <a:r>
              <a:rPr lang="en-US" altLang="en-US" dirty="0"/>
              <a:t>: the </a:t>
            </a:r>
            <a:r>
              <a:rPr lang="en-US" altLang="en-US" dirty="0" err="1">
                <a:solidFill>
                  <a:srgbClr val="FF0000"/>
                </a:solidFill>
              </a:rPr>
              <a:t>msh</a:t>
            </a:r>
            <a:r>
              <a:rPr lang="en-US" altLang="en-US" dirty="0">
                <a:solidFill>
                  <a:srgbClr val="FF0000"/>
                </a:solidFill>
              </a:rPr>
              <a:t> must be the </a:t>
            </a:r>
            <a:r>
              <a:rPr lang="en-US" altLang="en-US" i="1" dirty="0">
                <a:solidFill>
                  <a:srgbClr val="FF0000"/>
                </a:solidFill>
              </a:rPr>
              <a:t>sign extension</a:t>
            </a:r>
            <a:r>
              <a:rPr lang="en-US" altLang="en-US" dirty="0"/>
              <a:t> of the </a:t>
            </a:r>
            <a:r>
              <a:rPr lang="en-US" altLang="en-US" dirty="0" err="1"/>
              <a:t>lsh</a:t>
            </a:r>
            <a:r>
              <a:rPr lang="en-US" altLang="en-US" dirty="0"/>
              <a:t>  </a:t>
            </a:r>
          </a:p>
        </p:txBody>
      </p:sp>
    </p:spTree>
    <p:extLst>
      <p:ext uri="{BB962C8B-B14F-4D97-AF65-F5344CB8AC3E}">
        <p14:creationId xmlns:p14="http://schemas.microsoft.com/office/powerpoint/2010/main" val="3548881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4DEB2A2-7D95-4B4F-9BB6-181CD6DB20CF}" type="slidenum">
              <a:rPr lang="en-US" altLang="en-US">
                <a:solidFill>
                  <a:srgbClr val="FF9966"/>
                </a:solidFill>
              </a:rPr>
              <a:pPr/>
              <a:t>28</a:t>
            </a:fld>
            <a:endParaRPr lang="en-US" altLang="en-US">
              <a:solidFill>
                <a:srgbClr val="FF9966"/>
              </a:solidFill>
            </a:endParaRPr>
          </a:p>
        </p:txBody>
      </p:sp>
      <p:sp>
        <p:nvSpPr>
          <p:cNvPr id="84994" name="Rectangle 2"/>
          <p:cNvSpPr>
            <a:spLocks noGrp="1" noChangeArrowheads="1"/>
          </p:cNvSpPr>
          <p:nvPr>
            <p:ph type="title"/>
          </p:nvPr>
        </p:nvSpPr>
        <p:spPr/>
        <p:txBody>
          <a:bodyPr/>
          <a:lstStyle/>
          <a:p>
            <a:r>
              <a:rPr lang="en-US" altLang="en-US"/>
              <a:t>Preparing for DIV or IDIV</a:t>
            </a:r>
          </a:p>
        </p:txBody>
      </p:sp>
      <p:sp>
        <p:nvSpPr>
          <p:cNvPr id="84995" name="Rectangle 3"/>
          <p:cNvSpPr>
            <a:spLocks noGrp="1" noChangeArrowheads="1"/>
          </p:cNvSpPr>
          <p:nvPr>
            <p:ph type="body" idx="1"/>
          </p:nvPr>
        </p:nvSpPr>
        <p:spPr>
          <a:xfrm>
            <a:off x="152400" y="838200"/>
            <a:ext cx="8839200" cy="5867400"/>
          </a:xfrm>
        </p:spPr>
        <p:txBody>
          <a:bodyPr/>
          <a:lstStyle/>
          <a:p>
            <a:pPr algn="just"/>
            <a:r>
              <a:rPr lang="en-US" altLang="en-US" dirty="0"/>
              <a:t>To divide the unsigned number in AX by the unsigned number in BX, you must </a:t>
            </a:r>
            <a:r>
              <a:rPr lang="en-US" altLang="en-US" dirty="0" smtClean="0"/>
              <a:t>do</a:t>
            </a:r>
          </a:p>
          <a:p>
            <a:pPr algn="just"/>
            <a:endParaRPr lang="en-US" altLang="en-US" dirty="0"/>
          </a:p>
          <a:p>
            <a:pPr lvl="2" algn="just">
              <a:buFont typeface="Monotype Sorts" pitchFamily="2" charset="2"/>
              <a:buNone/>
            </a:pPr>
            <a:r>
              <a:rPr lang="en-US" altLang="en-US" dirty="0" err="1"/>
              <a:t>xor</a:t>
            </a:r>
            <a:r>
              <a:rPr lang="en-US" altLang="en-US" dirty="0"/>
              <a:t> </a:t>
            </a:r>
            <a:r>
              <a:rPr lang="en-US" altLang="en-US" dirty="0" err="1"/>
              <a:t>dx,dx</a:t>
            </a:r>
            <a:r>
              <a:rPr lang="en-US" altLang="en-US" dirty="0"/>
              <a:t>  ;or </a:t>
            </a:r>
            <a:r>
              <a:rPr lang="en-US" altLang="en-US" dirty="0" err="1">
                <a:solidFill>
                  <a:srgbClr val="FF0000"/>
                </a:solidFill>
              </a:rPr>
              <a:t>mov</a:t>
            </a:r>
            <a:r>
              <a:rPr lang="en-US" altLang="en-US" dirty="0">
                <a:solidFill>
                  <a:srgbClr val="FF0000"/>
                </a:solidFill>
              </a:rPr>
              <a:t> dx, 0</a:t>
            </a:r>
            <a:r>
              <a:rPr lang="en-US" altLang="en-US" dirty="0"/>
              <a:t> to fill DX with 0</a:t>
            </a:r>
          </a:p>
          <a:p>
            <a:pPr lvl="2" algn="just">
              <a:buFont typeface="Monotype Sorts" pitchFamily="2" charset="2"/>
              <a:buNone/>
            </a:pPr>
            <a:r>
              <a:rPr lang="en-US" altLang="en-US" dirty="0"/>
              <a:t>div </a:t>
            </a:r>
            <a:r>
              <a:rPr lang="en-US" altLang="en-US" dirty="0" err="1"/>
              <a:t>bx</a:t>
            </a:r>
            <a:endParaRPr lang="en-US" altLang="en-US" dirty="0"/>
          </a:p>
          <a:p>
            <a:pPr algn="just"/>
            <a:endParaRPr lang="en-US" altLang="en-US" dirty="0"/>
          </a:p>
          <a:p>
            <a:pPr algn="just"/>
            <a:r>
              <a:rPr lang="en-US" altLang="en-US" dirty="0"/>
              <a:t>To divide the signed number in AX by the signed number in BX, you must </a:t>
            </a:r>
            <a:r>
              <a:rPr lang="en-US" altLang="en-US" dirty="0" smtClean="0"/>
              <a:t>do</a:t>
            </a:r>
          </a:p>
          <a:p>
            <a:pPr algn="just"/>
            <a:endParaRPr lang="en-US" altLang="en-US" dirty="0"/>
          </a:p>
          <a:p>
            <a:pPr lvl="2" algn="just">
              <a:buFont typeface="Monotype Sorts" pitchFamily="2" charset="2"/>
              <a:buNone/>
            </a:pPr>
            <a:r>
              <a:rPr lang="en-US" altLang="en-US" dirty="0" err="1"/>
              <a:t>cwd</a:t>
            </a:r>
            <a:r>
              <a:rPr lang="en-US" altLang="en-US" dirty="0"/>
              <a:t>  ;to fill DX with sign extension of AX</a:t>
            </a:r>
          </a:p>
          <a:p>
            <a:pPr lvl="2" algn="just">
              <a:buFont typeface="Monotype Sorts" pitchFamily="2" charset="2"/>
              <a:buNone/>
            </a:pPr>
            <a:r>
              <a:rPr lang="en-US" altLang="en-US" dirty="0" err="1"/>
              <a:t>idiv</a:t>
            </a:r>
            <a:r>
              <a:rPr lang="en-US" altLang="en-US" dirty="0"/>
              <a:t> </a:t>
            </a:r>
            <a:r>
              <a:rPr lang="en-US" altLang="en-US" dirty="0" err="1"/>
              <a:t>bx</a:t>
            </a:r>
            <a:endParaRPr lang="en-US" altLang="en-US" dirty="0"/>
          </a:p>
          <a:p>
            <a:pPr algn="just"/>
            <a:endParaRPr lang="en-US" altLang="en-US" dirty="0"/>
          </a:p>
          <a:p>
            <a:pPr algn="just"/>
            <a:r>
              <a:rPr lang="en-US" altLang="en-US" dirty="0">
                <a:solidFill>
                  <a:srgbClr val="FF0000"/>
                </a:solidFill>
              </a:rPr>
              <a:t>Never assign the </a:t>
            </a:r>
            <a:r>
              <a:rPr lang="en-US" altLang="en-US" dirty="0" err="1">
                <a:solidFill>
                  <a:srgbClr val="FF0000"/>
                </a:solidFill>
              </a:rPr>
              <a:t>msh</a:t>
            </a:r>
            <a:r>
              <a:rPr lang="en-US" altLang="en-US" dirty="0">
                <a:solidFill>
                  <a:srgbClr val="FF0000"/>
                </a:solidFill>
              </a:rPr>
              <a:t> of the dividend to zero before performing IDIV</a:t>
            </a:r>
          </a:p>
        </p:txBody>
      </p:sp>
    </p:spTree>
    <p:extLst>
      <p:ext uri="{BB962C8B-B14F-4D97-AF65-F5344CB8AC3E}">
        <p14:creationId xmlns:p14="http://schemas.microsoft.com/office/powerpoint/2010/main" val="3149283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A4CB955C-A1FF-4376-B2D0-40BA168DD2F0}" type="slidenum">
              <a:rPr lang="en-US" altLang="en-US"/>
              <a:pPr/>
              <a:t>29</a:t>
            </a:fld>
            <a:endParaRPr lang="en-US" altLang="en-US"/>
          </a:p>
        </p:txBody>
      </p:sp>
      <p:sp>
        <p:nvSpPr>
          <p:cNvPr id="102402" name="Rectangle 2"/>
          <p:cNvSpPr>
            <a:spLocks noGrp="1" noChangeArrowheads="1"/>
          </p:cNvSpPr>
          <p:nvPr>
            <p:ph type="title"/>
          </p:nvPr>
        </p:nvSpPr>
        <p:spPr>
          <a:xfrm>
            <a:off x="533400" y="228600"/>
            <a:ext cx="8001000" cy="609600"/>
          </a:xfrm>
        </p:spPr>
        <p:txBody>
          <a:bodyPr/>
          <a:lstStyle/>
          <a:p>
            <a:r>
              <a:rPr lang="en-US" altLang="en-US"/>
              <a:t>Unsigned Arithmetic Expressions</a:t>
            </a:r>
          </a:p>
        </p:txBody>
      </p:sp>
      <p:sp>
        <p:nvSpPr>
          <p:cNvPr id="102403" name="Rectangle 3"/>
          <p:cNvSpPr>
            <a:spLocks noGrp="1" noChangeArrowheads="1"/>
          </p:cNvSpPr>
          <p:nvPr>
            <p:ph type="body" idx="1"/>
          </p:nvPr>
        </p:nvSpPr>
        <p:spPr>
          <a:xfrm>
            <a:off x="609600" y="990600"/>
            <a:ext cx="7772400" cy="2209800"/>
          </a:xfrm>
        </p:spPr>
        <p:txBody>
          <a:bodyPr/>
          <a:lstStyle/>
          <a:p>
            <a:r>
              <a:rPr lang="en-US" altLang="en-US" dirty="0"/>
              <a:t>Some good reasons to learn how to implement integer expressions:</a:t>
            </a:r>
          </a:p>
          <a:p>
            <a:pPr lvl="1"/>
            <a:r>
              <a:rPr lang="en-US" altLang="en-US" dirty="0"/>
              <a:t>Learn how do compilers do it</a:t>
            </a:r>
          </a:p>
          <a:p>
            <a:pPr lvl="1"/>
            <a:r>
              <a:rPr lang="en-US" altLang="en-US" dirty="0"/>
              <a:t>Test your understanding of MUL, IMUL, DIV, IDIV</a:t>
            </a:r>
          </a:p>
          <a:p>
            <a:pPr lvl="1"/>
            <a:r>
              <a:rPr lang="en-US" altLang="en-US" dirty="0"/>
              <a:t>Check for overflow (Carry and Overflow flags)</a:t>
            </a:r>
          </a:p>
        </p:txBody>
      </p:sp>
      <p:grpSp>
        <p:nvGrpSpPr>
          <p:cNvPr id="102410" name="Group 10"/>
          <p:cNvGrpSpPr>
            <a:grpSpLocks/>
          </p:cNvGrpSpPr>
          <p:nvPr/>
        </p:nvGrpSpPr>
        <p:grpSpPr bwMode="auto">
          <a:xfrm>
            <a:off x="609600" y="3200400"/>
            <a:ext cx="7391400" cy="2628900"/>
            <a:chOff x="384" y="1968"/>
            <a:chExt cx="4656" cy="1656"/>
          </a:xfrm>
        </p:grpSpPr>
        <p:sp>
          <p:nvSpPr>
            <p:cNvPr id="102404" name="Rectangle 4"/>
            <p:cNvSpPr>
              <a:spLocks noChangeArrowheads="1"/>
            </p:cNvSpPr>
            <p:nvPr/>
          </p:nvSpPr>
          <p:spPr bwMode="auto">
            <a:xfrm>
              <a:off x="384" y="1968"/>
              <a:ext cx="465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Example:   </a:t>
              </a:r>
              <a:r>
                <a:rPr lang="en-US" altLang="en-US" sz="2000" b="1">
                  <a:solidFill>
                    <a:schemeClr val="tx2"/>
                  </a:solidFill>
                  <a:latin typeface="Courier New" pitchFamily="49" charset="0"/>
                </a:rPr>
                <a:t>var4 = (var1 + var2) * var3</a:t>
              </a:r>
            </a:p>
          </p:txBody>
        </p:sp>
        <p:sp>
          <p:nvSpPr>
            <p:cNvPr id="102405" name="Text Box 5"/>
            <p:cNvSpPr txBox="1">
              <a:spLocks noChangeArrowheads="1"/>
            </p:cNvSpPr>
            <p:nvPr/>
          </p:nvSpPr>
          <p:spPr bwMode="auto">
            <a:xfrm>
              <a:off x="912" y="2400"/>
              <a:ext cx="3840" cy="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4788" algn="l"/>
                </a:tabLst>
                <a:defRPr sz="2400">
                  <a:solidFill>
                    <a:schemeClr val="tx1"/>
                  </a:solidFill>
                  <a:latin typeface="Times New Roman" pitchFamily="18" charset="0"/>
                </a:defRPr>
              </a:lvl1pPr>
              <a:lvl2pPr>
                <a:tabLst>
                  <a:tab pos="457200" algn="l"/>
                  <a:tab pos="2744788" algn="l"/>
                </a:tabLst>
                <a:defRPr sz="2400">
                  <a:solidFill>
                    <a:schemeClr val="tx1"/>
                  </a:solidFill>
                  <a:latin typeface="Times New Roman" pitchFamily="18" charset="0"/>
                </a:defRPr>
              </a:lvl2pPr>
              <a:lvl3pPr>
                <a:tabLst>
                  <a:tab pos="457200" algn="l"/>
                  <a:tab pos="2744788" algn="l"/>
                </a:tabLst>
                <a:defRPr sz="2400">
                  <a:solidFill>
                    <a:schemeClr val="tx1"/>
                  </a:solidFill>
                  <a:latin typeface="Times New Roman" pitchFamily="18" charset="0"/>
                </a:defRPr>
              </a:lvl3pPr>
              <a:lvl4pPr>
                <a:tabLst>
                  <a:tab pos="457200" algn="l"/>
                  <a:tab pos="2744788" algn="l"/>
                </a:tabLst>
                <a:defRPr sz="2400">
                  <a:solidFill>
                    <a:schemeClr val="tx1"/>
                  </a:solidFill>
                  <a:latin typeface="Times New Roman" pitchFamily="18" charset="0"/>
                </a:defRPr>
              </a:lvl4pPr>
              <a:lvl5pPr>
                <a:tabLst>
                  <a:tab pos="457200" algn="l"/>
                  <a:tab pos="2744788" algn="l"/>
                </a:tabLst>
                <a:defRPr sz="2400">
                  <a:solidFill>
                    <a:schemeClr val="tx1"/>
                  </a:solidFill>
                  <a:latin typeface="Times New Roman" pitchFamily="18" charset="0"/>
                </a:defRPr>
              </a:lvl5pPr>
              <a:lvl6pPr fontAlgn="base">
                <a:spcBef>
                  <a:spcPct val="0"/>
                </a:spcBef>
                <a:spcAft>
                  <a:spcPct val="0"/>
                </a:spcAft>
                <a:tabLst>
                  <a:tab pos="457200" algn="l"/>
                  <a:tab pos="2744788" algn="l"/>
                </a:tabLst>
                <a:defRPr sz="2400">
                  <a:solidFill>
                    <a:schemeClr val="tx1"/>
                  </a:solidFill>
                  <a:latin typeface="Times New Roman" pitchFamily="18" charset="0"/>
                </a:defRPr>
              </a:lvl6pPr>
              <a:lvl7pPr fontAlgn="base">
                <a:spcBef>
                  <a:spcPct val="0"/>
                </a:spcBef>
                <a:spcAft>
                  <a:spcPct val="0"/>
                </a:spcAft>
                <a:tabLst>
                  <a:tab pos="457200" algn="l"/>
                  <a:tab pos="2744788" algn="l"/>
                </a:tabLst>
                <a:defRPr sz="2400">
                  <a:solidFill>
                    <a:schemeClr val="tx1"/>
                  </a:solidFill>
                  <a:latin typeface="Times New Roman" pitchFamily="18" charset="0"/>
                </a:defRPr>
              </a:lvl7pPr>
              <a:lvl8pPr fontAlgn="base">
                <a:spcBef>
                  <a:spcPct val="0"/>
                </a:spcBef>
                <a:spcAft>
                  <a:spcPct val="0"/>
                </a:spcAft>
                <a:tabLst>
                  <a:tab pos="457200" algn="l"/>
                  <a:tab pos="2744788" algn="l"/>
                </a:tabLst>
                <a:defRPr sz="2400">
                  <a:solidFill>
                    <a:schemeClr val="tx1"/>
                  </a:solidFill>
                  <a:latin typeface="Times New Roman" pitchFamily="18" charset="0"/>
                </a:defRPr>
              </a:lvl8pPr>
              <a:lvl9pPr fontAlgn="base">
                <a:spcBef>
                  <a:spcPct val="0"/>
                </a:spcBef>
                <a:spcAft>
                  <a:spcPct val="0"/>
                </a:spcAft>
                <a:tabLst>
                  <a:tab pos="457200" algn="l"/>
                  <a:tab pos="2744788"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 Assume unsigned operands</a:t>
              </a:r>
            </a:p>
            <a:p>
              <a:pPr>
                <a:lnSpc>
                  <a:spcPct val="50000"/>
                </a:lnSpc>
                <a:spcBef>
                  <a:spcPct val="50000"/>
                </a:spcBef>
              </a:pPr>
              <a:r>
                <a:rPr lang="en-US" altLang="en-US" sz="1800" b="1">
                  <a:latin typeface="Courier New" pitchFamily="49" charset="0"/>
                </a:rPr>
                <a:t>mov  eax,var1</a:t>
              </a:r>
            </a:p>
            <a:p>
              <a:pPr>
                <a:lnSpc>
                  <a:spcPct val="50000"/>
                </a:lnSpc>
                <a:spcBef>
                  <a:spcPct val="50000"/>
                </a:spcBef>
              </a:pPr>
              <a:r>
                <a:rPr lang="en-US" altLang="en-US" sz="1800" b="1">
                  <a:latin typeface="Courier New" pitchFamily="49" charset="0"/>
                </a:rPr>
                <a:t>add  eax,var2	; EAX = var1 + var2</a:t>
              </a:r>
            </a:p>
            <a:p>
              <a:pPr>
                <a:lnSpc>
                  <a:spcPct val="50000"/>
                </a:lnSpc>
                <a:spcBef>
                  <a:spcPct val="50000"/>
                </a:spcBef>
              </a:pPr>
              <a:r>
                <a:rPr lang="en-US" altLang="en-US" sz="1800" b="1">
                  <a:latin typeface="Courier New" pitchFamily="49" charset="0"/>
                </a:rPr>
                <a:t>mul  var3	; EAX = EAX * var3</a:t>
              </a:r>
            </a:p>
            <a:p>
              <a:pPr>
                <a:lnSpc>
                  <a:spcPct val="50000"/>
                </a:lnSpc>
                <a:spcBef>
                  <a:spcPct val="50000"/>
                </a:spcBef>
              </a:pPr>
              <a:r>
                <a:rPr lang="en-US" altLang="en-US" sz="1800" b="1">
                  <a:latin typeface="Courier New" pitchFamily="49" charset="0"/>
                </a:rPr>
                <a:t>jc   TooBig	; check for carry</a:t>
              </a:r>
            </a:p>
            <a:p>
              <a:pPr>
                <a:lnSpc>
                  <a:spcPct val="50000"/>
                </a:lnSpc>
                <a:spcBef>
                  <a:spcPct val="50000"/>
                </a:spcBef>
              </a:pPr>
              <a:r>
                <a:rPr lang="en-US" altLang="en-US" sz="1800" b="1">
                  <a:latin typeface="Courier New" pitchFamily="49" charset="0"/>
                </a:rPr>
                <a:t>mov  var4,eax	; save product</a:t>
              </a:r>
              <a:endParaRPr lang="en-US" altLang="en-US" sz="1800" b="1" baseline="30000">
                <a:latin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457200" y="6400800"/>
            <a:ext cx="4419600" cy="304800"/>
          </a:xfrm>
        </p:spPr>
        <p:txBody>
          <a:bodyPr/>
          <a:lstStyle/>
          <a:p>
            <a:r>
              <a:rPr lang="en-US" altLang="en-US" dirty="0"/>
              <a:t>Irvine, Kip R. Assembly Language for x86 Processors 6/e, 2010.</a:t>
            </a:r>
          </a:p>
        </p:txBody>
      </p:sp>
      <p:sp>
        <p:nvSpPr>
          <p:cNvPr id="6" name="Slide Number Placeholder 4"/>
          <p:cNvSpPr>
            <a:spLocks noGrp="1"/>
          </p:cNvSpPr>
          <p:nvPr>
            <p:ph type="sldNum" sz="quarter" idx="11"/>
          </p:nvPr>
        </p:nvSpPr>
        <p:spPr/>
        <p:txBody>
          <a:bodyPr/>
          <a:lstStyle/>
          <a:p>
            <a:fld id="{913BB46F-65D2-4A32-8A2F-FBBF2083D17D}" type="slidenum">
              <a:rPr lang="en-US" altLang="en-US"/>
              <a:pPr/>
              <a:t>3</a:t>
            </a:fld>
            <a:endParaRPr lang="en-US" altLang="en-US"/>
          </a:p>
        </p:txBody>
      </p:sp>
      <p:sp>
        <p:nvSpPr>
          <p:cNvPr id="98306" name="Rectangle 2"/>
          <p:cNvSpPr>
            <a:spLocks noGrp="1" noChangeArrowheads="1"/>
          </p:cNvSpPr>
          <p:nvPr>
            <p:ph type="title"/>
          </p:nvPr>
        </p:nvSpPr>
        <p:spPr/>
        <p:txBody>
          <a:bodyPr/>
          <a:lstStyle/>
          <a:p>
            <a:r>
              <a:rPr lang="en-US" altLang="en-US" dirty="0"/>
              <a:t>MUL Instruction</a:t>
            </a:r>
          </a:p>
        </p:txBody>
      </p:sp>
      <p:sp>
        <p:nvSpPr>
          <p:cNvPr id="98307" name="Rectangle 3"/>
          <p:cNvSpPr>
            <a:spLocks noGrp="1" noChangeArrowheads="1"/>
          </p:cNvSpPr>
          <p:nvPr>
            <p:ph type="body" idx="1"/>
          </p:nvPr>
        </p:nvSpPr>
        <p:spPr>
          <a:xfrm>
            <a:off x="609600" y="1143000"/>
            <a:ext cx="7772400" cy="5257800"/>
          </a:xfrm>
        </p:spPr>
        <p:txBody>
          <a:bodyPr/>
          <a:lstStyle/>
          <a:p>
            <a:r>
              <a:rPr lang="en-US" altLang="en-US" sz="2000" dirty="0"/>
              <a:t>The MUL (unsigned multiply) instruction multiplies an 8-, 16-, or 32-bit operand by either AL, AX, or EAX. </a:t>
            </a:r>
          </a:p>
          <a:p>
            <a:endParaRPr lang="en-US" altLang="en-US" sz="2000" dirty="0"/>
          </a:p>
          <a:p>
            <a:r>
              <a:rPr lang="en-US" altLang="en-US" sz="2000" dirty="0"/>
              <a:t>The instruction formats are:</a:t>
            </a:r>
          </a:p>
          <a:p>
            <a:pPr lvl="2">
              <a:buFontTx/>
              <a:buNone/>
            </a:pPr>
            <a:r>
              <a:rPr lang="en-US" altLang="en-US" sz="1800" b="1" dirty="0">
                <a:latin typeface="Courier New" pitchFamily="49" charset="0"/>
              </a:rPr>
              <a:t>MUL </a:t>
            </a:r>
            <a:r>
              <a:rPr lang="en-US" altLang="en-US" sz="1800" b="1" dirty="0" smtClean="0">
                <a:latin typeface="Courier New" pitchFamily="49" charset="0"/>
              </a:rPr>
              <a:t>r/m8</a:t>
            </a:r>
            <a:endParaRPr lang="en-US" altLang="en-US" sz="1800" b="1" dirty="0">
              <a:latin typeface="Courier New" pitchFamily="49" charset="0"/>
            </a:endParaRPr>
          </a:p>
          <a:p>
            <a:pPr lvl="2">
              <a:buFontTx/>
              <a:buNone/>
            </a:pPr>
            <a:r>
              <a:rPr lang="en-US" altLang="en-US" sz="1800" b="1" dirty="0">
                <a:latin typeface="Courier New" pitchFamily="49" charset="0"/>
              </a:rPr>
              <a:t>MUL r/m16</a:t>
            </a:r>
          </a:p>
          <a:p>
            <a:pPr lvl="2">
              <a:buFontTx/>
              <a:buNone/>
            </a:pPr>
            <a:r>
              <a:rPr lang="en-US" altLang="en-US" sz="1800" b="1" dirty="0">
                <a:latin typeface="Courier New" pitchFamily="49" charset="0"/>
              </a:rPr>
              <a:t>MUL </a:t>
            </a:r>
            <a:r>
              <a:rPr lang="en-US" altLang="en-US" sz="1800" b="1" dirty="0" smtClean="0">
                <a:latin typeface="Courier New" pitchFamily="49" charset="0"/>
              </a:rPr>
              <a:t>r/m32</a:t>
            </a:r>
          </a:p>
          <a:p>
            <a:pPr lvl="2">
              <a:buFontTx/>
              <a:buNone/>
            </a:pPr>
            <a:endParaRPr lang="en-US" altLang="en-US" sz="1800" b="1" dirty="0">
              <a:latin typeface="Courier New" pitchFamily="49" charset="0"/>
            </a:endParaRPr>
          </a:p>
          <a:p>
            <a:pPr lvl="2">
              <a:buFontTx/>
              <a:buNone/>
            </a:pPr>
            <a:endParaRPr lang="en-US" altLang="en-US" sz="1800" b="1" dirty="0" smtClean="0">
              <a:latin typeface="Courier New" pitchFamily="49" charset="0"/>
            </a:endParaRPr>
          </a:p>
          <a:p>
            <a:pPr lvl="2">
              <a:buFontTx/>
              <a:buNone/>
            </a:pPr>
            <a:endParaRPr lang="en-US" altLang="en-US" sz="1800" b="1" dirty="0">
              <a:latin typeface="Courier New" pitchFamily="49" charset="0"/>
            </a:endParaRPr>
          </a:p>
          <a:p>
            <a:pPr lvl="2">
              <a:buFontTx/>
              <a:buNone/>
            </a:pPr>
            <a:endParaRPr lang="en-US" altLang="en-US" sz="1800" b="1" dirty="0" smtClean="0">
              <a:latin typeface="Courier New" pitchFamily="49" charset="0"/>
            </a:endParaRPr>
          </a:p>
          <a:p>
            <a:pPr lvl="2">
              <a:buFontTx/>
              <a:buNone/>
            </a:pPr>
            <a:endParaRPr lang="en-US" altLang="en-US" sz="1800" b="1" dirty="0">
              <a:latin typeface="Courier New" pitchFamily="49" charset="0"/>
            </a:endParaRPr>
          </a:p>
          <a:p>
            <a:pPr lvl="2">
              <a:buFontTx/>
              <a:buNone/>
            </a:pPr>
            <a:endParaRPr lang="en-US" altLang="en-US" sz="1800" b="1" dirty="0" smtClean="0">
              <a:latin typeface="Courier New" pitchFamily="49" charset="0"/>
            </a:endParaRPr>
          </a:p>
          <a:p>
            <a:pPr lvl="2">
              <a:buFontTx/>
              <a:buNone/>
            </a:pPr>
            <a:endParaRPr lang="en-US" altLang="en-US" sz="1800" b="1" dirty="0" smtClean="0">
              <a:latin typeface="Courier New" pitchFamily="49" charset="0"/>
            </a:endParaRPr>
          </a:p>
          <a:p>
            <a:pPr>
              <a:lnSpc>
                <a:spcPct val="90000"/>
              </a:lnSpc>
            </a:pPr>
            <a:r>
              <a:rPr lang="en-US" altLang="en-US" sz="1800" dirty="0" smtClean="0">
                <a:solidFill>
                  <a:srgbClr val="FFC000"/>
                </a:solidFill>
              </a:rPr>
              <a:t>Hence, there is always enough space to hold the result (the product)</a:t>
            </a:r>
          </a:p>
          <a:p>
            <a:pPr lvl="1">
              <a:lnSpc>
                <a:spcPct val="90000"/>
              </a:lnSpc>
            </a:pPr>
            <a:r>
              <a:rPr lang="en-US" altLang="en-US" sz="1800" dirty="0" smtClean="0">
                <a:solidFill>
                  <a:srgbClr val="FFC000"/>
                </a:solidFill>
              </a:rPr>
              <a:t>Size of Result is always </a:t>
            </a:r>
            <a:r>
              <a:rPr lang="en-US" altLang="en-US" sz="1800" b="1" i="1" u="sng" dirty="0" smtClean="0">
                <a:solidFill>
                  <a:srgbClr val="FFC000"/>
                </a:solidFill>
              </a:rPr>
              <a:t>twice</a:t>
            </a:r>
            <a:r>
              <a:rPr lang="en-US" altLang="en-US" sz="1800" dirty="0" smtClean="0">
                <a:solidFill>
                  <a:srgbClr val="FFC000"/>
                </a:solidFill>
              </a:rPr>
              <a:t> larger as Source and Multiplicand</a:t>
            </a:r>
            <a:endParaRPr lang="en-US" altLang="en-US" sz="1800" b="1" dirty="0">
              <a:solidFill>
                <a:srgbClr val="FFC000"/>
              </a:solidFill>
              <a:latin typeface="Courier New" pitchFamily="49" charset="0"/>
            </a:endParaRPr>
          </a:p>
        </p:txBody>
      </p:sp>
      <p:pic>
        <p:nvPicPr>
          <p:cNvPr id="9831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86200"/>
            <a:ext cx="5257800"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x86 Processors 6/e, 2010.</a:t>
            </a:r>
          </a:p>
        </p:txBody>
      </p:sp>
      <p:sp>
        <p:nvSpPr>
          <p:cNvPr id="9" name="Slide Number Placeholder 4"/>
          <p:cNvSpPr>
            <a:spLocks noGrp="1"/>
          </p:cNvSpPr>
          <p:nvPr>
            <p:ph type="sldNum" sz="quarter" idx="11"/>
          </p:nvPr>
        </p:nvSpPr>
        <p:spPr/>
        <p:txBody>
          <a:bodyPr/>
          <a:lstStyle/>
          <a:p>
            <a:fld id="{DE6405C2-70B4-4E73-BF9E-1D67C6495F68}" type="slidenum">
              <a:rPr lang="en-US" altLang="en-US"/>
              <a:pPr/>
              <a:t>30</a:t>
            </a:fld>
            <a:endParaRPr lang="en-US" altLang="en-US"/>
          </a:p>
        </p:txBody>
      </p:sp>
      <p:sp>
        <p:nvSpPr>
          <p:cNvPr id="125954" name="Rectangle 2"/>
          <p:cNvSpPr>
            <a:spLocks noGrp="1" noChangeArrowheads="1"/>
          </p:cNvSpPr>
          <p:nvPr>
            <p:ph type="title"/>
          </p:nvPr>
        </p:nvSpPr>
        <p:spPr>
          <a:xfrm>
            <a:off x="533400" y="228600"/>
            <a:ext cx="8229600" cy="609600"/>
          </a:xfrm>
        </p:spPr>
        <p:txBody>
          <a:bodyPr/>
          <a:lstStyle/>
          <a:p>
            <a:r>
              <a:rPr lang="en-US" altLang="en-US"/>
              <a:t>Signed Arithmetic Expressions</a:t>
            </a:r>
            <a:r>
              <a:rPr lang="en-US" altLang="en-US" sz="2400"/>
              <a:t>  (1 of 2)</a:t>
            </a:r>
          </a:p>
        </p:txBody>
      </p:sp>
      <p:sp>
        <p:nvSpPr>
          <p:cNvPr id="125956" name="Rectangle 4"/>
          <p:cNvSpPr>
            <a:spLocks noChangeArrowheads="1"/>
          </p:cNvSpPr>
          <p:nvPr/>
        </p:nvSpPr>
        <p:spPr bwMode="auto">
          <a:xfrm>
            <a:off x="609600" y="9906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Example:   </a:t>
            </a:r>
            <a:r>
              <a:rPr lang="en-US" altLang="en-US" sz="2000" b="1">
                <a:solidFill>
                  <a:schemeClr val="tx2"/>
                </a:solidFill>
                <a:latin typeface="Courier New" pitchFamily="49" charset="0"/>
              </a:rPr>
              <a:t>eax = (-var1 * var2) + var3</a:t>
            </a:r>
          </a:p>
        </p:txBody>
      </p:sp>
      <p:sp>
        <p:nvSpPr>
          <p:cNvPr id="125957" name="Text Box 5"/>
          <p:cNvSpPr txBox="1">
            <a:spLocks noChangeArrowheads="1"/>
          </p:cNvSpPr>
          <p:nvPr/>
        </p:nvSpPr>
        <p:spPr bwMode="auto">
          <a:xfrm>
            <a:off x="1447800" y="1524000"/>
            <a:ext cx="6172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4788" algn="l"/>
              </a:tabLst>
              <a:defRPr sz="2400">
                <a:solidFill>
                  <a:schemeClr val="tx1"/>
                </a:solidFill>
                <a:latin typeface="Times New Roman" pitchFamily="18" charset="0"/>
              </a:defRPr>
            </a:lvl1pPr>
            <a:lvl2pPr>
              <a:tabLst>
                <a:tab pos="457200" algn="l"/>
                <a:tab pos="2744788" algn="l"/>
              </a:tabLst>
              <a:defRPr sz="2400">
                <a:solidFill>
                  <a:schemeClr val="tx1"/>
                </a:solidFill>
                <a:latin typeface="Times New Roman" pitchFamily="18" charset="0"/>
              </a:defRPr>
            </a:lvl2pPr>
            <a:lvl3pPr>
              <a:tabLst>
                <a:tab pos="457200" algn="l"/>
                <a:tab pos="2744788" algn="l"/>
              </a:tabLst>
              <a:defRPr sz="2400">
                <a:solidFill>
                  <a:schemeClr val="tx1"/>
                </a:solidFill>
                <a:latin typeface="Times New Roman" pitchFamily="18" charset="0"/>
              </a:defRPr>
            </a:lvl3pPr>
            <a:lvl4pPr>
              <a:tabLst>
                <a:tab pos="457200" algn="l"/>
                <a:tab pos="2744788" algn="l"/>
              </a:tabLst>
              <a:defRPr sz="2400">
                <a:solidFill>
                  <a:schemeClr val="tx1"/>
                </a:solidFill>
                <a:latin typeface="Times New Roman" pitchFamily="18" charset="0"/>
              </a:defRPr>
            </a:lvl4pPr>
            <a:lvl5pPr>
              <a:tabLst>
                <a:tab pos="457200" algn="l"/>
                <a:tab pos="2744788" algn="l"/>
              </a:tabLst>
              <a:defRPr sz="2400">
                <a:solidFill>
                  <a:schemeClr val="tx1"/>
                </a:solidFill>
                <a:latin typeface="Times New Roman" pitchFamily="18" charset="0"/>
              </a:defRPr>
            </a:lvl5pPr>
            <a:lvl6pPr fontAlgn="base">
              <a:spcBef>
                <a:spcPct val="0"/>
              </a:spcBef>
              <a:spcAft>
                <a:spcPct val="0"/>
              </a:spcAft>
              <a:tabLst>
                <a:tab pos="457200" algn="l"/>
                <a:tab pos="2744788" algn="l"/>
              </a:tabLst>
              <a:defRPr sz="2400">
                <a:solidFill>
                  <a:schemeClr val="tx1"/>
                </a:solidFill>
                <a:latin typeface="Times New Roman" pitchFamily="18" charset="0"/>
              </a:defRPr>
            </a:lvl6pPr>
            <a:lvl7pPr fontAlgn="base">
              <a:spcBef>
                <a:spcPct val="0"/>
              </a:spcBef>
              <a:spcAft>
                <a:spcPct val="0"/>
              </a:spcAft>
              <a:tabLst>
                <a:tab pos="457200" algn="l"/>
                <a:tab pos="2744788" algn="l"/>
              </a:tabLst>
              <a:defRPr sz="2400">
                <a:solidFill>
                  <a:schemeClr val="tx1"/>
                </a:solidFill>
                <a:latin typeface="Times New Roman" pitchFamily="18" charset="0"/>
              </a:defRPr>
            </a:lvl7pPr>
            <a:lvl8pPr fontAlgn="base">
              <a:spcBef>
                <a:spcPct val="0"/>
              </a:spcBef>
              <a:spcAft>
                <a:spcPct val="0"/>
              </a:spcAft>
              <a:tabLst>
                <a:tab pos="457200" algn="l"/>
                <a:tab pos="2744788" algn="l"/>
              </a:tabLst>
              <a:defRPr sz="2400">
                <a:solidFill>
                  <a:schemeClr val="tx1"/>
                </a:solidFill>
                <a:latin typeface="Times New Roman" pitchFamily="18" charset="0"/>
              </a:defRPr>
            </a:lvl8pPr>
            <a:lvl9pPr fontAlgn="base">
              <a:spcBef>
                <a:spcPct val="0"/>
              </a:spcBef>
              <a:spcAft>
                <a:spcPct val="0"/>
              </a:spcAft>
              <a:tabLst>
                <a:tab pos="457200" algn="l"/>
                <a:tab pos="2744788"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eax,var1</a:t>
            </a:r>
          </a:p>
          <a:p>
            <a:pPr>
              <a:lnSpc>
                <a:spcPct val="50000"/>
              </a:lnSpc>
              <a:spcBef>
                <a:spcPct val="50000"/>
              </a:spcBef>
            </a:pPr>
            <a:r>
              <a:rPr lang="en-US" altLang="en-US" sz="1800" b="1">
                <a:latin typeface="Courier New" pitchFamily="49" charset="0"/>
              </a:rPr>
              <a:t>neg  eax</a:t>
            </a:r>
          </a:p>
          <a:p>
            <a:pPr>
              <a:lnSpc>
                <a:spcPct val="50000"/>
              </a:lnSpc>
              <a:spcBef>
                <a:spcPct val="50000"/>
              </a:spcBef>
            </a:pPr>
            <a:r>
              <a:rPr lang="en-US" altLang="en-US" sz="1800" b="1">
                <a:latin typeface="Courier New" pitchFamily="49" charset="0"/>
              </a:rPr>
              <a:t>imul var2</a:t>
            </a:r>
          </a:p>
          <a:p>
            <a:pPr>
              <a:lnSpc>
                <a:spcPct val="50000"/>
              </a:lnSpc>
              <a:spcBef>
                <a:spcPct val="50000"/>
              </a:spcBef>
            </a:pPr>
            <a:r>
              <a:rPr lang="en-US" altLang="en-US" sz="1800" b="1">
                <a:latin typeface="Courier New" pitchFamily="49" charset="0"/>
              </a:rPr>
              <a:t>jo   TooBig	; check for overflow</a:t>
            </a:r>
          </a:p>
          <a:p>
            <a:pPr>
              <a:lnSpc>
                <a:spcPct val="50000"/>
              </a:lnSpc>
              <a:spcBef>
                <a:spcPct val="50000"/>
              </a:spcBef>
            </a:pPr>
            <a:r>
              <a:rPr lang="en-US" altLang="en-US" sz="1800" b="1">
                <a:latin typeface="Courier New" pitchFamily="49" charset="0"/>
              </a:rPr>
              <a:t>add  eax,var3</a:t>
            </a:r>
          </a:p>
          <a:p>
            <a:pPr>
              <a:lnSpc>
                <a:spcPct val="50000"/>
              </a:lnSpc>
              <a:spcBef>
                <a:spcPct val="50000"/>
              </a:spcBef>
            </a:pPr>
            <a:r>
              <a:rPr lang="en-US" altLang="en-US" sz="1800" b="1">
                <a:latin typeface="Courier New" pitchFamily="49" charset="0"/>
              </a:rPr>
              <a:t>jo   TooBig	; check for overflow</a:t>
            </a:r>
          </a:p>
        </p:txBody>
      </p:sp>
      <p:grpSp>
        <p:nvGrpSpPr>
          <p:cNvPr id="125961" name="Group 9"/>
          <p:cNvGrpSpPr>
            <a:grpSpLocks/>
          </p:cNvGrpSpPr>
          <p:nvPr/>
        </p:nvGrpSpPr>
        <p:grpSpPr bwMode="auto">
          <a:xfrm>
            <a:off x="685800" y="3505200"/>
            <a:ext cx="7315200" cy="2667000"/>
            <a:chOff x="432" y="2208"/>
            <a:chExt cx="4608" cy="1680"/>
          </a:xfrm>
        </p:grpSpPr>
        <p:sp>
          <p:nvSpPr>
            <p:cNvPr id="125959" name="Rectangle 7"/>
            <p:cNvSpPr>
              <a:spLocks noChangeArrowheads="1"/>
            </p:cNvSpPr>
            <p:nvPr/>
          </p:nvSpPr>
          <p:spPr bwMode="auto">
            <a:xfrm>
              <a:off x="432" y="2208"/>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Example:   </a:t>
              </a:r>
              <a:r>
                <a:rPr lang="en-US" altLang="en-US" sz="2000" b="1">
                  <a:solidFill>
                    <a:schemeClr val="tx2"/>
                  </a:solidFill>
                  <a:latin typeface="Courier New" pitchFamily="49" charset="0"/>
                </a:rPr>
                <a:t>var4 = (var1 * 5) / (var2 – 3)</a:t>
              </a:r>
            </a:p>
          </p:txBody>
        </p:sp>
        <p:sp>
          <p:nvSpPr>
            <p:cNvPr id="125960" name="Text Box 8"/>
            <p:cNvSpPr txBox="1">
              <a:spLocks noChangeArrowheads="1"/>
            </p:cNvSpPr>
            <p:nvPr/>
          </p:nvSpPr>
          <p:spPr bwMode="auto">
            <a:xfrm>
              <a:off x="912" y="2592"/>
              <a:ext cx="3936"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205163" algn="l"/>
                </a:tabLst>
                <a:defRPr sz="2400">
                  <a:solidFill>
                    <a:schemeClr val="tx1"/>
                  </a:solidFill>
                  <a:latin typeface="Times New Roman" pitchFamily="18" charset="0"/>
                </a:defRPr>
              </a:lvl1pPr>
              <a:lvl2pPr>
                <a:tabLst>
                  <a:tab pos="457200" algn="l"/>
                  <a:tab pos="3205163" algn="l"/>
                </a:tabLst>
                <a:defRPr sz="2400">
                  <a:solidFill>
                    <a:schemeClr val="tx1"/>
                  </a:solidFill>
                  <a:latin typeface="Times New Roman" pitchFamily="18" charset="0"/>
                </a:defRPr>
              </a:lvl2pPr>
              <a:lvl3pPr>
                <a:tabLst>
                  <a:tab pos="457200" algn="l"/>
                  <a:tab pos="3205163" algn="l"/>
                </a:tabLst>
                <a:defRPr sz="2400">
                  <a:solidFill>
                    <a:schemeClr val="tx1"/>
                  </a:solidFill>
                  <a:latin typeface="Times New Roman" pitchFamily="18" charset="0"/>
                </a:defRPr>
              </a:lvl3pPr>
              <a:lvl4pPr>
                <a:tabLst>
                  <a:tab pos="457200" algn="l"/>
                  <a:tab pos="3205163" algn="l"/>
                </a:tabLst>
                <a:defRPr sz="2400">
                  <a:solidFill>
                    <a:schemeClr val="tx1"/>
                  </a:solidFill>
                  <a:latin typeface="Times New Roman" pitchFamily="18" charset="0"/>
                </a:defRPr>
              </a:lvl4pPr>
              <a:lvl5pPr>
                <a:tabLst>
                  <a:tab pos="457200" algn="l"/>
                  <a:tab pos="3205163" algn="l"/>
                </a:tabLst>
                <a:defRPr sz="2400">
                  <a:solidFill>
                    <a:schemeClr val="tx1"/>
                  </a:solidFill>
                  <a:latin typeface="Times New Roman" pitchFamily="18" charset="0"/>
                </a:defRPr>
              </a:lvl5pPr>
              <a:lvl6pPr fontAlgn="base">
                <a:spcBef>
                  <a:spcPct val="0"/>
                </a:spcBef>
                <a:spcAft>
                  <a:spcPct val="0"/>
                </a:spcAft>
                <a:tabLst>
                  <a:tab pos="457200" algn="l"/>
                  <a:tab pos="3205163" algn="l"/>
                </a:tabLst>
                <a:defRPr sz="2400">
                  <a:solidFill>
                    <a:schemeClr val="tx1"/>
                  </a:solidFill>
                  <a:latin typeface="Times New Roman" pitchFamily="18" charset="0"/>
                </a:defRPr>
              </a:lvl6pPr>
              <a:lvl7pPr fontAlgn="base">
                <a:spcBef>
                  <a:spcPct val="0"/>
                </a:spcBef>
                <a:spcAft>
                  <a:spcPct val="0"/>
                </a:spcAft>
                <a:tabLst>
                  <a:tab pos="457200" algn="l"/>
                  <a:tab pos="3205163" algn="l"/>
                </a:tabLst>
                <a:defRPr sz="2400">
                  <a:solidFill>
                    <a:schemeClr val="tx1"/>
                  </a:solidFill>
                  <a:latin typeface="Times New Roman" pitchFamily="18" charset="0"/>
                </a:defRPr>
              </a:lvl7pPr>
              <a:lvl8pPr fontAlgn="base">
                <a:spcBef>
                  <a:spcPct val="0"/>
                </a:spcBef>
                <a:spcAft>
                  <a:spcPct val="0"/>
                </a:spcAft>
                <a:tabLst>
                  <a:tab pos="457200" algn="l"/>
                  <a:tab pos="3205163" algn="l"/>
                </a:tabLst>
                <a:defRPr sz="2400">
                  <a:solidFill>
                    <a:schemeClr val="tx1"/>
                  </a:solidFill>
                  <a:latin typeface="Times New Roman" pitchFamily="18" charset="0"/>
                </a:defRPr>
              </a:lvl8pPr>
              <a:lvl9pPr fontAlgn="base">
                <a:spcBef>
                  <a:spcPct val="0"/>
                </a:spcBef>
                <a:spcAft>
                  <a:spcPct val="0"/>
                </a:spcAft>
                <a:tabLst>
                  <a:tab pos="457200" algn="l"/>
                  <a:tab pos="320516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eax,var1 	; left side</a:t>
              </a:r>
            </a:p>
            <a:p>
              <a:pPr>
                <a:lnSpc>
                  <a:spcPct val="50000"/>
                </a:lnSpc>
                <a:spcBef>
                  <a:spcPct val="50000"/>
                </a:spcBef>
              </a:pPr>
              <a:r>
                <a:rPr lang="en-US" altLang="en-US" sz="1800" b="1">
                  <a:latin typeface="Courier New" pitchFamily="49" charset="0"/>
                </a:rPr>
                <a:t>mov  ebx,5</a:t>
              </a:r>
            </a:p>
            <a:p>
              <a:pPr>
                <a:lnSpc>
                  <a:spcPct val="50000"/>
                </a:lnSpc>
                <a:spcBef>
                  <a:spcPct val="50000"/>
                </a:spcBef>
              </a:pPr>
              <a:r>
                <a:rPr lang="en-US" altLang="en-US" sz="1800" b="1">
                  <a:latin typeface="Courier New" pitchFamily="49" charset="0"/>
                </a:rPr>
                <a:t>imul ebx 	; EDX:EAX = product</a:t>
              </a:r>
            </a:p>
            <a:p>
              <a:pPr>
                <a:lnSpc>
                  <a:spcPct val="50000"/>
                </a:lnSpc>
                <a:spcBef>
                  <a:spcPct val="50000"/>
                </a:spcBef>
              </a:pPr>
              <a:r>
                <a:rPr lang="en-US" altLang="en-US" sz="1800" b="1">
                  <a:latin typeface="Courier New" pitchFamily="49" charset="0"/>
                </a:rPr>
                <a:t>mov  ebx,var2 	; right side</a:t>
              </a:r>
            </a:p>
            <a:p>
              <a:pPr>
                <a:lnSpc>
                  <a:spcPct val="50000"/>
                </a:lnSpc>
                <a:spcBef>
                  <a:spcPct val="50000"/>
                </a:spcBef>
              </a:pPr>
              <a:r>
                <a:rPr lang="en-US" altLang="en-US" sz="1800" b="1">
                  <a:latin typeface="Courier New" pitchFamily="49" charset="0"/>
                </a:rPr>
                <a:t>sub  ebx,3</a:t>
              </a:r>
            </a:p>
            <a:p>
              <a:pPr>
                <a:lnSpc>
                  <a:spcPct val="50000"/>
                </a:lnSpc>
                <a:spcBef>
                  <a:spcPct val="50000"/>
                </a:spcBef>
              </a:pPr>
              <a:r>
                <a:rPr lang="en-US" altLang="en-US" sz="1800" b="1">
                  <a:latin typeface="Courier New" pitchFamily="49" charset="0"/>
                </a:rPr>
                <a:t>idiv ebx 	; EAX = quotient</a:t>
              </a:r>
            </a:p>
            <a:p>
              <a:pPr>
                <a:lnSpc>
                  <a:spcPct val="50000"/>
                </a:lnSpc>
                <a:spcBef>
                  <a:spcPct val="50000"/>
                </a:spcBef>
              </a:pPr>
              <a:r>
                <a:rPr lang="en-US" altLang="en-US" sz="1800" b="1">
                  <a:latin typeface="Courier New" pitchFamily="49" charset="0"/>
                </a:rPr>
                <a:t>mov  var4,eax</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5961"/>
                                        </p:tgtEl>
                                        <p:attrNameLst>
                                          <p:attrName>style.visibility</p:attrName>
                                        </p:attrNameLst>
                                      </p:cBhvr>
                                      <p:to>
                                        <p:strVal val="visible"/>
                                      </p:to>
                                    </p:set>
                                    <p:animEffect transition="in" filter="box(in)">
                                      <p:cBhvr>
                                        <p:cTn id="7"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3ACA3FA2-4E34-42AF-9BDF-39AC083D75E0}" type="slidenum">
              <a:rPr lang="en-US" altLang="en-US"/>
              <a:pPr/>
              <a:t>31</a:t>
            </a:fld>
            <a:endParaRPr lang="en-US" altLang="en-US"/>
          </a:p>
        </p:txBody>
      </p:sp>
      <p:sp>
        <p:nvSpPr>
          <p:cNvPr id="126978" name="Rectangle 1026"/>
          <p:cNvSpPr>
            <a:spLocks noGrp="1" noChangeArrowheads="1"/>
          </p:cNvSpPr>
          <p:nvPr>
            <p:ph type="title"/>
          </p:nvPr>
        </p:nvSpPr>
        <p:spPr>
          <a:xfrm>
            <a:off x="533400" y="228600"/>
            <a:ext cx="8077200" cy="609600"/>
          </a:xfrm>
        </p:spPr>
        <p:txBody>
          <a:bodyPr/>
          <a:lstStyle/>
          <a:p>
            <a:r>
              <a:rPr lang="en-US" altLang="en-US"/>
              <a:t>Signed Arithmetic Expressions</a:t>
            </a:r>
            <a:r>
              <a:rPr lang="en-US" altLang="en-US" sz="2400"/>
              <a:t>  (2 of 2)</a:t>
            </a:r>
          </a:p>
        </p:txBody>
      </p:sp>
      <p:sp>
        <p:nvSpPr>
          <p:cNvPr id="126979" name="Rectangle 1027"/>
          <p:cNvSpPr>
            <a:spLocks noChangeArrowheads="1"/>
          </p:cNvSpPr>
          <p:nvPr/>
        </p:nvSpPr>
        <p:spPr bwMode="auto">
          <a:xfrm>
            <a:off x="609600" y="1143000"/>
            <a:ext cx="7543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Example:   </a:t>
            </a:r>
            <a:r>
              <a:rPr lang="en-US" altLang="en-US" sz="2000" b="1">
                <a:solidFill>
                  <a:schemeClr val="tx2"/>
                </a:solidFill>
                <a:latin typeface="Courier New" pitchFamily="49" charset="0"/>
              </a:rPr>
              <a:t>var4 = (var1 * -5) / (-var2 % var3);</a:t>
            </a:r>
          </a:p>
        </p:txBody>
      </p:sp>
      <p:sp>
        <p:nvSpPr>
          <p:cNvPr id="126980" name="Text Box 1028"/>
          <p:cNvSpPr txBox="1">
            <a:spLocks noChangeArrowheads="1"/>
          </p:cNvSpPr>
          <p:nvPr/>
        </p:nvSpPr>
        <p:spPr bwMode="auto">
          <a:xfrm>
            <a:off x="1066800" y="1828800"/>
            <a:ext cx="6858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205163" algn="l"/>
              </a:tabLst>
              <a:defRPr sz="2400">
                <a:solidFill>
                  <a:schemeClr val="tx1"/>
                </a:solidFill>
                <a:latin typeface="Times New Roman" pitchFamily="18" charset="0"/>
              </a:defRPr>
            </a:lvl1pPr>
            <a:lvl2pPr>
              <a:tabLst>
                <a:tab pos="457200" algn="l"/>
                <a:tab pos="3205163" algn="l"/>
              </a:tabLst>
              <a:defRPr sz="2400">
                <a:solidFill>
                  <a:schemeClr val="tx1"/>
                </a:solidFill>
                <a:latin typeface="Times New Roman" pitchFamily="18" charset="0"/>
              </a:defRPr>
            </a:lvl2pPr>
            <a:lvl3pPr>
              <a:tabLst>
                <a:tab pos="457200" algn="l"/>
                <a:tab pos="3205163" algn="l"/>
              </a:tabLst>
              <a:defRPr sz="2400">
                <a:solidFill>
                  <a:schemeClr val="tx1"/>
                </a:solidFill>
                <a:latin typeface="Times New Roman" pitchFamily="18" charset="0"/>
              </a:defRPr>
            </a:lvl3pPr>
            <a:lvl4pPr>
              <a:tabLst>
                <a:tab pos="457200" algn="l"/>
                <a:tab pos="3205163" algn="l"/>
              </a:tabLst>
              <a:defRPr sz="2400">
                <a:solidFill>
                  <a:schemeClr val="tx1"/>
                </a:solidFill>
                <a:latin typeface="Times New Roman" pitchFamily="18" charset="0"/>
              </a:defRPr>
            </a:lvl4pPr>
            <a:lvl5pPr>
              <a:tabLst>
                <a:tab pos="457200" algn="l"/>
                <a:tab pos="3205163" algn="l"/>
              </a:tabLst>
              <a:defRPr sz="2400">
                <a:solidFill>
                  <a:schemeClr val="tx1"/>
                </a:solidFill>
                <a:latin typeface="Times New Roman" pitchFamily="18" charset="0"/>
              </a:defRPr>
            </a:lvl5pPr>
            <a:lvl6pPr fontAlgn="base">
              <a:spcBef>
                <a:spcPct val="0"/>
              </a:spcBef>
              <a:spcAft>
                <a:spcPct val="0"/>
              </a:spcAft>
              <a:tabLst>
                <a:tab pos="457200" algn="l"/>
                <a:tab pos="3205163" algn="l"/>
              </a:tabLst>
              <a:defRPr sz="2400">
                <a:solidFill>
                  <a:schemeClr val="tx1"/>
                </a:solidFill>
                <a:latin typeface="Times New Roman" pitchFamily="18" charset="0"/>
              </a:defRPr>
            </a:lvl6pPr>
            <a:lvl7pPr fontAlgn="base">
              <a:spcBef>
                <a:spcPct val="0"/>
              </a:spcBef>
              <a:spcAft>
                <a:spcPct val="0"/>
              </a:spcAft>
              <a:tabLst>
                <a:tab pos="457200" algn="l"/>
                <a:tab pos="3205163" algn="l"/>
              </a:tabLst>
              <a:defRPr sz="2400">
                <a:solidFill>
                  <a:schemeClr val="tx1"/>
                </a:solidFill>
                <a:latin typeface="Times New Roman" pitchFamily="18" charset="0"/>
              </a:defRPr>
            </a:lvl7pPr>
            <a:lvl8pPr fontAlgn="base">
              <a:spcBef>
                <a:spcPct val="0"/>
              </a:spcBef>
              <a:spcAft>
                <a:spcPct val="0"/>
              </a:spcAft>
              <a:tabLst>
                <a:tab pos="457200" algn="l"/>
                <a:tab pos="3205163" algn="l"/>
              </a:tabLst>
              <a:defRPr sz="2400">
                <a:solidFill>
                  <a:schemeClr val="tx1"/>
                </a:solidFill>
                <a:latin typeface="Times New Roman" pitchFamily="18" charset="0"/>
              </a:defRPr>
            </a:lvl8pPr>
            <a:lvl9pPr fontAlgn="base">
              <a:spcBef>
                <a:spcPct val="0"/>
              </a:spcBef>
              <a:spcAft>
                <a:spcPct val="0"/>
              </a:spcAft>
              <a:tabLst>
                <a:tab pos="457200" algn="l"/>
                <a:tab pos="3205163"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eax,var2	; begin right side</a:t>
            </a:r>
          </a:p>
          <a:p>
            <a:pPr>
              <a:lnSpc>
                <a:spcPct val="50000"/>
              </a:lnSpc>
              <a:spcBef>
                <a:spcPct val="50000"/>
              </a:spcBef>
            </a:pPr>
            <a:r>
              <a:rPr lang="en-US" altLang="en-US" sz="1800" b="1" dirty="0" err="1">
                <a:latin typeface="Courier New" pitchFamily="49" charset="0"/>
              </a:rPr>
              <a:t>neg</a:t>
            </a:r>
            <a:r>
              <a:rPr lang="en-US" altLang="en-US" sz="1800" b="1" dirty="0">
                <a:latin typeface="Courier New" pitchFamily="49" charset="0"/>
              </a:rPr>
              <a:t>  </a:t>
            </a:r>
            <a:r>
              <a:rPr lang="en-US" altLang="en-US" sz="1800" b="1" dirty="0" err="1">
                <a:latin typeface="Courier New" pitchFamily="49" charset="0"/>
              </a:rPr>
              <a:t>eax</a:t>
            </a:r>
            <a:endParaRPr lang="en-US" altLang="en-US" sz="1800" b="1" dirty="0">
              <a:latin typeface="Courier New" pitchFamily="49" charset="0"/>
            </a:endParaRPr>
          </a:p>
          <a:p>
            <a:pPr>
              <a:lnSpc>
                <a:spcPct val="50000"/>
              </a:lnSpc>
              <a:spcBef>
                <a:spcPct val="50000"/>
              </a:spcBef>
            </a:pPr>
            <a:r>
              <a:rPr lang="en-US" altLang="en-US" sz="1800" b="1" dirty="0" err="1">
                <a:latin typeface="Courier New" pitchFamily="49" charset="0"/>
              </a:rPr>
              <a:t>cdq</a:t>
            </a:r>
            <a:r>
              <a:rPr lang="en-US" altLang="en-US" sz="1800" b="1" dirty="0">
                <a:latin typeface="Courier New" pitchFamily="49" charset="0"/>
              </a:rPr>
              <a:t> 	; sign-extend dividend</a:t>
            </a:r>
          </a:p>
          <a:p>
            <a:pPr>
              <a:lnSpc>
                <a:spcPct val="50000"/>
              </a:lnSpc>
              <a:spcBef>
                <a:spcPct val="50000"/>
              </a:spcBef>
            </a:pPr>
            <a:r>
              <a:rPr lang="en-US" altLang="en-US" sz="1800" b="1" dirty="0" err="1">
                <a:latin typeface="Courier New" pitchFamily="49" charset="0"/>
              </a:rPr>
              <a:t>idiv</a:t>
            </a:r>
            <a:r>
              <a:rPr lang="en-US" altLang="en-US" sz="1800" b="1" dirty="0">
                <a:latin typeface="Courier New" pitchFamily="49" charset="0"/>
              </a:rPr>
              <a:t> var3 	; EDX = remainder</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ebx,edx</a:t>
            </a:r>
            <a:r>
              <a:rPr lang="en-US" altLang="en-US" sz="1800" b="1" dirty="0">
                <a:latin typeface="Courier New" pitchFamily="49" charset="0"/>
              </a:rPr>
              <a:t> 	; EBX = right side</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eax,-5 	; begin left side</a:t>
            </a:r>
          </a:p>
          <a:p>
            <a:pPr>
              <a:lnSpc>
                <a:spcPct val="50000"/>
              </a:lnSpc>
              <a:spcBef>
                <a:spcPct val="50000"/>
              </a:spcBef>
            </a:pPr>
            <a:r>
              <a:rPr lang="en-US" altLang="en-US" sz="1800" b="1" dirty="0" err="1">
                <a:latin typeface="Courier New" pitchFamily="49" charset="0"/>
              </a:rPr>
              <a:t>imul</a:t>
            </a:r>
            <a:r>
              <a:rPr lang="en-US" altLang="en-US" sz="1800" b="1" dirty="0">
                <a:latin typeface="Courier New" pitchFamily="49" charset="0"/>
              </a:rPr>
              <a:t> var1 	; EDX:EAX = left side</a:t>
            </a:r>
          </a:p>
          <a:p>
            <a:pPr>
              <a:lnSpc>
                <a:spcPct val="50000"/>
              </a:lnSpc>
              <a:spcBef>
                <a:spcPct val="50000"/>
              </a:spcBef>
            </a:pPr>
            <a:r>
              <a:rPr lang="en-US" altLang="en-US" sz="1800" b="1" dirty="0" err="1">
                <a:latin typeface="Courier New" pitchFamily="49" charset="0"/>
              </a:rPr>
              <a:t>idiv</a:t>
            </a:r>
            <a:r>
              <a:rPr lang="en-US" altLang="en-US" sz="1800" b="1" dirty="0">
                <a:latin typeface="Courier New" pitchFamily="49" charset="0"/>
              </a:rPr>
              <a:t> </a:t>
            </a:r>
            <a:r>
              <a:rPr lang="en-US" altLang="en-US" sz="1800" b="1" dirty="0" err="1">
                <a:latin typeface="Courier New" pitchFamily="49" charset="0"/>
              </a:rPr>
              <a:t>ebx</a:t>
            </a:r>
            <a:r>
              <a:rPr lang="en-US" altLang="en-US" sz="1800" b="1" dirty="0">
                <a:latin typeface="Courier New" pitchFamily="49" charset="0"/>
              </a:rPr>
              <a:t> 	; final division</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var4,eax 	; quotient</a:t>
            </a:r>
          </a:p>
        </p:txBody>
      </p:sp>
      <p:sp>
        <p:nvSpPr>
          <p:cNvPr id="126984" name="Text Box 1032"/>
          <p:cNvSpPr txBox="1">
            <a:spLocks noChangeArrowheads="1"/>
          </p:cNvSpPr>
          <p:nvPr/>
        </p:nvSpPr>
        <p:spPr bwMode="auto">
          <a:xfrm>
            <a:off x="609600" y="4876800"/>
            <a:ext cx="7620000" cy="9239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chemeClr val="tx2"/>
                </a:solidFill>
              </a:rPr>
              <a:t>Sometimes it's easiest to calculate the right-hand term of an expression first.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box(in)">
                                      <p:cBhvr>
                                        <p:cTn id="7" dur="500"/>
                                        <p:tgtEl>
                                          <p:spTgt spid="126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DB58B583-8270-420F-A22F-338A82BE16B7}" type="slidenum">
              <a:rPr lang="en-US" altLang="en-US"/>
              <a:pPr/>
              <a:t>32</a:t>
            </a:fld>
            <a:endParaRPr lang="en-US" altLang="en-US"/>
          </a:p>
        </p:txBody>
      </p:sp>
      <p:sp>
        <p:nvSpPr>
          <p:cNvPr id="111618" name="Rectangle 2"/>
          <p:cNvSpPr>
            <a:spLocks noGrp="1" noChangeArrowheads="1"/>
          </p:cNvSpPr>
          <p:nvPr>
            <p:ph type="title"/>
          </p:nvPr>
        </p:nvSpPr>
        <p:spPr/>
        <p:txBody>
          <a:bodyPr/>
          <a:lstStyle/>
          <a:p>
            <a:r>
              <a:rPr lang="en-US" altLang="en-US"/>
              <a:t>Your turn . . .</a:t>
            </a:r>
          </a:p>
        </p:txBody>
      </p:sp>
      <p:sp>
        <p:nvSpPr>
          <p:cNvPr id="111619" name="Text Box 3"/>
          <p:cNvSpPr txBox="1">
            <a:spLocks noChangeArrowheads="1"/>
          </p:cNvSpPr>
          <p:nvPr/>
        </p:nvSpPr>
        <p:spPr bwMode="auto">
          <a:xfrm>
            <a:off x="1981200" y="2743200"/>
            <a:ext cx="335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eax,20</a:t>
            </a:r>
          </a:p>
          <a:p>
            <a:pPr>
              <a:lnSpc>
                <a:spcPct val="50000"/>
              </a:lnSpc>
              <a:spcBef>
                <a:spcPct val="50000"/>
              </a:spcBef>
            </a:pPr>
            <a:r>
              <a:rPr lang="en-US" altLang="en-US" sz="1800" b="1">
                <a:latin typeface="Courier New" pitchFamily="49" charset="0"/>
              </a:rPr>
              <a:t>imul ebx</a:t>
            </a:r>
          </a:p>
          <a:p>
            <a:pPr>
              <a:lnSpc>
                <a:spcPct val="50000"/>
              </a:lnSpc>
              <a:spcBef>
                <a:spcPct val="50000"/>
              </a:spcBef>
            </a:pPr>
            <a:r>
              <a:rPr lang="en-US" altLang="en-US" sz="1800" b="1">
                <a:latin typeface="Courier New" pitchFamily="49" charset="0"/>
              </a:rPr>
              <a:t>idiv ecx</a:t>
            </a:r>
          </a:p>
        </p:txBody>
      </p:sp>
      <p:sp>
        <p:nvSpPr>
          <p:cNvPr id="111620" name="Text Box 4"/>
          <p:cNvSpPr txBox="1">
            <a:spLocks noChangeArrowheads="1"/>
          </p:cNvSpPr>
          <p:nvPr/>
        </p:nvSpPr>
        <p:spPr bwMode="auto">
          <a:xfrm>
            <a:off x="685800" y="1066800"/>
            <a:ext cx="76962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a:t>Implement the following expression using signed 32-bit integers:</a:t>
            </a:r>
          </a:p>
          <a:p>
            <a:pPr>
              <a:spcBef>
                <a:spcPct val="50000"/>
              </a:spcBef>
            </a:pPr>
            <a:r>
              <a:rPr lang="en-US" altLang="en-US" sz="2000" b="1">
                <a:latin typeface="Courier New" pitchFamily="49" charset="0"/>
              </a:rPr>
              <a:t>	eax = (ebx * 20) / ecx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dissolve">
                                      <p:cBhvr>
                                        <p:cTn id="7" dur="5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D49E00CE-CEF5-447F-84F4-BE1DAE33BE16}" type="slidenum">
              <a:rPr lang="en-US" altLang="en-US"/>
              <a:pPr/>
              <a:t>33</a:t>
            </a:fld>
            <a:endParaRPr lang="en-US" altLang="en-US"/>
          </a:p>
        </p:txBody>
      </p:sp>
      <p:sp>
        <p:nvSpPr>
          <p:cNvPr id="138242" name="Rectangle 2"/>
          <p:cNvSpPr>
            <a:spLocks noGrp="1" noChangeArrowheads="1"/>
          </p:cNvSpPr>
          <p:nvPr>
            <p:ph type="title"/>
          </p:nvPr>
        </p:nvSpPr>
        <p:spPr/>
        <p:txBody>
          <a:bodyPr/>
          <a:lstStyle/>
          <a:p>
            <a:r>
              <a:rPr lang="en-US" altLang="en-US"/>
              <a:t>Your turn . . .</a:t>
            </a:r>
          </a:p>
        </p:txBody>
      </p:sp>
      <p:sp>
        <p:nvSpPr>
          <p:cNvPr id="138243" name="Text Box 3"/>
          <p:cNvSpPr txBox="1">
            <a:spLocks noChangeArrowheads="1"/>
          </p:cNvSpPr>
          <p:nvPr/>
        </p:nvSpPr>
        <p:spPr bwMode="auto">
          <a:xfrm>
            <a:off x="1219200" y="2819400"/>
            <a:ext cx="6629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143250" algn="l"/>
              </a:tabLst>
              <a:defRPr sz="2400">
                <a:solidFill>
                  <a:schemeClr val="tx1"/>
                </a:solidFill>
                <a:latin typeface="Times New Roman" pitchFamily="18" charset="0"/>
              </a:defRPr>
            </a:lvl1pPr>
            <a:lvl2pPr>
              <a:tabLst>
                <a:tab pos="457200" algn="l"/>
                <a:tab pos="3143250" algn="l"/>
              </a:tabLst>
              <a:defRPr sz="2400">
                <a:solidFill>
                  <a:schemeClr val="tx1"/>
                </a:solidFill>
                <a:latin typeface="Times New Roman" pitchFamily="18" charset="0"/>
              </a:defRPr>
            </a:lvl2pPr>
            <a:lvl3pPr>
              <a:tabLst>
                <a:tab pos="457200" algn="l"/>
                <a:tab pos="3143250" algn="l"/>
              </a:tabLst>
              <a:defRPr sz="2400">
                <a:solidFill>
                  <a:schemeClr val="tx1"/>
                </a:solidFill>
                <a:latin typeface="Times New Roman" pitchFamily="18" charset="0"/>
              </a:defRPr>
            </a:lvl3pPr>
            <a:lvl4pPr>
              <a:tabLst>
                <a:tab pos="457200" algn="l"/>
                <a:tab pos="3143250" algn="l"/>
              </a:tabLst>
              <a:defRPr sz="2400">
                <a:solidFill>
                  <a:schemeClr val="tx1"/>
                </a:solidFill>
                <a:latin typeface="Times New Roman" pitchFamily="18" charset="0"/>
              </a:defRPr>
            </a:lvl4pPr>
            <a:lvl5pPr>
              <a:tabLst>
                <a:tab pos="457200" algn="l"/>
                <a:tab pos="3143250" algn="l"/>
              </a:tabLst>
              <a:defRPr sz="2400">
                <a:solidFill>
                  <a:schemeClr val="tx1"/>
                </a:solidFill>
                <a:latin typeface="Times New Roman" pitchFamily="18" charset="0"/>
              </a:defRPr>
            </a:lvl5pPr>
            <a:lvl6pPr fontAlgn="base">
              <a:spcBef>
                <a:spcPct val="0"/>
              </a:spcBef>
              <a:spcAft>
                <a:spcPct val="0"/>
              </a:spcAft>
              <a:tabLst>
                <a:tab pos="457200" algn="l"/>
                <a:tab pos="3143250" algn="l"/>
              </a:tabLst>
              <a:defRPr sz="2400">
                <a:solidFill>
                  <a:schemeClr val="tx1"/>
                </a:solidFill>
                <a:latin typeface="Times New Roman" pitchFamily="18" charset="0"/>
              </a:defRPr>
            </a:lvl6pPr>
            <a:lvl7pPr fontAlgn="base">
              <a:spcBef>
                <a:spcPct val="0"/>
              </a:spcBef>
              <a:spcAft>
                <a:spcPct val="0"/>
              </a:spcAft>
              <a:tabLst>
                <a:tab pos="457200" algn="l"/>
                <a:tab pos="3143250" algn="l"/>
              </a:tabLst>
              <a:defRPr sz="2400">
                <a:solidFill>
                  <a:schemeClr val="tx1"/>
                </a:solidFill>
                <a:latin typeface="Times New Roman" pitchFamily="18" charset="0"/>
              </a:defRPr>
            </a:lvl7pPr>
            <a:lvl8pPr fontAlgn="base">
              <a:spcBef>
                <a:spcPct val="0"/>
              </a:spcBef>
              <a:spcAft>
                <a:spcPct val="0"/>
              </a:spcAft>
              <a:tabLst>
                <a:tab pos="457200" algn="l"/>
                <a:tab pos="3143250" algn="l"/>
              </a:tabLst>
              <a:defRPr sz="2400">
                <a:solidFill>
                  <a:schemeClr val="tx1"/>
                </a:solidFill>
                <a:latin typeface="Times New Roman" pitchFamily="18" charset="0"/>
              </a:defRPr>
            </a:lvl8pPr>
            <a:lvl9pPr fontAlgn="base">
              <a:spcBef>
                <a:spcPct val="0"/>
              </a:spcBef>
              <a:spcAft>
                <a:spcPct val="0"/>
              </a:spcAft>
              <a:tabLst>
                <a:tab pos="457200" algn="l"/>
                <a:tab pos="314325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chemeClr val="tx2"/>
                </a:solidFill>
                <a:latin typeface="Courier New" pitchFamily="49" charset="0"/>
              </a:rPr>
              <a:t>push  edx</a:t>
            </a:r>
          </a:p>
          <a:p>
            <a:pPr>
              <a:lnSpc>
                <a:spcPct val="50000"/>
              </a:lnSpc>
              <a:spcBef>
                <a:spcPct val="50000"/>
              </a:spcBef>
            </a:pPr>
            <a:r>
              <a:rPr lang="en-US" altLang="en-US" sz="1800" b="1">
                <a:solidFill>
                  <a:schemeClr val="tx2"/>
                </a:solidFill>
                <a:latin typeface="Courier New" pitchFamily="49" charset="0"/>
              </a:rPr>
              <a:t>push  eax	; EAX needed later</a:t>
            </a:r>
          </a:p>
          <a:p>
            <a:pPr>
              <a:lnSpc>
                <a:spcPct val="50000"/>
              </a:lnSpc>
              <a:spcBef>
                <a:spcPct val="50000"/>
              </a:spcBef>
            </a:pPr>
            <a:r>
              <a:rPr lang="en-US" altLang="en-US" sz="1800" b="1">
                <a:solidFill>
                  <a:schemeClr val="tx2"/>
                </a:solidFill>
                <a:latin typeface="Courier New" pitchFamily="49" charset="0"/>
              </a:rPr>
              <a:t>mov   eax,ecx</a:t>
            </a:r>
          </a:p>
          <a:p>
            <a:pPr>
              <a:lnSpc>
                <a:spcPct val="50000"/>
              </a:lnSpc>
              <a:spcBef>
                <a:spcPct val="50000"/>
              </a:spcBef>
            </a:pPr>
            <a:r>
              <a:rPr lang="en-US" altLang="en-US" sz="1800" b="1">
                <a:solidFill>
                  <a:schemeClr val="tx2"/>
                </a:solidFill>
                <a:latin typeface="Courier New" pitchFamily="49" charset="0"/>
              </a:rPr>
              <a:t>imul  edx	; left side: EDX:EAX</a:t>
            </a:r>
          </a:p>
          <a:p>
            <a:pPr>
              <a:lnSpc>
                <a:spcPct val="50000"/>
              </a:lnSpc>
              <a:spcBef>
                <a:spcPct val="50000"/>
              </a:spcBef>
            </a:pPr>
            <a:r>
              <a:rPr lang="en-US" altLang="en-US" sz="1800" b="1">
                <a:solidFill>
                  <a:schemeClr val="tx2"/>
                </a:solidFill>
                <a:latin typeface="Courier New" pitchFamily="49" charset="0"/>
              </a:rPr>
              <a:t>pop   ebx	; saved value of EAX</a:t>
            </a:r>
          </a:p>
          <a:p>
            <a:pPr>
              <a:lnSpc>
                <a:spcPct val="50000"/>
              </a:lnSpc>
              <a:spcBef>
                <a:spcPct val="50000"/>
              </a:spcBef>
            </a:pPr>
            <a:r>
              <a:rPr lang="en-US" altLang="en-US" sz="1800" b="1">
                <a:solidFill>
                  <a:schemeClr val="tx2"/>
                </a:solidFill>
                <a:latin typeface="Courier New" pitchFamily="49" charset="0"/>
              </a:rPr>
              <a:t>idiv  ebx	; EAX = quotient</a:t>
            </a:r>
          </a:p>
          <a:p>
            <a:pPr>
              <a:lnSpc>
                <a:spcPct val="50000"/>
              </a:lnSpc>
              <a:spcBef>
                <a:spcPct val="50000"/>
              </a:spcBef>
            </a:pPr>
            <a:r>
              <a:rPr lang="en-US" altLang="en-US" sz="1800" b="1">
                <a:solidFill>
                  <a:schemeClr val="tx2"/>
                </a:solidFill>
                <a:latin typeface="Courier New" pitchFamily="49" charset="0"/>
              </a:rPr>
              <a:t>pop   edx	; restore EDX, ECX</a:t>
            </a:r>
          </a:p>
        </p:txBody>
      </p:sp>
      <p:sp>
        <p:nvSpPr>
          <p:cNvPr id="138244" name="Text Box 4"/>
          <p:cNvSpPr txBox="1">
            <a:spLocks noChangeArrowheads="1"/>
          </p:cNvSpPr>
          <p:nvPr/>
        </p:nvSpPr>
        <p:spPr bwMode="auto">
          <a:xfrm>
            <a:off x="685800" y="1066800"/>
            <a:ext cx="76962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a:t>Implement the following expression using signed 32-bit integers. Save and restore ECX and EDX:</a:t>
            </a:r>
          </a:p>
          <a:p>
            <a:pPr>
              <a:spcBef>
                <a:spcPct val="50000"/>
              </a:spcBef>
            </a:pPr>
            <a:r>
              <a:rPr lang="en-US" altLang="en-US" sz="2000" b="1">
                <a:latin typeface="Courier New" pitchFamily="49" charset="0"/>
              </a:rPr>
              <a:t>	eax = (ecx * edx) / eax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dissolve">
                                      <p:cBhvr>
                                        <p:cTn id="7" dur="500"/>
                                        <p:tgtEl>
                                          <p:spTgt spid="13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BB848C90-914D-44B1-BD2B-9D9A0A6DA3A1}" type="slidenum">
              <a:rPr lang="en-US" altLang="en-US"/>
              <a:pPr/>
              <a:t>34</a:t>
            </a:fld>
            <a:endParaRPr lang="en-US" altLang="en-US"/>
          </a:p>
        </p:txBody>
      </p:sp>
      <p:sp>
        <p:nvSpPr>
          <p:cNvPr id="137218" name="Rectangle 2"/>
          <p:cNvSpPr>
            <a:spLocks noGrp="1" noChangeArrowheads="1"/>
          </p:cNvSpPr>
          <p:nvPr>
            <p:ph type="title"/>
          </p:nvPr>
        </p:nvSpPr>
        <p:spPr/>
        <p:txBody>
          <a:bodyPr/>
          <a:lstStyle/>
          <a:p>
            <a:r>
              <a:rPr lang="en-US" altLang="en-US"/>
              <a:t>Your turn . . .</a:t>
            </a:r>
          </a:p>
        </p:txBody>
      </p:sp>
      <p:sp>
        <p:nvSpPr>
          <p:cNvPr id="137219" name="Text Box 3"/>
          <p:cNvSpPr txBox="1">
            <a:spLocks noChangeArrowheads="1"/>
          </p:cNvSpPr>
          <p:nvPr/>
        </p:nvSpPr>
        <p:spPr bwMode="auto">
          <a:xfrm>
            <a:off x="1295400" y="2819400"/>
            <a:ext cx="624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687638" algn="l"/>
              </a:tabLst>
              <a:defRPr sz="2400">
                <a:solidFill>
                  <a:schemeClr val="tx1"/>
                </a:solidFill>
                <a:latin typeface="Times New Roman" pitchFamily="18" charset="0"/>
              </a:defRPr>
            </a:lvl1pPr>
            <a:lvl2pPr>
              <a:tabLst>
                <a:tab pos="457200" algn="l"/>
                <a:tab pos="2687638" algn="l"/>
              </a:tabLst>
              <a:defRPr sz="2400">
                <a:solidFill>
                  <a:schemeClr val="tx1"/>
                </a:solidFill>
                <a:latin typeface="Times New Roman" pitchFamily="18" charset="0"/>
              </a:defRPr>
            </a:lvl2pPr>
            <a:lvl3pPr>
              <a:tabLst>
                <a:tab pos="457200" algn="l"/>
                <a:tab pos="2687638" algn="l"/>
              </a:tabLst>
              <a:defRPr sz="2400">
                <a:solidFill>
                  <a:schemeClr val="tx1"/>
                </a:solidFill>
                <a:latin typeface="Times New Roman" pitchFamily="18" charset="0"/>
              </a:defRPr>
            </a:lvl3pPr>
            <a:lvl4pPr>
              <a:tabLst>
                <a:tab pos="457200" algn="l"/>
                <a:tab pos="2687638" algn="l"/>
              </a:tabLst>
              <a:defRPr sz="2400">
                <a:solidFill>
                  <a:schemeClr val="tx1"/>
                </a:solidFill>
                <a:latin typeface="Times New Roman" pitchFamily="18" charset="0"/>
              </a:defRPr>
            </a:lvl4pPr>
            <a:lvl5pPr>
              <a:tabLst>
                <a:tab pos="457200" algn="l"/>
                <a:tab pos="2687638" algn="l"/>
              </a:tabLst>
              <a:defRPr sz="2400">
                <a:solidFill>
                  <a:schemeClr val="tx1"/>
                </a:solidFill>
                <a:latin typeface="Times New Roman" pitchFamily="18" charset="0"/>
              </a:defRPr>
            </a:lvl5pPr>
            <a:lvl6pPr fontAlgn="base">
              <a:spcBef>
                <a:spcPct val="0"/>
              </a:spcBef>
              <a:spcAft>
                <a:spcPct val="0"/>
              </a:spcAft>
              <a:tabLst>
                <a:tab pos="457200" algn="l"/>
                <a:tab pos="2687638" algn="l"/>
              </a:tabLst>
              <a:defRPr sz="2400">
                <a:solidFill>
                  <a:schemeClr val="tx1"/>
                </a:solidFill>
                <a:latin typeface="Times New Roman" pitchFamily="18" charset="0"/>
              </a:defRPr>
            </a:lvl6pPr>
            <a:lvl7pPr fontAlgn="base">
              <a:spcBef>
                <a:spcPct val="0"/>
              </a:spcBef>
              <a:spcAft>
                <a:spcPct val="0"/>
              </a:spcAft>
              <a:tabLst>
                <a:tab pos="457200" algn="l"/>
                <a:tab pos="2687638" algn="l"/>
              </a:tabLst>
              <a:defRPr sz="2400">
                <a:solidFill>
                  <a:schemeClr val="tx1"/>
                </a:solidFill>
                <a:latin typeface="Times New Roman" pitchFamily="18" charset="0"/>
              </a:defRPr>
            </a:lvl7pPr>
            <a:lvl8pPr fontAlgn="base">
              <a:spcBef>
                <a:spcPct val="0"/>
              </a:spcBef>
              <a:spcAft>
                <a:spcPct val="0"/>
              </a:spcAft>
              <a:tabLst>
                <a:tab pos="457200" algn="l"/>
                <a:tab pos="2687638" algn="l"/>
              </a:tabLst>
              <a:defRPr sz="2400">
                <a:solidFill>
                  <a:schemeClr val="tx1"/>
                </a:solidFill>
                <a:latin typeface="Times New Roman" pitchFamily="18" charset="0"/>
              </a:defRPr>
            </a:lvl8pPr>
            <a:lvl9pPr fontAlgn="base">
              <a:spcBef>
                <a:spcPct val="0"/>
              </a:spcBef>
              <a:spcAft>
                <a:spcPct val="0"/>
              </a:spcAft>
              <a:tabLst>
                <a:tab pos="457200" algn="l"/>
                <a:tab pos="2687638"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solidFill>
                  <a:schemeClr val="tx2"/>
                </a:solidFill>
                <a:latin typeface="Courier New" pitchFamily="49" charset="0"/>
              </a:rPr>
              <a:t>mov</a:t>
            </a:r>
            <a:r>
              <a:rPr lang="en-US" altLang="en-US" sz="1800" b="1" dirty="0">
                <a:solidFill>
                  <a:schemeClr val="tx2"/>
                </a:solidFill>
                <a:latin typeface="Courier New" pitchFamily="49" charset="0"/>
              </a:rPr>
              <a:t>  eax,var1</a:t>
            </a:r>
          </a:p>
          <a:p>
            <a:pPr>
              <a:lnSpc>
                <a:spcPct val="50000"/>
              </a:lnSpc>
              <a:spcBef>
                <a:spcPct val="50000"/>
              </a:spcBef>
            </a:pPr>
            <a:r>
              <a:rPr lang="en-US" altLang="en-US" sz="1800" b="1" dirty="0" err="1">
                <a:solidFill>
                  <a:schemeClr val="tx2"/>
                </a:solidFill>
                <a:latin typeface="Courier New" pitchFamily="49" charset="0"/>
              </a:rPr>
              <a:t>mov</a:t>
            </a:r>
            <a:r>
              <a:rPr lang="en-US" altLang="en-US" sz="1800" b="1" dirty="0">
                <a:solidFill>
                  <a:schemeClr val="tx2"/>
                </a:solidFill>
                <a:latin typeface="Courier New" pitchFamily="49" charset="0"/>
              </a:rPr>
              <a:t>  edx,var2</a:t>
            </a:r>
          </a:p>
          <a:p>
            <a:pPr>
              <a:lnSpc>
                <a:spcPct val="50000"/>
              </a:lnSpc>
              <a:spcBef>
                <a:spcPct val="50000"/>
              </a:spcBef>
            </a:pPr>
            <a:r>
              <a:rPr lang="en-US" altLang="en-US" sz="1800" b="1" dirty="0" err="1">
                <a:solidFill>
                  <a:schemeClr val="tx2"/>
                </a:solidFill>
                <a:latin typeface="Courier New" pitchFamily="49" charset="0"/>
              </a:rPr>
              <a:t>neg</a:t>
            </a:r>
            <a:r>
              <a:rPr lang="en-US" altLang="en-US" sz="1800" b="1" dirty="0">
                <a:solidFill>
                  <a:schemeClr val="tx2"/>
                </a:solidFill>
                <a:latin typeface="Courier New" pitchFamily="49" charset="0"/>
              </a:rPr>
              <a:t>  </a:t>
            </a:r>
            <a:r>
              <a:rPr lang="en-US" altLang="en-US" sz="1800" b="1" dirty="0" err="1">
                <a:solidFill>
                  <a:schemeClr val="tx2"/>
                </a:solidFill>
                <a:latin typeface="Courier New" pitchFamily="49" charset="0"/>
              </a:rPr>
              <a:t>edx</a:t>
            </a:r>
            <a:endParaRPr lang="en-US" altLang="en-US" sz="1800" b="1" dirty="0">
              <a:solidFill>
                <a:schemeClr val="tx2"/>
              </a:solidFill>
              <a:latin typeface="Courier New" pitchFamily="49" charset="0"/>
            </a:endParaRPr>
          </a:p>
          <a:p>
            <a:pPr>
              <a:lnSpc>
                <a:spcPct val="50000"/>
              </a:lnSpc>
              <a:spcBef>
                <a:spcPct val="50000"/>
              </a:spcBef>
            </a:pPr>
            <a:r>
              <a:rPr lang="en-US" altLang="en-US" sz="1800" b="1" dirty="0" err="1">
                <a:solidFill>
                  <a:schemeClr val="tx2"/>
                </a:solidFill>
                <a:latin typeface="Courier New" pitchFamily="49" charset="0"/>
              </a:rPr>
              <a:t>imul</a:t>
            </a:r>
            <a:r>
              <a:rPr lang="en-US" altLang="en-US" sz="1800" b="1" dirty="0">
                <a:solidFill>
                  <a:schemeClr val="tx2"/>
                </a:solidFill>
                <a:latin typeface="Courier New" pitchFamily="49" charset="0"/>
              </a:rPr>
              <a:t> </a:t>
            </a:r>
            <a:r>
              <a:rPr lang="en-US" altLang="en-US" sz="1800" b="1" dirty="0" err="1">
                <a:solidFill>
                  <a:schemeClr val="tx2"/>
                </a:solidFill>
                <a:latin typeface="Courier New" pitchFamily="49" charset="0"/>
              </a:rPr>
              <a:t>edx</a:t>
            </a:r>
            <a:r>
              <a:rPr lang="en-US" altLang="en-US" sz="1800" b="1" dirty="0">
                <a:solidFill>
                  <a:schemeClr val="tx2"/>
                </a:solidFill>
                <a:latin typeface="Courier New" pitchFamily="49" charset="0"/>
              </a:rPr>
              <a:t>	; left side: EDX:EAX</a:t>
            </a:r>
          </a:p>
          <a:p>
            <a:pPr>
              <a:lnSpc>
                <a:spcPct val="50000"/>
              </a:lnSpc>
              <a:spcBef>
                <a:spcPct val="50000"/>
              </a:spcBef>
            </a:pPr>
            <a:r>
              <a:rPr lang="en-US" altLang="en-US" sz="1800" b="1" dirty="0" err="1">
                <a:solidFill>
                  <a:schemeClr val="tx2"/>
                </a:solidFill>
                <a:latin typeface="Courier New" pitchFamily="49" charset="0"/>
              </a:rPr>
              <a:t>mov</a:t>
            </a:r>
            <a:r>
              <a:rPr lang="en-US" altLang="en-US" sz="1800" b="1" dirty="0">
                <a:solidFill>
                  <a:schemeClr val="tx2"/>
                </a:solidFill>
                <a:latin typeface="Courier New" pitchFamily="49" charset="0"/>
              </a:rPr>
              <a:t>  ecx,var3</a:t>
            </a:r>
          </a:p>
          <a:p>
            <a:pPr>
              <a:lnSpc>
                <a:spcPct val="50000"/>
              </a:lnSpc>
              <a:spcBef>
                <a:spcPct val="50000"/>
              </a:spcBef>
            </a:pPr>
            <a:r>
              <a:rPr lang="en-US" altLang="en-US" sz="1800" b="1" dirty="0">
                <a:solidFill>
                  <a:schemeClr val="tx2"/>
                </a:solidFill>
                <a:latin typeface="Courier New" pitchFamily="49" charset="0"/>
              </a:rPr>
              <a:t>sub  </a:t>
            </a:r>
            <a:r>
              <a:rPr lang="en-US" altLang="en-US" sz="1800" b="1" dirty="0" err="1">
                <a:solidFill>
                  <a:schemeClr val="tx2"/>
                </a:solidFill>
                <a:latin typeface="Courier New" pitchFamily="49" charset="0"/>
              </a:rPr>
              <a:t>ecx,ebx</a:t>
            </a:r>
            <a:endParaRPr lang="en-US" altLang="en-US" sz="1800" b="1" dirty="0">
              <a:solidFill>
                <a:schemeClr val="tx2"/>
              </a:solidFill>
              <a:latin typeface="Courier New" pitchFamily="49" charset="0"/>
            </a:endParaRPr>
          </a:p>
          <a:p>
            <a:pPr>
              <a:lnSpc>
                <a:spcPct val="50000"/>
              </a:lnSpc>
              <a:spcBef>
                <a:spcPct val="50000"/>
              </a:spcBef>
            </a:pPr>
            <a:r>
              <a:rPr lang="en-US" altLang="en-US" sz="1800" b="1" dirty="0" err="1">
                <a:solidFill>
                  <a:schemeClr val="tx2"/>
                </a:solidFill>
                <a:latin typeface="Courier New" pitchFamily="49" charset="0"/>
              </a:rPr>
              <a:t>idiv</a:t>
            </a:r>
            <a:r>
              <a:rPr lang="en-US" altLang="en-US" sz="1800" b="1" dirty="0">
                <a:solidFill>
                  <a:schemeClr val="tx2"/>
                </a:solidFill>
                <a:latin typeface="Courier New" pitchFamily="49" charset="0"/>
              </a:rPr>
              <a:t> </a:t>
            </a:r>
            <a:r>
              <a:rPr lang="en-US" altLang="en-US" sz="1800" b="1" dirty="0" err="1">
                <a:solidFill>
                  <a:schemeClr val="tx2"/>
                </a:solidFill>
                <a:latin typeface="Courier New" pitchFamily="49" charset="0"/>
              </a:rPr>
              <a:t>ecx</a:t>
            </a:r>
            <a:r>
              <a:rPr lang="en-US" altLang="en-US" sz="1800" b="1" dirty="0">
                <a:solidFill>
                  <a:schemeClr val="tx2"/>
                </a:solidFill>
                <a:latin typeface="Courier New" pitchFamily="49" charset="0"/>
              </a:rPr>
              <a:t>	; EAX = quotient</a:t>
            </a:r>
          </a:p>
          <a:p>
            <a:pPr>
              <a:lnSpc>
                <a:spcPct val="50000"/>
              </a:lnSpc>
              <a:spcBef>
                <a:spcPct val="50000"/>
              </a:spcBef>
            </a:pPr>
            <a:r>
              <a:rPr lang="en-US" altLang="en-US" sz="1800" b="1" dirty="0" err="1">
                <a:solidFill>
                  <a:schemeClr val="tx2"/>
                </a:solidFill>
                <a:latin typeface="Courier New" pitchFamily="49" charset="0"/>
              </a:rPr>
              <a:t>mov</a:t>
            </a:r>
            <a:r>
              <a:rPr lang="en-US" altLang="en-US" sz="1800" b="1" dirty="0">
                <a:solidFill>
                  <a:schemeClr val="tx2"/>
                </a:solidFill>
                <a:latin typeface="Courier New" pitchFamily="49" charset="0"/>
              </a:rPr>
              <a:t>  </a:t>
            </a:r>
            <a:r>
              <a:rPr lang="en-US" altLang="en-US" sz="1800" b="1" dirty="0" smtClean="0">
                <a:solidFill>
                  <a:schemeClr val="tx2"/>
                </a:solidFill>
                <a:latin typeface="Courier New" pitchFamily="49" charset="0"/>
              </a:rPr>
              <a:t>var3,eax</a:t>
            </a:r>
          </a:p>
          <a:p>
            <a:pPr>
              <a:lnSpc>
                <a:spcPct val="50000"/>
              </a:lnSpc>
              <a:spcBef>
                <a:spcPct val="50000"/>
              </a:spcBef>
            </a:pPr>
            <a:endParaRPr lang="en-US" altLang="en-US" sz="1800" b="1" dirty="0">
              <a:solidFill>
                <a:schemeClr val="tx2"/>
              </a:solidFill>
              <a:latin typeface="Courier New" pitchFamily="49" charset="0"/>
            </a:endParaRPr>
          </a:p>
          <a:p>
            <a:pPr>
              <a:lnSpc>
                <a:spcPct val="50000"/>
              </a:lnSpc>
              <a:spcBef>
                <a:spcPct val="50000"/>
              </a:spcBef>
            </a:pPr>
            <a:endParaRPr lang="en-US" altLang="en-US" sz="1800" b="1" dirty="0" smtClean="0">
              <a:solidFill>
                <a:schemeClr val="tx2"/>
              </a:solidFill>
              <a:latin typeface="Courier New" pitchFamily="49" charset="0"/>
            </a:endParaRPr>
          </a:p>
          <a:p>
            <a:pPr>
              <a:lnSpc>
                <a:spcPct val="50000"/>
              </a:lnSpc>
              <a:spcBef>
                <a:spcPct val="50000"/>
              </a:spcBef>
            </a:pPr>
            <a:r>
              <a:rPr lang="en-US" altLang="en-US" sz="1800" b="1" dirty="0" smtClean="0">
                <a:solidFill>
                  <a:srgbClr val="FF0000"/>
                </a:solidFill>
                <a:latin typeface="Courier New" pitchFamily="49" charset="0"/>
              </a:rPr>
              <a:t>Skip to Page </a:t>
            </a:r>
            <a:r>
              <a:rPr lang="en-US" altLang="en-US" sz="1800" b="1" dirty="0" smtClean="0">
                <a:solidFill>
                  <a:srgbClr val="FF0000"/>
                </a:solidFill>
                <a:latin typeface="Courier New" pitchFamily="49" charset="0"/>
              </a:rPr>
              <a:t>54</a:t>
            </a:r>
            <a:endParaRPr lang="en-US" altLang="en-US" sz="1800" b="1" dirty="0">
              <a:solidFill>
                <a:srgbClr val="FF0000"/>
              </a:solidFill>
              <a:latin typeface="Courier New" pitchFamily="49" charset="0"/>
            </a:endParaRPr>
          </a:p>
        </p:txBody>
      </p:sp>
      <p:sp>
        <p:nvSpPr>
          <p:cNvPr id="137220" name="Text Box 4"/>
          <p:cNvSpPr txBox="1">
            <a:spLocks noChangeArrowheads="1"/>
          </p:cNvSpPr>
          <p:nvPr/>
        </p:nvSpPr>
        <p:spPr bwMode="auto">
          <a:xfrm>
            <a:off x="685800" y="1066800"/>
            <a:ext cx="76962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a:t>Implement the following expression using signed 32-bit integers. Do not modify any variables other than var3:</a:t>
            </a:r>
          </a:p>
          <a:p>
            <a:pPr>
              <a:spcBef>
                <a:spcPct val="50000"/>
              </a:spcBef>
            </a:pPr>
            <a:r>
              <a:rPr lang="en-US" altLang="en-US" sz="2000" b="1">
                <a:latin typeface="Courier New" pitchFamily="49" charset="0"/>
              </a:rPr>
              <a:t>	var3 = (var1 * -var2) / (var3 – ebx)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dissolve">
                                      <p:cBhvr>
                                        <p:cTn id="7" dur="500"/>
                                        <p:tgtEl>
                                          <p:spTgt spid="137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x86 Processors 6/e, 2010.</a:t>
            </a:r>
          </a:p>
        </p:txBody>
      </p:sp>
      <p:sp>
        <p:nvSpPr>
          <p:cNvPr id="9" name="Slide Number Placeholder 4"/>
          <p:cNvSpPr>
            <a:spLocks noGrp="1"/>
          </p:cNvSpPr>
          <p:nvPr>
            <p:ph type="sldNum" sz="quarter" idx="11"/>
          </p:nvPr>
        </p:nvSpPr>
        <p:spPr/>
        <p:txBody>
          <a:bodyPr/>
          <a:lstStyle/>
          <a:p>
            <a:fld id="{D20E1856-ED4D-40DE-B6E5-DAC1FF3FDCCF}" type="slidenum">
              <a:rPr lang="en-US" altLang="en-US"/>
              <a:pPr/>
              <a:t>35</a:t>
            </a:fld>
            <a:endParaRPr lang="en-US" altLang="en-US"/>
          </a:p>
        </p:txBody>
      </p:sp>
      <p:sp>
        <p:nvSpPr>
          <p:cNvPr id="129026" name="Rectangle 2"/>
          <p:cNvSpPr>
            <a:spLocks noGrp="1" noChangeArrowheads="1"/>
          </p:cNvSpPr>
          <p:nvPr>
            <p:ph type="title"/>
          </p:nvPr>
        </p:nvSpPr>
        <p:spPr/>
        <p:txBody>
          <a:bodyPr/>
          <a:lstStyle/>
          <a:p>
            <a:r>
              <a:rPr lang="en-US" altLang="en-US"/>
              <a:t>Binary-Coded Decimal</a:t>
            </a:r>
          </a:p>
        </p:txBody>
      </p:sp>
      <p:sp>
        <p:nvSpPr>
          <p:cNvPr id="129027" name="Rectangle 3"/>
          <p:cNvSpPr>
            <a:spLocks noGrp="1" noChangeArrowheads="1"/>
          </p:cNvSpPr>
          <p:nvPr>
            <p:ph type="body" idx="1"/>
          </p:nvPr>
        </p:nvSpPr>
        <p:spPr>
          <a:xfrm>
            <a:off x="609600" y="1219200"/>
            <a:ext cx="7772400" cy="2590800"/>
          </a:xfrm>
        </p:spPr>
        <p:txBody>
          <a:bodyPr/>
          <a:lstStyle/>
          <a:p>
            <a:r>
              <a:rPr lang="en-US" altLang="en-US" dirty="0"/>
              <a:t>Binary-coded decimal (BCD) integers use 4 binary bits to represent each decimal digit</a:t>
            </a:r>
          </a:p>
          <a:p>
            <a:r>
              <a:rPr lang="en-US" altLang="en-US" dirty="0"/>
              <a:t>A number using </a:t>
            </a:r>
            <a:r>
              <a:rPr lang="en-US" altLang="en-US" dirty="0">
                <a:solidFill>
                  <a:schemeClr val="tx2"/>
                </a:solidFill>
              </a:rPr>
              <a:t>unpacked BCD</a:t>
            </a:r>
            <a:r>
              <a:rPr lang="en-US" altLang="en-US" dirty="0"/>
              <a:t> representation stores a decimal digit in the lower four bits of each byte</a:t>
            </a:r>
          </a:p>
          <a:p>
            <a:pPr lvl="1"/>
            <a:r>
              <a:rPr lang="en-US" altLang="en-US" dirty="0"/>
              <a:t>For example, 5,678 is stored as the following sequence of hexadecimal bytes</a:t>
            </a:r>
            <a:r>
              <a:rPr lang="en-US" altLang="en-US" dirty="0" smtClean="0"/>
              <a:t>:</a:t>
            </a:r>
          </a:p>
          <a:p>
            <a:pPr lvl="1"/>
            <a:endParaRPr lang="en-US" altLang="en-US" dirty="0">
              <a:solidFill>
                <a:srgbClr val="FFC000"/>
              </a:solidFill>
            </a:endParaRPr>
          </a:p>
          <a:p>
            <a:pPr lvl="1"/>
            <a:endParaRPr lang="en-US" altLang="en-US" dirty="0" smtClean="0">
              <a:solidFill>
                <a:srgbClr val="FFC000"/>
              </a:solidFill>
            </a:endParaRPr>
          </a:p>
          <a:p>
            <a:pPr lvl="1"/>
            <a:r>
              <a:rPr lang="en-US" altLang="en-US" dirty="0" smtClean="0">
                <a:solidFill>
                  <a:srgbClr val="FFC000"/>
                </a:solidFill>
              </a:rPr>
              <a:t>Stored in binary as:</a:t>
            </a:r>
          </a:p>
          <a:p>
            <a:pPr lvl="1"/>
            <a:endParaRPr lang="en-US" altLang="en-US" dirty="0" smtClean="0">
              <a:solidFill>
                <a:srgbClr val="FFC000"/>
              </a:solidFill>
            </a:endParaRPr>
          </a:p>
          <a:p>
            <a:pPr lvl="2"/>
            <a:r>
              <a:rPr lang="en-US" altLang="en-US" dirty="0" smtClean="0">
                <a:solidFill>
                  <a:srgbClr val="FFC000"/>
                </a:solidFill>
              </a:rPr>
              <a:t>0000 0101   0000 0110   0000 0111   0000 1000</a:t>
            </a:r>
          </a:p>
        </p:txBody>
      </p:sp>
      <p:sp>
        <p:nvSpPr>
          <p:cNvPr id="129028" name="Text Box 4"/>
          <p:cNvSpPr txBox="1">
            <a:spLocks noChangeArrowheads="1"/>
          </p:cNvSpPr>
          <p:nvPr/>
        </p:nvSpPr>
        <p:spPr bwMode="auto">
          <a:xfrm>
            <a:off x="3124200" y="3844925"/>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05</a:t>
            </a:r>
          </a:p>
        </p:txBody>
      </p:sp>
      <p:sp>
        <p:nvSpPr>
          <p:cNvPr id="129029" name="Text Box 5"/>
          <p:cNvSpPr txBox="1">
            <a:spLocks noChangeArrowheads="1"/>
          </p:cNvSpPr>
          <p:nvPr/>
        </p:nvSpPr>
        <p:spPr bwMode="auto">
          <a:xfrm>
            <a:off x="3581400" y="3844925"/>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06</a:t>
            </a:r>
          </a:p>
        </p:txBody>
      </p:sp>
      <p:sp>
        <p:nvSpPr>
          <p:cNvPr id="129030" name="Text Box 6"/>
          <p:cNvSpPr txBox="1">
            <a:spLocks noChangeArrowheads="1"/>
          </p:cNvSpPr>
          <p:nvPr/>
        </p:nvSpPr>
        <p:spPr bwMode="auto">
          <a:xfrm>
            <a:off x="4038600" y="3844925"/>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07</a:t>
            </a:r>
          </a:p>
        </p:txBody>
      </p:sp>
      <p:sp>
        <p:nvSpPr>
          <p:cNvPr id="129031" name="Text Box 7"/>
          <p:cNvSpPr txBox="1">
            <a:spLocks noChangeArrowheads="1"/>
          </p:cNvSpPr>
          <p:nvPr/>
        </p:nvSpPr>
        <p:spPr bwMode="auto">
          <a:xfrm>
            <a:off x="4495800" y="3844925"/>
            <a:ext cx="609600" cy="415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rIns="45720">
            <a:spAutoFit/>
          </a:bodyPr>
          <a:lstStyle/>
          <a:p>
            <a:pPr>
              <a:spcBef>
                <a:spcPct val="50000"/>
              </a:spcBef>
            </a:pPr>
            <a:r>
              <a:rPr lang="en-US" altLang="en-US" dirty="0" smtClean="0"/>
              <a:t>08h</a:t>
            </a: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x86 Processors 6/e, 2010.</a:t>
            </a:r>
          </a:p>
        </p:txBody>
      </p:sp>
      <p:sp>
        <p:nvSpPr>
          <p:cNvPr id="9" name="Slide Number Placeholder 4"/>
          <p:cNvSpPr>
            <a:spLocks noGrp="1"/>
          </p:cNvSpPr>
          <p:nvPr>
            <p:ph type="sldNum" sz="quarter" idx="11"/>
          </p:nvPr>
        </p:nvSpPr>
        <p:spPr/>
        <p:txBody>
          <a:bodyPr/>
          <a:lstStyle/>
          <a:p>
            <a:fld id="{BF3C13A4-3952-4FF9-911D-DD319C76820F}" type="slidenum">
              <a:rPr lang="en-US" altLang="en-US"/>
              <a:pPr/>
              <a:t>36</a:t>
            </a:fld>
            <a:endParaRPr lang="en-US" altLang="en-US"/>
          </a:p>
        </p:txBody>
      </p:sp>
      <p:sp>
        <p:nvSpPr>
          <p:cNvPr id="130050" name="Rectangle 2"/>
          <p:cNvSpPr>
            <a:spLocks noGrp="1" noChangeArrowheads="1"/>
          </p:cNvSpPr>
          <p:nvPr>
            <p:ph type="title"/>
          </p:nvPr>
        </p:nvSpPr>
        <p:spPr/>
        <p:txBody>
          <a:bodyPr/>
          <a:lstStyle/>
          <a:p>
            <a:r>
              <a:rPr lang="en-US" altLang="en-US"/>
              <a:t>ASCII Decimal</a:t>
            </a:r>
          </a:p>
        </p:txBody>
      </p:sp>
      <p:sp>
        <p:nvSpPr>
          <p:cNvPr id="130051" name="Rectangle 3"/>
          <p:cNvSpPr>
            <a:spLocks noGrp="1" noChangeArrowheads="1"/>
          </p:cNvSpPr>
          <p:nvPr>
            <p:ph type="body" idx="1"/>
          </p:nvPr>
        </p:nvSpPr>
        <p:spPr>
          <a:xfrm>
            <a:off x="609600" y="1219200"/>
            <a:ext cx="7772400" cy="2514600"/>
          </a:xfrm>
        </p:spPr>
        <p:txBody>
          <a:bodyPr/>
          <a:lstStyle/>
          <a:p>
            <a:r>
              <a:rPr lang="en-US" altLang="en-US" dirty="0"/>
              <a:t>A number using </a:t>
            </a:r>
            <a:r>
              <a:rPr lang="en-US" altLang="en-US" dirty="0">
                <a:solidFill>
                  <a:schemeClr val="tx2"/>
                </a:solidFill>
              </a:rPr>
              <a:t>ASCII Decimal</a:t>
            </a:r>
            <a:r>
              <a:rPr lang="en-US" altLang="en-US" dirty="0"/>
              <a:t> representation stores a single ASCII digit in each byte</a:t>
            </a:r>
          </a:p>
          <a:p>
            <a:pPr lvl="1"/>
            <a:r>
              <a:rPr lang="en-US" altLang="en-US" dirty="0"/>
              <a:t>For example, 5,678 is stored as the following sequence of hexadecimal bytes</a:t>
            </a:r>
            <a:r>
              <a:rPr lang="en-US" altLang="en-US" dirty="0" smtClean="0"/>
              <a:t>:</a:t>
            </a:r>
          </a:p>
          <a:p>
            <a:pPr lvl="1"/>
            <a:endParaRPr lang="en-US" altLang="en-US" dirty="0">
              <a:solidFill>
                <a:srgbClr val="FFC000"/>
              </a:solidFill>
            </a:endParaRPr>
          </a:p>
          <a:p>
            <a:pPr lvl="1"/>
            <a:endParaRPr lang="en-US" altLang="en-US" dirty="0">
              <a:solidFill>
                <a:srgbClr val="FFC000"/>
              </a:solidFill>
            </a:endParaRPr>
          </a:p>
          <a:p>
            <a:pPr lvl="1"/>
            <a:r>
              <a:rPr lang="en-US" altLang="en-US" dirty="0">
                <a:solidFill>
                  <a:srgbClr val="FFC000"/>
                </a:solidFill>
              </a:rPr>
              <a:t>Stored in binary as:</a:t>
            </a:r>
          </a:p>
          <a:p>
            <a:pPr lvl="1"/>
            <a:endParaRPr lang="en-US" altLang="en-US" dirty="0">
              <a:solidFill>
                <a:srgbClr val="FFC000"/>
              </a:solidFill>
            </a:endParaRPr>
          </a:p>
          <a:p>
            <a:pPr lvl="2"/>
            <a:r>
              <a:rPr lang="en-US" altLang="en-US" dirty="0" smtClean="0">
                <a:solidFill>
                  <a:srgbClr val="FFC000"/>
                </a:solidFill>
              </a:rPr>
              <a:t>0011 0101   0011 0110   0011 0111   0011 1000</a:t>
            </a:r>
            <a:endParaRPr lang="en-US" altLang="en-US" dirty="0">
              <a:solidFill>
                <a:srgbClr val="FFC000"/>
              </a:solidFill>
            </a:endParaRPr>
          </a:p>
          <a:p>
            <a:pPr lvl="1"/>
            <a:endParaRPr lang="en-US" altLang="en-US" dirty="0" smtClean="0"/>
          </a:p>
          <a:p>
            <a:pPr lvl="1"/>
            <a:endParaRPr lang="en-US" altLang="en-US" dirty="0"/>
          </a:p>
        </p:txBody>
      </p:sp>
      <p:sp>
        <p:nvSpPr>
          <p:cNvPr id="130052" name="Text Box 4"/>
          <p:cNvSpPr txBox="1">
            <a:spLocks noChangeArrowheads="1"/>
          </p:cNvSpPr>
          <p:nvPr/>
        </p:nvSpPr>
        <p:spPr bwMode="auto">
          <a:xfrm>
            <a:off x="3124200" y="3082925"/>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35</a:t>
            </a:r>
          </a:p>
        </p:txBody>
      </p:sp>
      <p:sp>
        <p:nvSpPr>
          <p:cNvPr id="130053" name="Text Box 5"/>
          <p:cNvSpPr txBox="1">
            <a:spLocks noChangeArrowheads="1"/>
          </p:cNvSpPr>
          <p:nvPr/>
        </p:nvSpPr>
        <p:spPr bwMode="auto">
          <a:xfrm>
            <a:off x="3581400" y="3082925"/>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36</a:t>
            </a:r>
          </a:p>
        </p:txBody>
      </p:sp>
      <p:sp>
        <p:nvSpPr>
          <p:cNvPr id="130054" name="Text Box 6"/>
          <p:cNvSpPr txBox="1">
            <a:spLocks noChangeArrowheads="1"/>
          </p:cNvSpPr>
          <p:nvPr/>
        </p:nvSpPr>
        <p:spPr bwMode="auto">
          <a:xfrm>
            <a:off x="4038600" y="3082925"/>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37</a:t>
            </a:r>
          </a:p>
        </p:txBody>
      </p:sp>
      <p:sp>
        <p:nvSpPr>
          <p:cNvPr id="130055" name="Text Box 7"/>
          <p:cNvSpPr txBox="1">
            <a:spLocks noChangeArrowheads="1"/>
          </p:cNvSpPr>
          <p:nvPr/>
        </p:nvSpPr>
        <p:spPr bwMode="auto">
          <a:xfrm>
            <a:off x="4495800" y="3082925"/>
            <a:ext cx="609600" cy="415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rIns="45720">
            <a:spAutoFit/>
          </a:bodyPr>
          <a:lstStyle/>
          <a:p>
            <a:pPr>
              <a:spcBef>
                <a:spcPct val="50000"/>
              </a:spcBef>
            </a:pPr>
            <a:r>
              <a:rPr lang="en-US" altLang="en-US" dirty="0" smtClean="0"/>
              <a:t>38h</a:t>
            </a: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03AAD4A7-9D5B-41CA-A8C0-7B6963F96801}" type="slidenum">
              <a:rPr lang="en-US" altLang="en-US"/>
              <a:pPr/>
              <a:t>37</a:t>
            </a:fld>
            <a:endParaRPr lang="en-US" altLang="en-US"/>
          </a:p>
        </p:txBody>
      </p:sp>
      <p:sp>
        <p:nvSpPr>
          <p:cNvPr id="106498" name="Rectangle 2"/>
          <p:cNvSpPr>
            <a:spLocks noGrp="1" noChangeArrowheads="1"/>
          </p:cNvSpPr>
          <p:nvPr>
            <p:ph type="title"/>
          </p:nvPr>
        </p:nvSpPr>
        <p:spPr/>
        <p:txBody>
          <a:bodyPr/>
          <a:lstStyle/>
          <a:p>
            <a:r>
              <a:rPr lang="en-US" altLang="en-US"/>
              <a:t>AAA Instruction</a:t>
            </a:r>
          </a:p>
        </p:txBody>
      </p:sp>
      <p:sp>
        <p:nvSpPr>
          <p:cNvPr id="106499" name="Rectangle 3"/>
          <p:cNvSpPr>
            <a:spLocks noGrp="1" noChangeArrowheads="1"/>
          </p:cNvSpPr>
          <p:nvPr>
            <p:ph type="body" idx="1"/>
          </p:nvPr>
        </p:nvSpPr>
        <p:spPr>
          <a:xfrm>
            <a:off x="609600" y="1143000"/>
            <a:ext cx="7772400" cy="2667000"/>
          </a:xfrm>
        </p:spPr>
        <p:txBody>
          <a:bodyPr/>
          <a:lstStyle/>
          <a:p>
            <a:r>
              <a:rPr lang="en-US" altLang="en-US" dirty="0"/>
              <a:t>The AAA (ASCII adjust after addition) instruction adjusts the binary result of an ADD or ADC instruction. It makes the result in AL consistent with ASCII decimal representation.</a:t>
            </a:r>
          </a:p>
          <a:p>
            <a:pPr lvl="1"/>
            <a:r>
              <a:rPr lang="en-US" altLang="en-US" dirty="0"/>
              <a:t>The Carry value, if any ends up in AH</a:t>
            </a:r>
          </a:p>
          <a:p>
            <a:r>
              <a:rPr lang="en-US" altLang="en-US" dirty="0"/>
              <a:t>Example: Add '8' and '2'</a:t>
            </a:r>
          </a:p>
        </p:txBody>
      </p:sp>
      <p:sp>
        <p:nvSpPr>
          <p:cNvPr id="106500" name="Text Box 4"/>
          <p:cNvSpPr txBox="1">
            <a:spLocks noChangeArrowheads="1"/>
          </p:cNvSpPr>
          <p:nvPr/>
        </p:nvSpPr>
        <p:spPr bwMode="auto">
          <a:xfrm>
            <a:off x="1066800" y="3733800"/>
            <a:ext cx="7086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Lst>
              <a:defRPr sz="2400">
                <a:solidFill>
                  <a:schemeClr val="tx1"/>
                </a:solidFill>
                <a:latin typeface="Times New Roman" pitchFamily="18" charset="0"/>
              </a:defRPr>
            </a:lvl1pPr>
            <a:lvl2pPr>
              <a:tabLst>
                <a:tab pos="457200" algn="l"/>
              </a:tabLst>
              <a:defRPr sz="2400">
                <a:solidFill>
                  <a:schemeClr val="tx1"/>
                </a:solidFill>
                <a:latin typeface="Times New Roman" pitchFamily="18" charset="0"/>
              </a:defRPr>
            </a:lvl2pPr>
            <a:lvl3pPr>
              <a:tabLst>
                <a:tab pos="457200" algn="l"/>
              </a:tabLst>
              <a:defRPr sz="2400">
                <a:solidFill>
                  <a:schemeClr val="tx1"/>
                </a:solidFill>
                <a:latin typeface="Times New Roman" pitchFamily="18" charset="0"/>
              </a:defRPr>
            </a:lvl3pPr>
            <a:lvl4pPr>
              <a:tabLst>
                <a:tab pos="457200" algn="l"/>
              </a:tabLst>
              <a:defRPr sz="2400">
                <a:solidFill>
                  <a:schemeClr val="tx1"/>
                </a:solidFill>
                <a:latin typeface="Times New Roman" pitchFamily="18" charset="0"/>
              </a:defRPr>
            </a:lvl4pPr>
            <a:lvl5pPr>
              <a:tabLst>
                <a:tab pos="457200" algn="l"/>
              </a:tabLst>
              <a:defRPr sz="2400">
                <a:solidFill>
                  <a:schemeClr val="tx1"/>
                </a:solidFill>
                <a:latin typeface="Times New Roman" pitchFamily="18" charset="0"/>
              </a:defRPr>
            </a:lvl5pPr>
            <a:lvl6pPr fontAlgn="base">
              <a:spcBef>
                <a:spcPct val="0"/>
              </a:spcBef>
              <a:spcAft>
                <a:spcPct val="0"/>
              </a:spcAft>
              <a:tabLst>
                <a:tab pos="457200" algn="l"/>
              </a:tabLst>
              <a:defRPr sz="2400">
                <a:solidFill>
                  <a:schemeClr val="tx1"/>
                </a:solidFill>
                <a:latin typeface="Times New Roman" pitchFamily="18" charset="0"/>
              </a:defRPr>
            </a:lvl6pPr>
            <a:lvl7pPr fontAlgn="base">
              <a:spcBef>
                <a:spcPct val="0"/>
              </a:spcBef>
              <a:spcAft>
                <a:spcPct val="0"/>
              </a:spcAft>
              <a:tabLst>
                <a:tab pos="457200" algn="l"/>
              </a:tabLst>
              <a:defRPr sz="2400">
                <a:solidFill>
                  <a:schemeClr val="tx1"/>
                </a:solidFill>
                <a:latin typeface="Times New Roman" pitchFamily="18" charset="0"/>
              </a:defRPr>
            </a:lvl7pPr>
            <a:lvl8pPr fontAlgn="base">
              <a:spcBef>
                <a:spcPct val="0"/>
              </a:spcBef>
              <a:spcAft>
                <a:spcPct val="0"/>
              </a:spcAft>
              <a:tabLst>
                <a:tab pos="457200" algn="l"/>
              </a:tabLst>
              <a:defRPr sz="2400">
                <a:solidFill>
                  <a:schemeClr val="tx1"/>
                </a:solidFill>
                <a:latin typeface="Times New Roman" pitchFamily="18" charset="0"/>
              </a:defRPr>
            </a:lvl8pPr>
            <a:lvl9pPr fontAlgn="base">
              <a:spcBef>
                <a:spcPct val="0"/>
              </a:spcBef>
              <a:spcAft>
                <a:spcPct val="0"/>
              </a:spcAft>
              <a:tabLst>
                <a:tab pos="457200"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ah,0</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al,'8'		; AX = 0038h</a:t>
            </a:r>
          </a:p>
          <a:p>
            <a:pPr>
              <a:lnSpc>
                <a:spcPct val="50000"/>
              </a:lnSpc>
              <a:spcBef>
                <a:spcPct val="50000"/>
              </a:spcBef>
            </a:pPr>
            <a:r>
              <a:rPr lang="en-US" altLang="en-US" sz="1800" b="1" dirty="0">
                <a:latin typeface="Courier New" pitchFamily="49" charset="0"/>
              </a:rPr>
              <a:t>add al,'2'		; AX = 006Ah</a:t>
            </a:r>
          </a:p>
          <a:p>
            <a:pPr>
              <a:lnSpc>
                <a:spcPct val="50000"/>
              </a:lnSpc>
              <a:spcBef>
                <a:spcPct val="50000"/>
              </a:spcBef>
            </a:pPr>
            <a:r>
              <a:rPr lang="en-US" altLang="en-US" sz="1800" b="1" dirty="0" err="1">
                <a:latin typeface="Courier New" pitchFamily="49" charset="0"/>
              </a:rPr>
              <a:t>aaa</a:t>
            </a:r>
            <a:r>
              <a:rPr lang="en-US" altLang="en-US" sz="1800" b="1" dirty="0">
                <a:latin typeface="Courier New" pitchFamily="49" charset="0"/>
              </a:rPr>
              <a:t>				; AX = 0100h (adjust result)</a:t>
            </a:r>
          </a:p>
          <a:p>
            <a:pPr>
              <a:lnSpc>
                <a:spcPct val="50000"/>
              </a:lnSpc>
              <a:spcBef>
                <a:spcPct val="50000"/>
              </a:spcBef>
            </a:pPr>
            <a:r>
              <a:rPr lang="en-US" altLang="en-US" sz="1800" b="1" dirty="0">
                <a:latin typeface="Courier New" pitchFamily="49" charset="0"/>
              </a:rPr>
              <a:t>or  ax,3030h		; AX = 3130h = '10'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BFD5721D-3630-4111-ABD6-B06E9D3D4CC4}" type="slidenum">
              <a:rPr lang="en-US" altLang="en-US"/>
              <a:pPr/>
              <a:t>38</a:t>
            </a:fld>
            <a:endParaRPr lang="en-US" altLang="en-US"/>
          </a:p>
        </p:txBody>
      </p:sp>
      <p:sp>
        <p:nvSpPr>
          <p:cNvPr id="107522" name="Rectangle 2"/>
          <p:cNvSpPr>
            <a:spLocks noGrp="1" noChangeArrowheads="1"/>
          </p:cNvSpPr>
          <p:nvPr>
            <p:ph type="title"/>
          </p:nvPr>
        </p:nvSpPr>
        <p:spPr/>
        <p:txBody>
          <a:bodyPr/>
          <a:lstStyle/>
          <a:p>
            <a:r>
              <a:rPr lang="en-US" altLang="en-US"/>
              <a:t>AAS Instruction</a:t>
            </a:r>
          </a:p>
        </p:txBody>
      </p:sp>
      <p:sp>
        <p:nvSpPr>
          <p:cNvPr id="107524" name="Rectangle 4"/>
          <p:cNvSpPr>
            <a:spLocks noGrp="1" noChangeArrowheads="1"/>
          </p:cNvSpPr>
          <p:nvPr>
            <p:ph type="body" idx="1"/>
          </p:nvPr>
        </p:nvSpPr>
        <p:spPr>
          <a:xfrm>
            <a:off x="609600" y="1143000"/>
            <a:ext cx="8077200" cy="2667000"/>
          </a:xfrm>
          <a:noFill/>
          <a:ln/>
        </p:spPr>
        <p:txBody>
          <a:bodyPr/>
          <a:lstStyle/>
          <a:p>
            <a:r>
              <a:rPr lang="en-US" altLang="en-US"/>
              <a:t>The AAS (ASCII adjust after subtraction) instruction adjusts the binary result of an SUB or SBB instruction. It makes the result in AL consistent with ASCII decimal representation.</a:t>
            </a:r>
          </a:p>
          <a:p>
            <a:pPr lvl="1"/>
            <a:r>
              <a:rPr lang="en-US" altLang="en-US" sz="2000"/>
              <a:t>It places the Carry value, if any, in AH</a:t>
            </a:r>
          </a:p>
          <a:p>
            <a:r>
              <a:rPr lang="en-US" altLang="en-US"/>
              <a:t>Example: Subtract '9' from '8'</a:t>
            </a:r>
          </a:p>
        </p:txBody>
      </p:sp>
      <p:sp>
        <p:nvSpPr>
          <p:cNvPr id="107525" name="Text Box 5"/>
          <p:cNvSpPr txBox="1">
            <a:spLocks noChangeArrowheads="1"/>
          </p:cNvSpPr>
          <p:nvPr/>
        </p:nvSpPr>
        <p:spPr bwMode="auto">
          <a:xfrm>
            <a:off x="1828800" y="3657600"/>
            <a:ext cx="5562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pitchFamily="18" charset="0"/>
              </a:defRPr>
            </a:lvl1pPr>
            <a:lvl2pPr>
              <a:tabLst>
                <a:tab pos="457200" algn="l"/>
                <a:tab pos="2286000" algn="l"/>
              </a:tabLst>
              <a:defRPr sz="2400">
                <a:solidFill>
                  <a:schemeClr val="tx1"/>
                </a:solidFill>
                <a:latin typeface="Times New Roman" pitchFamily="18" charset="0"/>
              </a:defRPr>
            </a:lvl2pPr>
            <a:lvl3pPr>
              <a:tabLst>
                <a:tab pos="457200" algn="l"/>
                <a:tab pos="2286000" algn="l"/>
              </a:tabLst>
              <a:defRPr sz="2400">
                <a:solidFill>
                  <a:schemeClr val="tx1"/>
                </a:solidFill>
                <a:latin typeface="Times New Roman" pitchFamily="18" charset="0"/>
              </a:defRPr>
            </a:lvl3pPr>
            <a:lvl4pPr>
              <a:tabLst>
                <a:tab pos="457200" algn="l"/>
                <a:tab pos="2286000" algn="l"/>
              </a:tabLst>
              <a:defRPr sz="2400">
                <a:solidFill>
                  <a:schemeClr val="tx1"/>
                </a:solidFill>
                <a:latin typeface="Times New Roman" pitchFamily="18" charset="0"/>
              </a:defRPr>
            </a:lvl4pPr>
            <a:lvl5pPr>
              <a:tabLst>
                <a:tab pos="457200" algn="l"/>
                <a:tab pos="2286000" algn="l"/>
              </a:tabLst>
              <a:defRPr sz="2400">
                <a:solidFill>
                  <a:schemeClr val="tx1"/>
                </a:solidFill>
                <a:latin typeface="Times New Roman" pitchFamily="18" charset="0"/>
              </a:defRPr>
            </a:lvl5pPr>
            <a:lvl6pPr fontAlgn="base">
              <a:spcBef>
                <a:spcPct val="0"/>
              </a:spcBef>
              <a:spcAft>
                <a:spcPct val="0"/>
              </a:spcAft>
              <a:tabLst>
                <a:tab pos="457200" algn="l"/>
                <a:tab pos="2286000" algn="l"/>
              </a:tabLst>
              <a:defRPr sz="2400">
                <a:solidFill>
                  <a:schemeClr val="tx1"/>
                </a:solidFill>
                <a:latin typeface="Times New Roman" pitchFamily="18" charset="0"/>
              </a:defRPr>
            </a:lvl6pPr>
            <a:lvl7pPr fontAlgn="base">
              <a:spcBef>
                <a:spcPct val="0"/>
              </a:spcBef>
              <a:spcAft>
                <a:spcPct val="0"/>
              </a:spcAft>
              <a:tabLst>
                <a:tab pos="457200" algn="l"/>
                <a:tab pos="2286000" algn="l"/>
              </a:tabLst>
              <a:defRPr sz="2400">
                <a:solidFill>
                  <a:schemeClr val="tx1"/>
                </a:solidFill>
                <a:latin typeface="Times New Roman" pitchFamily="18" charset="0"/>
              </a:defRPr>
            </a:lvl7pPr>
            <a:lvl8pPr fontAlgn="base">
              <a:spcBef>
                <a:spcPct val="0"/>
              </a:spcBef>
              <a:spcAft>
                <a:spcPct val="0"/>
              </a:spcAft>
              <a:tabLst>
                <a:tab pos="457200" algn="l"/>
                <a:tab pos="2286000" algn="l"/>
              </a:tabLst>
              <a:defRPr sz="2400">
                <a:solidFill>
                  <a:schemeClr val="tx1"/>
                </a:solidFill>
                <a:latin typeface="Times New Roman" pitchFamily="18" charset="0"/>
              </a:defRPr>
            </a:lvl8pPr>
            <a:lvl9pPr fontAlgn="base">
              <a:spcBef>
                <a:spcPct val="0"/>
              </a:spcBef>
              <a:spcAft>
                <a:spcPct val="0"/>
              </a:spcAft>
              <a:tabLst>
                <a:tab pos="457200" algn="l"/>
                <a:tab pos="2286000"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ah,0</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al,'8'	; AX = 0038h</a:t>
            </a:r>
          </a:p>
          <a:p>
            <a:pPr>
              <a:lnSpc>
                <a:spcPct val="50000"/>
              </a:lnSpc>
              <a:spcBef>
                <a:spcPct val="50000"/>
              </a:spcBef>
            </a:pPr>
            <a:r>
              <a:rPr lang="en-US" altLang="en-US" sz="1800" b="1" dirty="0">
                <a:latin typeface="Courier New" pitchFamily="49" charset="0"/>
              </a:rPr>
              <a:t>sub al,'9'	; AX = 00FFh</a:t>
            </a:r>
          </a:p>
          <a:p>
            <a:pPr>
              <a:lnSpc>
                <a:spcPct val="50000"/>
              </a:lnSpc>
              <a:spcBef>
                <a:spcPct val="50000"/>
              </a:spcBef>
            </a:pPr>
            <a:r>
              <a:rPr lang="en-US" altLang="en-US" sz="1800" b="1" dirty="0" err="1">
                <a:latin typeface="Courier New" pitchFamily="49" charset="0"/>
              </a:rPr>
              <a:t>aas</a:t>
            </a:r>
            <a:r>
              <a:rPr lang="en-US" altLang="en-US" sz="1800" b="1" dirty="0">
                <a:latin typeface="Courier New" pitchFamily="49" charset="0"/>
              </a:rPr>
              <a:t>		; AX = FF09h, CF=1</a:t>
            </a:r>
          </a:p>
          <a:p>
            <a:pPr>
              <a:lnSpc>
                <a:spcPct val="50000"/>
              </a:lnSpc>
              <a:spcBef>
                <a:spcPct val="50000"/>
              </a:spcBef>
            </a:pPr>
            <a:r>
              <a:rPr lang="en-US" altLang="en-US" sz="1800" b="1" dirty="0">
                <a:latin typeface="Courier New" pitchFamily="49" charset="0"/>
              </a:rPr>
              <a:t>or al,30h	; AL = '9'</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61062804-31F0-4E8F-A450-457A3F29731C}" type="slidenum">
              <a:rPr lang="en-US" altLang="en-US"/>
              <a:pPr/>
              <a:t>39</a:t>
            </a:fld>
            <a:endParaRPr lang="en-US" altLang="en-US"/>
          </a:p>
        </p:txBody>
      </p:sp>
      <p:sp>
        <p:nvSpPr>
          <p:cNvPr id="108546" name="Rectangle 2"/>
          <p:cNvSpPr>
            <a:spLocks noGrp="1" noChangeArrowheads="1"/>
          </p:cNvSpPr>
          <p:nvPr>
            <p:ph type="title"/>
          </p:nvPr>
        </p:nvSpPr>
        <p:spPr/>
        <p:txBody>
          <a:bodyPr/>
          <a:lstStyle/>
          <a:p>
            <a:r>
              <a:rPr lang="en-US" altLang="en-US"/>
              <a:t>AAM Instruction</a:t>
            </a:r>
          </a:p>
        </p:txBody>
      </p:sp>
      <p:sp>
        <p:nvSpPr>
          <p:cNvPr id="108547" name="Rectangle 3"/>
          <p:cNvSpPr>
            <a:spLocks noGrp="1" noChangeArrowheads="1"/>
          </p:cNvSpPr>
          <p:nvPr>
            <p:ph type="body" idx="1"/>
          </p:nvPr>
        </p:nvSpPr>
        <p:spPr>
          <a:xfrm>
            <a:off x="685800" y="1143000"/>
            <a:ext cx="7848600" cy="1981200"/>
          </a:xfrm>
        </p:spPr>
        <p:txBody>
          <a:bodyPr/>
          <a:lstStyle/>
          <a:p>
            <a:r>
              <a:rPr lang="en-US" altLang="en-US" dirty="0"/>
              <a:t>The AAM (ASCII adjust after multiplication) instruction adjusts the binary result of a MUL instruction. The multiplication must have been performed on unpacked BCD numbers.</a:t>
            </a:r>
          </a:p>
        </p:txBody>
      </p:sp>
      <p:sp>
        <p:nvSpPr>
          <p:cNvPr id="108548" name="Text Box 4"/>
          <p:cNvSpPr txBox="1">
            <a:spLocks noChangeArrowheads="1"/>
          </p:cNvSpPr>
          <p:nvPr/>
        </p:nvSpPr>
        <p:spPr bwMode="auto">
          <a:xfrm>
            <a:off x="1752600" y="3048000"/>
            <a:ext cx="5486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bl,05h	; first operand</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al,06h	; second operand</a:t>
            </a:r>
          </a:p>
          <a:p>
            <a:pPr>
              <a:lnSpc>
                <a:spcPct val="50000"/>
              </a:lnSpc>
              <a:spcBef>
                <a:spcPct val="50000"/>
              </a:spcBef>
            </a:pPr>
            <a:r>
              <a:rPr lang="en-US" altLang="en-US" sz="1800" b="1" dirty="0" err="1">
                <a:latin typeface="Courier New" pitchFamily="49" charset="0"/>
              </a:rPr>
              <a:t>mul</a:t>
            </a:r>
            <a:r>
              <a:rPr lang="en-US" altLang="en-US" sz="1800" b="1" dirty="0">
                <a:latin typeface="Courier New" pitchFamily="49" charset="0"/>
              </a:rPr>
              <a:t> </a:t>
            </a:r>
            <a:r>
              <a:rPr lang="en-US" altLang="en-US" sz="1800" b="1" dirty="0" err="1">
                <a:latin typeface="Courier New" pitchFamily="49" charset="0"/>
              </a:rPr>
              <a:t>bl</a:t>
            </a:r>
            <a:r>
              <a:rPr lang="en-US" altLang="en-US" sz="1800" b="1" dirty="0">
                <a:latin typeface="Courier New" pitchFamily="49" charset="0"/>
              </a:rPr>
              <a:t> 	; AX = 001Eh</a:t>
            </a:r>
          </a:p>
          <a:p>
            <a:pPr>
              <a:lnSpc>
                <a:spcPct val="50000"/>
              </a:lnSpc>
              <a:spcBef>
                <a:spcPct val="50000"/>
              </a:spcBef>
            </a:pPr>
            <a:r>
              <a:rPr lang="en-US" altLang="en-US" sz="1800" b="1" dirty="0" err="1">
                <a:latin typeface="Courier New" pitchFamily="49" charset="0"/>
              </a:rPr>
              <a:t>aam</a:t>
            </a:r>
            <a:r>
              <a:rPr lang="en-US" altLang="en-US" sz="1800" b="1" dirty="0">
                <a:latin typeface="Courier New" pitchFamily="49" charset="0"/>
              </a:rPr>
              <a:t>		; AX = 0300h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ltLang="en-US"/>
              <a:t>Irvine, Kip R. Assembly Language for x86 Processors 6/e, 2010.</a:t>
            </a:r>
          </a:p>
        </p:txBody>
      </p:sp>
      <p:sp>
        <p:nvSpPr>
          <p:cNvPr id="10" name="Slide Number Placeholder 4"/>
          <p:cNvSpPr>
            <a:spLocks noGrp="1"/>
          </p:cNvSpPr>
          <p:nvPr>
            <p:ph type="sldNum" sz="quarter" idx="11"/>
          </p:nvPr>
        </p:nvSpPr>
        <p:spPr/>
        <p:txBody>
          <a:bodyPr/>
          <a:lstStyle/>
          <a:p>
            <a:fld id="{6739ABF8-EF0F-4BD4-BA1F-D925793B5DA5}" type="slidenum">
              <a:rPr lang="en-US" altLang="en-US"/>
              <a:pPr/>
              <a:t>4</a:t>
            </a:fld>
            <a:endParaRPr lang="en-US" altLang="en-US"/>
          </a:p>
        </p:txBody>
      </p:sp>
      <p:sp>
        <p:nvSpPr>
          <p:cNvPr id="117762" name="Rectangle 1026"/>
          <p:cNvSpPr>
            <a:spLocks noGrp="1" noChangeArrowheads="1"/>
          </p:cNvSpPr>
          <p:nvPr>
            <p:ph type="title"/>
          </p:nvPr>
        </p:nvSpPr>
        <p:spPr/>
        <p:txBody>
          <a:bodyPr/>
          <a:lstStyle/>
          <a:p>
            <a:r>
              <a:rPr lang="en-US" altLang="en-US" dirty="0"/>
              <a:t>MUL Examples</a:t>
            </a:r>
          </a:p>
        </p:txBody>
      </p:sp>
      <p:sp>
        <p:nvSpPr>
          <p:cNvPr id="117772" name="Rectangle 1036"/>
          <p:cNvSpPr>
            <a:spLocks noChangeArrowheads="1"/>
          </p:cNvSpPr>
          <p:nvPr/>
        </p:nvSpPr>
        <p:spPr bwMode="auto">
          <a:xfrm>
            <a:off x="685800" y="12192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100h * 2000h, using 16-bit operands:</a:t>
            </a:r>
          </a:p>
        </p:txBody>
      </p:sp>
      <p:sp>
        <p:nvSpPr>
          <p:cNvPr id="117773" name="Text Box 1037"/>
          <p:cNvSpPr txBox="1">
            <a:spLocks noChangeArrowheads="1"/>
          </p:cNvSpPr>
          <p:nvPr/>
        </p:nvSpPr>
        <p:spPr bwMode="auto">
          <a:xfrm>
            <a:off x="838200" y="1828800"/>
            <a:ext cx="8153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1830388" algn="l"/>
              </a:tabLst>
              <a:defRPr sz="2400">
                <a:solidFill>
                  <a:schemeClr val="tx1"/>
                </a:solidFill>
                <a:latin typeface="Times New Roman" pitchFamily="18" charset="0"/>
              </a:defRPr>
            </a:lvl1pPr>
            <a:lvl2pPr>
              <a:tabLst>
                <a:tab pos="457200" algn="l"/>
                <a:tab pos="1830388" algn="l"/>
              </a:tabLst>
              <a:defRPr sz="2400">
                <a:solidFill>
                  <a:schemeClr val="tx1"/>
                </a:solidFill>
                <a:latin typeface="Times New Roman" pitchFamily="18" charset="0"/>
              </a:defRPr>
            </a:lvl2pPr>
            <a:lvl3pPr>
              <a:tabLst>
                <a:tab pos="457200" algn="l"/>
                <a:tab pos="1830388" algn="l"/>
              </a:tabLst>
              <a:defRPr sz="2400">
                <a:solidFill>
                  <a:schemeClr val="tx1"/>
                </a:solidFill>
                <a:latin typeface="Times New Roman" pitchFamily="18" charset="0"/>
              </a:defRPr>
            </a:lvl3pPr>
            <a:lvl4pPr>
              <a:tabLst>
                <a:tab pos="457200" algn="l"/>
                <a:tab pos="1830388" algn="l"/>
              </a:tabLst>
              <a:defRPr sz="2400">
                <a:solidFill>
                  <a:schemeClr val="tx1"/>
                </a:solidFill>
                <a:latin typeface="Times New Roman" pitchFamily="18" charset="0"/>
              </a:defRPr>
            </a:lvl4pPr>
            <a:lvl5pPr>
              <a:tabLst>
                <a:tab pos="457200" algn="l"/>
                <a:tab pos="1830388" algn="l"/>
              </a:tabLst>
              <a:defRPr sz="2400">
                <a:solidFill>
                  <a:schemeClr val="tx1"/>
                </a:solidFill>
                <a:latin typeface="Times New Roman" pitchFamily="18" charset="0"/>
              </a:defRPr>
            </a:lvl5pPr>
            <a:lvl6pPr fontAlgn="base">
              <a:spcBef>
                <a:spcPct val="0"/>
              </a:spcBef>
              <a:spcAft>
                <a:spcPct val="0"/>
              </a:spcAft>
              <a:tabLst>
                <a:tab pos="457200" algn="l"/>
                <a:tab pos="1830388" algn="l"/>
              </a:tabLst>
              <a:defRPr sz="2400">
                <a:solidFill>
                  <a:schemeClr val="tx1"/>
                </a:solidFill>
                <a:latin typeface="Times New Roman" pitchFamily="18" charset="0"/>
              </a:defRPr>
            </a:lvl6pPr>
            <a:lvl7pPr fontAlgn="base">
              <a:spcBef>
                <a:spcPct val="0"/>
              </a:spcBef>
              <a:spcAft>
                <a:spcPct val="0"/>
              </a:spcAft>
              <a:tabLst>
                <a:tab pos="457200" algn="l"/>
                <a:tab pos="1830388" algn="l"/>
              </a:tabLst>
              <a:defRPr sz="2400">
                <a:solidFill>
                  <a:schemeClr val="tx1"/>
                </a:solidFill>
                <a:latin typeface="Times New Roman" pitchFamily="18" charset="0"/>
              </a:defRPr>
            </a:lvl7pPr>
            <a:lvl8pPr fontAlgn="base">
              <a:spcBef>
                <a:spcPct val="0"/>
              </a:spcBef>
              <a:spcAft>
                <a:spcPct val="0"/>
              </a:spcAft>
              <a:tabLst>
                <a:tab pos="457200" algn="l"/>
                <a:tab pos="1830388" algn="l"/>
              </a:tabLst>
              <a:defRPr sz="2400">
                <a:solidFill>
                  <a:schemeClr val="tx1"/>
                </a:solidFill>
                <a:latin typeface="Times New Roman" pitchFamily="18" charset="0"/>
              </a:defRPr>
            </a:lvl8pPr>
            <a:lvl9pPr fontAlgn="base">
              <a:spcBef>
                <a:spcPct val="0"/>
              </a:spcBef>
              <a:spcAft>
                <a:spcPct val="0"/>
              </a:spcAft>
              <a:tabLst>
                <a:tab pos="457200" algn="l"/>
                <a:tab pos="1830388"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.data</a:t>
            </a:r>
          </a:p>
          <a:p>
            <a:pPr>
              <a:lnSpc>
                <a:spcPct val="50000"/>
              </a:lnSpc>
              <a:spcBef>
                <a:spcPct val="50000"/>
              </a:spcBef>
            </a:pPr>
            <a:r>
              <a:rPr lang="en-US" altLang="en-US" sz="1800" b="1" dirty="0">
                <a:latin typeface="Courier New" pitchFamily="49" charset="0"/>
              </a:rPr>
              <a:t>val1 WORD 2000h</a:t>
            </a:r>
          </a:p>
          <a:p>
            <a:pPr>
              <a:lnSpc>
                <a:spcPct val="50000"/>
              </a:lnSpc>
              <a:spcBef>
                <a:spcPct val="50000"/>
              </a:spcBef>
            </a:pPr>
            <a:r>
              <a:rPr lang="en-US" altLang="en-US" sz="1800" b="1" dirty="0">
                <a:latin typeface="Courier New" pitchFamily="49" charset="0"/>
              </a:rPr>
              <a:t>val2 WORD 100h</a:t>
            </a:r>
          </a:p>
          <a:p>
            <a:pPr>
              <a:lnSpc>
                <a:spcPct val="50000"/>
              </a:lnSpc>
              <a:spcBef>
                <a:spcPct val="50000"/>
              </a:spcBef>
            </a:pPr>
            <a:r>
              <a:rPr lang="en-US" altLang="en-US" sz="1800" b="1" dirty="0">
                <a:latin typeface="Courier New" pitchFamily="49" charset="0"/>
              </a:rPr>
              <a:t>.code</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ax,val1</a:t>
            </a:r>
          </a:p>
          <a:p>
            <a:pPr>
              <a:lnSpc>
                <a:spcPct val="50000"/>
              </a:lnSpc>
              <a:spcBef>
                <a:spcPct val="50000"/>
              </a:spcBef>
            </a:pPr>
            <a:r>
              <a:rPr lang="en-US" altLang="en-US" sz="1800" b="1" dirty="0" err="1">
                <a:latin typeface="Courier New" pitchFamily="49" charset="0"/>
              </a:rPr>
              <a:t>mul</a:t>
            </a:r>
            <a:r>
              <a:rPr lang="en-US" altLang="en-US" sz="1800" b="1" dirty="0">
                <a:latin typeface="Courier New" pitchFamily="49" charset="0"/>
              </a:rPr>
              <a:t> val2	; DX:AX = 00200000h, </a:t>
            </a:r>
            <a:r>
              <a:rPr lang="en-US" altLang="en-US" sz="1800" b="1" dirty="0" smtClean="0">
                <a:latin typeface="Courier New" pitchFamily="49" charset="0"/>
              </a:rPr>
              <a:t>CF=1</a:t>
            </a:r>
            <a:endParaRPr lang="en-US" altLang="en-US" sz="1800" b="1" dirty="0">
              <a:latin typeface="Courier New" pitchFamily="49" charset="0"/>
            </a:endParaRPr>
          </a:p>
          <a:p>
            <a:pPr>
              <a:spcBef>
                <a:spcPct val="50000"/>
              </a:spcBef>
            </a:pPr>
            <a:r>
              <a:rPr lang="en-US" altLang="en-US" sz="1800" dirty="0" smtClean="0">
                <a:solidFill>
                  <a:srgbClr val="FFC000"/>
                </a:solidFill>
              </a:rPr>
              <a:t>CF=1 if and only if the product cannot be contained within the least significant half (</a:t>
            </a:r>
            <a:r>
              <a:rPr lang="en-US" altLang="en-US" sz="1800" dirty="0" err="1" smtClean="0">
                <a:solidFill>
                  <a:srgbClr val="FFC000"/>
                </a:solidFill>
              </a:rPr>
              <a:t>lsh</a:t>
            </a:r>
            <a:r>
              <a:rPr lang="en-US" altLang="en-US" sz="1800" dirty="0" smtClean="0">
                <a:solidFill>
                  <a:srgbClr val="FFC000"/>
                </a:solidFill>
              </a:rPr>
              <a:t>) of its storage location</a:t>
            </a:r>
            <a:endParaRPr lang="en-US" altLang="en-US" sz="1800" b="1" dirty="0">
              <a:solidFill>
                <a:srgbClr val="FFC000"/>
              </a:solidFill>
              <a:latin typeface="Courier New" pitchFamily="49" charset="0"/>
            </a:endParaRPr>
          </a:p>
        </p:txBody>
      </p:sp>
      <p:sp>
        <p:nvSpPr>
          <p:cNvPr id="117777" name="Text Box 1041"/>
          <p:cNvSpPr txBox="1">
            <a:spLocks noChangeArrowheads="1"/>
          </p:cNvSpPr>
          <p:nvPr/>
        </p:nvSpPr>
        <p:spPr bwMode="auto">
          <a:xfrm>
            <a:off x="6629400" y="1981200"/>
            <a:ext cx="2286000" cy="15049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600">
                <a:solidFill>
                  <a:schemeClr val="tx2"/>
                </a:solidFill>
              </a:rPr>
              <a:t>The Carry flag indicates whether or not the upper half of the product contains significant digits.</a:t>
            </a:r>
          </a:p>
        </p:txBody>
      </p:sp>
      <p:grpSp>
        <p:nvGrpSpPr>
          <p:cNvPr id="117779" name="Group 1043"/>
          <p:cNvGrpSpPr>
            <a:grpSpLocks/>
          </p:cNvGrpSpPr>
          <p:nvPr/>
        </p:nvGrpSpPr>
        <p:grpSpPr bwMode="auto">
          <a:xfrm>
            <a:off x="609600" y="4343400"/>
            <a:ext cx="7162800" cy="1600200"/>
            <a:chOff x="384" y="2736"/>
            <a:chExt cx="4512" cy="1008"/>
          </a:xfrm>
        </p:grpSpPr>
        <p:sp>
          <p:nvSpPr>
            <p:cNvPr id="117776" name="Text Box 1040"/>
            <p:cNvSpPr txBox="1">
              <a:spLocks noChangeArrowheads="1"/>
            </p:cNvSpPr>
            <p:nvPr/>
          </p:nvSpPr>
          <p:spPr bwMode="auto">
            <a:xfrm>
              <a:off x="432" y="3072"/>
              <a:ext cx="446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1766888" algn="l"/>
                </a:tabLst>
                <a:defRPr sz="2400">
                  <a:solidFill>
                    <a:schemeClr val="tx1"/>
                  </a:solidFill>
                  <a:latin typeface="Times New Roman" pitchFamily="18" charset="0"/>
                </a:defRPr>
              </a:lvl1pPr>
              <a:lvl2pPr>
                <a:tabLst>
                  <a:tab pos="457200" algn="l"/>
                  <a:tab pos="1766888" algn="l"/>
                </a:tabLst>
                <a:defRPr sz="2400">
                  <a:solidFill>
                    <a:schemeClr val="tx1"/>
                  </a:solidFill>
                  <a:latin typeface="Times New Roman" pitchFamily="18" charset="0"/>
                </a:defRPr>
              </a:lvl2pPr>
              <a:lvl3pPr>
                <a:tabLst>
                  <a:tab pos="457200" algn="l"/>
                  <a:tab pos="1766888" algn="l"/>
                </a:tabLst>
                <a:defRPr sz="2400">
                  <a:solidFill>
                    <a:schemeClr val="tx1"/>
                  </a:solidFill>
                  <a:latin typeface="Times New Roman" pitchFamily="18" charset="0"/>
                </a:defRPr>
              </a:lvl3pPr>
              <a:lvl4pPr>
                <a:tabLst>
                  <a:tab pos="457200" algn="l"/>
                  <a:tab pos="1766888" algn="l"/>
                </a:tabLst>
                <a:defRPr sz="2400">
                  <a:solidFill>
                    <a:schemeClr val="tx1"/>
                  </a:solidFill>
                  <a:latin typeface="Times New Roman" pitchFamily="18" charset="0"/>
                </a:defRPr>
              </a:lvl4pPr>
              <a:lvl5pPr>
                <a:tabLst>
                  <a:tab pos="457200" algn="l"/>
                  <a:tab pos="1766888" algn="l"/>
                </a:tabLst>
                <a:defRPr sz="2400">
                  <a:solidFill>
                    <a:schemeClr val="tx1"/>
                  </a:solidFill>
                  <a:latin typeface="Times New Roman" pitchFamily="18" charset="0"/>
                </a:defRPr>
              </a:lvl5pPr>
              <a:lvl6pPr fontAlgn="base">
                <a:spcBef>
                  <a:spcPct val="0"/>
                </a:spcBef>
                <a:spcAft>
                  <a:spcPct val="0"/>
                </a:spcAft>
                <a:tabLst>
                  <a:tab pos="457200" algn="l"/>
                  <a:tab pos="1766888" algn="l"/>
                </a:tabLst>
                <a:defRPr sz="2400">
                  <a:solidFill>
                    <a:schemeClr val="tx1"/>
                  </a:solidFill>
                  <a:latin typeface="Times New Roman" pitchFamily="18" charset="0"/>
                </a:defRPr>
              </a:lvl6pPr>
              <a:lvl7pPr fontAlgn="base">
                <a:spcBef>
                  <a:spcPct val="0"/>
                </a:spcBef>
                <a:spcAft>
                  <a:spcPct val="0"/>
                </a:spcAft>
                <a:tabLst>
                  <a:tab pos="457200" algn="l"/>
                  <a:tab pos="1766888" algn="l"/>
                </a:tabLst>
                <a:defRPr sz="2400">
                  <a:solidFill>
                    <a:schemeClr val="tx1"/>
                  </a:solidFill>
                  <a:latin typeface="Times New Roman" pitchFamily="18" charset="0"/>
                </a:defRPr>
              </a:lvl7pPr>
              <a:lvl8pPr fontAlgn="base">
                <a:spcBef>
                  <a:spcPct val="0"/>
                </a:spcBef>
                <a:spcAft>
                  <a:spcPct val="0"/>
                </a:spcAft>
                <a:tabLst>
                  <a:tab pos="457200" algn="l"/>
                  <a:tab pos="1766888" algn="l"/>
                </a:tabLst>
                <a:defRPr sz="2400">
                  <a:solidFill>
                    <a:schemeClr val="tx1"/>
                  </a:solidFill>
                  <a:latin typeface="Times New Roman" pitchFamily="18" charset="0"/>
                </a:defRPr>
              </a:lvl8pPr>
              <a:lvl9pPr fontAlgn="base">
                <a:spcBef>
                  <a:spcPct val="0"/>
                </a:spcBef>
                <a:spcAft>
                  <a:spcPct val="0"/>
                </a:spcAft>
                <a:tabLst>
                  <a:tab pos="457200" algn="l"/>
                  <a:tab pos="1766888"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eax,12345h</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ebx,1000h</a:t>
              </a:r>
            </a:p>
            <a:p>
              <a:pPr>
                <a:lnSpc>
                  <a:spcPct val="50000"/>
                </a:lnSpc>
                <a:spcBef>
                  <a:spcPct val="50000"/>
                </a:spcBef>
              </a:pPr>
              <a:r>
                <a:rPr lang="en-US" altLang="en-US" sz="1800" b="1" dirty="0" err="1">
                  <a:latin typeface="Courier New" pitchFamily="49" charset="0"/>
                </a:rPr>
                <a:t>mul</a:t>
              </a:r>
              <a:r>
                <a:rPr lang="en-US" altLang="en-US" sz="1800" b="1" dirty="0">
                  <a:latin typeface="Courier New" pitchFamily="49" charset="0"/>
                </a:rPr>
                <a:t> </a:t>
              </a:r>
              <a:r>
                <a:rPr lang="en-US" altLang="en-US" sz="1800" b="1" dirty="0" err="1">
                  <a:latin typeface="Courier New" pitchFamily="49" charset="0"/>
                </a:rPr>
                <a:t>ebx</a:t>
              </a:r>
              <a:r>
                <a:rPr lang="en-US" altLang="en-US" sz="1800" b="1" dirty="0">
                  <a:latin typeface="Courier New" pitchFamily="49" charset="0"/>
                </a:rPr>
                <a:t>	; EDX:EAX = 0000000012345000h, CF=0</a:t>
              </a:r>
            </a:p>
          </p:txBody>
        </p:sp>
        <p:sp>
          <p:nvSpPr>
            <p:cNvPr id="117778" name="Text Box 1042"/>
            <p:cNvSpPr txBox="1">
              <a:spLocks noChangeArrowheads="1"/>
            </p:cNvSpPr>
            <p:nvPr/>
          </p:nvSpPr>
          <p:spPr bwMode="auto">
            <a:xfrm>
              <a:off x="384" y="2736"/>
              <a:ext cx="451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dirty="0"/>
                <a:t>12345h * 1000h, using 32-bit operands: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77"/>
                                        </p:tgtEl>
                                        <p:attrNameLst>
                                          <p:attrName>style.visibility</p:attrName>
                                        </p:attrNameLst>
                                      </p:cBhvr>
                                      <p:to>
                                        <p:strVal val="visible"/>
                                      </p:to>
                                    </p:set>
                                    <p:animEffect transition="in" filter="box(in)">
                                      <p:cBhvr>
                                        <p:cTn id="7" dur="500"/>
                                        <p:tgtEl>
                                          <p:spTgt spid="1177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7779"/>
                                        </p:tgtEl>
                                        <p:attrNameLst>
                                          <p:attrName>style.visibility</p:attrName>
                                        </p:attrNameLst>
                                      </p:cBhvr>
                                      <p:to>
                                        <p:strVal val="visible"/>
                                      </p:to>
                                    </p:set>
                                    <p:animEffect transition="in" filter="box(in)">
                                      <p:cBhvr>
                                        <p:cTn id="12" dur="500"/>
                                        <p:tgtEl>
                                          <p:spTgt spid="117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7"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0533A7D7-1A4D-4D48-B59F-258B6F5DA0D8}" type="slidenum">
              <a:rPr lang="en-US" altLang="en-US"/>
              <a:pPr/>
              <a:t>40</a:t>
            </a:fld>
            <a:endParaRPr lang="en-US" altLang="en-US"/>
          </a:p>
        </p:txBody>
      </p:sp>
      <p:sp>
        <p:nvSpPr>
          <p:cNvPr id="109570" name="Rectangle 2"/>
          <p:cNvSpPr>
            <a:spLocks noGrp="1" noChangeArrowheads="1"/>
          </p:cNvSpPr>
          <p:nvPr>
            <p:ph type="title"/>
          </p:nvPr>
        </p:nvSpPr>
        <p:spPr/>
        <p:txBody>
          <a:bodyPr/>
          <a:lstStyle/>
          <a:p>
            <a:r>
              <a:rPr lang="en-US" altLang="en-US"/>
              <a:t>AAD Instruction</a:t>
            </a:r>
          </a:p>
        </p:txBody>
      </p:sp>
      <p:sp>
        <p:nvSpPr>
          <p:cNvPr id="109571" name="Rectangle 3"/>
          <p:cNvSpPr>
            <a:spLocks noGrp="1" noChangeArrowheads="1"/>
          </p:cNvSpPr>
          <p:nvPr>
            <p:ph type="body" idx="1"/>
          </p:nvPr>
        </p:nvSpPr>
        <p:spPr>
          <a:xfrm>
            <a:off x="685800" y="1143000"/>
            <a:ext cx="7696200" cy="1371600"/>
          </a:xfrm>
        </p:spPr>
        <p:txBody>
          <a:bodyPr/>
          <a:lstStyle/>
          <a:p>
            <a:r>
              <a:rPr lang="en-US" altLang="en-US"/>
              <a:t>The AAD (ASCII adjust before division) instruction adjusts the unpacked BCD dividend in AX before a division operation</a:t>
            </a:r>
          </a:p>
        </p:txBody>
      </p:sp>
      <p:sp>
        <p:nvSpPr>
          <p:cNvPr id="109572" name="Text Box 4"/>
          <p:cNvSpPr txBox="1">
            <a:spLocks noChangeArrowheads="1"/>
          </p:cNvSpPr>
          <p:nvPr/>
        </p:nvSpPr>
        <p:spPr bwMode="auto">
          <a:xfrm>
            <a:off x="1524000" y="2590800"/>
            <a:ext cx="6248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6013" algn="l"/>
              </a:tabLst>
              <a:defRPr sz="2400">
                <a:solidFill>
                  <a:schemeClr val="tx1"/>
                </a:solidFill>
                <a:latin typeface="Times New Roman" pitchFamily="18" charset="0"/>
              </a:defRPr>
            </a:lvl1pPr>
            <a:lvl2pPr>
              <a:tabLst>
                <a:tab pos="457200" algn="l"/>
                <a:tab pos="3656013" algn="l"/>
              </a:tabLst>
              <a:defRPr sz="2400">
                <a:solidFill>
                  <a:schemeClr val="tx1"/>
                </a:solidFill>
                <a:latin typeface="Times New Roman" pitchFamily="18" charset="0"/>
              </a:defRPr>
            </a:lvl2pPr>
            <a:lvl3pPr>
              <a:tabLst>
                <a:tab pos="457200" algn="l"/>
                <a:tab pos="3656013" algn="l"/>
              </a:tabLst>
              <a:defRPr sz="2400">
                <a:solidFill>
                  <a:schemeClr val="tx1"/>
                </a:solidFill>
                <a:latin typeface="Times New Roman" pitchFamily="18" charset="0"/>
              </a:defRPr>
            </a:lvl3pPr>
            <a:lvl4pPr>
              <a:tabLst>
                <a:tab pos="457200" algn="l"/>
                <a:tab pos="3656013" algn="l"/>
              </a:tabLst>
              <a:defRPr sz="2400">
                <a:solidFill>
                  <a:schemeClr val="tx1"/>
                </a:solidFill>
                <a:latin typeface="Times New Roman" pitchFamily="18" charset="0"/>
              </a:defRPr>
            </a:lvl4pPr>
            <a:lvl5pPr>
              <a:tabLst>
                <a:tab pos="457200" algn="l"/>
                <a:tab pos="3656013" algn="l"/>
              </a:tabLst>
              <a:defRPr sz="2400">
                <a:solidFill>
                  <a:schemeClr val="tx1"/>
                </a:solidFill>
                <a:latin typeface="Times New Roman" pitchFamily="18" charset="0"/>
              </a:defRPr>
            </a:lvl5pPr>
            <a:lvl6pPr fontAlgn="base">
              <a:spcBef>
                <a:spcPct val="0"/>
              </a:spcBef>
              <a:spcAft>
                <a:spcPct val="0"/>
              </a:spcAft>
              <a:tabLst>
                <a:tab pos="457200" algn="l"/>
                <a:tab pos="3656013" algn="l"/>
              </a:tabLst>
              <a:defRPr sz="2400">
                <a:solidFill>
                  <a:schemeClr val="tx1"/>
                </a:solidFill>
                <a:latin typeface="Times New Roman" pitchFamily="18" charset="0"/>
              </a:defRPr>
            </a:lvl6pPr>
            <a:lvl7pPr fontAlgn="base">
              <a:spcBef>
                <a:spcPct val="0"/>
              </a:spcBef>
              <a:spcAft>
                <a:spcPct val="0"/>
              </a:spcAft>
              <a:tabLst>
                <a:tab pos="457200" algn="l"/>
                <a:tab pos="3656013" algn="l"/>
              </a:tabLst>
              <a:defRPr sz="2400">
                <a:solidFill>
                  <a:schemeClr val="tx1"/>
                </a:solidFill>
                <a:latin typeface="Times New Roman" pitchFamily="18" charset="0"/>
              </a:defRPr>
            </a:lvl7pPr>
            <a:lvl8pPr fontAlgn="base">
              <a:spcBef>
                <a:spcPct val="0"/>
              </a:spcBef>
              <a:spcAft>
                <a:spcPct val="0"/>
              </a:spcAft>
              <a:tabLst>
                <a:tab pos="457200" algn="l"/>
                <a:tab pos="3656013" algn="l"/>
              </a:tabLst>
              <a:defRPr sz="2400">
                <a:solidFill>
                  <a:schemeClr val="tx1"/>
                </a:solidFill>
                <a:latin typeface="Times New Roman" pitchFamily="18" charset="0"/>
              </a:defRPr>
            </a:lvl8pPr>
            <a:lvl9pPr fontAlgn="base">
              <a:spcBef>
                <a:spcPct val="0"/>
              </a:spcBef>
              <a:spcAft>
                <a:spcPct val="0"/>
              </a:spcAft>
              <a:tabLst>
                <a:tab pos="457200" algn="l"/>
                <a:tab pos="36560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.data</a:t>
            </a:r>
          </a:p>
          <a:p>
            <a:pPr>
              <a:lnSpc>
                <a:spcPct val="50000"/>
              </a:lnSpc>
              <a:spcBef>
                <a:spcPct val="50000"/>
              </a:spcBef>
            </a:pPr>
            <a:r>
              <a:rPr lang="en-US" altLang="en-US" sz="1800" b="1">
                <a:latin typeface="Courier New" pitchFamily="49" charset="0"/>
              </a:rPr>
              <a:t>quotient  BYTE ?</a:t>
            </a:r>
          </a:p>
          <a:p>
            <a:pPr>
              <a:lnSpc>
                <a:spcPct val="50000"/>
              </a:lnSpc>
              <a:spcBef>
                <a:spcPct val="50000"/>
              </a:spcBef>
            </a:pPr>
            <a:r>
              <a:rPr lang="en-US" altLang="en-US" sz="1800" b="1">
                <a:latin typeface="Courier New" pitchFamily="49" charset="0"/>
              </a:rPr>
              <a:t>remainder BYTE ?</a:t>
            </a:r>
          </a:p>
          <a:p>
            <a:pPr>
              <a:lnSpc>
                <a:spcPct val="50000"/>
              </a:lnSpc>
              <a:spcBef>
                <a:spcPct val="50000"/>
              </a:spcBef>
            </a:pPr>
            <a:r>
              <a:rPr lang="en-US" altLang="en-US" sz="1800" b="1">
                <a:latin typeface="Courier New" pitchFamily="49" charset="0"/>
              </a:rPr>
              <a:t>.code</a:t>
            </a:r>
          </a:p>
          <a:p>
            <a:pPr>
              <a:lnSpc>
                <a:spcPct val="50000"/>
              </a:lnSpc>
              <a:spcBef>
                <a:spcPct val="50000"/>
              </a:spcBef>
            </a:pPr>
            <a:r>
              <a:rPr lang="en-US" altLang="en-US" sz="1800" b="1">
                <a:latin typeface="Courier New" pitchFamily="49" charset="0"/>
              </a:rPr>
              <a:t>mov ax,0307h 	; dividend</a:t>
            </a:r>
          </a:p>
          <a:p>
            <a:pPr>
              <a:lnSpc>
                <a:spcPct val="50000"/>
              </a:lnSpc>
              <a:spcBef>
                <a:spcPct val="50000"/>
              </a:spcBef>
            </a:pPr>
            <a:r>
              <a:rPr lang="en-US" altLang="en-US" sz="1800" b="1">
                <a:latin typeface="Courier New" pitchFamily="49" charset="0"/>
              </a:rPr>
              <a:t>aad 	; AX = 0025h</a:t>
            </a:r>
          </a:p>
          <a:p>
            <a:pPr>
              <a:lnSpc>
                <a:spcPct val="50000"/>
              </a:lnSpc>
              <a:spcBef>
                <a:spcPct val="50000"/>
              </a:spcBef>
            </a:pPr>
            <a:r>
              <a:rPr lang="en-US" altLang="en-US" sz="1800" b="1">
                <a:latin typeface="Courier New" pitchFamily="49" charset="0"/>
              </a:rPr>
              <a:t>mov bl,5 	; divisor</a:t>
            </a:r>
          </a:p>
          <a:p>
            <a:pPr>
              <a:lnSpc>
                <a:spcPct val="50000"/>
              </a:lnSpc>
              <a:spcBef>
                <a:spcPct val="50000"/>
              </a:spcBef>
            </a:pPr>
            <a:r>
              <a:rPr lang="en-US" altLang="en-US" sz="1800" b="1">
                <a:latin typeface="Courier New" pitchFamily="49" charset="0"/>
              </a:rPr>
              <a:t>div bl 	; AX = 0207h</a:t>
            </a:r>
          </a:p>
          <a:p>
            <a:pPr>
              <a:lnSpc>
                <a:spcPct val="50000"/>
              </a:lnSpc>
              <a:spcBef>
                <a:spcPct val="50000"/>
              </a:spcBef>
            </a:pPr>
            <a:r>
              <a:rPr lang="en-US" altLang="en-US" sz="1800" b="1">
                <a:latin typeface="Courier New" pitchFamily="49" charset="0"/>
              </a:rPr>
              <a:t>mov quotient,al</a:t>
            </a:r>
          </a:p>
          <a:p>
            <a:pPr>
              <a:lnSpc>
                <a:spcPct val="50000"/>
              </a:lnSpc>
              <a:spcBef>
                <a:spcPct val="50000"/>
              </a:spcBef>
            </a:pPr>
            <a:r>
              <a:rPr lang="en-US" altLang="en-US" sz="1800" b="1">
                <a:latin typeface="Courier New" pitchFamily="49" charset="0"/>
              </a:rPr>
              <a:t>mov remainder,ah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ltLang="en-US"/>
              <a:t>Irvine, Kip R. Assembly Language for x86 Processors 6/e, 2010.</a:t>
            </a:r>
          </a:p>
        </p:txBody>
      </p:sp>
      <p:sp>
        <p:nvSpPr>
          <p:cNvPr id="10" name="Slide Number Placeholder 4"/>
          <p:cNvSpPr>
            <a:spLocks noGrp="1"/>
          </p:cNvSpPr>
          <p:nvPr>
            <p:ph type="sldNum" sz="quarter" idx="11"/>
          </p:nvPr>
        </p:nvSpPr>
        <p:spPr/>
        <p:txBody>
          <a:bodyPr/>
          <a:lstStyle/>
          <a:p>
            <a:fld id="{6FF14FBD-4240-420A-939B-C14EFA4B4A0C}" type="slidenum">
              <a:rPr lang="en-US" altLang="en-US"/>
              <a:pPr/>
              <a:t>41</a:t>
            </a:fld>
            <a:endParaRPr lang="en-US" altLang="en-US"/>
          </a:p>
        </p:txBody>
      </p:sp>
      <p:sp>
        <p:nvSpPr>
          <p:cNvPr id="128002" name="Rectangle 2"/>
          <p:cNvSpPr>
            <a:spLocks noGrp="1" noChangeArrowheads="1"/>
          </p:cNvSpPr>
          <p:nvPr>
            <p:ph type="title"/>
          </p:nvPr>
        </p:nvSpPr>
        <p:spPr/>
        <p:txBody>
          <a:bodyPr/>
          <a:lstStyle/>
          <a:p>
            <a:r>
              <a:rPr lang="en-US" altLang="en-US"/>
              <a:t>Packed Decimal Arithmetic</a:t>
            </a:r>
          </a:p>
        </p:txBody>
      </p:sp>
      <p:sp>
        <p:nvSpPr>
          <p:cNvPr id="128003" name="Rectangle 3"/>
          <p:cNvSpPr>
            <a:spLocks noGrp="1" noChangeArrowheads="1"/>
          </p:cNvSpPr>
          <p:nvPr>
            <p:ph type="body" idx="1"/>
          </p:nvPr>
        </p:nvSpPr>
        <p:spPr>
          <a:xfrm>
            <a:off x="609600" y="1219200"/>
            <a:ext cx="7772400" cy="3200400"/>
          </a:xfrm>
        </p:spPr>
        <p:txBody>
          <a:bodyPr/>
          <a:lstStyle/>
          <a:p>
            <a:r>
              <a:rPr lang="en-US" altLang="en-US" dirty="0">
                <a:solidFill>
                  <a:schemeClr val="tx2"/>
                </a:solidFill>
              </a:rPr>
              <a:t>Packed decimal</a:t>
            </a:r>
            <a:r>
              <a:rPr lang="en-US" altLang="en-US" dirty="0"/>
              <a:t> integers store two decimal digits per byte </a:t>
            </a:r>
          </a:p>
          <a:p>
            <a:pPr lvl="1"/>
            <a:r>
              <a:rPr lang="en-US" altLang="en-US" dirty="0"/>
              <a:t>For example, 12,345,678 can be stored as the following sequence of hexadecimal </a:t>
            </a:r>
            <a:r>
              <a:rPr lang="en-US" altLang="en-US" dirty="0" smtClean="0"/>
              <a:t>bytes:</a:t>
            </a:r>
          </a:p>
        </p:txBody>
      </p:sp>
      <p:sp>
        <p:nvSpPr>
          <p:cNvPr id="128004" name="Text Box 4"/>
          <p:cNvSpPr txBox="1">
            <a:spLocks noChangeArrowheads="1"/>
          </p:cNvSpPr>
          <p:nvPr/>
        </p:nvSpPr>
        <p:spPr bwMode="auto">
          <a:xfrm>
            <a:off x="3429000" y="29718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12</a:t>
            </a:r>
          </a:p>
        </p:txBody>
      </p:sp>
      <p:sp>
        <p:nvSpPr>
          <p:cNvPr id="128005" name="Text Box 5"/>
          <p:cNvSpPr txBox="1">
            <a:spLocks noChangeArrowheads="1"/>
          </p:cNvSpPr>
          <p:nvPr/>
        </p:nvSpPr>
        <p:spPr bwMode="auto">
          <a:xfrm>
            <a:off x="3886200" y="29718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34</a:t>
            </a:r>
          </a:p>
        </p:txBody>
      </p:sp>
      <p:sp>
        <p:nvSpPr>
          <p:cNvPr id="128006" name="Text Box 6"/>
          <p:cNvSpPr txBox="1">
            <a:spLocks noChangeArrowheads="1"/>
          </p:cNvSpPr>
          <p:nvPr/>
        </p:nvSpPr>
        <p:spPr bwMode="auto">
          <a:xfrm>
            <a:off x="4343400" y="29718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56</a:t>
            </a:r>
          </a:p>
        </p:txBody>
      </p:sp>
      <p:sp>
        <p:nvSpPr>
          <p:cNvPr id="128007" name="Text Box 7"/>
          <p:cNvSpPr txBox="1">
            <a:spLocks noChangeArrowheads="1"/>
          </p:cNvSpPr>
          <p:nvPr/>
        </p:nvSpPr>
        <p:spPr bwMode="auto">
          <a:xfrm>
            <a:off x="4800600" y="2971800"/>
            <a:ext cx="609600" cy="415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rIns="45720">
            <a:spAutoFit/>
          </a:bodyPr>
          <a:lstStyle/>
          <a:p>
            <a:pPr>
              <a:spcBef>
                <a:spcPct val="50000"/>
              </a:spcBef>
            </a:pPr>
            <a:r>
              <a:rPr lang="en-US" altLang="en-US" dirty="0" smtClean="0"/>
              <a:t>78h</a:t>
            </a:r>
            <a:endParaRPr lang="en-US" altLang="en-US" dirty="0"/>
          </a:p>
        </p:txBody>
      </p:sp>
      <p:sp>
        <p:nvSpPr>
          <p:cNvPr id="128009" name="Text Box 9"/>
          <p:cNvSpPr txBox="1">
            <a:spLocks noChangeArrowheads="1"/>
          </p:cNvSpPr>
          <p:nvPr/>
        </p:nvSpPr>
        <p:spPr bwMode="auto">
          <a:xfrm>
            <a:off x="762000" y="4114800"/>
            <a:ext cx="7620000"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t>Packed decimal is also known as </a:t>
            </a:r>
            <a:r>
              <a:rPr lang="en-US" altLang="en-US" dirty="0">
                <a:solidFill>
                  <a:schemeClr val="tx2"/>
                </a:solidFill>
              </a:rPr>
              <a:t>packed BCD</a:t>
            </a:r>
            <a:r>
              <a:rPr lang="en-US" altLang="en-US" dirty="0"/>
              <a:t>.</a:t>
            </a:r>
          </a:p>
          <a:p>
            <a:pPr>
              <a:spcBef>
                <a:spcPct val="50000"/>
              </a:spcBef>
            </a:pPr>
            <a:r>
              <a:rPr lang="en-US" altLang="en-US" dirty="0"/>
              <a:t>Good for financial values – extended precision possible, without rounding errors.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8009"/>
                                        </p:tgtEl>
                                        <p:attrNameLst>
                                          <p:attrName>style.visibility</p:attrName>
                                        </p:attrNameLst>
                                      </p:cBhvr>
                                      <p:to>
                                        <p:strVal val="visible"/>
                                      </p:to>
                                    </p:set>
                                    <p:animEffect transition="in" filter="box(in)">
                                      <p:cBhvr>
                                        <p:cTn id="7" dur="500"/>
                                        <p:tgtEl>
                                          <p:spTgt spid="128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6B144961-298E-4609-9D6F-65E69D6D617A}" type="slidenum">
              <a:rPr lang="en-US" altLang="en-US"/>
              <a:pPr/>
              <a:t>42</a:t>
            </a:fld>
            <a:endParaRPr lang="en-US" altLang="en-US"/>
          </a:p>
        </p:txBody>
      </p:sp>
      <p:sp>
        <p:nvSpPr>
          <p:cNvPr id="133122" name="Rectangle 2"/>
          <p:cNvSpPr>
            <a:spLocks noGrp="1" noChangeArrowheads="1"/>
          </p:cNvSpPr>
          <p:nvPr>
            <p:ph type="title"/>
          </p:nvPr>
        </p:nvSpPr>
        <p:spPr/>
        <p:txBody>
          <a:bodyPr/>
          <a:lstStyle/>
          <a:p>
            <a:r>
              <a:rPr lang="en-US" altLang="en-US"/>
              <a:t>DAA Instruction</a:t>
            </a:r>
          </a:p>
        </p:txBody>
      </p:sp>
      <p:sp>
        <p:nvSpPr>
          <p:cNvPr id="133123" name="Rectangle 3"/>
          <p:cNvSpPr>
            <a:spLocks noGrp="1" noChangeArrowheads="1"/>
          </p:cNvSpPr>
          <p:nvPr>
            <p:ph type="body" idx="1"/>
          </p:nvPr>
        </p:nvSpPr>
        <p:spPr>
          <a:xfrm>
            <a:off x="685800" y="1143000"/>
            <a:ext cx="7772400" cy="3733800"/>
          </a:xfrm>
        </p:spPr>
        <p:txBody>
          <a:bodyPr/>
          <a:lstStyle/>
          <a:p>
            <a:r>
              <a:rPr lang="en-US" altLang="en-US"/>
              <a:t>The DAA (decimal adjust after addition) instruction converts the binary result of an ADD or ADC operation to packed decimal format.</a:t>
            </a:r>
          </a:p>
          <a:p>
            <a:pPr lvl="1"/>
            <a:r>
              <a:rPr lang="en-US" altLang="en-US"/>
              <a:t>The value to be adjusted must be in AL</a:t>
            </a:r>
          </a:p>
          <a:p>
            <a:pPr lvl="1"/>
            <a:r>
              <a:rPr lang="en-US" altLang="en-US"/>
              <a:t>If the lower digit is adjusted, the Auxiliary Carry flag is set.</a:t>
            </a:r>
          </a:p>
          <a:p>
            <a:pPr lvl="1"/>
            <a:r>
              <a:rPr lang="en-US" altLang="en-US"/>
              <a:t>If the upper digit is adjusted, the Carry flag is set.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3C1011F2-3AE4-4880-87E3-000AFE830B3A}" type="slidenum">
              <a:rPr lang="en-US" altLang="en-US"/>
              <a:pPr/>
              <a:t>43</a:t>
            </a:fld>
            <a:endParaRPr lang="en-US" altLang="en-US"/>
          </a:p>
        </p:txBody>
      </p:sp>
      <p:sp>
        <p:nvSpPr>
          <p:cNvPr id="154626" name="Rectangle 2"/>
          <p:cNvSpPr>
            <a:spLocks noGrp="1" noChangeArrowheads="1"/>
          </p:cNvSpPr>
          <p:nvPr>
            <p:ph type="title"/>
          </p:nvPr>
        </p:nvSpPr>
        <p:spPr/>
        <p:txBody>
          <a:bodyPr/>
          <a:lstStyle/>
          <a:p>
            <a:r>
              <a:rPr lang="en-US" altLang="en-US"/>
              <a:t>DAA Logic</a:t>
            </a:r>
          </a:p>
        </p:txBody>
      </p:sp>
      <p:sp>
        <p:nvSpPr>
          <p:cNvPr id="154627" name="Rectangle 3"/>
          <p:cNvSpPr>
            <a:spLocks noGrp="1" noChangeArrowheads="1"/>
          </p:cNvSpPr>
          <p:nvPr>
            <p:ph type="body" idx="1"/>
          </p:nvPr>
        </p:nvSpPr>
        <p:spPr>
          <a:xfrm>
            <a:off x="1066800" y="1143000"/>
            <a:ext cx="6248400" cy="4648200"/>
          </a:xfrm>
        </p:spPr>
        <p:txBody>
          <a:bodyPr/>
          <a:lstStyle/>
          <a:p>
            <a:pPr>
              <a:buFontTx/>
              <a:buNone/>
            </a:pPr>
            <a:r>
              <a:rPr lang="en-US" altLang="en-US" sz="1800" b="1">
                <a:latin typeface="Courier New" pitchFamily="49" charset="0"/>
              </a:rPr>
              <a:t>If (AL(lo) &gt; 9) or (AuxCarry = 1)</a:t>
            </a:r>
          </a:p>
          <a:p>
            <a:pPr>
              <a:buFontTx/>
              <a:buNone/>
            </a:pPr>
            <a:r>
              <a:rPr lang="en-US" altLang="en-US" sz="1800" b="1">
                <a:latin typeface="Courier New" pitchFamily="49" charset="0"/>
              </a:rPr>
              <a:t>  AL = AL + 6</a:t>
            </a:r>
          </a:p>
          <a:p>
            <a:pPr>
              <a:buFontTx/>
              <a:buNone/>
            </a:pPr>
            <a:r>
              <a:rPr lang="en-US" altLang="en-US" sz="1800" b="1">
                <a:latin typeface="Courier New" pitchFamily="49" charset="0"/>
              </a:rPr>
              <a:t>  AuxCarry = 1</a:t>
            </a:r>
          </a:p>
          <a:p>
            <a:pPr>
              <a:buFontTx/>
              <a:buNone/>
            </a:pPr>
            <a:r>
              <a:rPr lang="en-US" altLang="en-US" sz="1800" b="1">
                <a:latin typeface="Courier New" pitchFamily="49" charset="0"/>
              </a:rPr>
              <a:t>Else</a:t>
            </a:r>
          </a:p>
          <a:p>
            <a:pPr>
              <a:buFontTx/>
              <a:buNone/>
            </a:pPr>
            <a:r>
              <a:rPr lang="en-US" altLang="en-US" sz="1800" b="1">
                <a:latin typeface="Courier New" pitchFamily="49" charset="0"/>
              </a:rPr>
              <a:t>  AuxCarry = 0</a:t>
            </a:r>
            <a:endParaRPr lang="en-US" altLang="en-US" sz="1800"/>
          </a:p>
          <a:p>
            <a:pPr>
              <a:buFontTx/>
              <a:buNone/>
            </a:pPr>
            <a:r>
              <a:rPr lang="en-US" altLang="en-US" sz="1800" b="1">
                <a:latin typeface="Courier New" pitchFamily="49" charset="0"/>
              </a:rPr>
              <a:t>Endif</a:t>
            </a:r>
          </a:p>
          <a:p>
            <a:pPr>
              <a:buFontTx/>
              <a:buNone/>
            </a:pPr>
            <a:endParaRPr lang="en-US" altLang="en-US" sz="1800" b="1">
              <a:latin typeface="Courier New" pitchFamily="49" charset="0"/>
            </a:endParaRPr>
          </a:p>
          <a:p>
            <a:pPr>
              <a:buFontTx/>
              <a:buNone/>
            </a:pPr>
            <a:r>
              <a:rPr lang="en-US" altLang="en-US" sz="1800" b="1">
                <a:latin typeface="Courier New" pitchFamily="49" charset="0"/>
              </a:rPr>
              <a:t>If (AL(hi) &gt; 9) or Carry = 1</a:t>
            </a:r>
          </a:p>
          <a:p>
            <a:pPr>
              <a:buFontTx/>
              <a:buNone/>
            </a:pPr>
            <a:r>
              <a:rPr lang="en-US" altLang="en-US" sz="1800" b="1">
                <a:latin typeface="Courier New" pitchFamily="49" charset="0"/>
              </a:rPr>
              <a:t>  AL = AL + 60h</a:t>
            </a:r>
          </a:p>
          <a:p>
            <a:pPr>
              <a:buFontTx/>
              <a:buNone/>
            </a:pPr>
            <a:r>
              <a:rPr lang="en-US" altLang="en-US" sz="1800" b="1">
                <a:latin typeface="Courier New" pitchFamily="49" charset="0"/>
              </a:rPr>
              <a:t>  Carry = 1</a:t>
            </a:r>
          </a:p>
          <a:p>
            <a:pPr>
              <a:buFontTx/>
              <a:buNone/>
            </a:pPr>
            <a:r>
              <a:rPr lang="en-US" altLang="en-US" sz="1800" b="1">
                <a:latin typeface="Courier New" pitchFamily="49" charset="0"/>
              </a:rPr>
              <a:t>Else</a:t>
            </a:r>
          </a:p>
          <a:p>
            <a:pPr>
              <a:buFontTx/>
              <a:buNone/>
            </a:pPr>
            <a:r>
              <a:rPr lang="en-US" altLang="en-US" sz="1800" b="1">
                <a:latin typeface="Courier New" pitchFamily="49" charset="0"/>
              </a:rPr>
              <a:t>  Carry = 0</a:t>
            </a:r>
          </a:p>
          <a:p>
            <a:pPr>
              <a:buFontTx/>
              <a:buNone/>
            </a:pPr>
            <a:r>
              <a:rPr lang="en-US" altLang="en-US" sz="1800" b="1">
                <a:latin typeface="Courier New" pitchFamily="49" charset="0"/>
              </a:rPr>
              <a:t>Endif</a:t>
            </a:r>
          </a:p>
          <a:p>
            <a:pPr lvl="1">
              <a:buFontTx/>
              <a:buNone/>
            </a:pPr>
            <a:endParaRPr lang="en-US" altLang="en-US" sz="1800"/>
          </a:p>
        </p:txBody>
      </p:sp>
      <p:sp>
        <p:nvSpPr>
          <p:cNvPr id="154629" name="Text Box 5"/>
          <p:cNvSpPr txBox="1">
            <a:spLocks noChangeArrowheads="1"/>
          </p:cNvSpPr>
          <p:nvPr/>
        </p:nvSpPr>
        <p:spPr bwMode="auto">
          <a:xfrm>
            <a:off x="5562600" y="2209800"/>
            <a:ext cx="2895600" cy="14382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900"/>
              <a:t>If AL = AL + 6 sets the Carry flag, its value is used when evaluating AL(hi).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ltLang="en-US"/>
              <a:t>Irvine, Kip R. Assembly Language for x86 Processors 6/e, 2010.</a:t>
            </a:r>
          </a:p>
        </p:txBody>
      </p:sp>
      <p:sp>
        <p:nvSpPr>
          <p:cNvPr id="12" name="Slide Number Placeholder 4"/>
          <p:cNvSpPr>
            <a:spLocks noGrp="1"/>
          </p:cNvSpPr>
          <p:nvPr>
            <p:ph type="sldNum" sz="quarter" idx="11"/>
          </p:nvPr>
        </p:nvSpPr>
        <p:spPr/>
        <p:txBody>
          <a:bodyPr/>
          <a:lstStyle/>
          <a:p>
            <a:fld id="{2D7724BA-34C9-4B20-B041-87F5101E4123}" type="slidenum">
              <a:rPr lang="en-US" altLang="en-US"/>
              <a:pPr/>
              <a:t>44</a:t>
            </a:fld>
            <a:endParaRPr lang="en-US" altLang="en-US"/>
          </a:p>
        </p:txBody>
      </p:sp>
      <p:sp>
        <p:nvSpPr>
          <p:cNvPr id="153602" name="Rectangle 2"/>
          <p:cNvSpPr>
            <a:spLocks noGrp="1" noChangeArrowheads="1"/>
          </p:cNvSpPr>
          <p:nvPr>
            <p:ph type="title"/>
          </p:nvPr>
        </p:nvSpPr>
        <p:spPr/>
        <p:txBody>
          <a:bodyPr/>
          <a:lstStyle/>
          <a:p>
            <a:r>
              <a:rPr lang="en-US" altLang="en-US"/>
              <a:t>DAA Examples</a:t>
            </a:r>
          </a:p>
        </p:txBody>
      </p:sp>
      <p:sp>
        <p:nvSpPr>
          <p:cNvPr id="153603" name="Rectangle 3"/>
          <p:cNvSpPr>
            <a:spLocks noGrp="1" noChangeArrowheads="1"/>
          </p:cNvSpPr>
          <p:nvPr>
            <p:ph type="body" idx="1"/>
          </p:nvPr>
        </p:nvSpPr>
        <p:spPr>
          <a:xfrm>
            <a:off x="609600" y="1143000"/>
            <a:ext cx="7772400" cy="1295400"/>
          </a:xfrm>
        </p:spPr>
        <p:txBody>
          <a:bodyPr/>
          <a:lstStyle/>
          <a:p>
            <a:r>
              <a:rPr lang="en-US" altLang="en-US" sz="2100"/>
              <a:t>Example: calculate BCD 35 + 48</a:t>
            </a:r>
          </a:p>
        </p:txBody>
      </p:sp>
      <p:sp>
        <p:nvSpPr>
          <p:cNvPr id="153604" name="Text Box 4"/>
          <p:cNvSpPr txBox="1">
            <a:spLocks noChangeArrowheads="1"/>
          </p:cNvSpPr>
          <p:nvPr/>
        </p:nvSpPr>
        <p:spPr bwMode="auto">
          <a:xfrm>
            <a:off x="1066800" y="1676400"/>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al,35h</a:t>
            </a:r>
          </a:p>
          <a:p>
            <a:pPr>
              <a:lnSpc>
                <a:spcPct val="50000"/>
              </a:lnSpc>
              <a:spcBef>
                <a:spcPct val="50000"/>
              </a:spcBef>
            </a:pPr>
            <a:r>
              <a:rPr lang="en-US" altLang="en-US" sz="1800" b="1">
                <a:latin typeface="Courier New" pitchFamily="49" charset="0"/>
              </a:rPr>
              <a:t>add al,48h 	; AL = 7Dh</a:t>
            </a:r>
          </a:p>
          <a:p>
            <a:pPr>
              <a:lnSpc>
                <a:spcPct val="50000"/>
              </a:lnSpc>
              <a:spcBef>
                <a:spcPct val="50000"/>
              </a:spcBef>
            </a:pPr>
            <a:r>
              <a:rPr lang="en-US" altLang="en-US" sz="1800" b="1">
                <a:latin typeface="Courier New" pitchFamily="49" charset="0"/>
              </a:rPr>
              <a:t>daa 	; AL = 83h, CF = 0</a:t>
            </a:r>
          </a:p>
        </p:txBody>
      </p:sp>
      <p:grpSp>
        <p:nvGrpSpPr>
          <p:cNvPr id="153611" name="Group 11"/>
          <p:cNvGrpSpPr>
            <a:grpSpLocks/>
          </p:cNvGrpSpPr>
          <p:nvPr/>
        </p:nvGrpSpPr>
        <p:grpSpPr bwMode="auto">
          <a:xfrm>
            <a:off x="609600" y="2895600"/>
            <a:ext cx="7772400" cy="1524000"/>
            <a:chOff x="384" y="1824"/>
            <a:chExt cx="4896" cy="960"/>
          </a:xfrm>
        </p:grpSpPr>
        <p:sp>
          <p:nvSpPr>
            <p:cNvPr id="153606" name="Rectangle 6"/>
            <p:cNvSpPr>
              <a:spLocks noChangeArrowheads="1"/>
            </p:cNvSpPr>
            <p:nvPr/>
          </p:nvSpPr>
          <p:spPr bwMode="auto">
            <a:xfrm>
              <a:off x="384" y="1824"/>
              <a:ext cx="4896"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buFontTx/>
                <a:buChar char="•"/>
              </a:pPr>
              <a:r>
                <a:rPr lang="en-US" altLang="en-US" sz="2100">
                  <a:latin typeface="Arial" charset="0"/>
                </a:rPr>
                <a:t>Example: calculate BCD 35 + 65</a:t>
              </a:r>
            </a:p>
          </p:txBody>
        </p:sp>
        <p:sp>
          <p:nvSpPr>
            <p:cNvPr id="153607" name="Text Box 7"/>
            <p:cNvSpPr txBox="1">
              <a:spLocks noChangeArrowheads="1"/>
            </p:cNvSpPr>
            <p:nvPr/>
          </p:nvSpPr>
          <p:spPr bwMode="auto">
            <a:xfrm>
              <a:off x="672" y="2160"/>
              <a:ext cx="3744"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al,35h</a:t>
              </a:r>
            </a:p>
            <a:p>
              <a:pPr>
                <a:lnSpc>
                  <a:spcPct val="50000"/>
                </a:lnSpc>
                <a:spcBef>
                  <a:spcPct val="50000"/>
                </a:spcBef>
              </a:pPr>
              <a:r>
                <a:rPr lang="en-US" altLang="en-US" sz="1800" b="1">
                  <a:latin typeface="Courier New" pitchFamily="49" charset="0"/>
                </a:rPr>
                <a:t>add al,65h 	; AL = 9Ah</a:t>
              </a:r>
            </a:p>
            <a:p>
              <a:pPr>
                <a:lnSpc>
                  <a:spcPct val="50000"/>
                </a:lnSpc>
                <a:spcBef>
                  <a:spcPct val="50000"/>
                </a:spcBef>
              </a:pPr>
              <a:r>
                <a:rPr lang="en-US" altLang="en-US" sz="1800" b="1">
                  <a:latin typeface="Courier New" pitchFamily="49" charset="0"/>
                </a:rPr>
                <a:t>daa 	; AL = 00h, CF = 1</a:t>
              </a:r>
            </a:p>
          </p:txBody>
        </p:sp>
      </p:grpSp>
      <p:grpSp>
        <p:nvGrpSpPr>
          <p:cNvPr id="153610" name="Group 10"/>
          <p:cNvGrpSpPr>
            <a:grpSpLocks/>
          </p:cNvGrpSpPr>
          <p:nvPr/>
        </p:nvGrpSpPr>
        <p:grpSpPr bwMode="auto">
          <a:xfrm>
            <a:off x="609600" y="4572000"/>
            <a:ext cx="7772400" cy="1524000"/>
            <a:chOff x="384" y="2880"/>
            <a:chExt cx="4896" cy="960"/>
          </a:xfrm>
        </p:grpSpPr>
        <p:sp>
          <p:nvSpPr>
            <p:cNvPr id="153608" name="Rectangle 8"/>
            <p:cNvSpPr>
              <a:spLocks noChangeArrowheads="1"/>
            </p:cNvSpPr>
            <p:nvPr/>
          </p:nvSpPr>
          <p:spPr bwMode="auto">
            <a:xfrm>
              <a:off x="384" y="2880"/>
              <a:ext cx="4896"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buFontTx/>
                <a:buChar char="•"/>
              </a:pPr>
              <a:r>
                <a:rPr lang="en-US" altLang="en-US" sz="2100">
                  <a:latin typeface="Arial" charset="0"/>
                </a:rPr>
                <a:t>Example: calculate BCD 69 + 29</a:t>
              </a:r>
            </a:p>
          </p:txBody>
        </p:sp>
        <p:sp>
          <p:nvSpPr>
            <p:cNvPr id="153609" name="Text Box 9"/>
            <p:cNvSpPr txBox="1">
              <a:spLocks noChangeArrowheads="1"/>
            </p:cNvSpPr>
            <p:nvPr/>
          </p:nvSpPr>
          <p:spPr bwMode="auto">
            <a:xfrm>
              <a:off x="672" y="3216"/>
              <a:ext cx="3744"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al,69h</a:t>
              </a:r>
            </a:p>
            <a:p>
              <a:pPr>
                <a:lnSpc>
                  <a:spcPct val="50000"/>
                </a:lnSpc>
                <a:spcBef>
                  <a:spcPct val="50000"/>
                </a:spcBef>
              </a:pPr>
              <a:r>
                <a:rPr lang="en-US" altLang="en-US" sz="1800" b="1">
                  <a:latin typeface="Courier New" pitchFamily="49" charset="0"/>
                </a:rPr>
                <a:t>add al,29h 	; AL = 92h</a:t>
              </a:r>
            </a:p>
            <a:p>
              <a:pPr>
                <a:lnSpc>
                  <a:spcPct val="50000"/>
                </a:lnSpc>
                <a:spcBef>
                  <a:spcPct val="50000"/>
                </a:spcBef>
              </a:pPr>
              <a:r>
                <a:rPr lang="en-US" altLang="en-US" sz="1800" b="1">
                  <a:latin typeface="Courier New" pitchFamily="49" charset="0"/>
                </a:rPr>
                <a:t>daa 	; AL = 98h, CF = 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3611"/>
                                        </p:tgtEl>
                                        <p:attrNameLst>
                                          <p:attrName>style.visibility</p:attrName>
                                        </p:attrNameLst>
                                      </p:cBhvr>
                                      <p:to>
                                        <p:strVal val="visible"/>
                                      </p:to>
                                    </p:set>
                                    <p:anim calcmode="lin" valueType="num">
                                      <p:cBhvr additive="base">
                                        <p:cTn id="7" dur="500" fill="hold"/>
                                        <p:tgtEl>
                                          <p:spTgt spid="153611"/>
                                        </p:tgtEl>
                                        <p:attrNameLst>
                                          <p:attrName>ppt_x</p:attrName>
                                        </p:attrNameLst>
                                      </p:cBhvr>
                                      <p:tavLst>
                                        <p:tav tm="0">
                                          <p:val>
                                            <p:strVal val="0-#ppt_w/2"/>
                                          </p:val>
                                        </p:tav>
                                        <p:tav tm="100000">
                                          <p:val>
                                            <p:strVal val="#ppt_x"/>
                                          </p:val>
                                        </p:tav>
                                      </p:tavLst>
                                    </p:anim>
                                    <p:anim calcmode="lin" valueType="num">
                                      <p:cBhvr additive="base">
                                        <p:cTn id="8" dur="500" fill="hold"/>
                                        <p:tgtEl>
                                          <p:spTgt spid="1536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3610"/>
                                        </p:tgtEl>
                                        <p:attrNameLst>
                                          <p:attrName>style.visibility</p:attrName>
                                        </p:attrNameLst>
                                      </p:cBhvr>
                                      <p:to>
                                        <p:strVal val="visible"/>
                                      </p:to>
                                    </p:set>
                                    <p:anim calcmode="lin" valueType="num">
                                      <p:cBhvr additive="base">
                                        <p:cTn id="13" dur="500" fill="hold"/>
                                        <p:tgtEl>
                                          <p:spTgt spid="153610"/>
                                        </p:tgtEl>
                                        <p:attrNameLst>
                                          <p:attrName>ppt_x</p:attrName>
                                        </p:attrNameLst>
                                      </p:cBhvr>
                                      <p:tavLst>
                                        <p:tav tm="0">
                                          <p:val>
                                            <p:strVal val="0-#ppt_w/2"/>
                                          </p:val>
                                        </p:tav>
                                        <p:tav tm="100000">
                                          <p:val>
                                            <p:strVal val="#ppt_x"/>
                                          </p:val>
                                        </p:tav>
                                      </p:tavLst>
                                    </p:anim>
                                    <p:anim calcmode="lin" valueType="num">
                                      <p:cBhvr additive="base">
                                        <p:cTn id="14" dur="500" fill="hold"/>
                                        <p:tgtEl>
                                          <p:spTgt spid="153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C6755F9E-AE77-4BFF-ACD8-8C68D01EE265}" type="slidenum">
              <a:rPr lang="en-US" altLang="en-US"/>
              <a:pPr/>
              <a:t>45</a:t>
            </a:fld>
            <a:endParaRPr lang="en-US" altLang="en-US"/>
          </a:p>
        </p:txBody>
      </p:sp>
      <p:sp>
        <p:nvSpPr>
          <p:cNvPr id="159746" name="Rectangle 2"/>
          <p:cNvSpPr>
            <a:spLocks noGrp="1" noChangeArrowheads="1"/>
          </p:cNvSpPr>
          <p:nvPr>
            <p:ph type="title"/>
          </p:nvPr>
        </p:nvSpPr>
        <p:spPr/>
        <p:txBody>
          <a:bodyPr/>
          <a:lstStyle/>
          <a:p>
            <a:r>
              <a:rPr lang="en-US" altLang="en-US"/>
              <a:t>Your turn . . .</a:t>
            </a:r>
          </a:p>
        </p:txBody>
      </p:sp>
      <p:sp>
        <p:nvSpPr>
          <p:cNvPr id="159747" name="Rectangle 3"/>
          <p:cNvSpPr>
            <a:spLocks noGrp="1" noChangeArrowheads="1"/>
          </p:cNvSpPr>
          <p:nvPr>
            <p:ph type="body" idx="1"/>
          </p:nvPr>
        </p:nvSpPr>
        <p:spPr>
          <a:xfrm>
            <a:off x="609600" y="1143000"/>
            <a:ext cx="7772400" cy="1981200"/>
          </a:xfrm>
        </p:spPr>
        <p:txBody>
          <a:bodyPr/>
          <a:lstStyle/>
          <a:p>
            <a:pPr>
              <a:lnSpc>
                <a:spcPct val="110000"/>
              </a:lnSpc>
            </a:pPr>
            <a:r>
              <a:rPr lang="en-US" altLang="en-US" sz="2100"/>
              <a:t>A temporary malfunction in your computer's processor has disabled the DAA instruction. Write a procedure in assembly language that performs the same actions as DAA.</a:t>
            </a:r>
          </a:p>
          <a:p>
            <a:pPr>
              <a:lnSpc>
                <a:spcPct val="110000"/>
              </a:lnSpc>
            </a:pPr>
            <a:r>
              <a:rPr lang="en-US" altLang="en-US" sz="2100"/>
              <a:t>Test your procedure using the values from the previous slide.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1F11FA9F-BDF0-4CC9-A780-C92F3AEB8CFB}" type="slidenum">
              <a:rPr lang="en-US" altLang="en-US"/>
              <a:pPr/>
              <a:t>46</a:t>
            </a:fld>
            <a:endParaRPr lang="en-US" altLang="en-US"/>
          </a:p>
        </p:txBody>
      </p:sp>
      <p:sp>
        <p:nvSpPr>
          <p:cNvPr id="132098" name="Rectangle 2"/>
          <p:cNvSpPr>
            <a:spLocks noGrp="1" noChangeArrowheads="1"/>
          </p:cNvSpPr>
          <p:nvPr>
            <p:ph type="title"/>
          </p:nvPr>
        </p:nvSpPr>
        <p:spPr/>
        <p:txBody>
          <a:bodyPr/>
          <a:lstStyle/>
          <a:p>
            <a:r>
              <a:rPr lang="en-US" altLang="en-US"/>
              <a:t>DAS Instruction</a:t>
            </a:r>
          </a:p>
        </p:txBody>
      </p:sp>
      <p:sp>
        <p:nvSpPr>
          <p:cNvPr id="132099" name="Rectangle 3"/>
          <p:cNvSpPr>
            <a:spLocks noGrp="1" noChangeArrowheads="1"/>
          </p:cNvSpPr>
          <p:nvPr>
            <p:ph type="body" idx="1"/>
          </p:nvPr>
        </p:nvSpPr>
        <p:spPr>
          <a:xfrm>
            <a:off x="685800" y="1295400"/>
            <a:ext cx="7772400" cy="2286000"/>
          </a:xfrm>
        </p:spPr>
        <p:txBody>
          <a:bodyPr/>
          <a:lstStyle/>
          <a:p>
            <a:pPr>
              <a:tabLst>
                <a:tab pos="3143250" algn="l"/>
              </a:tabLst>
            </a:pPr>
            <a:r>
              <a:rPr lang="en-US" altLang="en-US"/>
              <a:t>The DAS (decimal adjust after subtraction) instruction converts the binary result of a SUB or SBB operation to packed decimal format.</a:t>
            </a:r>
          </a:p>
          <a:p>
            <a:pPr>
              <a:tabLst>
                <a:tab pos="3143250" algn="l"/>
              </a:tabLst>
            </a:pPr>
            <a:r>
              <a:rPr lang="en-US" altLang="en-US"/>
              <a:t>The value must be in AL</a:t>
            </a:r>
          </a:p>
          <a:p>
            <a:pPr>
              <a:tabLst>
                <a:tab pos="3143250" algn="l"/>
              </a:tabLst>
            </a:pPr>
            <a:r>
              <a:rPr lang="en-US" altLang="en-US"/>
              <a:t>Example: subtract BCD 48 from 85</a:t>
            </a:r>
          </a:p>
        </p:txBody>
      </p:sp>
      <p:sp>
        <p:nvSpPr>
          <p:cNvPr id="132100" name="Text Box 4"/>
          <p:cNvSpPr txBox="1">
            <a:spLocks noChangeArrowheads="1"/>
          </p:cNvSpPr>
          <p:nvPr/>
        </p:nvSpPr>
        <p:spPr bwMode="auto">
          <a:xfrm>
            <a:off x="1143000" y="3581400"/>
            <a:ext cx="6934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687638" algn="l"/>
              </a:tabLst>
              <a:defRPr sz="2400">
                <a:solidFill>
                  <a:schemeClr val="tx1"/>
                </a:solidFill>
                <a:latin typeface="Times New Roman" pitchFamily="18" charset="0"/>
              </a:defRPr>
            </a:lvl1pPr>
            <a:lvl2pPr>
              <a:tabLst>
                <a:tab pos="457200" algn="l"/>
                <a:tab pos="2687638" algn="l"/>
              </a:tabLst>
              <a:defRPr sz="2400">
                <a:solidFill>
                  <a:schemeClr val="tx1"/>
                </a:solidFill>
                <a:latin typeface="Times New Roman" pitchFamily="18" charset="0"/>
              </a:defRPr>
            </a:lvl2pPr>
            <a:lvl3pPr>
              <a:tabLst>
                <a:tab pos="457200" algn="l"/>
                <a:tab pos="2687638" algn="l"/>
              </a:tabLst>
              <a:defRPr sz="2400">
                <a:solidFill>
                  <a:schemeClr val="tx1"/>
                </a:solidFill>
                <a:latin typeface="Times New Roman" pitchFamily="18" charset="0"/>
              </a:defRPr>
            </a:lvl3pPr>
            <a:lvl4pPr>
              <a:tabLst>
                <a:tab pos="457200" algn="l"/>
                <a:tab pos="2687638" algn="l"/>
              </a:tabLst>
              <a:defRPr sz="2400">
                <a:solidFill>
                  <a:schemeClr val="tx1"/>
                </a:solidFill>
                <a:latin typeface="Times New Roman" pitchFamily="18" charset="0"/>
              </a:defRPr>
            </a:lvl4pPr>
            <a:lvl5pPr>
              <a:tabLst>
                <a:tab pos="457200" algn="l"/>
                <a:tab pos="2687638" algn="l"/>
              </a:tabLst>
              <a:defRPr sz="2400">
                <a:solidFill>
                  <a:schemeClr val="tx1"/>
                </a:solidFill>
                <a:latin typeface="Times New Roman" pitchFamily="18" charset="0"/>
              </a:defRPr>
            </a:lvl5pPr>
            <a:lvl6pPr fontAlgn="base">
              <a:spcBef>
                <a:spcPct val="0"/>
              </a:spcBef>
              <a:spcAft>
                <a:spcPct val="0"/>
              </a:spcAft>
              <a:tabLst>
                <a:tab pos="457200" algn="l"/>
                <a:tab pos="2687638" algn="l"/>
              </a:tabLst>
              <a:defRPr sz="2400">
                <a:solidFill>
                  <a:schemeClr val="tx1"/>
                </a:solidFill>
                <a:latin typeface="Times New Roman" pitchFamily="18" charset="0"/>
              </a:defRPr>
            </a:lvl6pPr>
            <a:lvl7pPr fontAlgn="base">
              <a:spcBef>
                <a:spcPct val="0"/>
              </a:spcBef>
              <a:spcAft>
                <a:spcPct val="0"/>
              </a:spcAft>
              <a:tabLst>
                <a:tab pos="457200" algn="l"/>
                <a:tab pos="2687638" algn="l"/>
              </a:tabLst>
              <a:defRPr sz="2400">
                <a:solidFill>
                  <a:schemeClr val="tx1"/>
                </a:solidFill>
                <a:latin typeface="Times New Roman" pitchFamily="18" charset="0"/>
              </a:defRPr>
            </a:lvl7pPr>
            <a:lvl8pPr fontAlgn="base">
              <a:spcBef>
                <a:spcPct val="0"/>
              </a:spcBef>
              <a:spcAft>
                <a:spcPct val="0"/>
              </a:spcAft>
              <a:tabLst>
                <a:tab pos="457200" algn="l"/>
                <a:tab pos="2687638" algn="l"/>
              </a:tabLst>
              <a:defRPr sz="2400">
                <a:solidFill>
                  <a:schemeClr val="tx1"/>
                </a:solidFill>
                <a:latin typeface="Times New Roman" pitchFamily="18" charset="0"/>
              </a:defRPr>
            </a:lvl8pPr>
            <a:lvl9pPr fontAlgn="base">
              <a:spcBef>
                <a:spcPct val="0"/>
              </a:spcBef>
              <a:spcAft>
                <a:spcPct val="0"/>
              </a:spcAft>
              <a:tabLst>
                <a:tab pos="457200" algn="l"/>
                <a:tab pos="2687638"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al,48h</a:t>
            </a:r>
          </a:p>
          <a:p>
            <a:pPr>
              <a:lnSpc>
                <a:spcPct val="50000"/>
              </a:lnSpc>
              <a:spcBef>
                <a:spcPct val="50000"/>
              </a:spcBef>
            </a:pPr>
            <a:r>
              <a:rPr lang="en-US" altLang="en-US" sz="1800" b="1">
                <a:latin typeface="Courier New" pitchFamily="49" charset="0"/>
              </a:rPr>
              <a:t>sub al,35h 	; AL = 13h</a:t>
            </a:r>
          </a:p>
          <a:p>
            <a:pPr>
              <a:lnSpc>
                <a:spcPct val="50000"/>
              </a:lnSpc>
              <a:spcBef>
                <a:spcPct val="50000"/>
              </a:spcBef>
            </a:pPr>
            <a:r>
              <a:rPr lang="en-US" altLang="en-US" sz="1800" b="1">
                <a:latin typeface="Courier New" pitchFamily="49" charset="0"/>
              </a:rPr>
              <a:t>das 	; AL = 13h CF = 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10054ACF-BB1E-4FE0-B68D-F92FF70A22DB}" type="slidenum">
              <a:rPr lang="en-US" altLang="en-US"/>
              <a:pPr/>
              <a:t>47</a:t>
            </a:fld>
            <a:endParaRPr lang="en-US" altLang="en-US"/>
          </a:p>
        </p:txBody>
      </p:sp>
      <p:sp>
        <p:nvSpPr>
          <p:cNvPr id="155650" name="Rectangle 2"/>
          <p:cNvSpPr>
            <a:spLocks noGrp="1" noChangeArrowheads="1"/>
          </p:cNvSpPr>
          <p:nvPr>
            <p:ph type="title"/>
          </p:nvPr>
        </p:nvSpPr>
        <p:spPr/>
        <p:txBody>
          <a:bodyPr/>
          <a:lstStyle/>
          <a:p>
            <a:r>
              <a:rPr lang="en-US" altLang="en-US"/>
              <a:t>DAS Logic</a:t>
            </a:r>
          </a:p>
        </p:txBody>
      </p:sp>
      <p:sp>
        <p:nvSpPr>
          <p:cNvPr id="155652" name="Text Box 4"/>
          <p:cNvSpPr txBox="1">
            <a:spLocks noChangeArrowheads="1"/>
          </p:cNvSpPr>
          <p:nvPr/>
        </p:nvSpPr>
        <p:spPr bwMode="auto">
          <a:xfrm>
            <a:off x="990600" y="1295400"/>
            <a:ext cx="5486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687638" algn="l"/>
              </a:tabLst>
              <a:defRPr sz="2400">
                <a:solidFill>
                  <a:schemeClr val="tx1"/>
                </a:solidFill>
                <a:latin typeface="Times New Roman" pitchFamily="18" charset="0"/>
              </a:defRPr>
            </a:lvl1pPr>
            <a:lvl2pPr>
              <a:tabLst>
                <a:tab pos="457200" algn="l"/>
                <a:tab pos="2687638" algn="l"/>
              </a:tabLst>
              <a:defRPr sz="2400">
                <a:solidFill>
                  <a:schemeClr val="tx1"/>
                </a:solidFill>
                <a:latin typeface="Times New Roman" pitchFamily="18" charset="0"/>
              </a:defRPr>
            </a:lvl2pPr>
            <a:lvl3pPr>
              <a:tabLst>
                <a:tab pos="457200" algn="l"/>
                <a:tab pos="2687638" algn="l"/>
              </a:tabLst>
              <a:defRPr sz="2400">
                <a:solidFill>
                  <a:schemeClr val="tx1"/>
                </a:solidFill>
                <a:latin typeface="Times New Roman" pitchFamily="18" charset="0"/>
              </a:defRPr>
            </a:lvl3pPr>
            <a:lvl4pPr>
              <a:tabLst>
                <a:tab pos="457200" algn="l"/>
                <a:tab pos="2687638" algn="l"/>
              </a:tabLst>
              <a:defRPr sz="2400">
                <a:solidFill>
                  <a:schemeClr val="tx1"/>
                </a:solidFill>
                <a:latin typeface="Times New Roman" pitchFamily="18" charset="0"/>
              </a:defRPr>
            </a:lvl4pPr>
            <a:lvl5pPr>
              <a:tabLst>
                <a:tab pos="457200" algn="l"/>
                <a:tab pos="2687638" algn="l"/>
              </a:tabLst>
              <a:defRPr sz="2400">
                <a:solidFill>
                  <a:schemeClr val="tx1"/>
                </a:solidFill>
                <a:latin typeface="Times New Roman" pitchFamily="18" charset="0"/>
              </a:defRPr>
            </a:lvl5pPr>
            <a:lvl6pPr fontAlgn="base">
              <a:spcBef>
                <a:spcPct val="0"/>
              </a:spcBef>
              <a:spcAft>
                <a:spcPct val="0"/>
              </a:spcAft>
              <a:tabLst>
                <a:tab pos="457200" algn="l"/>
                <a:tab pos="2687638" algn="l"/>
              </a:tabLst>
              <a:defRPr sz="2400">
                <a:solidFill>
                  <a:schemeClr val="tx1"/>
                </a:solidFill>
                <a:latin typeface="Times New Roman" pitchFamily="18" charset="0"/>
              </a:defRPr>
            </a:lvl6pPr>
            <a:lvl7pPr fontAlgn="base">
              <a:spcBef>
                <a:spcPct val="0"/>
              </a:spcBef>
              <a:spcAft>
                <a:spcPct val="0"/>
              </a:spcAft>
              <a:tabLst>
                <a:tab pos="457200" algn="l"/>
                <a:tab pos="2687638" algn="l"/>
              </a:tabLst>
              <a:defRPr sz="2400">
                <a:solidFill>
                  <a:schemeClr val="tx1"/>
                </a:solidFill>
                <a:latin typeface="Times New Roman" pitchFamily="18" charset="0"/>
              </a:defRPr>
            </a:lvl7pPr>
            <a:lvl8pPr fontAlgn="base">
              <a:spcBef>
                <a:spcPct val="0"/>
              </a:spcBef>
              <a:spcAft>
                <a:spcPct val="0"/>
              </a:spcAft>
              <a:tabLst>
                <a:tab pos="457200" algn="l"/>
                <a:tab pos="2687638" algn="l"/>
              </a:tabLst>
              <a:defRPr sz="2400">
                <a:solidFill>
                  <a:schemeClr val="tx1"/>
                </a:solidFill>
                <a:latin typeface="Times New Roman" pitchFamily="18" charset="0"/>
              </a:defRPr>
            </a:lvl8pPr>
            <a:lvl9pPr fontAlgn="base">
              <a:spcBef>
                <a:spcPct val="0"/>
              </a:spcBef>
              <a:spcAft>
                <a:spcPct val="0"/>
              </a:spcAft>
              <a:tabLst>
                <a:tab pos="457200" algn="l"/>
                <a:tab pos="2687638"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If (AL(lo) &gt; 9) OR (AuxCarry = 1)</a:t>
            </a:r>
          </a:p>
          <a:p>
            <a:pPr>
              <a:lnSpc>
                <a:spcPct val="50000"/>
              </a:lnSpc>
              <a:spcBef>
                <a:spcPct val="50000"/>
              </a:spcBef>
            </a:pPr>
            <a:r>
              <a:rPr lang="en-US" altLang="en-US" sz="1800" b="1">
                <a:latin typeface="Courier New" pitchFamily="49" charset="0"/>
              </a:rPr>
              <a:t>	AL = AL − 6;</a:t>
            </a:r>
          </a:p>
          <a:p>
            <a:pPr>
              <a:lnSpc>
                <a:spcPct val="50000"/>
              </a:lnSpc>
              <a:spcBef>
                <a:spcPct val="50000"/>
              </a:spcBef>
            </a:pPr>
            <a:r>
              <a:rPr lang="en-US" altLang="en-US" sz="1800" b="1">
                <a:latin typeface="Courier New" pitchFamily="49" charset="0"/>
              </a:rPr>
              <a:t>	AuxCarry = 1;</a:t>
            </a:r>
          </a:p>
          <a:p>
            <a:pPr>
              <a:lnSpc>
                <a:spcPct val="50000"/>
              </a:lnSpc>
              <a:spcBef>
                <a:spcPct val="50000"/>
              </a:spcBef>
            </a:pPr>
            <a:r>
              <a:rPr lang="en-US" altLang="en-US" sz="1800" b="1">
                <a:latin typeface="Courier New" pitchFamily="49" charset="0"/>
              </a:rPr>
              <a:t>Else</a:t>
            </a:r>
          </a:p>
          <a:p>
            <a:pPr lvl="1">
              <a:lnSpc>
                <a:spcPct val="50000"/>
              </a:lnSpc>
              <a:spcBef>
                <a:spcPct val="50000"/>
              </a:spcBef>
            </a:pPr>
            <a:r>
              <a:rPr lang="en-US" altLang="en-US" sz="1800" b="1">
                <a:latin typeface="Courier New" pitchFamily="49" charset="0"/>
              </a:rPr>
              <a:t>AuxCarry = 0;</a:t>
            </a:r>
          </a:p>
          <a:p>
            <a:pPr>
              <a:lnSpc>
                <a:spcPct val="50000"/>
              </a:lnSpc>
              <a:spcBef>
                <a:spcPct val="50000"/>
              </a:spcBef>
            </a:pPr>
            <a:r>
              <a:rPr lang="en-US" altLang="en-US" sz="1800" b="1">
                <a:latin typeface="Courier New" pitchFamily="49" charset="0"/>
              </a:rPr>
              <a:t>Endif</a:t>
            </a:r>
          </a:p>
          <a:p>
            <a:pPr>
              <a:lnSpc>
                <a:spcPct val="50000"/>
              </a:lnSpc>
              <a:spcBef>
                <a:spcPct val="50000"/>
              </a:spcBef>
            </a:pPr>
            <a:endParaRPr lang="en-US" altLang="en-US" sz="1800" b="1">
              <a:latin typeface="Courier New" pitchFamily="49" charset="0"/>
            </a:endParaRPr>
          </a:p>
          <a:p>
            <a:pPr>
              <a:lnSpc>
                <a:spcPct val="50000"/>
              </a:lnSpc>
              <a:spcBef>
                <a:spcPct val="50000"/>
              </a:spcBef>
            </a:pPr>
            <a:r>
              <a:rPr lang="en-US" altLang="en-US" sz="1800" b="1">
                <a:latin typeface="Courier New" pitchFamily="49" charset="0"/>
              </a:rPr>
              <a:t>If (AL &gt; 9FH) or (Carry = 1)</a:t>
            </a:r>
          </a:p>
          <a:p>
            <a:pPr>
              <a:lnSpc>
                <a:spcPct val="50000"/>
              </a:lnSpc>
              <a:spcBef>
                <a:spcPct val="50000"/>
              </a:spcBef>
            </a:pPr>
            <a:r>
              <a:rPr lang="en-US" altLang="en-US" sz="1800" b="1">
                <a:latin typeface="Courier New" pitchFamily="49" charset="0"/>
              </a:rPr>
              <a:t>	AL = AL − 60h;</a:t>
            </a:r>
          </a:p>
          <a:p>
            <a:pPr>
              <a:lnSpc>
                <a:spcPct val="50000"/>
              </a:lnSpc>
              <a:spcBef>
                <a:spcPct val="50000"/>
              </a:spcBef>
            </a:pPr>
            <a:r>
              <a:rPr lang="en-US" altLang="en-US" sz="1800" b="1">
                <a:latin typeface="Courier New" pitchFamily="49" charset="0"/>
              </a:rPr>
              <a:t>	Carry = 1;</a:t>
            </a:r>
          </a:p>
          <a:p>
            <a:pPr>
              <a:lnSpc>
                <a:spcPct val="50000"/>
              </a:lnSpc>
              <a:spcBef>
                <a:spcPct val="50000"/>
              </a:spcBef>
            </a:pPr>
            <a:r>
              <a:rPr lang="en-US" altLang="en-US" sz="1800" b="1">
                <a:latin typeface="Courier New" pitchFamily="49" charset="0"/>
              </a:rPr>
              <a:t>Else</a:t>
            </a:r>
          </a:p>
          <a:p>
            <a:pPr>
              <a:lnSpc>
                <a:spcPct val="50000"/>
              </a:lnSpc>
              <a:spcBef>
                <a:spcPct val="50000"/>
              </a:spcBef>
            </a:pPr>
            <a:r>
              <a:rPr lang="en-US" altLang="en-US" sz="1800" b="1">
                <a:latin typeface="Courier New" pitchFamily="49" charset="0"/>
              </a:rPr>
              <a:t>	Carry = 0;</a:t>
            </a:r>
          </a:p>
          <a:p>
            <a:pPr>
              <a:lnSpc>
                <a:spcPct val="50000"/>
              </a:lnSpc>
              <a:spcBef>
                <a:spcPct val="50000"/>
              </a:spcBef>
            </a:pPr>
            <a:r>
              <a:rPr lang="en-US" altLang="en-US" sz="1800" b="1">
                <a:latin typeface="Courier New" pitchFamily="49" charset="0"/>
              </a:rPr>
              <a:t>Endif</a:t>
            </a:r>
          </a:p>
        </p:txBody>
      </p:sp>
      <p:sp>
        <p:nvSpPr>
          <p:cNvPr id="155653" name="Text Box 5"/>
          <p:cNvSpPr txBox="1">
            <a:spLocks noChangeArrowheads="1"/>
          </p:cNvSpPr>
          <p:nvPr/>
        </p:nvSpPr>
        <p:spPr bwMode="auto">
          <a:xfrm>
            <a:off x="5562600" y="2209800"/>
            <a:ext cx="2895600" cy="1727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900"/>
              <a:t>If AL = AL </a:t>
            </a:r>
            <a:r>
              <a:rPr lang="en-US" altLang="en-US" sz="1900">
                <a:latin typeface="Symbol" pitchFamily="18" charset="2"/>
              </a:rPr>
              <a:t>-</a:t>
            </a:r>
            <a:r>
              <a:rPr lang="en-US" altLang="en-US" sz="1900"/>
              <a:t> 6 sets the Carry flag, its value is used when evaluating AL in the second IF statement.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5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ltLang="en-US"/>
              <a:t>Irvine, Kip R. Assembly Language for x86 Processors 6/e, 2010.</a:t>
            </a:r>
          </a:p>
        </p:txBody>
      </p:sp>
      <p:sp>
        <p:nvSpPr>
          <p:cNvPr id="12" name="Slide Number Placeholder 4"/>
          <p:cNvSpPr>
            <a:spLocks noGrp="1"/>
          </p:cNvSpPr>
          <p:nvPr>
            <p:ph type="sldNum" sz="quarter" idx="11"/>
          </p:nvPr>
        </p:nvSpPr>
        <p:spPr/>
        <p:txBody>
          <a:bodyPr/>
          <a:lstStyle/>
          <a:p>
            <a:fld id="{BB69C441-A589-4B60-BF48-90E3B19CD5EF}" type="slidenum">
              <a:rPr lang="en-US" altLang="en-US"/>
              <a:pPr/>
              <a:t>48</a:t>
            </a:fld>
            <a:endParaRPr lang="en-US" altLang="en-US"/>
          </a:p>
        </p:txBody>
      </p:sp>
      <p:sp>
        <p:nvSpPr>
          <p:cNvPr id="156674" name="Rectangle 2"/>
          <p:cNvSpPr>
            <a:spLocks noGrp="1" noChangeArrowheads="1"/>
          </p:cNvSpPr>
          <p:nvPr>
            <p:ph type="title"/>
          </p:nvPr>
        </p:nvSpPr>
        <p:spPr/>
        <p:txBody>
          <a:bodyPr/>
          <a:lstStyle/>
          <a:p>
            <a:r>
              <a:rPr lang="en-US" altLang="en-US"/>
              <a:t>DAS Examples</a:t>
            </a:r>
            <a:r>
              <a:rPr lang="en-US" altLang="en-US" sz="2400"/>
              <a:t>  (1 of 2)</a:t>
            </a:r>
          </a:p>
        </p:txBody>
      </p:sp>
      <p:sp>
        <p:nvSpPr>
          <p:cNvPr id="156675" name="Rectangle 3"/>
          <p:cNvSpPr>
            <a:spLocks noGrp="1" noChangeArrowheads="1"/>
          </p:cNvSpPr>
          <p:nvPr>
            <p:ph type="body" idx="1"/>
          </p:nvPr>
        </p:nvSpPr>
        <p:spPr>
          <a:xfrm>
            <a:off x="609600" y="1143000"/>
            <a:ext cx="7772400" cy="1295400"/>
          </a:xfrm>
        </p:spPr>
        <p:txBody>
          <a:bodyPr/>
          <a:lstStyle/>
          <a:p>
            <a:r>
              <a:rPr lang="en-US" altLang="en-US" sz="2100"/>
              <a:t>Example: subtract BCD 48 – 35</a:t>
            </a:r>
          </a:p>
        </p:txBody>
      </p:sp>
      <p:sp>
        <p:nvSpPr>
          <p:cNvPr id="156676" name="Text Box 4"/>
          <p:cNvSpPr txBox="1">
            <a:spLocks noChangeArrowheads="1"/>
          </p:cNvSpPr>
          <p:nvPr/>
        </p:nvSpPr>
        <p:spPr bwMode="auto">
          <a:xfrm>
            <a:off x="1066800" y="1676400"/>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al,48h</a:t>
            </a:r>
          </a:p>
          <a:p>
            <a:pPr>
              <a:lnSpc>
                <a:spcPct val="50000"/>
              </a:lnSpc>
              <a:spcBef>
                <a:spcPct val="50000"/>
              </a:spcBef>
            </a:pPr>
            <a:r>
              <a:rPr lang="en-US" altLang="en-US" sz="1800" b="1">
                <a:latin typeface="Courier New" pitchFamily="49" charset="0"/>
              </a:rPr>
              <a:t>sub al,35h 	; AL = 13h</a:t>
            </a:r>
          </a:p>
          <a:p>
            <a:pPr>
              <a:lnSpc>
                <a:spcPct val="50000"/>
              </a:lnSpc>
              <a:spcBef>
                <a:spcPct val="50000"/>
              </a:spcBef>
            </a:pPr>
            <a:r>
              <a:rPr lang="en-US" altLang="en-US" sz="1800" b="1">
                <a:latin typeface="Courier New" pitchFamily="49" charset="0"/>
              </a:rPr>
              <a:t>das 	; AL = 13h CF = 0</a:t>
            </a:r>
          </a:p>
        </p:txBody>
      </p:sp>
      <p:grpSp>
        <p:nvGrpSpPr>
          <p:cNvPr id="156677" name="Group 5"/>
          <p:cNvGrpSpPr>
            <a:grpSpLocks/>
          </p:cNvGrpSpPr>
          <p:nvPr/>
        </p:nvGrpSpPr>
        <p:grpSpPr bwMode="auto">
          <a:xfrm>
            <a:off x="609600" y="2895600"/>
            <a:ext cx="7772400" cy="1524000"/>
            <a:chOff x="384" y="1824"/>
            <a:chExt cx="4896" cy="960"/>
          </a:xfrm>
        </p:grpSpPr>
        <p:sp>
          <p:nvSpPr>
            <p:cNvPr id="156678" name="Rectangle 6"/>
            <p:cNvSpPr>
              <a:spLocks noChangeArrowheads="1"/>
            </p:cNvSpPr>
            <p:nvPr/>
          </p:nvSpPr>
          <p:spPr bwMode="auto">
            <a:xfrm>
              <a:off x="384" y="1824"/>
              <a:ext cx="4896"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buFontTx/>
                <a:buChar char="•"/>
              </a:pPr>
              <a:r>
                <a:rPr lang="en-US" altLang="en-US" sz="2100">
                  <a:latin typeface="Arial" charset="0"/>
                </a:rPr>
                <a:t>Example: subtract BCD 62 – 35</a:t>
              </a:r>
            </a:p>
          </p:txBody>
        </p:sp>
        <p:sp>
          <p:nvSpPr>
            <p:cNvPr id="156679" name="Text Box 7"/>
            <p:cNvSpPr txBox="1">
              <a:spLocks noChangeArrowheads="1"/>
            </p:cNvSpPr>
            <p:nvPr/>
          </p:nvSpPr>
          <p:spPr bwMode="auto">
            <a:xfrm>
              <a:off x="672" y="2160"/>
              <a:ext cx="3744"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al,62h</a:t>
              </a:r>
            </a:p>
            <a:p>
              <a:pPr>
                <a:lnSpc>
                  <a:spcPct val="50000"/>
                </a:lnSpc>
                <a:spcBef>
                  <a:spcPct val="50000"/>
                </a:spcBef>
              </a:pPr>
              <a:r>
                <a:rPr lang="en-US" altLang="en-US" sz="1800" b="1">
                  <a:latin typeface="Courier New" pitchFamily="49" charset="0"/>
                </a:rPr>
                <a:t>sub al,35h 	; AL = 2Dh, CF = 0</a:t>
              </a:r>
            </a:p>
            <a:p>
              <a:pPr>
                <a:lnSpc>
                  <a:spcPct val="50000"/>
                </a:lnSpc>
                <a:spcBef>
                  <a:spcPct val="50000"/>
                </a:spcBef>
              </a:pPr>
              <a:r>
                <a:rPr lang="en-US" altLang="en-US" sz="1800" b="1">
                  <a:latin typeface="Courier New" pitchFamily="49" charset="0"/>
                </a:rPr>
                <a:t>das 	; AL = 27h, CF = 0</a:t>
              </a:r>
            </a:p>
          </p:txBody>
        </p:sp>
      </p:grpSp>
      <p:grpSp>
        <p:nvGrpSpPr>
          <p:cNvPr id="156680" name="Group 8"/>
          <p:cNvGrpSpPr>
            <a:grpSpLocks/>
          </p:cNvGrpSpPr>
          <p:nvPr/>
        </p:nvGrpSpPr>
        <p:grpSpPr bwMode="auto">
          <a:xfrm>
            <a:off x="609600" y="4572000"/>
            <a:ext cx="7772400" cy="1524000"/>
            <a:chOff x="384" y="2880"/>
            <a:chExt cx="4896" cy="960"/>
          </a:xfrm>
        </p:grpSpPr>
        <p:sp>
          <p:nvSpPr>
            <p:cNvPr id="156681" name="Rectangle 9"/>
            <p:cNvSpPr>
              <a:spLocks noChangeArrowheads="1"/>
            </p:cNvSpPr>
            <p:nvPr/>
          </p:nvSpPr>
          <p:spPr bwMode="auto">
            <a:xfrm>
              <a:off x="384" y="2880"/>
              <a:ext cx="4896"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buFontTx/>
                <a:buChar char="•"/>
              </a:pPr>
              <a:r>
                <a:rPr lang="en-US" altLang="en-US" sz="2100">
                  <a:latin typeface="Arial" charset="0"/>
                </a:rPr>
                <a:t>Example: subtract BCD 32 – 29</a:t>
              </a:r>
            </a:p>
          </p:txBody>
        </p:sp>
        <p:sp>
          <p:nvSpPr>
            <p:cNvPr id="156682" name="Text Box 10"/>
            <p:cNvSpPr txBox="1">
              <a:spLocks noChangeArrowheads="1"/>
            </p:cNvSpPr>
            <p:nvPr/>
          </p:nvSpPr>
          <p:spPr bwMode="auto">
            <a:xfrm>
              <a:off x="672" y="3216"/>
              <a:ext cx="3744"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al,32h</a:t>
              </a:r>
            </a:p>
            <a:p>
              <a:pPr>
                <a:lnSpc>
                  <a:spcPct val="50000"/>
                </a:lnSpc>
                <a:spcBef>
                  <a:spcPct val="50000"/>
                </a:spcBef>
              </a:pPr>
              <a:r>
                <a:rPr lang="en-US" altLang="en-US" sz="1800" b="1">
                  <a:latin typeface="Courier New" pitchFamily="49" charset="0"/>
                </a:rPr>
                <a:t>add al,29h 	; AL = 09h, CF = 0</a:t>
              </a:r>
            </a:p>
            <a:p>
              <a:pPr>
                <a:lnSpc>
                  <a:spcPct val="50000"/>
                </a:lnSpc>
                <a:spcBef>
                  <a:spcPct val="50000"/>
                </a:spcBef>
              </a:pPr>
              <a:r>
                <a:rPr lang="en-US" altLang="en-US" sz="1800" b="1">
                  <a:latin typeface="Courier New" pitchFamily="49" charset="0"/>
                </a:rPr>
                <a:t>daa 	; AL = 03h, CF = 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0-#ppt_w/2"/>
                                          </p:val>
                                        </p:tav>
                                        <p:tav tm="100000">
                                          <p:val>
                                            <p:strVal val="#ppt_x"/>
                                          </p:val>
                                        </p:tav>
                                      </p:tavLst>
                                    </p:anim>
                                    <p:anim calcmode="lin" valueType="num">
                                      <p:cBhvr additive="base">
                                        <p:cTn id="8" dur="500" fill="hold"/>
                                        <p:tgtEl>
                                          <p:spTgt spid="1566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6680"/>
                                        </p:tgtEl>
                                        <p:attrNameLst>
                                          <p:attrName>style.visibility</p:attrName>
                                        </p:attrNameLst>
                                      </p:cBhvr>
                                      <p:to>
                                        <p:strVal val="visible"/>
                                      </p:to>
                                    </p:set>
                                    <p:anim calcmode="lin" valueType="num">
                                      <p:cBhvr additive="base">
                                        <p:cTn id="13" dur="500" fill="hold"/>
                                        <p:tgtEl>
                                          <p:spTgt spid="156680"/>
                                        </p:tgtEl>
                                        <p:attrNameLst>
                                          <p:attrName>ppt_x</p:attrName>
                                        </p:attrNameLst>
                                      </p:cBhvr>
                                      <p:tavLst>
                                        <p:tav tm="0">
                                          <p:val>
                                            <p:strVal val="0-#ppt_w/2"/>
                                          </p:val>
                                        </p:tav>
                                        <p:tav tm="100000">
                                          <p:val>
                                            <p:strVal val="#ppt_x"/>
                                          </p:val>
                                        </p:tav>
                                      </p:tavLst>
                                    </p:anim>
                                    <p:anim calcmode="lin" valueType="num">
                                      <p:cBhvr additive="base">
                                        <p:cTn id="14" dur="500" fill="hold"/>
                                        <p:tgtEl>
                                          <p:spTgt spid="1566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B0F05009-BF8B-4FEA-8C24-83566BE3A2D0}" type="slidenum">
              <a:rPr lang="en-US" altLang="en-US"/>
              <a:pPr/>
              <a:t>49</a:t>
            </a:fld>
            <a:endParaRPr lang="en-US" altLang="en-US"/>
          </a:p>
        </p:txBody>
      </p:sp>
      <p:sp>
        <p:nvSpPr>
          <p:cNvPr id="157698" name="Rectangle 2"/>
          <p:cNvSpPr>
            <a:spLocks noGrp="1" noChangeArrowheads="1"/>
          </p:cNvSpPr>
          <p:nvPr>
            <p:ph type="title"/>
          </p:nvPr>
        </p:nvSpPr>
        <p:spPr/>
        <p:txBody>
          <a:bodyPr/>
          <a:lstStyle/>
          <a:p>
            <a:r>
              <a:rPr lang="en-US" altLang="en-US"/>
              <a:t>DAS Examples</a:t>
            </a:r>
            <a:r>
              <a:rPr lang="en-US" altLang="en-US" sz="2400"/>
              <a:t>  (2 of 2)</a:t>
            </a:r>
          </a:p>
        </p:txBody>
      </p:sp>
      <p:sp>
        <p:nvSpPr>
          <p:cNvPr id="157699" name="Rectangle 3"/>
          <p:cNvSpPr>
            <a:spLocks noGrp="1" noChangeArrowheads="1"/>
          </p:cNvSpPr>
          <p:nvPr>
            <p:ph type="body" idx="1"/>
          </p:nvPr>
        </p:nvSpPr>
        <p:spPr>
          <a:xfrm>
            <a:off x="609600" y="1143000"/>
            <a:ext cx="7772400" cy="1295400"/>
          </a:xfrm>
        </p:spPr>
        <p:txBody>
          <a:bodyPr/>
          <a:lstStyle/>
          <a:p>
            <a:r>
              <a:rPr lang="en-US" altLang="en-US" sz="2100"/>
              <a:t>Example: subtract BCD 32 – 39</a:t>
            </a:r>
          </a:p>
        </p:txBody>
      </p:sp>
      <p:sp>
        <p:nvSpPr>
          <p:cNvPr id="157700" name="Text Box 4"/>
          <p:cNvSpPr txBox="1">
            <a:spLocks noChangeArrowheads="1"/>
          </p:cNvSpPr>
          <p:nvPr/>
        </p:nvSpPr>
        <p:spPr bwMode="auto">
          <a:xfrm>
            <a:off x="1066800" y="1752600"/>
            <a:ext cx="5791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al,32h</a:t>
            </a:r>
          </a:p>
          <a:p>
            <a:pPr>
              <a:lnSpc>
                <a:spcPct val="50000"/>
              </a:lnSpc>
              <a:spcBef>
                <a:spcPct val="50000"/>
              </a:spcBef>
            </a:pPr>
            <a:r>
              <a:rPr lang="en-US" altLang="en-US" sz="1800" b="1">
                <a:latin typeface="Courier New" pitchFamily="49" charset="0"/>
              </a:rPr>
              <a:t>sub al,39h 	; AL = F9h, CF = 1</a:t>
            </a:r>
          </a:p>
          <a:p>
            <a:pPr>
              <a:lnSpc>
                <a:spcPct val="50000"/>
              </a:lnSpc>
              <a:spcBef>
                <a:spcPct val="50000"/>
              </a:spcBef>
            </a:pPr>
            <a:r>
              <a:rPr lang="en-US" altLang="en-US" sz="1800" b="1">
                <a:latin typeface="Courier New" pitchFamily="49" charset="0"/>
              </a:rPr>
              <a:t>das 	; AL = 93h, CF = 1</a:t>
            </a:r>
          </a:p>
        </p:txBody>
      </p:sp>
      <p:sp>
        <p:nvSpPr>
          <p:cNvPr id="157707" name="Text Box 11"/>
          <p:cNvSpPr txBox="1">
            <a:spLocks noChangeArrowheads="1"/>
          </p:cNvSpPr>
          <p:nvPr/>
        </p:nvSpPr>
        <p:spPr bwMode="auto">
          <a:xfrm>
            <a:off x="1143000" y="3276600"/>
            <a:ext cx="548640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Steps: </a:t>
            </a:r>
          </a:p>
          <a:p>
            <a:pPr>
              <a:lnSpc>
                <a:spcPct val="50000"/>
              </a:lnSpc>
              <a:spcBef>
                <a:spcPct val="50000"/>
              </a:spcBef>
            </a:pPr>
            <a:r>
              <a:rPr lang="en-US" altLang="en-US" sz="1800" b="1">
                <a:solidFill>
                  <a:schemeClr val="tx2"/>
                </a:solidFill>
                <a:latin typeface="Courier New" pitchFamily="49" charset="0"/>
              </a:rPr>
              <a:t>AL = F9h</a:t>
            </a:r>
          </a:p>
          <a:p>
            <a:pPr>
              <a:lnSpc>
                <a:spcPct val="50000"/>
              </a:lnSpc>
              <a:spcBef>
                <a:spcPct val="50000"/>
              </a:spcBef>
            </a:pPr>
            <a:r>
              <a:rPr lang="en-US" altLang="en-US" sz="1800" b="1">
                <a:latin typeface="Courier New" pitchFamily="49" charset="0"/>
              </a:rPr>
              <a:t>CF = 1, so subtract 6 from F9h</a:t>
            </a:r>
          </a:p>
          <a:p>
            <a:pPr>
              <a:lnSpc>
                <a:spcPct val="50000"/>
              </a:lnSpc>
              <a:spcBef>
                <a:spcPct val="50000"/>
              </a:spcBef>
            </a:pPr>
            <a:r>
              <a:rPr lang="en-US" altLang="en-US" sz="1800" b="1">
                <a:solidFill>
                  <a:schemeClr val="tx2"/>
                </a:solidFill>
                <a:latin typeface="Courier New" pitchFamily="49" charset="0"/>
              </a:rPr>
              <a:t>AL = F3h</a:t>
            </a:r>
          </a:p>
          <a:p>
            <a:pPr>
              <a:lnSpc>
                <a:spcPct val="50000"/>
              </a:lnSpc>
              <a:spcBef>
                <a:spcPct val="50000"/>
              </a:spcBef>
            </a:pPr>
            <a:r>
              <a:rPr lang="en-US" altLang="en-US" sz="1800" b="1">
                <a:latin typeface="Courier New" pitchFamily="49" charset="0"/>
              </a:rPr>
              <a:t>F3h &gt; 9Fh, so subtract 60h from F3h</a:t>
            </a:r>
          </a:p>
          <a:p>
            <a:pPr>
              <a:lnSpc>
                <a:spcPct val="50000"/>
              </a:lnSpc>
              <a:spcBef>
                <a:spcPct val="50000"/>
              </a:spcBef>
            </a:pPr>
            <a:r>
              <a:rPr lang="en-US" altLang="en-US" sz="1800" b="1">
                <a:solidFill>
                  <a:schemeClr val="tx2"/>
                </a:solidFill>
                <a:latin typeface="Courier New" pitchFamily="49" charset="0"/>
              </a:rPr>
              <a:t>AL = 93h, CF =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C2115734-CA6B-42CB-9D02-D42129DDD9CB}" type="slidenum">
              <a:rPr lang="en-US" altLang="en-US"/>
              <a:pPr/>
              <a:t>5</a:t>
            </a:fld>
            <a:endParaRPr lang="en-US" altLang="en-US"/>
          </a:p>
        </p:txBody>
      </p:sp>
      <p:sp>
        <p:nvSpPr>
          <p:cNvPr id="134146" name="Rectangle 2"/>
          <p:cNvSpPr>
            <a:spLocks noGrp="1" noChangeArrowheads="1"/>
          </p:cNvSpPr>
          <p:nvPr>
            <p:ph type="title"/>
          </p:nvPr>
        </p:nvSpPr>
        <p:spPr/>
        <p:txBody>
          <a:bodyPr/>
          <a:lstStyle/>
          <a:p>
            <a:r>
              <a:rPr lang="en-US" altLang="en-US"/>
              <a:t>Your turn . . .</a:t>
            </a:r>
          </a:p>
        </p:txBody>
      </p:sp>
      <p:sp>
        <p:nvSpPr>
          <p:cNvPr id="134147" name="Text Box 3"/>
          <p:cNvSpPr txBox="1">
            <a:spLocks noChangeArrowheads="1"/>
          </p:cNvSpPr>
          <p:nvPr/>
        </p:nvSpPr>
        <p:spPr bwMode="auto">
          <a:xfrm>
            <a:off x="2057400" y="21336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ax,1234h</a:t>
            </a:r>
          </a:p>
          <a:p>
            <a:pPr>
              <a:lnSpc>
                <a:spcPct val="50000"/>
              </a:lnSpc>
              <a:spcBef>
                <a:spcPct val="50000"/>
              </a:spcBef>
            </a:pPr>
            <a:r>
              <a:rPr lang="en-US" altLang="en-US" sz="1800" b="1">
                <a:latin typeface="Courier New" pitchFamily="49" charset="0"/>
              </a:rPr>
              <a:t>mov bx,100h</a:t>
            </a:r>
          </a:p>
          <a:p>
            <a:pPr>
              <a:lnSpc>
                <a:spcPct val="50000"/>
              </a:lnSpc>
              <a:spcBef>
                <a:spcPct val="50000"/>
              </a:spcBef>
            </a:pPr>
            <a:r>
              <a:rPr lang="en-US" altLang="en-US" sz="1800" b="1">
                <a:latin typeface="Courier New" pitchFamily="49" charset="0"/>
              </a:rPr>
              <a:t>mul bx	</a:t>
            </a:r>
          </a:p>
        </p:txBody>
      </p:sp>
      <p:sp>
        <p:nvSpPr>
          <p:cNvPr id="134148"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What will be the hexadecimal values of DX, AX, and the Carry flag after the following instructions execute?</a:t>
            </a:r>
          </a:p>
        </p:txBody>
      </p:sp>
      <p:sp>
        <p:nvSpPr>
          <p:cNvPr id="134149" name="Text Box 5"/>
          <p:cNvSpPr txBox="1">
            <a:spLocks noChangeArrowheads="1"/>
          </p:cNvSpPr>
          <p:nvPr/>
        </p:nvSpPr>
        <p:spPr bwMode="auto">
          <a:xfrm>
            <a:off x="1066800" y="3657600"/>
            <a:ext cx="6400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chemeClr val="tx2"/>
                </a:solidFill>
              </a:rPr>
              <a:t>DX = 0012h, AX = 3400h, CF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9"/>
                                        </p:tgtEl>
                                        <p:attrNameLst>
                                          <p:attrName>style.visibility</p:attrName>
                                        </p:attrNameLst>
                                      </p:cBhvr>
                                      <p:to>
                                        <p:strVal val="visible"/>
                                      </p:to>
                                    </p:set>
                                    <p:animEffect transition="in" filter="dissolve">
                                      <p:cBhvr>
                                        <p:cTn id="7"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51C68E9E-B7F6-407B-B02B-8833776660E5}" type="slidenum">
              <a:rPr lang="en-US" altLang="en-US"/>
              <a:pPr/>
              <a:t>50</a:t>
            </a:fld>
            <a:endParaRPr lang="en-US" altLang="en-US"/>
          </a:p>
        </p:txBody>
      </p:sp>
      <p:sp>
        <p:nvSpPr>
          <p:cNvPr id="158722" name="Rectangle 2"/>
          <p:cNvSpPr>
            <a:spLocks noGrp="1" noChangeArrowheads="1"/>
          </p:cNvSpPr>
          <p:nvPr>
            <p:ph type="title"/>
          </p:nvPr>
        </p:nvSpPr>
        <p:spPr/>
        <p:txBody>
          <a:bodyPr/>
          <a:lstStyle/>
          <a:p>
            <a:r>
              <a:rPr lang="en-US" altLang="en-US"/>
              <a:t>Your turn . . .</a:t>
            </a:r>
          </a:p>
        </p:txBody>
      </p:sp>
      <p:sp>
        <p:nvSpPr>
          <p:cNvPr id="158723" name="Rectangle 3"/>
          <p:cNvSpPr>
            <a:spLocks noGrp="1" noChangeArrowheads="1"/>
          </p:cNvSpPr>
          <p:nvPr>
            <p:ph type="body" idx="1"/>
          </p:nvPr>
        </p:nvSpPr>
        <p:spPr>
          <a:xfrm>
            <a:off x="609600" y="1143000"/>
            <a:ext cx="7772400" cy="1981200"/>
          </a:xfrm>
        </p:spPr>
        <p:txBody>
          <a:bodyPr/>
          <a:lstStyle/>
          <a:p>
            <a:pPr>
              <a:lnSpc>
                <a:spcPct val="110000"/>
              </a:lnSpc>
            </a:pPr>
            <a:r>
              <a:rPr lang="en-US" altLang="en-US" sz="2100"/>
              <a:t>A temporary malfunction in your computer's processor has disabled the DAS instruction. Write a procedure in assembly language that performs the same actions as DAS.</a:t>
            </a:r>
          </a:p>
          <a:p>
            <a:pPr>
              <a:lnSpc>
                <a:spcPct val="110000"/>
              </a:lnSpc>
            </a:pPr>
            <a:r>
              <a:rPr lang="en-US" altLang="en-US" sz="2100"/>
              <a:t>Test your procedure using the values from the previous two slides.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7D30475-D3F6-4837-845C-F3307EE47BA5}" type="slidenum">
              <a:rPr lang="en-US" altLang="en-US">
                <a:solidFill>
                  <a:srgbClr val="FF9966"/>
                </a:solidFill>
              </a:rPr>
              <a:pPr/>
              <a:t>51</a:t>
            </a:fld>
            <a:endParaRPr lang="en-US" altLang="en-US">
              <a:solidFill>
                <a:srgbClr val="FF9966"/>
              </a:solidFill>
            </a:endParaRPr>
          </a:p>
        </p:txBody>
      </p:sp>
      <p:sp>
        <p:nvSpPr>
          <p:cNvPr id="86018" name="Rectangle 2"/>
          <p:cNvSpPr>
            <a:spLocks noGrp="1" noChangeArrowheads="1"/>
          </p:cNvSpPr>
          <p:nvPr>
            <p:ph type="title"/>
          </p:nvPr>
        </p:nvSpPr>
        <p:spPr/>
        <p:txBody>
          <a:bodyPr/>
          <a:lstStyle/>
          <a:p>
            <a:r>
              <a:rPr lang="en-US" altLang="en-US" dirty="0"/>
              <a:t>The XLAT instruction</a:t>
            </a:r>
          </a:p>
        </p:txBody>
      </p:sp>
      <p:sp>
        <p:nvSpPr>
          <p:cNvPr id="86019" name="Rectangle 3"/>
          <p:cNvSpPr>
            <a:spLocks noGrp="1" noChangeArrowheads="1"/>
          </p:cNvSpPr>
          <p:nvPr>
            <p:ph type="body" idx="1"/>
          </p:nvPr>
        </p:nvSpPr>
        <p:spPr>
          <a:xfrm>
            <a:off x="152400" y="762000"/>
            <a:ext cx="8839200" cy="5943600"/>
          </a:xfrm>
        </p:spPr>
        <p:txBody>
          <a:bodyPr/>
          <a:lstStyle/>
          <a:p>
            <a:pPr algn="just"/>
            <a:r>
              <a:rPr lang="en-US" altLang="en-US" dirty="0"/>
              <a:t>The XLAT instruction (without any operands) is the basic tool for character translation.</a:t>
            </a:r>
          </a:p>
          <a:p>
            <a:pPr algn="just"/>
            <a:endParaRPr lang="en-US" altLang="en-US" dirty="0"/>
          </a:p>
          <a:p>
            <a:pPr algn="just"/>
            <a:r>
              <a:rPr lang="en-US" altLang="en-US" dirty="0"/>
              <a:t>Upon execution of </a:t>
            </a:r>
            <a:r>
              <a:rPr lang="en-US" altLang="en-US" dirty="0">
                <a:solidFill>
                  <a:srgbClr val="FF0000"/>
                </a:solidFill>
              </a:rPr>
              <a:t>XLAT</a:t>
            </a:r>
            <a:r>
              <a:rPr lang="en-US" altLang="en-US" dirty="0" smtClean="0">
                <a:solidFill>
                  <a:srgbClr val="FF0000"/>
                </a:solidFill>
              </a:rPr>
              <a:t>:</a:t>
            </a:r>
          </a:p>
          <a:p>
            <a:pPr algn="just"/>
            <a:endParaRPr lang="en-US" altLang="en-US" dirty="0">
              <a:solidFill>
                <a:srgbClr val="FF0000"/>
              </a:solidFill>
            </a:endParaRPr>
          </a:p>
          <a:p>
            <a:pPr lvl="1" algn="just">
              <a:buFont typeface="Wingdings" pitchFamily="2" charset="2"/>
              <a:buNone/>
            </a:pPr>
            <a:r>
              <a:rPr lang="en-US" altLang="en-US" dirty="0"/>
              <a:t>The byte pointed by </a:t>
            </a:r>
            <a:r>
              <a:rPr lang="en-US" altLang="en-US" dirty="0">
                <a:solidFill>
                  <a:srgbClr val="FF0000"/>
                </a:solidFill>
              </a:rPr>
              <a:t>EBX + AL</a:t>
            </a:r>
            <a:r>
              <a:rPr lang="en-US" altLang="en-US" dirty="0"/>
              <a:t> is moved to </a:t>
            </a:r>
            <a:r>
              <a:rPr lang="en-US" altLang="en-US" dirty="0" smtClean="0">
                <a:solidFill>
                  <a:srgbClr val="FF0000"/>
                </a:solidFill>
              </a:rPr>
              <a:t>AL</a:t>
            </a:r>
          </a:p>
          <a:p>
            <a:pPr lvl="1" algn="just">
              <a:buFont typeface="Wingdings" pitchFamily="2" charset="2"/>
              <a:buNone/>
            </a:pPr>
            <a:endParaRPr lang="en-US" altLang="en-US" dirty="0">
              <a:solidFill>
                <a:srgbClr val="FF0000"/>
              </a:solidFill>
            </a:endParaRPr>
          </a:p>
          <a:p>
            <a:pPr lvl="2" algn="just"/>
            <a:r>
              <a:rPr lang="fr-CA" altLang="en-US" dirty="0"/>
              <a:t>.data</a:t>
            </a:r>
          </a:p>
          <a:p>
            <a:pPr lvl="2" algn="just">
              <a:buFont typeface="Monotype Sorts" pitchFamily="2" charset="2"/>
              <a:buNone/>
            </a:pPr>
            <a:r>
              <a:rPr lang="fr-CA" altLang="en-US" dirty="0"/>
              <a:t>	table </a:t>
            </a:r>
            <a:r>
              <a:rPr lang="fr-CA" altLang="en-US" dirty="0" smtClean="0"/>
              <a:t>BYTE ‘0123456789ABCDEF</a:t>
            </a:r>
            <a:r>
              <a:rPr lang="fr-CA" altLang="en-US" dirty="0"/>
              <a:t>’</a:t>
            </a:r>
          </a:p>
          <a:p>
            <a:pPr lvl="2" algn="just">
              <a:buFont typeface="Monotype Sorts" pitchFamily="2" charset="2"/>
              <a:buNone/>
            </a:pPr>
            <a:r>
              <a:rPr lang="fr-CA" altLang="en-US" dirty="0"/>
              <a:t>.code</a:t>
            </a:r>
          </a:p>
          <a:p>
            <a:pPr lvl="2" algn="just">
              <a:buFont typeface="Monotype Sorts" pitchFamily="2" charset="2"/>
              <a:buNone/>
            </a:pPr>
            <a:r>
              <a:rPr lang="fr-CA" altLang="en-US" dirty="0"/>
              <a:t>	</a:t>
            </a:r>
            <a:r>
              <a:rPr lang="fr-CA" altLang="en-US" dirty="0" err="1"/>
              <a:t>mov</a:t>
            </a:r>
            <a:r>
              <a:rPr lang="fr-CA" altLang="en-US" dirty="0"/>
              <a:t> </a:t>
            </a:r>
            <a:r>
              <a:rPr lang="fr-CA" altLang="en-US" dirty="0" err="1"/>
              <a:t>ebx</a:t>
            </a:r>
            <a:r>
              <a:rPr lang="fr-CA" altLang="en-US" dirty="0"/>
              <a:t>, offset table</a:t>
            </a:r>
          </a:p>
          <a:p>
            <a:pPr lvl="2" algn="just">
              <a:buFont typeface="Monotype Sorts" pitchFamily="2" charset="2"/>
              <a:buNone/>
            </a:pPr>
            <a:r>
              <a:rPr lang="fr-CA" altLang="en-US" dirty="0"/>
              <a:t>	</a:t>
            </a:r>
            <a:r>
              <a:rPr lang="fr-CA" altLang="en-US" dirty="0" err="1"/>
              <a:t>mov</a:t>
            </a:r>
            <a:r>
              <a:rPr lang="fr-CA" altLang="en-US" dirty="0"/>
              <a:t> al,  0Ah</a:t>
            </a:r>
          </a:p>
          <a:p>
            <a:pPr lvl="2" algn="just">
              <a:buFont typeface="Monotype Sorts" pitchFamily="2" charset="2"/>
              <a:buNone/>
            </a:pPr>
            <a:r>
              <a:rPr lang="fr-CA" altLang="en-US" dirty="0"/>
              <a:t>	</a:t>
            </a:r>
            <a:r>
              <a:rPr lang="fr-CA" altLang="en-US" dirty="0" err="1"/>
              <a:t>xlat</a:t>
            </a:r>
            <a:r>
              <a:rPr lang="fr-CA" altLang="en-US" dirty="0"/>
              <a:t>	    ;AL = ‘A’ = 41h</a:t>
            </a:r>
          </a:p>
          <a:p>
            <a:pPr lvl="2" algn="just">
              <a:buFont typeface="Monotype Sorts" pitchFamily="2" charset="2"/>
              <a:buNone/>
            </a:pPr>
            <a:r>
              <a:rPr lang="fr-CA" altLang="en-US" dirty="0"/>
              <a:t>	        ;</a:t>
            </a:r>
            <a:r>
              <a:rPr lang="fr-CA" altLang="en-US" dirty="0" err="1"/>
              <a:t>converts</a:t>
            </a:r>
            <a:r>
              <a:rPr lang="fr-CA" altLang="en-US" dirty="0"/>
              <a:t> </a:t>
            </a:r>
            <a:r>
              <a:rPr lang="fr-CA" altLang="en-US" dirty="0" err="1"/>
              <a:t>from</a:t>
            </a:r>
            <a:r>
              <a:rPr lang="fr-CA" altLang="en-US" dirty="0"/>
              <a:t> </a:t>
            </a:r>
            <a:r>
              <a:rPr lang="fr-CA" altLang="en-US" dirty="0" err="1"/>
              <a:t>binary</a:t>
            </a:r>
            <a:r>
              <a:rPr lang="fr-CA" altLang="en-US" dirty="0"/>
              <a:t> to ASCII code of</a:t>
            </a:r>
          </a:p>
          <a:p>
            <a:pPr lvl="2" algn="just">
              <a:buFont typeface="Monotype Sorts" pitchFamily="2" charset="2"/>
              <a:buNone/>
            </a:pPr>
            <a:r>
              <a:rPr lang="fr-CA" altLang="en-US" dirty="0"/>
              <a:t>         ;</a:t>
            </a:r>
            <a:r>
              <a:rPr lang="fr-CA" altLang="en-US" dirty="0" err="1"/>
              <a:t>hex</a:t>
            </a:r>
            <a:r>
              <a:rPr lang="fr-CA" altLang="en-US" dirty="0"/>
              <a:t> digit</a:t>
            </a:r>
            <a:endParaRPr lang="en-US" altLang="en-US" dirty="0"/>
          </a:p>
        </p:txBody>
      </p:sp>
    </p:spTree>
    <p:extLst>
      <p:ext uri="{BB962C8B-B14F-4D97-AF65-F5344CB8AC3E}">
        <p14:creationId xmlns:p14="http://schemas.microsoft.com/office/powerpoint/2010/main" val="33262161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02860F5-0A9A-4158-89D0-123C1E0C9AF7}" type="slidenum">
              <a:rPr lang="en-US" altLang="en-US">
                <a:solidFill>
                  <a:srgbClr val="FF9966"/>
                </a:solidFill>
              </a:rPr>
              <a:pPr/>
              <a:t>52</a:t>
            </a:fld>
            <a:endParaRPr lang="en-US" altLang="en-US">
              <a:solidFill>
                <a:srgbClr val="FF9966"/>
              </a:solidFill>
            </a:endParaRPr>
          </a:p>
        </p:txBody>
      </p:sp>
      <p:sp>
        <p:nvSpPr>
          <p:cNvPr id="87042" name="Rectangle 2"/>
          <p:cNvSpPr>
            <a:spLocks noGrp="1" noChangeArrowheads="1"/>
          </p:cNvSpPr>
          <p:nvPr>
            <p:ph type="title"/>
          </p:nvPr>
        </p:nvSpPr>
        <p:spPr/>
        <p:txBody>
          <a:bodyPr/>
          <a:lstStyle/>
          <a:p>
            <a:r>
              <a:rPr lang="en-US" altLang="en-US"/>
              <a:t>Character Encoding</a:t>
            </a:r>
          </a:p>
        </p:txBody>
      </p:sp>
      <p:sp>
        <p:nvSpPr>
          <p:cNvPr id="87043" name="Rectangle 3"/>
          <p:cNvSpPr>
            <a:spLocks noGrp="1" noChangeArrowheads="1"/>
          </p:cNvSpPr>
          <p:nvPr>
            <p:ph type="body" idx="1"/>
          </p:nvPr>
        </p:nvSpPr>
        <p:spPr>
          <a:xfrm>
            <a:off x="152400" y="838200"/>
            <a:ext cx="8839200" cy="1565275"/>
          </a:xfrm>
        </p:spPr>
        <p:txBody>
          <a:bodyPr/>
          <a:lstStyle/>
          <a:p>
            <a:pPr algn="just"/>
            <a:r>
              <a:rPr lang="en-US" altLang="en-US" dirty="0"/>
              <a:t>This is a table to encode numerical and alphabetical characters: </a:t>
            </a:r>
          </a:p>
        </p:txBody>
      </p:sp>
      <p:sp>
        <p:nvSpPr>
          <p:cNvPr id="87044" name="Rectangle 4"/>
          <p:cNvSpPr>
            <a:spLocks noChangeArrowheads="1"/>
          </p:cNvSpPr>
          <p:nvPr/>
        </p:nvSpPr>
        <p:spPr bwMode="auto">
          <a:xfrm>
            <a:off x="152400" y="2540000"/>
            <a:ext cx="8839200" cy="3416320"/>
          </a:xfrm>
          <a:prstGeom prst="rect">
            <a:avLst/>
          </a:prstGeom>
          <a:solidFill>
            <a:schemeClr val="accent2"/>
          </a:solidFill>
          <a:ln>
            <a:noFill/>
          </a:ln>
          <a:effectLst/>
          <a:extLst/>
        </p:spPr>
        <p:txBody>
          <a:bodyPr wrap="square">
            <a:spAutoFit/>
          </a:bodyPr>
          <a:lstStyle/>
          <a:p>
            <a:pPr eaLnBrk="0" hangingPunct="0"/>
            <a:r>
              <a:rPr lang="en-US" altLang="en-US" sz="2400" b="1" dirty="0" smtClean="0">
                <a:solidFill>
                  <a:srgbClr val="010000"/>
                </a:solidFill>
                <a:latin typeface="Courier New" pitchFamily="49" charset="0"/>
              </a:rPr>
              <a:t>.data </a:t>
            </a:r>
          </a:p>
          <a:p>
            <a:pPr eaLnBrk="0" hangingPunct="0"/>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codetable</a:t>
            </a:r>
            <a:r>
              <a:rPr lang="en-US" altLang="en-US" sz="2400" b="1" dirty="0" smtClean="0">
                <a:solidFill>
                  <a:srgbClr val="010000"/>
                </a:solidFill>
                <a:latin typeface="Courier New" pitchFamily="49" charset="0"/>
              </a:rPr>
              <a:t> label byte</a:t>
            </a:r>
          </a:p>
          <a:p>
            <a:pPr eaLnBrk="0" hangingPunct="0"/>
            <a:r>
              <a:rPr lang="en-US" altLang="en-US" sz="2400" b="1" dirty="0" smtClean="0">
                <a:solidFill>
                  <a:srgbClr val="010000"/>
                </a:solidFill>
                <a:latin typeface="Courier New" pitchFamily="49" charset="0"/>
              </a:rPr>
              <a:t>  BYTE 48 dup(0)    ; no translation</a:t>
            </a:r>
          </a:p>
          <a:p>
            <a:pPr eaLnBrk="0" hangingPunct="0"/>
            <a:r>
              <a:rPr lang="en-US" altLang="en-US" sz="2400" b="1" dirty="0" smtClean="0">
                <a:solidFill>
                  <a:srgbClr val="010000"/>
                </a:solidFill>
                <a:latin typeface="Courier New" pitchFamily="49" charset="0"/>
              </a:rPr>
              <a:t>  BYTE '4590821367'  ; ASCII codes 48-57</a:t>
            </a:r>
          </a:p>
          <a:p>
            <a:pPr eaLnBrk="0" hangingPunct="0"/>
            <a:r>
              <a:rPr lang="en-US" altLang="en-US" sz="2400" b="1" dirty="0" smtClean="0">
                <a:solidFill>
                  <a:srgbClr val="010000"/>
                </a:solidFill>
                <a:latin typeface="Courier New" pitchFamily="49" charset="0"/>
              </a:rPr>
              <a:t>  BYTE 7 dup (0)    ; no translation</a:t>
            </a:r>
          </a:p>
          <a:p>
            <a:pPr eaLnBrk="0" hangingPunct="0"/>
            <a:r>
              <a:rPr lang="en-US" altLang="en-US" sz="2400" b="1" dirty="0" smtClean="0">
                <a:solidFill>
                  <a:srgbClr val="010000"/>
                </a:solidFill>
                <a:latin typeface="Courier New" pitchFamily="49" charset="0"/>
              </a:rPr>
              <a:t>  BYTE 'GVHZUSOBMIKPJCADLFTYEQNWXR'</a:t>
            </a:r>
          </a:p>
          <a:p>
            <a:pPr eaLnBrk="0" hangingPunct="0"/>
            <a:r>
              <a:rPr lang="en-US" altLang="en-US" sz="2400" b="1" dirty="0" smtClean="0">
                <a:solidFill>
                  <a:srgbClr val="010000"/>
                </a:solidFill>
                <a:latin typeface="Courier New" pitchFamily="49" charset="0"/>
              </a:rPr>
              <a:t>  BYTE 6 dup (0)    ; no translation</a:t>
            </a:r>
          </a:p>
          <a:p>
            <a:pPr eaLnBrk="0" hangingPunct="0"/>
            <a:r>
              <a:rPr lang="en-US" altLang="en-US" sz="2400" b="1" dirty="0" smtClean="0">
                <a:solidFill>
                  <a:srgbClr val="010000"/>
                </a:solidFill>
                <a:latin typeface="Courier New" pitchFamily="49" charset="0"/>
              </a:rPr>
              <a:t>  BYTE '</a:t>
            </a:r>
            <a:r>
              <a:rPr lang="en-US" altLang="en-US" sz="2400" b="1" dirty="0" err="1" smtClean="0">
                <a:solidFill>
                  <a:srgbClr val="010000"/>
                </a:solidFill>
                <a:latin typeface="Courier New" pitchFamily="49" charset="0"/>
              </a:rPr>
              <a:t>gvhzusobmikpjcadlftyeqnwxr</a:t>
            </a:r>
            <a:r>
              <a:rPr lang="en-US" altLang="en-US" sz="2400" b="1" dirty="0" smtClean="0">
                <a:solidFill>
                  <a:srgbClr val="010000"/>
                </a:solidFill>
                <a:latin typeface="Courier New" pitchFamily="49" charset="0"/>
              </a:rPr>
              <a:t>'</a:t>
            </a:r>
          </a:p>
          <a:p>
            <a:pPr eaLnBrk="0" hangingPunct="0"/>
            <a:r>
              <a:rPr lang="en-US" altLang="en-US" sz="2400" b="1" dirty="0" smtClean="0">
                <a:solidFill>
                  <a:srgbClr val="010000"/>
                </a:solidFill>
                <a:latin typeface="Courier New" pitchFamily="49" charset="0"/>
              </a:rPr>
              <a:t>  BYTE 133 dup(0)   ; no translation</a:t>
            </a:r>
          </a:p>
        </p:txBody>
      </p:sp>
    </p:spTree>
    <p:extLst>
      <p:ext uri="{BB962C8B-B14F-4D97-AF65-F5344CB8AC3E}">
        <p14:creationId xmlns:p14="http://schemas.microsoft.com/office/powerpoint/2010/main" val="8632041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5607EE23-E1B0-4999-9E3B-09B44ACB6B18}" type="slidenum">
              <a:rPr lang="en-US" altLang="en-US">
                <a:solidFill>
                  <a:srgbClr val="FF9966"/>
                </a:solidFill>
              </a:rPr>
              <a:pPr/>
              <a:t>53</a:t>
            </a:fld>
            <a:endParaRPr lang="en-US" altLang="en-US">
              <a:solidFill>
                <a:srgbClr val="FF9966"/>
              </a:solidFill>
            </a:endParaRPr>
          </a:p>
        </p:txBody>
      </p:sp>
      <p:sp>
        <p:nvSpPr>
          <p:cNvPr id="88066" name="Rectangle 2"/>
          <p:cNvSpPr>
            <a:spLocks noChangeArrowheads="1"/>
          </p:cNvSpPr>
          <p:nvPr/>
        </p:nvSpPr>
        <p:spPr bwMode="auto">
          <a:xfrm>
            <a:off x="152400" y="1600200"/>
            <a:ext cx="8839200" cy="4893647"/>
          </a:xfrm>
          <a:prstGeom prst="rect">
            <a:avLst/>
          </a:prstGeom>
          <a:solidFill>
            <a:schemeClr val="accent2"/>
          </a:solidFill>
          <a:ln>
            <a:noFill/>
          </a:ln>
          <a:effectLst/>
          <a:extLst/>
        </p:spPr>
        <p:txBody>
          <a:bodyPr wrap="square">
            <a:spAutoFit/>
          </a:bodyPr>
          <a:lstStyle/>
          <a:p>
            <a:pPr eaLnBrk="0" hangingPunct="0"/>
            <a:r>
              <a:rPr lang="en-US" altLang="en-US" sz="2400" b="1" dirty="0" err="1" smtClean="0">
                <a:solidFill>
                  <a:srgbClr val="010000"/>
                </a:solidFill>
                <a:latin typeface="Courier New" pitchFamily="49" charset="0"/>
              </a:rPr>
              <a:t>mov</a:t>
            </a:r>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ebx,offset</a:t>
            </a:r>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codetable</a:t>
            </a:r>
            <a:endParaRPr lang="en-US" altLang="en-US" sz="2400" b="1" dirty="0" smtClean="0">
              <a:solidFill>
                <a:srgbClr val="010000"/>
              </a:solidFill>
              <a:latin typeface="Courier New" pitchFamily="49" charset="0"/>
            </a:endParaRPr>
          </a:p>
          <a:p>
            <a:pPr eaLnBrk="0" hangingPunct="0"/>
            <a:r>
              <a:rPr lang="en-US" altLang="en-US" sz="2400" b="1" dirty="0" err="1" smtClean="0">
                <a:solidFill>
                  <a:srgbClr val="010000"/>
                </a:solidFill>
                <a:latin typeface="Courier New" pitchFamily="49" charset="0"/>
              </a:rPr>
              <a:t>nextchar</a:t>
            </a:r>
            <a:r>
              <a:rPr lang="en-US" altLang="en-US" sz="2400" b="1" dirty="0" smtClean="0">
                <a:solidFill>
                  <a:srgbClr val="010000"/>
                </a:solidFill>
                <a:latin typeface="Courier New" pitchFamily="49" charset="0"/>
              </a:rPr>
              <a:t>:</a:t>
            </a:r>
          </a:p>
          <a:p>
            <a:pPr eaLnBrk="0" hangingPunct="0"/>
            <a:r>
              <a:rPr lang="en-US" altLang="en-US" sz="2400" b="1" dirty="0" smtClean="0">
                <a:solidFill>
                  <a:srgbClr val="010000"/>
                </a:solidFill>
                <a:latin typeface="Courier New" pitchFamily="49" charset="0"/>
              </a:rPr>
              <a:t>    call </a:t>
            </a:r>
            <a:r>
              <a:rPr lang="en-US" altLang="en-US" sz="2400" b="1" dirty="0" err="1" smtClean="0">
                <a:solidFill>
                  <a:srgbClr val="010000"/>
                </a:solidFill>
                <a:latin typeface="Courier New" pitchFamily="49" charset="0"/>
              </a:rPr>
              <a:t>ReadChar</a:t>
            </a:r>
            <a:r>
              <a:rPr lang="en-US" altLang="en-US" sz="2400" b="1" dirty="0" smtClean="0">
                <a:solidFill>
                  <a:srgbClr val="010000"/>
                </a:solidFill>
                <a:latin typeface="Courier New" pitchFamily="49" charset="0"/>
              </a:rPr>
              <a:t>	; char in AL</a:t>
            </a:r>
          </a:p>
          <a:p>
            <a:pPr eaLnBrk="0" hangingPunct="0"/>
            <a:r>
              <a:rPr lang="en-US" altLang="en-US" sz="2400" b="1" dirty="0" smtClean="0">
                <a:solidFill>
                  <a:srgbClr val="010000"/>
                </a:solidFill>
                <a:latin typeface="Courier New" pitchFamily="49" charset="0"/>
              </a:rPr>
              <a:t>    </a:t>
            </a:r>
            <a:r>
              <a:rPr lang="en-US" altLang="en-US" sz="2400" b="1" dirty="0" err="1" smtClean="0">
                <a:solidFill>
                  <a:schemeClr val="bg2"/>
                </a:solidFill>
                <a:latin typeface="Courier New" pitchFamily="49" charset="0"/>
              </a:rPr>
              <a:t>mov</a:t>
            </a:r>
            <a:r>
              <a:rPr lang="en-US" altLang="en-US" sz="2400" b="1" dirty="0" smtClean="0">
                <a:solidFill>
                  <a:schemeClr val="bg2"/>
                </a:solidFill>
                <a:latin typeface="Courier New" pitchFamily="49" charset="0"/>
              </a:rPr>
              <a:t> </a:t>
            </a:r>
            <a:r>
              <a:rPr lang="en-US" altLang="en-US" sz="2400" b="1" dirty="0" err="1" smtClean="0">
                <a:solidFill>
                  <a:schemeClr val="bg2"/>
                </a:solidFill>
                <a:latin typeface="Courier New" pitchFamily="49" charset="0"/>
              </a:rPr>
              <a:t>dl,al</a:t>
            </a:r>
            <a:r>
              <a:rPr lang="en-US" altLang="en-US" sz="2400" b="1" dirty="0" smtClean="0">
                <a:solidFill>
                  <a:schemeClr val="bg2"/>
                </a:solidFill>
                <a:latin typeface="Courier New" pitchFamily="49" charset="0"/>
              </a:rPr>
              <a:t>		</a:t>
            </a:r>
            <a:r>
              <a:rPr lang="en-US" altLang="en-US" sz="2400" b="1" dirty="0" smtClean="0">
                <a:solidFill>
                  <a:srgbClr val="010000"/>
                </a:solidFill>
                <a:latin typeface="Courier New" pitchFamily="49" charset="0"/>
              </a:rPr>
              <a:t>; save original in DL</a:t>
            </a:r>
          </a:p>
          <a:p>
            <a:pPr eaLnBrk="0" hangingPunct="0"/>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xlat</a:t>
            </a:r>
            <a:r>
              <a:rPr lang="en-US" altLang="en-US" sz="2400" b="1" dirty="0" smtClean="0">
                <a:solidFill>
                  <a:srgbClr val="010000"/>
                </a:solidFill>
                <a:latin typeface="Courier New" pitchFamily="49" charset="0"/>
              </a:rPr>
              <a:t>			; translate char in AL</a:t>
            </a:r>
          </a:p>
          <a:p>
            <a:pPr eaLnBrk="0" hangingPunct="0"/>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cmp</a:t>
            </a:r>
            <a:r>
              <a:rPr lang="en-US" altLang="en-US" sz="2400" b="1" dirty="0" smtClean="0">
                <a:solidFill>
                  <a:srgbClr val="010000"/>
                </a:solidFill>
                <a:latin typeface="Courier New" pitchFamily="49" charset="0"/>
              </a:rPr>
              <a:t> al,0		; not translatable?</a:t>
            </a:r>
          </a:p>
          <a:p>
            <a:pPr eaLnBrk="0" hangingPunct="0"/>
            <a:r>
              <a:rPr lang="en-US" altLang="en-US" sz="2400" b="1" dirty="0" smtClean="0">
                <a:solidFill>
                  <a:srgbClr val="010000"/>
                </a:solidFill>
                <a:latin typeface="Courier New" pitchFamily="49" charset="0"/>
              </a:rPr>
              <a:t>    je </a:t>
            </a:r>
            <a:r>
              <a:rPr lang="en-US" altLang="en-US" sz="2400" b="1" dirty="0" err="1" smtClean="0">
                <a:solidFill>
                  <a:srgbClr val="010000"/>
                </a:solidFill>
                <a:latin typeface="Courier New" pitchFamily="49" charset="0"/>
              </a:rPr>
              <a:t>putOriginal</a:t>
            </a:r>
            <a:r>
              <a:rPr lang="en-US" altLang="en-US" sz="2400" b="1" dirty="0" smtClean="0">
                <a:solidFill>
                  <a:srgbClr val="010000"/>
                </a:solidFill>
                <a:latin typeface="Courier New" pitchFamily="49" charset="0"/>
              </a:rPr>
              <a:t>	; then write original char</a:t>
            </a:r>
          </a:p>
          <a:p>
            <a:pPr eaLnBrk="0" hangingPunct="0"/>
            <a:r>
              <a:rPr lang="en-US" altLang="en-US" sz="2400" b="1" dirty="0" smtClean="0">
                <a:solidFill>
                  <a:srgbClr val="010000"/>
                </a:solidFill>
                <a:latin typeface="Courier New" pitchFamily="49" charset="0"/>
              </a:rPr>
              <a:t>    call </a:t>
            </a:r>
            <a:r>
              <a:rPr lang="en-US" altLang="en-US" sz="2400" b="1" dirty="0" err="1" smtClean="0">
                <a:solidFill>
                  <a:srgbClr val="010000"/>
                </a:solidFill>
                <a:latin typeface="Courier New" pitchFamily="49" charset="0"/>
              </a:rPr>
              <a:t>WriteChar</a:t>
            </a:r>
            <a:r>
              <a:rPr lang="en-US" altLang="en-US" sz="2400" b="1" dirty="0" smtClean="0">
                <a:solidFill>
                  <a:srgbClr val="010000"/>
                </a:solidFill>
                <a:latin typeface="Courier New" pitchFamily="49" charset="0"/>
              </a:rPr>
              <a:t>	; else, write translation</a:t>
            </a:r>
          </a:p>
          <a:p>
            <a:pPr eaLnBrk="0" hangingPunct="0"/>
            <a:r>
              <a:rPr lang="en-US" altLang="en-US" sz="2400" b="1" dirty="0">
                <a:solidFill>
                  <a:srgbClr val="010000"/>
                </a:solidFill>
                <a:latin typeface="Courier New" pitchFamily="49" charset="0"/>
              </a:rPr>
              <a:t> </a:t>
            </a:r>
            <a:r>
              <a:rPr lang="en-US" altLang="en-US" sz="2400" b="1" dirty="0" smtClean="0">
                <a:solidFill>
                  <a:srgbClr val="010000"/>
                </a:solidFill>
                <a:latin typeface="Courier New" pitchFamily="49" charset="0"/>
              </a:rPr>
              <a:t>   </a:t>
            </a:r>
            <a:r>
              <a:rPr lang="en-US" altLang="en-US" sz="2400" b="1" dirty="0" err="1">
                <a:solidFill>
                  <a:srgbClr val="010000"/>
                </a:solidFill>
                <a:latin typeface="Courier New" pitchFamily="49" charset="0"/>
              </a:rPr>
              <a:t>jmp</a:t>
            </a:r>
            <a:r>
              <a:rPr lang="en-US" altLang="en-US" sz="2400" b="1" dirty="0">
                <a:solidFill>
                  <a:srgbClr val="010000"/>
                </a:solidFill>
                <a:latin typeface="Courier New" pitchFamily="49" charset="0"/>
              </a:rPr>
              <a:t> </a:t>
            </a:r>
            <a:r>
              <a:rPr lang="en-US" altLang="en-US" sz="2400" b="1" dirty="0" err="1" smtClean="0">
                <a:solidFill>
                  <a:srgbClr val="010000"/>
                </a:solidFill>
                <a:latin typeface="Courier New" pitchFamily="49" charset="0"/>
              </a:rPr>
              <a:t>nextchar</a:t>
            </a:r>
            <a:endParaRPr lang="en-US" altLang="en-US" sz="2400" b="1" dirty="0" smtClean="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 </a:t>
            </a:r>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putOriginal</a:t>
            </a:r>
            <a:r>
              <a:rPr lang="en-US" altLang="en-US" sz="2400" b="1" dirty="0" smtClean="0">
                <a:solidFill>
                  <a:srgbClr val="010000"/>
                </a:solidFill>
                <a:latin typeface="Courier New" pitchFamily="49" charset="0"/>
              </a:rPr>
              <a:t>:</a:t>
            </a:r>
          </a:p>
          <a:p>
            <a:pPr eaLnBrk="0" hangingPunct="0"/>
            <a:r>
              <a:rPr lang="en-US" altLang="en-US" sz="2400" b="1" dirty="0">
                <a:solidFill>
                  <a:srgbClr val="010000"/>
                </a:solidFill>
                <a:latin typeface="Courier New" pitchFamily="49" charset="0"/>
              </a:rPr>
              <a:t>	</a:t>
            </a:r>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mov</a:t>
            </a:r>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al,dl</a:t>
            </a:r>
            <a:endParaRPr lang="en-US" altLang="en-US" sz="2400" b="1" dirty="0">
              <a:solidFill>
                <a:srgbClr val="010000"/>
              </a:solidFill>
              <a:latin typeface="Courier New" pitchFamily="49" charset="0"/>
            </a:endParaRPr>
          </a:p>
          <a:p>
            <a:pPr eaLnBrk="0" hangingPunct="0"/>
            <a:r>
              <a:rPr lang="en-US" altLang="en-US" sz="2400" b="1" dirty="0" smtClean="0">
                <a:solidFill>
                  <a:srgbClr val="010000"/>
                </a:solidFill>
                <a:latin typeface="Courier New" pitchFamily="49" charset="0"/>
              </a:rPr>
              <a:t>	 call </a:t>
            </a:r>
            <a:r>
              <a:rPr lang="en-US" altLang="en-US" sz="2400" b="1" dirty="0" err="1" smtClean="0">
                <a:solidFill>
                  <a:srgbClr val="010000"/>
                </a:solidFill>
                <a:latin typeface="Courier New" pitchFamily="49" charset="0"/>
              </a:rPr>
              <a:t>WriteChar</a:t>
            </a:r>
            <a:endParaRPr lang="en-US" altLang="en-US" sz="2400" b="1" dirty="0" smtClean="0">
              <a:solidFill>
                <a:srgbClr val="010000"/>
              </a:solidFill>
              <a:latin typeface="Courier New" pitchFamily="49" charset="0"/>
            </a:endParaRPr>
          </a:p>
          <a:p>
            <a:pPr eaLnBrk="0" hangingPunct="0"/>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jmp</a:t>
            </a:r>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nextchar</a:t>
            </a:r>
            <a:endParaRPr lang="en-US" altLang="en-US" sz="2400" b="1" dirty="0" smtClean="0">
              <a:solidFill>
                <a:srgbClr val="010000"/>
              </a:solidFill>
              <a:latin typeface="Courier New" pitchFamily="49" charset="0"/>
            </a:endParaRPr>
          </a:p>
        </p:txBody>
      </p:sp>
      <p:sp>
        <p:nvSpPr>
          <p:cNvPr id="88067" name="Rectangle 3"/>
          <p:cNvSpPr>
            <a:spLocks noChangeArrowheads="1"/>
          </p:cNvSpPr>
          <p:nvPr/>
        </p:nvSpPr>
        <p:spPr bwMode="auto">
          <a:xfrm>
            <a:off x="990600" y="152400"/>
            <a:ext cx="7885113"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nSpc>
                <a:spcPct val="70000"/>
              </a:lnSpc>
              <a:defRPr kumimoji="1" sz="3600" b="1">
                <a:solidFill>
                  <a:schemeClr val="tx2"/>
                </a:solidFill>
                <a:effectLst>
                  <a:outerShdw blurRad="38100" dist="38100" dir="2700000" algn="tl">
                    <a:srgbClr val="C0C0C0"/>
                  </a:outerShdw>
                </a:effectLst>
                <a:latin typeface="Arial Narrow" pitchFamily="34" charset="0"/>
              </a:defRPr>
            </a:lvl1pPr>
            <a:lvl2pPr>
              <a:lnSpc>
                <a:spcPct val="70000"/>
              </a:lnSpc>
              <a:defRPr kumimoji="1" sz="3600" b="1">
                <a:solidFill>
                  <a:schemeClr val="tx2"/>
                </a:solidFill>
                <a:effectLst>
                  <a:outerShdw blurRad="38100" dist="38100" dir="2700000" algn="tl">
                    <a:srgbClr val="C0C0C0"/>
                  </a:outerShdw>
                </a:effectLst>
                <a:latin typeface="Arial Narrow" pitchFamily="34" charset="0"/>
              </a:defRPr>
            </a:lvl2pPr>
            <a:lvl3pPr>
              <a:lnSpc>
                <a:spcPct val="70000"/>
              </a:lnSpc>
              <a:defRPr kumimoji="1" sz="3600" b="1">
                <a:solidFill>
                  <a:schemeClr val="tx2"/>
                </a:solidFill>
                <a:effectLst>
                  <a:outerShdw blurRad="38100" dist="38100" dir="2700000" algn="tl">
                    <a:srgbClr val="C0C0C0"/>
                  </a:outerShdw>
                </a:effectLst>
                <a:latin typeface="Arial Narrow" pitchFamily="34" charset="0"/>
              </a:defRPr>
            </a:lvl3pPr>
            <a:lvl4pPr>
              <a:lnSpc>
                <a:spcPct val="70000"/>
              </a:lnSpc>
              <a:defRPr kumimoji="1" sz="3600" b="1">
                <a:solidFill>
                  <a:schemeClr val="tx2"/>
                </a:solidFill>
                <a:effectLst>
                  <a:outerShdw blurRad="38100" dist="38100" dir="2700000" algn="tl">
                    <a:srgbClr val="C0C0C0"/>
                  </a:outerShdw>
                </a:effectLst>
                <a:latin typeface="Arial Narrow" pitchFamily="34" charset="0"/>
              </a:defRPr>
            </a:lvl4pPr>
            <a:lvl5pPr>
              <a:lnSpc>
                <a:spcPct val="70000"/>
              </a:lnSpc>
              <a:defRPr kumimoji="1" sz="3600" b="1">
                <a:solidFill>
                  <a:schemeClr val="tx2"/>
                </a:solidFill>
                <a:effectLst>
                  <a:outerShdw blurRad="38100" dist="38100" dir="2700000" algn="tl">
                    <a:srgbClr val="C0C0C0"/>
                  </a:outerShdw>
                </a:effectLst>
                <a:latin typeface="Arial Narrow" pitchFamily="34" charset="0"/>
              </a:defRPr>
            </a:lvl5pPr>
            <a:lvl6pPr marL="45720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a:lstStyle>
          <a:p>
            <a:pPr eaLnBrk="0" hangingPunct="0"/>
            <a:r>
              <a:rPr lang="en-US" altLang="en-US" smtClean="0">
                <a:solidFill>
                  <a:srgbClr val="336699"/>
                </a:solidFill>
              </a:rPr>
              <a:t>Character Encoding (cont.)</a:t>
            </a:r>
          </a:p>
        </p:txBody>
      </p:sp>
      <p:sp>
        <p:nvSpPr>
          <p:cNvPr id="88068" name="Rectangle 4"/>
          <p:cNvSpPr>
            <a:spLocks noChangeArrowheads="1"/>
          </p:cNvSpPr>
          <p:nvPr/>
        </p:nvSpPr>
        <p:spPr bwMode="auto">
          <a:xfrm>
            <a:off x="152400" y="817563"/>
            <a:ext cx="8839200"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tx1"/>
              </a:buClr>
              <a:buFont typeface="Wingdings" pitchFamily="2" charset="2"/>
              <a:buChar char="§"/>
              <a:defRPr kumimoji="1" sz="2400" b="1">
                <a:solidFill>
                  <a:schemeClr val="tx1"/>
                </a:solidFill>
                <a:latin typeface="Arial" charset="0"/>
              </a:defRPr>
            </a:lvl1pPr>
            <a:lvl2pPr marL="742950" indent="-285750">
              <a:spcBef>
                <a:spcPct val="20000"/>
              </a:spcBef>
              <a:buClr>
                <a:schemeClr val="tx2"/>
              </a:buClr>
              <a:buFont typeface="Wingdings" pitchFamily="2" charset="2"/>
              <a:buChar char="§"/>
              <a:defRPr kumimoji="1" sz="2400">
                <a:solidFill>
                  <a:schemeClr val="tx2"/>
                </a:solidFill>
                <a:latin typeface="Arial" charset="0"/>
              </a:defRPr>
            </a:lvl2pPr>
            <a:lvl3pPr marL="1143000" indent="-228600">
              <a:spcBef>
                <a:spcPct val="20000"/>
              </a:spcBef>
              <a:buClr>
                <a:schemeClr val="tx1"/>
              </a:buClr>
              <a:buFont typeface="Wingdings" pitchFamily="2" charset="2"/>
              <a:defRPr kumimoji="1" sz="2000" b="1">
                <a:solidFill>
                  <a:schemeClr val="bg2"/>
                </a:solidFill>
                <a:latin typeface="Courier New" pitchFamily="49" charset="0"/>
              </a:defRPr>
            </a:lvl3pPr>
            <a:lvl4pPr marL="1600200" indent="-228600">
              <a:spcBef>
                <a:spcPct val="20000"/>
              </a:spcBef>
              <a:buClr>
                <a:schemeClr val="tx2"/>
              </a:buClr>
              <a:defRPr kumimoji="1" sz="2000" b="1">
                <a:solidFill>
                  <a:schemeClr val="bg2"/>
                </a:solidFill>
                <a:latin typeface="Courier New" pitchFamily="49" charset="0"/>
              </a:defRPr>
            </a:lvl4pPr>
            <a:lvl5pPr marL="2057400" indent="-228600">
              <a:spcBef>
                <a:spcPct val="20000"/>
              </a:spcBef>
              <a:buClr>
                <a:schemeClr val="hlink"/>
              </a:buClr>
              <a:defRPr kumimoji="1" sz="2000" b="1">
                <a:solidFill>
                  <a:schemeClr val="bg2"/>
                </a:solidFill>
                <a:latin typeface="Courier New" pitchFamily="49" charset="0"/>
              </a:defRPr>
            </a:lvl5pPr>
            <a:lvl6pPr marL="2514600" indent="-22860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eaLnBrk="0" fontAlgn="base" hangingPunct="0">
              <a:spcBef>
                <a:spcPct val="20000"/>
              </a:spcBef>
              <a:spcAft>
                <a:spcPct val="0"/>
              </a:spcAft>
              <a:buClr>
                <a:schemeClr val="hlink"/>
              </a:buClr>
              <a:defRPr kumimoji="1" sz="2000" b="1">
                <a:solidFill>
                  <a:schemeClr val="bg2"/>
                </a:solidFill>
                <a:latin typeface="Courier New" pitchFamily="49" charset="0"/>
              </a:defRPr>
            </a:lvl9pPr>
          </a:lstStyle>
          <a:p>
            <a:pPr algn="just" eaLnBrk="0" hangingPunct="0">
              <a:buClr>
                <a:srgbClr val="009999"/>
              </a:buClr>
            </a:pPr>
            <a:r>
              <a:rPr lang="en-US" altLang="en-US" dirty="0" smtClean="0">
                <a:solidFill>
                  <a:srgbClr val="009999"/>
                </a:solidFill>
              </a:rPr>
              <a:t>This is a code snippet to encode (only) numerical and alphabetical characters:  </a:t>
            </a:r>
          </a:p>
        </p:txBody>
      </p:sp>
    </p:spTree>
    <p:extLst>
      <p:ext uri="{BB962C8B-B14F-4D97-AF65-F5344CB8AC3E}">
        <p14:creationId xmlns:p14="http://schemas.microsoft.com/office/powerpoint/2010/main" val="655938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DB3BD7D2-621B-4F10-8F3A-A63F2BA5EC26}" type="slidenum">
              <a:rPr lang="en-US" altLang="en-US">
                <a:solidFill>
                  <a:srgbClr val="FF9966"/>
                </a:solidFill>
              </a:rPr>
              <a:pPr/>
              <a:t>54</a:t>
            </a:fld>
            <a:endParaRPr lang="en-US" altLang="en-US">
              <a:solidFill>
                <a:srgbClr val="FF9966"/>
              </a:solidFill>
            </a:endParaRPr>
          </a:p>
        </p:txBody>
      </p:sp>
      <p:sp>
        <p:nvSpPr>
          <p:cNvPr id="89090" name="Rectangle 2"/>
          <p:cNvSpPr>
            <a:spLocks noGrp="1" noChangeArrowheads="1"/>
          </p:cNvSpPr>
          <p:nvPr>
            <p:ph type="title"/>
          </p:nvPr>
        </p:nvSpPr>
        <p:spPr>
          <a:xfrm>
            <a:off x="990600" y="152400"/>
            <a:ext cx="7885113" cy="571500"/>
          </a:xfrm>
        </p:spPr>
        <p:txBody>
          <a:bodyPr/>
          <a:lstStyle/>
          <a:p>
            <a:r>
              <a:rPr lang="en-US" altLang="en-US"/>
              <a:t>Binary to ASCII Conversion</a:t>
            </a:r>
          </a:p>
        </p:txBody>
      </p:sp>
      <p:sp>
        <p:nvSpPr>
          <p:cNvPr id="89091" name="Rectangle 3"/>
          <p:cNvSpPr>
            <a:spLocks noGrp="1" noChangeArrowheads="1"/>
          </p:cNvSpPr>
          <p:nvPr>
            <p:ph type="body" idx="1"/>
          </p:nvPr>
        </p:nvSpPr>
        <p:spPr>
          <a:xfrm>
            <a:off x="152400" y="762000"/>
            <a:ext cx="8839200" cy="2819400"/>
          </a:xfrm>
        </p:spPr>
        <p:txBody>
          <a:bodyPr/>
          <a:lstStyle/>
          <a:p>
            <a:pPr algn="just">
              <a:lnSpc>
                <a:spcPct val="90000"/>
              </a:lnSpc>
            </a:pPr>
            <a:r>
              <a:rPr lang="en-US" altLang="en-US" sz="2000" dirty="0"/>
              <a:t>We want to convert a binary number into the string of ASCII digits that represents its </a:t>
            </a:r>
            <a:r>
              <a:rPr lang="en-US" altLang="en-US" sz="2000" i="1" dirty="0"/>
              <a:t>unsigned</a:t>
            </a:r>
            <a:r>
              <a:rPr lang="en-US" altLang="en-US" sz="2000" dirty="0"/>
              <a:t> value (for display). </a:t>
            </a:r>
          </a:p>
          <a:p>
            <a:pPr algn="just">
              <a:lnSpc>
                <a:spcPct val="90000"/>
              </a:lnSpc>
            </a:pPr>
            <a:endParaRPr lang="en-US" altLang="en-US" sz="2000" dirty="0"/>
          </a:p>
          <a:p>
            <a:pPr algn="just">
              <a:lnSpc>
                <a:spcPct val="90000"/>
              </a:lnSpc>
            </a:pPr>
            <a:r>
              <a:rPr lang="en-US" altLang="en-US" sz="2000" dirty="0"/>
              <a:t> Ex: if AX = 4096, to generate the string “4096” we divide by 10 until the quotient is 0</a:t>
            </a:r>
            <a:r>
              <a:rPr lang="en-US" altLang="en-US" sz="2000" dirty="0" smtClean="0"/>
              <a:t>:</a:t>
            </a:r>
          </a:p>
          <a:p>
            <a:pPr algn="just">
              <a:lnSpc>
                <a:spcPct val="90000"/>
              </a:lnSpc>
            </a:pPr>
            <a:endParaRPr lang="en-US" altLang="en-US" sz="2000" dirty="0"/>
          </a:p>
          <a:p>
            <a:pPr lvl="1" algn="just">
              <a:lnSpc>
                <a:spcPct val="90000"/>
              </a:lnSpc>
              <a:buFont typeface="Wingdings" pitchFamily="2" charset="2"/>
              <a:buNone/>
            </a:pPr>
            <a:r>
              <a:rPr lang="en-US" altLang="en-US" sz="2000" dirty="0">
                <a:solidFill>
                  <a:srgbClr val="FF0000"/>
                </a:solidFill>
              </a:rPr>
              <a:t>[the same method can be used to obtain the ASCII string of digits with respect to any bases]</a:t>
            </a:r>
          </a:p>
        </p:txBody>
      </p:sp>
      <p:sp>
        <p:nvSpPr>
          <p:cNvPr id="89093" name="Text Box 5"/>
          <p:cNvSpPr txBox="1">
            <a:spLocks noChangeArrowheads="1"/>
          </p:cNvSpPr>
          <p:nvPr/>
        </p:nvSpPr>
        <p:spPr bwMode="auto">
          <a:xfrm>
            <a:off x="1752600" y="3810000"/>
            <a:ext cx="536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010000"/>
                </a:solidFill>
                <a:latin typeface="Courier New" pitchFamily="49" charset="0"/>
              </a:rPr>
              <a:t>Dividend / 10 = Quotient Remainder</a:t>
            </a:r>
            <a:endParaRPr lang="fr-CA" altLang="en-US" sz="2000" b="1" smtClean="0">
              <a:solidFill>
                <a:srgbClr val="010000"/>
              </a:solidFill>
              <a:latin typeface="Courier New" pitchFamily="49" charset="0"/>
            </a:endParaRPr>
          </a:p>
        </p:txBody>
      </p:sp>
      <p:sp>
        <p:nvSpPr>
          <p:cNvPr id="89094" name="Text Box 6"/>
          <p:cNvSpPr txBox="1">
            <a:spLocks noChangeArrowheads="1"/>
          </p:cNvSpPr>
          <p:nvPr/>
        </p:nvSpPr>
        <p:spPr bwMode="auto">
          <a:xfrm>
            <a:off x="1828800" y="4495800"/>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fr-CA" altLang="en-US" sz="2000" b="1" smtClean="0">
              <a:solidFill>
                <a:srgbClr val="010000"/>
              </a:solidFill>
              <a:latin typeface="Courier New" pitchFamily="49" charset="0"/>
            </a:endParaRPr>
          </a:p>
        </p:txBody>
      </p:sp>
      <p:sp>
        <p:nvSpPr>
          <p:cNvPr id="89095" name="Text Box 7"/>
          <p:cNvSpPr txBox="1">
            <a:spLocks noChangeArrowheads="1"/>
          </p:cNvSpPr>
          <p:nvPr/>
        </p:nvSpPr>
        <p:spPr bwMode="auto">
          <a:xfrm>
            <a:off x="2362200" y="4343400"/>
            <a:ext cx="3994150" cy="1311275"/>
          </a:xfrm>
          <a:prstGeom prst="rect">
            <a:avLst/>
          </a:prstGeom>
          <a:solidFill>
            <a:schemeClr val="accent2"/>
          </a:solidFill>
          <a:ln>
            <a:noFill/>
          </a:ln>
          <a:effectLs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0" hangingPunct="0">
              <a:buFontTx/>
              <a:buAutoNum type="arabicPlain" startAt="4096"/>
            </a:pPr>
            <a:r>
              <a:rPr lang="en-US" altLang="en-US" sz="2000" b="1" dirty="0" smtClean="0">
                <a:solidFill>
                  <a:srgbClr val="010000"/>
                </a:solidFill>
                <a:latin typeface="Courier New" pitchFamily="49" charset="0"/>
              </a:rPr>
              <a:t> / 10 =  409		6</a:t>
            </a:r>
          </a:p>
          <a:p>
            <a:pPr eaLnBrk="0" hangingPunct="0"/>
            <a:r>
              <a:rPr lang="en-US" altLang="en-US" sz="2000" b="1" dirty="0" smtClean="0">
                <a:solidFill>
                  <a:srgbClr val="010000"/>
                </a:solidFill>
                <a:latin typeface="Courier New" pitchFamily="49" charset="0"/>
              </a:rPr>
              <a:t> 409 / 10 =   40		9</a:t>
            </a:r>
          </a:p>
          <a:p>
            <a:pPr eaLnBrk="0" hangingPunct="0"/>
            <a:r>
              <a:rPr lang="en-US" altLang="en-US" sz="2000" b="1" dirty="0" smtClean="0">
                <a:solidFill>
                  <a:srgbClr val="010000"/>
                </a:solidFill>
                <a:latin typeface="Courier New" pitchFamily="49" charset="0"/>
              </a:rPr>
              <a:t>  40 / 10 =    4		0</a:t>
            </a:r>
          </a:p>
          <a:p>
            <a:pPr eaLnBrk="0" hangingPunct="0"/>
            <a:r>
              <a:rPr lang="en-US" altLang="en-US" sz="2000" b="1" dirty="0" smtClean="0">
                <a:solidFill>
                  <a:srgbClr val="010000"/>
                </a:solidFill>
                <a:latin typeface="Courier New" pitchFamily="49" charset="0"/>
              </a:rPr>
              <a:t>   4 / 10 =	   </a:t>
            </a:r>
            <a:r>
              <a:rPr lang="en-US" altLang="en-US" sz="2000" b="1" dirty="0" smtClean="0">
                <a:solidFill>
                  <a:srgbClr val="FF0000"/>
                </a:solidFill>
                <a:latin typeface="Courier New" pitchFamily="49" charset="0"/>
              </a:rPr>
              <a:t>0</a:t>
            </a:r>
            <a:r>
              <a:rPr lang="en-US" altLang="en-US" sz="2000" b="1" dirty="0" smtClean="0">
                <a:solidFill>
                  <a:srgbClr val="010000"/>
                </a:solidFill>
                <a:latin typeface="Courier New" pitchFamily="49" charset="0"/>
              </a:rPr>
              <a:t>		4</a:t>
            </a:r>
            <a:endParaRPr lang="fr-CA" altLang="en-US" sz="2000" b="1" dirty="0" smtClean="0">
              <a:solidFill>
                <a:srgbClr val="010000"/>
              </a:solidFill>
              <a:latin typeface="Courier New" pitchFamily="49" charset="0"/>
            </a:endParaRPr>
          </a:p>
        </p:txBody>
      </p:sp>
      <p:sp>
        <p:nvSpPr>
          <p:cNvPr id="89096" name="Line 8"/>
          <p:cNvSpPr>
            <a:spLocks noChangeShapeType="1"/>
          </p:cNvSpPr>
          <p:nvPr/>
        </p:nvSpPr>
        <p:spPr bwMode="auto">
          <a:xfrm>
            <a:off x="1827213" y="4262438"/>
            <a:ext cx="5183187"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097" name="Text Box 9"/>
          <p:cNvSpPr txBox="1">
            <a:spLocks noChangeArrowheads="1"/>
          </p:cNvSpPr>
          <p:nvPr/>
        </p:nvSpPr>
        <p:spPr bwMode="auto">
          <a:xfrm>
            <a:off x="4267200" y="5791200"/>
            <a:ext cx="3384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FF0000"/>
                </a:solidFill>
                <a:latin typeface="Courier New" pitchFamily="49" charset="0"/>
              </a:rPr>
              <a:t>ASCII String: 4 0 9 6</a:t>
            </a:r>
            <a:endParaRPr lang="fr-CA" altLang="en-US" sz="2000" b="1" smtClean="0">
              <a:solidFill>
                <a:srgbClr val="FF0000"/>
              </a:solidFill>
              <a:latin typeface="Courier New" pitchFamily="49" charset="0"/>
            </a:endParaRPr>
          </a:p>
        </p:txBody>
      </p:sp>
      <p:sp>
        <p:nvSpPr>
          <p:cNvPr id="89098" name="Line 10"/>
          <p:cNvSpPr>
            <a:spLocks noChangeShapeType="1"/>
          </p:cNvSpPr>
          <p:nvPr/>
        </p:nvSpPr>
        <p:spPr bwMode="auto">
          <a:xfrm>
            <a:off x="6400800" y="5486400"/>
            <a:ext cx="1524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099" name="Line 11"/>
          <p:cNvSpPr>
            <a:spLocks noChangeShapeType="1"/>
          </p:cNvSpPr>
          <p:nvPr/>
        </p:nvSpPr>
        <p:spPr bwMode="auto">
          <a:xfrm flipV="1">
            <a:off x="6553200" y="5486400"/>
            <a:ext cx="0" cy="3048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100" name="Line 12"/>
          <p:cNvSpPr>
            <a:spLocks noChangeShapeType="1"/>
          </p:cNvSpPr>
          <p:nvPr/>
        </p:nvSpPr>
        <p:spPr bwMode="auto">
          <a:xfrm>
            <a:off x="6324600" y="5181600"/>
            <a:ext cx="5334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101" name="Line 13"/>
          <p:cNvSpPr>
            <a:spLocks noChangeShapeType="1"/>
          </p:cNvSpPr>
          <p:nvPr/>
        </p:nvSpPr>
        <p:spPr bwMode="auto">
          <a:xfrm>
            <a:off x="6858000" y="5181600"/>
            <a:ext cx="0" cy="6096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102" name="Line 14"/>
          <p:cNvSpPr>
            <a:spLocks noChangeShapeType="1"/>
          </p:cNvSpPr>
          <p:nvPr/>
        </p:nvSpPr>
        <p:spPr bwMode="auto">
          <a:xfrm flipV="1">
            <a:off x="7162800" y="4876800"/>
            <a:ext cx="0" cy="914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103" name="Line 15"/>
          <p:cNvSpPr>
            <a:spLocks noChangeShapeType="1"/>
          </p:cNvSpPr>
          <p:nvPr/>
        </p:nvSpPr>
        <p:spPr bwMode="auto">
          <a:xfrm flipV="1">
            <a:off x="7467600" y="4572000"/>
            <a:ext cx="0" cy="12192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104" name="Line 16"/>
          <p:cNvSpPr>
            <a:spLocks noChangeShapeType="1"/>
          </p:cNvSpPr>
          <p:nvPr/>
        </p:nvSpPr>
        <p:spPr bwMode="auto">
          <a:xfrm flipH="1">
            <a:off x="6324600" y="4876800"/>
            <a:ext cx="8382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105" name="Line 17"/>
          <p:cNvSpPr>
            <a:spLocks noChangeShapeType="1"/>
          </p:cNvSpPr>
          <p:nvPr/>
        </p:nvSpPr>
        <p:spPr bwMode="auto">
          <a:xfrm flipH="1">
            <a:off x="6324600" y="4572000"/>
            <a:ext cx="11430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Tree>
    <p:extLst>
      <p:ext uri="{BB962C8B-B14F-4D97-AF65-F5344CB8AC3E}">
        <p14:creationId xmlns:p14="http://schemas.microsoft.com/office/powerpoint/2010/main" val="6755956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39E939E8-362B-4355-B642-A9881ADE6C45}" type="slidenum">
              <a:rPr lang="en-US" altLang="en-US">
                <a:solidFill>
                  <a:srgbClr val="FF9966"/>
                </a:solidFill>
              </a:rPr>
              <a:pPr/>
              <a:t>55</a:t>
            </a:fld>
            <a:endParaRPr lang="en-US" altLang="en-US">
              <a:solidFill>
                <a:srgbClr val="FF9966"/>
              </a:solidFill>
            </a:endParaRPr>
          </a:p>
        </p:txBody>
      </p:sp>
      <p:sp>
        <p:nvSpPr>
          <p:cNvPr id="90114" name="Rectangle 2"/>
          <p:cNvSpPr>
            <a:spLocks noGrp="1" noChangeArrowheads="1"/>
          </p:cNvSpPr>
          <p:nvPr>
            <p:ph type="title"/>
          </p:nvPr>
        </p:nvSpPr>
        <p:spPr/>
        <p:txBody>
          <a:bodyPr/>
          <a:lstStyle/>
          <a:p>
            <a:r>
              <a:rPr lang="en-US" altLang="en-US"/>
              <a:t>Binary to ASCII Conversion (cont.)</a:t>
            </a:r>
          </a:p>
        </p:txBody>
      </p:sp>
      <p:sp>
        <p:nvSpPr>
          <p:cNvPr id="90115" name="Rectangle 3"/>
          <p:cNvSpPr>
            <a:spLocks noGrp="1" noChangeArrowheads="1"/>
          </p:cNvSpPr>
          <p:nvPr>
            <p:ph type="body" idx="1"/>
          </p:nvPr>
        </p:nvSpPr>
        <p:spPr>
          <a:xfrm>
            <a:off x="152400" y="838200"/>
            <a:ext cx="8839200" cy="2660650"/>
          </a:xfrm>
        </p:spPr>
        <p:txBody>
          <a:bodyPr/>
          <a:lstStyle/>
          <a:p>
            <a:pPr algn="just"/>
            <a:r>
              <a:rPr lang="en-US" altLang="en-US" sz="2600" dirty="0"/>
              <a:t>The same method can be used to obtain the ASCII string of digits with respect to any </a:t>
            </a:r>
            <a:r>
              <a:rPr lang="en-US" altLang="en-US" sz="2600" dirty="0" smtClean="0"/>
              <a:t>base</a:t>
            </a:r>
          </a:p>
          <a:p>
            <a:pPr algn="just"/>
            <a:endParaRPr lang="en-US" altLang="en-US" sz="2600" dirty="0"/>
          </a:p>
          <a:p>
            <a:pPr algn="just"/>
            <a:r>
              <a:rPr lang="en-US" altLang="en-US" sz="2600" dirty="0"/>
              <a:t>Ex: if AX = 10C4h = 4292, to generate the string “10C4” we divide by 16 until the quotient is 0:</a:t>
            </a:r>
          </a:p>
        </p:txBody>
      </p:sp>
      <p:sp>
        <p:nvSpPr>
          <p:cNvPr id="90117" name="Text Box 5"/>
          <p:cNvSpPr txBox="1">
            <a:spLocks noChangeArrowheads="1"/>
          </p:cNvSpPr>
          <p:nvPr/>
        </p:nvSpPr>
        <p:spPr bwMode="auto">
          <a:xfrm>
            <a:off x="1752600" y="3810000"/>
            <a:ext cx="536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dirty="0" smtClean="0">
                <a:solidFill>
                  <a:srgbClr val="010000"/>
                </a:solidFill>
                <a:latin typeface="Courier New" pitchFamily="49" charset="0"/>
              </a:rPr>
              <a:t>Dividend / 16 = Quotient Remainder</a:t>
            </a:r>
            <a:endParaRPr lang="fr-CA" altLang="en-US" sz="2000" b="1" dirty="0" smtClean="0">
              <a:solidFill>
                <a:srgbClr val="010000"/>
              </a:solidFill>
              <a:latin typeface="Courier New" pitchFamily="49" charset="0"/>
            </a:endParaRPr>
          </a:p>
        </p:txBody>
      </p:sp>
      <p:sp>
        <p:nvSpPr>
          <p:cNvPr id="90118" name="Text Box 6"/>
          <p:cNvSpPr txBox="1">
            <a:spLocks noChangeArrowheads="1"/>
          </p:cNvSpPr>
          <p:nvPr/>
        </p:nvSpPr>
        <p:spPr bwMode="auto">
          <a:xfrm>
            <a:off x="1828800" y="4495800"/>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fr-CA" altLang="en-US" sz="2000" b="1" smtClean="0">
              <a:solidFill>
                <a:srgbClr val="010000"/>
              </a:solidFill>
              <a:latin typeface="Courier New" pitchFamily="49" charset="0"/>
            </a:endParaRPr>
          </a:p>
        </p:txBody>
      </p:sp>
      <p:sp>
        <p:nvSpPr>
          <p:cNvPr id="90119" name="Text Box 7"/>
          <p:cNvSpPr txBox="1">
            <a:spLocks noChangeArrowheads="1"/>
          </p:cNvSpPr>
          <p:nvPr/>
        </p:nvSpPr>
        <p:spPr bwMode="auto">
          <a:xfrm>
            <a:off x="2362200" y="4343400"/>
            <a:ext cx="4146550" cy="1311275"/>
          </a:xfrm>
          <a:prstGeom prst="rect">
            <a:avLst/>
          </a:prstGeom>
          <a:solidFill>
            <a:schemeClr val="accent2"/>
          </a:solidFill>
          <a:ln>
            <a:noFill/>
          </a:ln>
          <a:effectLs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0" hangingPunct="0"/>
            <a:r>
              <a:rPr lang="en-US" altLang="en-US" sz="2000" b="1" dirty="0" smtClean="0">
                <a:solidFill>
                  <a:srgbClr val="010000"/>
                </a:solidFill>
                <a:latin typeface="Courier New" pitchFamily="49" charset="0"/>
              </a:rPr>
              <a:t>4292 / 16 =  268		4</a:t>
            </a:r>
          </a:p>
          <a:p>
            <a:pPr eaLnBrk="0" hangingPunct="0"/>
            <a:r>
              <a:rPr lang="en-US" altLang="en-US" sz="2000" b="1" dirty="0" smtClean="0">
                <a:solidFill>
                  <a:srgbClr val="010000"/>
                </a:solidFill>
                <a:latin typeface="Courier New" pitchFamily="49" charset="0"/>
              </a:rPr>
              <a:t> 268 / 16 =   16	     </a:t>
            </a:r>
            <a:r>
              <a:rPr lang="en-US" altLang="en-US" sz="2000" b="1" dirty="0" smtClean="0">
                <a:solidFill>
                  <a:srgbClr val="0000FF"/>
                </a:solidFill>
                <a:latin typeface="Courier New" pitchFamily="49" charset="0"/>
              </a:rPr>
              <a:t>12</a:t>
            </a:r>
            <a:r>
              <a:rPr lang="en-US" altLang="en-US" sz="2000" b="1" dirty="0" smtClean="0">
                <a:solidFill>
                  <a:srgbClr val="010000"/>
                </a:solidFill>
                <a:latin typeface="Courier New" pitchFamily="49" charset="0"/>
              </a:rPr>
              <a:t> </a:t>
            </a:r>
          </a:p>
          <a:p>
            <a:pPr eaLnBrk="0" hangingPunct="0"/>
            <a:r>
              <a:rPr lang="en-US" altLang="en-US" sz="2000" b="1" dirty="0" smtClean="0">
                <a:solidFill>
                  <a:srgbClr val="010000"/>
                </a:solidFill>
                <a:latin typeface="Courier New" pitchFamily="49" charset="0"/>
              </a:rPr>
              <a:t>  16 / 16 =    1		0</a:t>
            </a:r>
          </a:p>
          <a:p>
            <a:pPr eaLnBrk="0" hangingPunct="0"/>
            <a:r>
              <a:rPr lang="en-US" altLang="en-US" sz="2000" b="1" dirty="0" smtClean="0">
                <a:solidFill>
                  <a:srgbClr val="010000"/>
                </a:solidFill>
                <a:latin typeface="Courier New" pitchFamily="49" charset="0"/>
              </a:rPr>
              <a:t>   1 / 16 =	   </a:t>
            </a:r>
            <a:r>
              <a:rPr lang="en-US" altLang="en-US" sz="2000" b="1" dirty="0" smtClean="0">
                <a:solidFill>
                  <a:srgbClr val="FF0000"/>
                </a:solidFill>
                <a:latin typeface="Courier New" pitchFamily="49" charset="0"/>
              </a:rPr>
              <a:t>0</a:t>
            </a:r>
            <a:r>
              <a:rPr lang="en-US" altLang="en-US" sz="2000" b="1" dirty="0" smtClean="0">
                <a:solidFill>
                  <a:srgbClr val="010000"/>
                </a:solidFill>
                <a:latin typeface="Courier New" pitchFamily="49" charset="0"/>
              </a:rPr>
              <a:t>		1</a:t>
            </a:r>
            <a:endParaRPr lang="fr-CA" altLang="en-US" sz="2000" b="1" dirty="0" smtClean="0">
              <a:solidFill>
                <a:srgbClr val="010000"/>
              </a:solidFill>
              <a:latin typeface="Courier New" pitchFamily="49" charset="0"/>
            </a:endParaRPr>
          </a:p>
        </p:txBody>
      </p:sp>
      <p:sp>
        <p:nvSpPr>
          <p:cNvPr id="90120" name="Line 8"/>
          <p:cNvSpPr>
            <a:spLocks noChangeShapeType="1"/>
          </p:cNvSpPr>
          <p:nvPr/>
        </p:nvSpPr>
        <p:spPr bwMode="auto">
          <a:xfrm>
            <a:off x="1827213" y="4262438"/>
            <a:ext cx="5183187"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1" name="Text Box 9"/>
          <p:cNvSpPr txBox="1">
            <a:spLocks noChangeArrowheads="1"/>
          </p:cNvSpPr>
          <p:nvPr/>
        </p:nvSpPr>
        <p:spPr bwMode="auto">
          <a:xfrm>
            <a:off x="4267200" y="5791200"/>
            <a:ext cx="3384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FF0000"/>
                </a:solidFill>
                <a:latin typeface="Courier New" pitchFamily="49" charset="0"/>
              </a:rPr>
              <a:t>ASCII String: 1 0 </a:t>
            </a:r>
            <a:r>
              <a:rPr lang="en-US" altLang="en-US" sz="2000" b="1" smtClean="0">
                <a:solidFill>
                  <a:srgbClr val="0000FF"/>
                </a:solidFill>
                <a:latin typeface="Courier New" pitchFamily="49" charset="0"/>
              </a:rPr>
              <a:t>C</a:t>
            </a:r>
            <a:r>
              <a:rPr lang="en-US" altLang="en-US" sz="2000" b="1" smtClean="0">
                <a:solidFill>
                  <a:srgbClr val="FF0000"/>
                </a:solidFill>
                <a:latin typeface="Courier New" pitchFamily="49" charset="0"/>
              </a:rPr>
              <a:t> 4</a:t>
            </a:r>
            <a:endParaRPr lang="fr-CA" altLang="en-US" sz="2000" b="1" smtClean="0">
              <a:solidFill>
                <a:srgbClr val="FF0000"/>
              </a:solidFill>
              <a:latin typeface="Courier New" pitchFamily="49" charset="0"/>
            </a:endParaRPr>
          </a:p>
        </p:txBody>
      </p:sp>
      <p:sp>
        <p:nvSpPr>
          <p:cNvPr id="90122" name="Line 10"/>
          <p:cNvSpPr>
            <a:spLocks noChangeShapeType="1"/>
          </p:cNvSpPr>
          <p:nvPr/>
        </p:nvSpPr>
        <p:spPr bwMode="auto">
          <a:xfrm>
            <a:off x="6400800" y="5486400"/>
            <a:ext cx="1524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3" name="Line 11"/>
          <p:cNvSpPr>
            <a:spLocks noChangeShapeType="1"/>
          </p:cNvSpPr>
          <p:nvPr/>
        </p:nvSpPr>
        <p:spPr bwMode="auto">
          <a:xfrm flipV="1">
            <a:off x="6553200" y="5486400"/>
            <a:ext cx="0" cy="3048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4" name="Line 12"/>
          <p:cNvSpPr>
            <a:spLocks noChangeShapeType="1"/>
          </p:cNvSpPr>
          <p:nvPr/>
        </p:nvSpPr>
        <p:spPr bwMode="auto">
          <a:xfrm>
            <a:off x="6324600" y="5181600"/>
            <a:ext cx="5334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5" name="Line 13"/>
          <p:cNvSpPr>
            <a:spLocks noChangeShapeType="1"/>
          </p:cNvSpPr>
          <p:nvPr/>
        </p:nvSpPr>
        <p:spPr bwMode="auto">
          <a:xfrm>
            <a:off x="6858000" y="5181600"/>
            <a:ext cx="0" cy="6096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6" name="Line 14"/>
          <p:cNvSpPr>
            <a:spLocks noChangeShapeType="1"/>
          </p:cNvSpPr>
          <p:nvPr/>
        </p:nvSpPr>
        <p:spPr bwMode="auto">
          <a:xfrm flipV="1">
            <a:off x="7162800" y="4876800"/>
            <a:ext cx="0" cy="914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7" name="Line 15"/>
          <p:cNvSpPr>
            <a:spLocks noChangeShapeType="1"/>
          </p:cNvSpPr>
          <p:nvPr/>
        </p:nvSpPr>
        <p:spPr bwMode="auto">
          <a:xfrm flipV="1">
            <a:off x="7467600" y="4572000"/>
            <a:ext cx="0" cy="12192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8" name="Line 16"/>
          <p:cNvSpPr>
            <a:spLocks noChangeShapeType="1"/>
          </p:cNvSpPr>
          <p:nvPr/>
        </p:nvSpPr>
        <p:spPr bwMode="auto">
          <a:xfrm flipH="1">
            <a:off x="6324600" y="4876800"/>
            <a:ext cx="8382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9" name="Line 17"/>
          <p:cNvSpPr>
            <a:spLocks noChangeShapeType="1"/>
          </p:cNvSpPr>
          <p:nvPr/>
        </p:nvSpPr>
        <p:spPr bwMode="auto">
          <a:xfrm flipH="1">
            <a:off x="6324600" y="4572000"/>
            <a:ext cx="11430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Tree>
    <p:extLst>
      <p:ext uri="{BB962C8B-B14F-4D97-AF65-F5344CB8AC3E}">
        <p14:creationId xmlns:p14="http://schemas.microsoft.com/office/powerpoint/2010/main" val="17511185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7C01CD0-6B1E-47FB-8E0A-9C1FFDBF5247}" type="slidenum">
              <a:rPr lang="en-US" altLang="en-US">
                <a:solidFill>
                  <a:srgbClr val="FF9966"/>
                </a:solidFill>
              </a:rPr>
              <a:pPr/>
              <a:t>56</a:t>
            </a:fld>
            <a:endParaRPr lang="en-US" altLang="en-US">
              <a:solidFill>
                <a:srgbClr val="FF9966"/>
              </a:solidFill>
            </a:endParaRPr>
          </a:p>
        </p:txBody>
      </p:sp>
      <p:sp>
        <p:nvSpPr>
          <p:cNvPr id="91138" name="Rectangle 2"/>
          <p:cNvSpPr>
            <a:spLocks noGrp="1" noChangeArrowheads="1"/>
          </p:cNvSpPr>
          <p:nvPr>
            <p:ph type="title"/>
          </p:nvPr>
        </p:nvSpPr>
        <p:spPr/>
        <p:txBody>
          <a:bodyPr/>
          <a:lstStyle/>
          <a:p>
            <a:r>
              <a:rPr lang="en-US" altLang="en-US" dirty="0"/>
              <a:t>Binary to ASCII Conversion (cont</a:t>
            </a:r>
            <a:r>
              <a:rPr lang="en-US" altLang="en-US" dirty="0" smtClean="0"/>
              <a:t>.) </a:t>
            </a:r>
            <a:r>
              <a:rPr lang="en-US" altLang="en-US" dirty="0" smtClean="0">
                <a:solidFill>
                  <a:srgbClr val="FF0000"/>
                </a:solidFill>
              </a:rPr>
              <a:t>[skip]</a:t>
            </a:r>
            <a:endParaRPr lang="en-US" altLang="en-US" dirty="0">
              <a:solidFill>
                <a:srgbClr val="FF0000"/>
              </a:solidFill>
            </a:endParaRPr>
          </a:p>
        </p:txBody>
      </p:sp>
      <p:sp>
        <p:nvSpPr>
          <p:cNvPr id="91139" name="Rectangle 3"/>
          <p:cNvSpPr>
            <a:spLocks noGrp="1" noChangeArrowheads="1"/>
          </p:cNvSpPr>
          <p:nvPr>
            <p:ph type="body" idx="1"/>
          </p:nvPr>
        </p:nvSpPr>
        <p:spPr>
          <a:xfrm>
            <a:off x="152400" y="838200"/>
            <a:ext cx="8839200" cy="5867400"/>
          </a:xfrm>
        </p:spPr>
        <p:txBody>
          <a:bodyPr/>
          <a:lstStyle/>
          <a:p>
            <a:pPr algn="just"/>
            <a:r>
              <a:rPr lang="en-US" altLang="en-US" dirty="0" smtClean="0"/>
              <a:t>Write the </a:t>
            </a:r>
            <a:r>
              <a:rPr lang="en-US" altLang="en-US" dirty="0">
                <a:hlinkClick r:id="rId3" action="ppaction://hlinkfile"/>
              </a:rPr>
              <a:t>Wuint</a:t>
            </a:r>
            <a:r>
              <a:rPr lang="en-US" altLang="en-US" dirty="0"/>
              <a:t> </a:t>
            </a:r>
            <a:r>
              <a:rPr lang="en-US" altLang="en-US" dirty="0" smtClean="0"/>
              <a:t>program which displays </a:t>
            </a:r>
            <a:r>
              <a:rPr lang="en-US" altLang="en-US" dirty="0"/>
              <a:t>the ASCII string of the </a:t>
            </a:r>
            <a:r>
              <a:rPr lang="en-US" altLang="en-US" i="1" dirty="0"/>
              <a:t>unsigned</a:t>
            </a:r>
            <a:r>
              <a:rPr lang="en-US" altLang="en-US" dirty="0"/>
              <a:t> value in </a:t>
            </a:r>
            <a:r>
              <a:rPr lang="en-US" altLang="en-US" dirty="0" smtClean="0"/>
              <a:t>EAX</a:t>
            </a:r>
          </a:p>
          <a:p>
            <a:pPr algn="just"/>
            <a:endParaRPr lang="en-US" altLang="en-US" dirty="0"/>
          </a:p>
          <a:p>
            <a:pPr lvl="1" algn="just"/>
            <a:r>
              <a:rPr lang="en-US" altLang="en-US" dirty="0"/>
              <a:t>EBX contains a radix value (2 to 16) that determines the base of the displayed </a:t>
            </a:r>
            <a:r>
              <a:rPr lang="en-US" altLang="en-US" dirty="0" smtClean="0"/>
              <a:t>number</a:t>
            </a:r>
          </a:p>
          <a:p>
            <a:pPr lvl="1" algn="just"/>
            <a:endParaRPr lang="en-US" altLang="en-US" dirty="0"/>
          </a:p>
          <a:p>
            <a:pPr algn="just"/>
            <a:r>
              <a:rPr lang="en-US" altLang="en-US" dirty="0" smtClean="0"/>
              <a:t>Write the </a:t>
            </a:r>
            <a:r>
              <a:rPr lang="en-US" altLang="en-US" dirty="0">
                <a:hlinkClick r:id="rId4" action="ppaction://hlinkfile"/>
              </a:rPr>
              <a:t>Wsint</a:t>
            </a:r>
            <a:r>
              <a:rPr lang="en-US" altLang="en-US" dirty="0"/>
              <a:t> </a:t>
            </a:r>
            <a:r>
              <a:rPr lang="en-US" altLang="en-US" dirty="0" smtClean="0"/>
              <a:t>program which displays </a:t>
            </a:r>
            <a:r>
              <a:rPr lang="en-US" altLang="en-US" dirty="0"/>
              <a:t>the ASCII string of the </a:t>
            </a:r>
            <a:r>
              <a:rPr lang="en-US" altLang="en-US" i="1" dirty="0"/>
              <a:t>signed</a:t>
            </a:r>
            <a:r>
              <a:rPr lang="en-US" altLang="en-US" dirty="0"/>
              <a:t> value in EAX</a:t>
            </a:r>
            <a:r>
              <a:rPr lang="en-US" altLang="en-US" dirty="0" smtClean="0"/>
              <a:t>:</a:t>
            </a:r>
          </a:p>
          <a:p>
            <a:pPr algn="just"/>
            <a:endParaRPr lang="en-US" altLang="en-US" dirty="0"/>
          </a:p>
          <a:p>
            <a:pPr lvl="1" algn="just"/>
            <a:r>
              <a:rPr lang="en-US" altLang="en-US" dirty="0"/>
              <a:t>Check the sign bit. If the value is negative, perform two’s complement (with the NEG instruction) and display </a:t>
            </a:r>
            <a:r>
              <a:rPr lang="en-US" altLang="en-US" dirty="0" smtClean="0"/>
              <a:t>“-”</a:t>
            </a:r>
          </a:p>
          <a:p>
            <a:pPr lvl="1" algn="just"/>
            <a:endParaRPr lang="en-US" altLang="en-US" dirty="0"/>
          </a:p>
          <a:p>
            <a:pPr lvl="1" algn="just"/>
            <a:r>
              <a:rPr lang="en-US" altLang="en-US" dirty="0"/>
              <a:t>Then use the same algorithm, </a:t>
            </a:r>
            <a:r>
              <a:rPr lang="en-US" altLang="en-US" dirty="0">
                <a:solidFill>
                  <a:srgbClr val="0000FF"/>
                </a:solidFill>
              </a:rPr>
              <a:t>Wuint</a:t>
            </a:r>
            <a:r>
              <a:rPr lang="en-US" altLang="en-US" dirty="0"/>
              <a:t>, to display the digits of the (now) positive </a:t>
            </a:r>
            <a:r>
              <a:rPr lang="en-US" altLang="en-US" dirty="0" smtClean="0"/>
              <a:t>number</a:t>
            </a:r>
            <a:endParaRPr lang="en-US" altLang="en-US" dirty="0"/>
          </a:p>
        </p:txBody>
      </p:sp>
    </p:spTree>
    <p:extLst>
      <p:ext uri="{BB962C8B-B14F-4D97-AF65-F5344CB8AC3E}">
        <p14:creationId xmlns:p14="http://schemas.microsoft.com/office/powerpoint/2010/main" val="27783225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E07AD2F0-7B01-4302-BE26-4EE4E2200E5C}" type="slidenum">
              <a:rPr lang="en-US" altLang="en-US">
                <a:solidFill>
                  <a:srgbClr val="FF9966"/>
                </a:solidFill>
              </a:rPr>
              <a:pPr/>
              <a:t>57</a:t>
            </a:fld>
            <a:endParaRPr lang="en-US" altLang="en-US">
              <a:solidFill>
                <a:srgbClr val="FF9966"/>
              </a:solidFill>
            </a:endParaRPr>
          </a:p>
        </p:txBody>
      </p:sp>
      <p:sp>
        <p:nvSpPr>
          <p:cNvPr id="92162" name="Rectangle 2"/>
          <p:cNvSpPr>
            <a:spLocks noGrp="1" noChangeArrowheads="1"/>
          </p:cNvSpPr>
          <p:nvPr>
            <p:ph type="title"/>
          </p:nvPr>
        </p:nvSpPr>
        <p:spPr>
          <a:xfrm>
            <a:off x="990600" y="152400"/>
            <a:ext cx="7885113" cy="571500"/>
          </a:xfrm>
        </p:spPr>
        <p:txBody>
          <a:bodyPr/>
          <a:lstStyle/>
          <a:p>
            <a:r>
              <a:rPr lang="en-US" altLang="en-US"/>
              <a:t>ASCII to Binary Conversion</a:t>
            </a:r>
          </a:p>
        </p:txBody>
      </p:sp>
      <p:sp>
        <p:nvSpPr>
          <p:cNvPr id="92163" name="Rectangle 3"/>
          <p:cNvSpPr>
            <a:spLocks noGrp="1" noChangeArrowheads="1"/>
          </p:cNvSpPr>
          <p:nvPr>
            <p:ph type="body" idx="1"/>
          </p:nvPr>
        </p:nvSpPr>
        <p:spPr>
          <a:xfrm>
            <a:off x="152400" y="762000"/>
            <a:ext cx="8839200" cy="2667000"/>
          </a:xfrm>
        </p:spPr>
        <p:txBody>
          <a:bodyPr/>
          <a:lstStyle/>
          <a:p>
            <a:pPr algn="just"/>
            <a:r>
              <a:rPr lang="en-US" altLang="en-US" dirty="0"/>
              <a:t>To convert a sequence of ASCII digits into its numerical value: </a:t>
            </a:r>
            <a:endParaRPr lang="en-US" altLang="en-US" dirty="0" smtClean="0"/>
          </a:p>
          <a:p>
            <a:pPr algn="just"/>
            <a:endParaRPr lang="en-US" altLang="en-US" dirty="0"/>
          </a:p>
          <a:p>
            <a:pPr lvl="1" algn="just"/>
            <a:r>
              <a:rPr lang="en-US" altLang="en-US" dirty="0"/>
              <a:t>for each new digit, we multiply by the base and add the new digit</a:t>
            </a:r>
            <a:r>
              <a:rPr lang="en-US" altLang="en-US" dirty="0" smtClean="0"/>
              <a:t>.</a:t>
            </a:r>
          </a:p>
          <a:p>
            <a:pPr lvl="1" algn="just"/>
            <a:endParaRPr lang="en-US" altLang="en-US" dirty="0"/>
          </a:p>
          <a:p>
            <a:pPr algn="just"/>
            <a:r>
              <a:rPr lang="en-US" altLang="en-US" dirty="0"/>
              <a:t>Ex: to convert “4096” into its base-10 value:</a:t>
            </a:r>
          </a:p>
        </p:txBody>
      </p:sp>
      <p:sp>
        <p:nvSpPr>
          <p:cNvPr id="92165" name="Text Box 5"/>
          <p:cNvSpPr txBox="1">
            <a:spLocks noChangeArrowheads="1"/>
          </p:cNvSpPr>
          <p:nvPr/>
        </p:nvSpPr>
        <p:spPr bwMode="auto">
          <a:xfrm>
            <a:off x="1828800" y="3810000"/>
            <a:ext cx="1098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010000"/>
                </a:solidFill>
                <a:latin typeface="Courier New" pitchFamily="49" charset="0"/>
              </a:rPr>
              <a:t>Value</a:t>
            </a:r>
          </a:p>
          <a:p>
            <a:pPr eaLnBrk="0" hangingPunct="0"/>
            <a:r>
              <a:rPr lang="en-US" altLang="en-US" sz="2000" b="1" smtClean="0">
                <a:solidFill>
                  <a:srgbClr val="010000"/>
                </a:solidFill>
                <a:latin typeface="Courier New" pitchFamily="49" charset="0"/>
              </a:rPr>
              <a:t>Before</a:t>
            </a:r>
            <a:endParaRPr lang="fr-CA" altLang="en-US" sz="2000" b="1" smtClean="0">
              <a:solidFill>
                <a:srgbClr val="010000"/>
              </a:solidFill>
              <a:latin typeface="Courier New" pitchFamily="49" charset="0"/>
            </a:endParaRPr>
          </a:p>
        </p:txBody>
      </p:sp>
      <p:sp>
        <p:nvSpPr>
          <p:cNvPr id="92166" name="Text Box 6"/>
          <p:cNvSpPr txBox="1">
            <a:spLocks noChangeArrowheads="1"/>
          </p:cNvSpPr>
          <p:nvPr/>
        </p:nvSpPr>
        <p:spPr bwMode="auto">
          <a:xfrm>
            <a:off x="3733800" y="3810000"/>
            <a:ext cx="94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010000"/>
                </a:solidFill>
                <a:latin typeface="Courier New" pitchFamily="49" charset="0"/>
              </a:rPr>
              <a:t>New</a:t>
            </a:r>
          </a:p>
          <a:p>
            <a:pPr eaLnBrk="0" hangingPunct="0"/>
            <a:r>
              <a:rPr lang="en-US" altLang="en-US" sz="2000" b="1" smtClean="0">
                <a:solidFill>
                  <a:srgbClr val="010000"/>
                </a:solidFill>
                <a:latin typeface="Courier New" pitchFamily="49" charset="0"/>
              </a:rPr>
              <a:t>Digit</a:t>
            </a:r>
            <a:endParaRPr lang="fr-CA" altLang="en-US" sz="2000" b="1" smtClean="0">
              <a:solidFill>
                <a:srgbClr val="010000"/>
              </a:solidFill>
              <a:latin typeface="Courier New" pitchFamily="49" charset="0"/>
            </a:endParaRPr>
          </a:p>
        </p:txBody>
      </p:sp>
      <p:sp>
        <p:nvSpPr>
          <p:cNvPr id="92167" name="Text Box 7"/>
          <p:cNvSpPr txBox="1">
            <a:spLocks noChangeArrowheads="1"/>
          </p:cNvSpPr>
          <p:nvPr/>
        </p:nvSpPr>
        <p:spPr bwMode="auto">
          <a:xfrm>
            <a:off x="5334000" y="3810000"/>
            <a:ext cx="94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010000"/>
                </a:solidFill>
                <a:latin typeface="Courier New" pitchFamily="49" charset="0"/>
              </a:rPr>
              <a:t>Value</a:t>
            </a:r>
          </a:p>
          <a:p>
            <a:pPr eaLnBrk="0" hangingPunct="0"/>
            <a:r>
              <a:rPr lang="en-US" altLang="en-US" sz="2000" b="1" smtClean="0">
                <a:solidFill>
                  <a:srgbClr val="010000"/>
                </a:solidFill>
                <a:latin typeface="Courier New" pitchFamily="49" charset="0"/>
              </a:rPr>
              <a:t>After</a:t>
            </a:r>
            <a:endParaRPr lang="fr-CA" altLang="en-US" sz="2000" b="1" smtClean="0">
              <a:solidFill>
                <a:srgbClr val="010000"/>
              </a:solidFill>
              <a:latin typeface="Courier New" pitchFamily="49" charset="0"/>
            </a:endParaRPr>
          </a:p>
        </p:txBody>
      </p:sp>
      <p:sp>
        <p:nvSpPr>
          <p:cNvPr id="92168" name="Text Box 8"/>
          <p:cNvSpPr txBox="1">
            <a:spLocks noChangeArrowheads="1"/>
          </p:cNvSpPr>
          <p:nvPr/>
        </p:nvSpPr>
        <p:spPr bwMode="auto">
          <a:xfrm>
            <a:off x="1981200" y="4572000"/>
            <a:ext cx="4267200" cy="1311275"/>
          </a:xfrm>
          <a:prstGeom prst="rect">
            <a:avLst/>
          </a:prstGeom>
          <a:solidFill>
            <a:schemeClr val="accent2"/>
          </a:solidFill>
          <a:ln>
            <a:noFill/>
          </a:ln>
          <a:effectLst/>
          <a:extLst/>
        </p:spPr>
        <p:txBody>
          <a:bodyPr>
            <a:spAutoFit/>
          </a:bodyPr>
          <a:lstStyle/>
          <a:p>
            <a:pPr eaLnBrk="0" hangingPunct="0"/>
            <a:r>
              <a:rPr lang="en-US" altLang="en-US" sz="2000" b="1" dirty="0" smtClean="0">
                <a:solidFill>
                  <a:srgbClr val="010000"/>
                </a:solidFill>
                <a:latin typeface="Courier New" pitchFamily="49" charset="0"/>
              </a:rPr>
              <a:t>  </a:t>
            </a:r>
            <a:r>
              <a:rPr lang="en-US" altLang="en-US" sz="2000" b="1" dirty="0" smtClean="0">
                <a:solidFill>
                  <a:srgbClr val="FF0000"/>
                </a:solidFill>
                <a:latin typeface="Courier New" pitchFamily="49" charset="0"/>
              </a:rPr>
              <a:t>0</a:t>
            </a:r>
            <a:r>
              <a:rPr lang="en-US" altLang="en-US" sz="2000" b="1" dirty="0" smtClean="0">
                <a:solidFill>
                  <a:srgbClr val="010000"/>
                </a:solidFill>
                <a:latin typeface="Courier New" pitchFamily="49" charset="0"/>
              </a:rPr>
              <a:t> x 10  +  4  =     4</a:t>
            </a:r>
          </a:p>
          <a:p>
            <a:pPr eaLnBrk="0" hangingPunct="0"/>
            <a:r>
              <a:rPr lang="en-US" altLang="en-US" sz="2000" b="1" dirty="0" smtClean="0">
                <a:solidFill>
                  <a:srgbClr val="010000"/>
                </a:solidFill>
                <a:latin typeface="Courier New" pitchFamily="49" charset="0"/>
              </a:rPr>
              <a:t>  4 x 10  +  0  =     40</a:t>
            </a:r>
          </a:p>
          <a:p>
            <a:pPr eaLnBrk="0" hangingPunct="0"/>
            <a:r>
              <a:rPr lang="en-US" altLang="en-US" sz="2000" b="1" dirty="0" smtClean="0">
                <a:solidFill>
                  <a:srgbClr val="010000"/>
                </a:solidFill>
                <a:latin typeface="Courier New" pitchFamily="49" charset="0"/>
              </a:rPr>
              <a:t> 40 x 10  +  9  =     409</a:t>
            </a:r>
          </a:p>
          <a:p>
            <a:pPr eaLnBrk="0" hangingPunct="0"/>
            <a:r>
              <a:rPr lang="en-US" altLang="en-US" sz="2000" b="1" dirty="0" smtClean="0">
                <a:solidFill>
                  <a:srgbClr val="010000"/>
                </a:solidFill>
                <a:latin typeface="Courier New" pitchFamily="49" charset="0"/>
              </a:rPr>
              <a:t>409 x 10  +  6  =     4096</a:t>
            </a:r>
            <a:endParaRPr lang="fr-CA" altLang="en-US" sz="2000" b="1" dirty="0" smtClean="0">
              <a:solidFill>
                <a:srgbClr val="010000"/>
              </a:solidFill>
              <a:latin typeface="Courier New" pitchFamily="49" charset="0"/>
            </a:endParaRPr>
          </a:p>
        </p:txBody>
      </p:sp>
      <p:sp>
        <p:nvSpPr>
          <p:cNvPr id="92169" name="Text Box 9"/>
          <p:cNvSpPr txBox="1">
            <a:spLocks noChangeArrowheads="1"/>
          </p:cNvSpPr>
          <p:nvPr/>
        </p:nvSpPr>
        <p:spPr bwMode="auto">
          <a:xfrm>
            <a:off x="6324600" y="5486400"/>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010000"/>
                </a:solidFill>
                <a:latin typeface="Courier New" pitchFamily="49" charset="0"/>
              </a:rPr>
              <a:t>Final value</a:t>
            </a:r>
            <a:endParaRPr lang="fr-CA" altLang="en-US" sz="2000" b="1" smtClean="0">
              <a:solidFill>
                <a:srgbClr val="010000"/>
              </a:solidFill>
              <a:latin typeface="Courier New" pitchFamily="49" charset="0"/>
            </a:endParaRPr>
          </a:p>
        </p:txBody>
      </p:sp>
    </p:spTree>
    <p:extLst>
      <p:ext uri="{BB962C8B-B14F-4D97-AF65-F5344CB8AC3E}">
        <p14:creationId xmlns:p14="http://schemas.microsoft.com/office/powerpoint/2010/main" val="2638338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C7B0F57-7DB3-41DF-A6B3-8275953416AB}" type="slidenum">
              <a:rPr lang="en-US" altLang="en-US">
                <a:solidFill>
                  <a:srgbClr val="FF9966"/>
                </a:solidFill>
              </a:rPr>
              <a:pPr/>
              <a:t>58</a:t>
            </a:fld>
            <a:endParaRPr lang="en-US" altLang="en-US">
              <a:solidFill>
                <a:srgbClr val="FF9966"/>
              </a:solidFill>
            </a:endParaRPr>
          </a:p>
        </p:txBody>
      </p:sp>
      <p:sp>
        <p:nvSpPr>
          <p:cNvPr id="93186" name="Rectangle 2"/>
          <p:cNvSpPr>
            <a:spLocks noGrp="1" noChangeArrowheads="1"/>
          </p:cNvSpPr>
          <p:nvPr>
            <p:ph type="title"/>
          </p:nvPr>
        </p:nvSpPr>
        <p:spPr/>
        <p:txBody>
          <a:bodyPr/>
          <a:lstStyle/>
          <a:p>
            <a:r>
              <a:rPr lang="en-US" altLang="en-US" dirty="0"/>
              <a:t>ASCII to Binary Conversion (cont</a:t>
            </a:r>
            <a:r>
              <a:rPr lang="en-US" altLang="en-US" dirty="0" smtClean="0"/>
              <a:t>.) </a:t>
            </a:r>
            <a:r>
              <a:rPr lang="en-US" altLang="en-US" dirty="0" smtClean="0">
                <a:solidFill>
                  <a:srgbClr val="FF0000"/>
                </a:solidFill>
              </a:rPr>
              <a:t>[skip]</a:t>
            </a:r>
            <a:endParaRPr lang="en-US" altLang="en-US" dirty="0">
              <a:solidFill>
                <a:srgbClr val="FF0000"/>
              </a:solidFill>
            </a:endParaRPr>
          </a:p>
        </p:txBody>
      </p:sp>
      <p:sp>
        <p:nvSpPr>
          <p:cNvPr id="93187" name="Rectangle 3"/>
          <p:cNvSpPr>
            <a:spLocks noGrp="1" noChangeArrowheads="1"/>
          </p:cNvSpPr>
          <p:nvPr>
            <p:ph type="body" idx="1"/>
          </p:nvPr>
        </p:nvSpPr>
        <p:spPr>
          <a:xfrm>
            <a:off x="228600" y="838200"/>
            <a:ext cx="4191000" cy="5867400"/>
          </a:xfrm>
        </p:spPr>
        <p:txBody>
          <a:bodyPr/>
          <a:lstStyle/>
          <a:p>
            <a:r>
              <a:rPr lang="en-US" altLang="en-US" sz="2000" dirty="0" smtClean="0"/>
              <a:t>Write the </a:t>
            </a:r>
            <a:r>
              <a:rPr lang="en-US" altLang="en-US" sz="2000" dirty="0">
                <a:hlinkClick r:id="rId3" action="ppaction://hlinkfile"/>
              </a:rPr>
              <a:t>Rint</a:t>
            </a:r>
            <a:r>
              <a:rPr lang="en-US" altLang="en-US" sz="2000" dirty="0"/>
              <a:t> </a:t>
            </a:r>
            <a:r>
              <a:rPr lang="en-US" altLang="en-US" sz="2000" dirty="0" smtClean="0"/>
              <a:t>program which reads </a:t>
            </a:r>
            <a:r>
              <a:rPr lang="en-US" altLang="en-US" sz="2000" dirty="0"/>
              <a:t>a string of ASCII decimal digits and stores the base 10  numerical value into </a:t>
            </a:r>
            <a:r>
              <a:rPr lang="en-US" altLang="en-US" sz="2000" dirty="0" smtClean="0"/>
              <a:t>EAX</a:t>
            </a:r>
          </a:p>
          <a:p>
            <a:endParaRPr lang="en-US" altLang="en-US" sz="2000" dirty="0"/>
          </a:p>
          <a:p>
            <a:pPr lvl="1"/>
            <a:r>
              <a:rPr lang="en-US" altLang="en-US" sz="2000" dirty="0"/>
              <a:t>For signed numbers: the sequence of digits can be preceded by a sign</a:t>
            </a:r>
            <a:r>
              <a:rPr lang="en-US" altLang="en-US" sz="2000" dirty="0" smtClean="0"/>
              <a:t>.</a:t>
            </a:r>
          </a:p>
          <a:p>
            <a:pPr lvl="1"/>
            <a:endParaRPr lang="en-US" altLang="en-US" sz="2000" dirty="0"/>
          </a:p>
          <a:p>
            <a:pPr lvl="1"/>
            <a:r>
              <a:rPr lang="en-US" altLang="en-US" sz="2000" dirty="0"/>
              <a:t>Checks for overflows at each multiplication and </a:t>
            </a:r>
            <a:r>
              <a:rPr lang="en-US" altLang="en-US" sz="2000" dirty="0" smtClean="0"/>
              <a:t>addition</a:t>
            </a:r>
          </a:p>
          <a:p>
            <a:pPr lvl="1"/>
            <a:endParaRPr lang="en-US" altLang="en-US" sz="2000" dirty="0"/>
          </a:p>
          <a:p>
            <a:r>
              <a:rPr lang="en-US" altLang="en-US" sz="2000" dirty="0"/>
              <a:t>The </a:t>
            </a:r>
            <a:r>
              <a:rPr lang="en-US" altLang="en-US" sz="2000" dirty="0" smtClean="0"/>
              <a:t>side program </a:t>
            </a:r>
            <a:r>
              <a:rPr lang="en-US" altLang="en-US" sz="2000" dirty="0"/>
              <a:t>uses both Rint and Wsint</a:t>
            </a:r>
          </a:p>
          <a:p>
            <a:pPr lvl="1"/>
            <a:endParaRPr lang="en-US" altLang="en-US" dirty="0"/>
          </a:p>
        </p:txBody>
      </p:sp>
      <p:sp>
        <p:nvSpPr>
          <p:cNvPr id="93188" name="Text Box 4"/>
          <p:cNvSpPr txBox="1">
            <a:spLocks noChangeArrowheads="1"/>
          </p:cNvSpPr>
          <p:nvPr/>
        </p:nvSpPr>
        <p:spPr bwMode="auto">
          <a:xfrm>
            <a:off x="4419600" y="914400"/>
            <a:ext cx="4572000" cy="5632311"/>
          </a:xfrm>
          <a:prstGeom prst="rect">
            <a:avLst/>
          </a:prstGeom>
          <a:solidFill>
            <a:schemeClr val="accent2"/>
          </a:solidFill>
          <a:ln>
            <a:noFill/>
          </a:ln>
          <a:effectLst/>
          <a:extLst/>
        </p:spPr>
        <p:txBody>
          <a:bodyPr wrap="square">
            <a:spAutoFit/>
          </a:bodyPr>
          <a:lstStyle/>
          <a:p>
            <a:pPr eaLnBrk="0" hangingPunct="0"/>
            <a:r>
              <a:rPr lang="fr-CA" altLang="en-US" sz="2000" b="1" dirty="0" smtClean="0">
                <a:solidFill>
                  <a:srgbClr val="010000"/>
                </a:solidFill>
                <a:latin typeface="Courier New" pitchFamily="49" charset="0"/>
              </a:rPr>
              <a:t>INCLUDE Irvine32.inc</a:t>
            </a:r>
          </a:p>
          <a:p>
            <a:pPr eaLnBrk="0" hangingPunct="0"/>
            <a:r>
              <a:rPr lang="fr-CA" altLang="en-US" sz="2000" b="1" dirty="0" smtClean="0">
                <a:solidFill>
                  <a:srgbClr val="010000"/>
                </a:solidFill>
                <a:latin typeface="Courier New" pitchFamily="49" charset="0"/>
              </a:rPr>
              <a:t>.data</a:t>
            </a:r>
          </a:p>
          <a:p>
            <a:pPr eaLnBrk="0" hangingPunct="0"/>
            <a:r>
              <a:rPr lang="fr-CA" altLang="en-US" sz="2000" b="1" dirty="0" smtClean="0">
                <a:solidFill>
                  <a:srgbClr val="010000"/>
                </a:solidFill>
                <a:latin typeface="Courier New" pitchFamily="49" charset="0"/>
              </a:rPr>
              <a:t>msg1</a:t>
            </a:r>
            <a:r>
              <a:rPr lang="en-US" altLang="en-US" sz="2000" b="1" dirty="0" smtClean="0">
                <a:solidFill>
                  <a:srgbClr val="010000"/>
                </a:solidFill>
                <a:latin typeface="Courier New" pitchFamily="49" charset="0"/>
              </a:rPr>
              <a:t> </a:t>
            </a:r>
            <a:r>
              <a:rPr lang="fr-CA" altLang="en-US" sz="2000" b="1" dirty="0" smtClean="0">
                <a:solidFill>
                  <a:srgbClr val="010000"/>
                </a:solidFill>
                <a:latin typeface="Courier New" pitchFamily="49" charset="0"/>
              </a:rPr>
              <a:t>BYTE </a:t>
            </a:r>
            <a:r>
              <a:rPr lang="en-US" altLang="en-US" sz="2000" b="1" dirty="0" smtClean="0">
                <a:solidFill>
                  <a:srgbClr val="010000"/>
                </a:solidFill>
                <a:latin typeface="Courier New" pitchFamily="49" charset="0"/>
              </a:rPr>
              <a:t>“</a:t>
            </a:r>
            <a:r>
              <a:rPr lang="fr-CA" altLang="en-US" sz="2000" b="1" dirty="0" smtClean="0">
                <a:solidFill>
                  <a:srgbClr val="010000"/>
                </a:solidFill>
                <a:latin typeface="Courier New" pitchFamily="49" charset="0"/>
              </a:rPr>
              <a:t>Enter </a:t>
            </a:r>
            <a:r>
              <a:rPr lang="en-US" altLang="en-US" sz="2000" b="1" dirty="0" smtClean="0">
                <a:solidFill>
                  <a:srgbClr val="010000"/>
                </a:solidFill>
                <a:latin typeface="Courier New" pitchFamily="49" charset="0"/>
              </a:rPr>
              <a:t>an </a:t>
            </a:r>
            <a:r>
              <a:rPr lang="en-US" altLang="en-US" sz="2000" b="1" dirty="0" err="1" smtClean="0">
                <a:solidFill>
                  <a:srgbClr val="010000"/>
                </a:solidFill>
                <a:latin typeface="Courier New" pitchFamily="49" charset="0"/>
              </a:rPr>
              <a:t>int</a:t>
            </a:r>
            <a:r>
              <a:rPr lang="en-US" altLang="en-US" sz="2000" b="1" dirty="0" smtClean="0">
                <a:solidFill>
                  <a:srgbClr val="010000"/>
                </a:solidFill>
                <a:latin typeface="Courier New" pitchFamily="49" charset="0"/>
              </a:rPr>
              <a:t>: “,0</a:t>
            </a:r>
          </a:p>
          <a:p>
            <a:pPr eaLnBrk="0" hangingPunct="0"/>
            <a:r>
              <a:rPr lang="fr-CA" altLang="en-US" sz="2000" b="1" dirty="0" smtClean="0">
                <a:solidFill>
                  <a:srgbClr val="010000"/>
                </a:solidFill>
                <a:latin typeface="Courier New" pitchFamily="49" charset="0"/>
              </a:rPr>
              <a:t>msg2 BYTE </a:t>
            </a:r>
            <a:r>
              <a:rPr lang="en-US" altLang="en-US" sz="2000" b="1" dirty="0" smtClean="0">
                <a:solidFill>
                  <a:srgbClr val="010000"/>
                </a:solidFill>
                <a:latin typeface="Courier New" pitchFamily="49" charset="0"/>
              </a:rPr>
              <a:t>“</a:t>
            </a:r>
            <a:r>
              <a:rPr lang="fr-CA" altLang="en-US" sz="2000" b="1" dirty="0" smtClean="0">
                <a:solidFill>
                  <a:srgbClr val="010000"/>
                </a:solidFill>
                <a:latin typeface="Courier New" pitchFamily="49" charset="0"/>
              </a:rPr>
              <a:t>EAX</a:t>
            </a:r>
            <a:r>
              <a:rPr lang="en-US" altLang="en-US" sz="2000" b="1" dirty="0" smtClean="0">
                <a:solidFill>
                  <a:srgbClr val="010000"/>
                </a:solidFill>
                <a:latin typeface="Courier New" pitchFamily="49" charset="0"/>
              </a:rPr>
              <a:t> = “</a:t>
            </a:r>
            <a:r>
              <a:rPr lang="fr-CA" altLang="en-US" sz="2000" b="1" dirty="0" smtClean="0">
                <a:solidFill>
                  <a:srgbClr val="010000"/>
                </a:solidFill>
                <a:latin typeface="Courier New" pitchFamily="49" charset="0"/>
              </a:rPr>
              <a:t>,</a:t>
            </a:r>
            <a:r>
              <a:rPr lang="en-US" altLang="en-US" sz="2000" b="1" dirty="0" smtClean="0">
                <a:solidFill>
                  <a:srgbClr val="010000"/>
                </a:solidFill>
                <a:latin typeface="Courier New" pitchFamily="49" charset="0"/>
              </a:rPr>
              <a:t>0</a:t>
            </a:r>
            <a:endParaRPr lang="fr-CA" altLang="en-US" sz="2000" b="1" dirty="0" smtClean="0">
              <a:solidFill>
                <a:srgbClr val="010000"/>
              </a:solidFill>
              <a:latin typeface="Courier New" pitchFamily="49" charset="0"/>
            </a:endParaRPr>
          </a:p>
          <a:p>
            <a:pPr eaLnBrk="0" hangingPunct="0"/>
            <a:r>
              <a:rPr lang="fr-CA" altLang="en-US" sz="2000" b="1" dirty="0" smtClean="0">
                <a:solidFill>
                  <a:srgbClr val="010000"/>
                </a:solidFill>
                <a:latin typeface="Courier New" pitchFamily="49" charset="0"/>
              </a:rPr>
              <a:t>.code</a:t>
            </a:r>
          </a:p>
          <a:p>
            <a:pPr eaLnBrk="0" hangingPunct="0"/>
            <a:r>
              <a:rPr lang="fr-CA" altLang="en-US" sz="2000" b="1" dirty="0">
                <a:solidFill>
                  <a:srgbClr val="010000"/>
                </a:solidFill>
                <a:latin typeface="Courier New" pitchFamily="49" charset="0"/>
              </a:rPr>
              <a:t>m</a:t>
            </a:r>
            <a:r>
              <a:rPr lang="fr-CA" altLang="en-US" sz="2000" b="1" dirty="0" smtClean="0">
                <a:solidFill>
                  <a:srgbClr val="010000"/>
                </a:solidFill>
                <a:latin typeface="Courier New" pitchFamily="49" charset="0"/>
              </a:rPr>
              <a:t>ain PROC</a:t>
            </a:r>
          </a:p>
          <a:p>
            <a:pPr eaLnBrk="0" hangingPunct="0"/>
            <a:r>
              <a:rPr lang="fr-CA" altLang="en-US" sz="2000" b="1" dirty="0">
                <a:solidFill>
                  <a:srgbClr val="010000"/>
                </a:solidFill>
                <a:latin typeface="Courier New" pitchFamily="49" charset="0"/>
              </a:rPr>
              <a:t>	</a:t>
            </a:r>
            <a:r>
              <a:rPr lang="fr-CA" altLang="en-US" sz="2000" b="1" dirty="0" err="1" smtClean="0">
                <a:solidFill>
                  <a:srgbClr val="010000"/>
                </a:solidFill>
                <a:latin typeface="Courier New" pitchFamily="49" charset="0"/>
              </a:rPr>
              <a:t>mov</a:t>
            </a:r>
            <a:r>
              <a:rPr lang="fr-CA" altLang="en-US" sz="2000" b="1" dirty="0" smtClean="0">
                <a:solidFill>
                  <a:srgbClr val="010000"/>
                </a:solidFill>
                <a:latin typeface="Courier New" pitchFamily="49" charset="0"/>
              </a:rPr>
              <a:t>  </a:t>
            </a:r>
            <a:r>
              <a:rPr lang="fr-CA" altLang="en-US" sz="2000" b="1" dirty="0" err="1" smtClean="0">
                <a:solidFill>
                  <a:srgbClr val="010000"/>
                </a:solidFill>
                <a:latin typeface="Courier New" pitchFamily="49" charset="0"/>
              </a:rPr>
              <a:t>edx,OFFSET</a:t>
            </a:r>
            <a:r>
              <a:rPr lang="fr-CA" altLang="en-US" sz="2000" b="1" dirty="0" smtClean="0">
                <a:solidFill>
                  <a:srgbClr val="010000"/>
                </a:solidFill>
                <a:latin typeface="Courier New" pitchFamily="49" charset="0"/>
              </a:rPr>
              <a:t> msg1</a:t>
            </a:r>
          </a:p>
          <a:p>
            <a:pPr eaLnBrk="0" hangingPunct="0"/>
            <a:r>
              <a:rPr lang="fr-CA" altLang="en-US" sz="2000" b="1" dirty="0" smtClean="0">
                <a:solidFill>
                  <a:srgbClr val="010000"/>
                </a:solidFill>
                <a:latin typeface="Courier New" pitchFamily="49" charset="0"/>
              </a:rPr>
              <a:t>	Call </a:t>
            </a:r>
            <a:r>
              <a:rPr lang="fr-CA" altLang="en-US" sz="2000" b="1" dirty="0" err="1" smtClean="0">
                <a:solidFill>
                  <a:srgbClr val="010000"/>
                </a:solidFill>
                <a:latin typeface="Courier New" pitchFamily="49" charset="0"/>
              </a:rPr>
              <a:t>WriteString</a:t>
            </a:r>
            <a:endParaRPr lang="fr-CA" altLang="en-US" sz="2000" b="1" dirty="0" smtClean="0">
              <a:solidFill>
                <a:srgbClr val="010000"/>
              </a:solidFill>
              <a:latin typeface="Courier New" pitchFamily="49" charset="0"/>
            </a:endParaRPr>
          </a:p>
          <a:p>
            <a:pPr eaLnBrk="0" hangingPunct="0"/>
            <a:r>
              <a:rPr lang="fr-CA" altLang="en-US" sz="2000" b="1" dirty="0" smtClean="0">
                <a:solidFill>
                  <a:srgbClr val="010000"/>
                </a:solidFill>
                <a:latin typeface="Courier New" pitchFamily="49" charset="0"/>
              </a:rPr>
              <a:t>	call </a:t>
            </a:r>
            <a:r>
              <a:rPr lang="fr-CA" altLang="en-US" sz="2000" b="1" dirty="0" err="1" smtClean="0">
                <a:solidFill>
                  <a:srgbClr val="010000"/>
                </a:solidFill>
                <a:latin typeface="Courier New" pitchFamily="49" charset="0"/>
              </a:rPr>
              <a:t>Rint</a:t>
            </a:r>
            <a:endParaRPr lang="fr-CA" altLang="en-US" sz="2000" b="1" dirty="0" smtClean="0">
              <a:solidFill>
                <a:srgbClr val="010000"/>
              </a:solidFill>
              <a:latin typeface="Courier New" pitchFamily="49" charset="0"/>
            </a:endParaRPr>
          </a:p>
          <a:p>
            <a:pPr eaLnBrk="0" hangingPunct="0"/>
            <a:r>
              <a:rPr lang="fr-CA" altLang="en-US" sz="2000" b="1" dirty="0" smtClean="0">
                <a:solidFill>
                  <a:srgbClr val="010000"/>
                </a:solidFill>
                <a:latin typeface="Courier New" pitchFamily="49" charset="0"/>
              </a:rPr>
              <a:t>	</a:t>
            </a:r>
            <a:r>
              <a:rPr lang="fr-CA" altLang="en-US" sz="2000" b="1" dirty="0" err="1" smtClean="0">
                <a:solidFill>
                  <a:srgbClr val="010000"/>
                </a:solidFill>
                <a:latin typeface="Courier New" pitchFamily="49" charset="0"/>
              </a:rPr>
              <a:t>mov</a:t>
            </a:r>
            <a:r>
              <a:rPr lang="fr-CA" altLang="en-US" sz="2000" b="1" dirty="0" smtClean="0">
                <a:solidFill>
                  <a:srgbClr val="010000"/>
                </a:solidFill>
                <a:latin typeface="Courier New" pitchFamily="49" charset="0"/>
              </a:rPr>
              <a:t>  </a:t>
            </a:r>
            <a:r>
              <a:rPr lang="fr-CA" altLang="en-US" sz="2000" b="1" dirty="0" err="1" smtClean="0">
                <a:solidFill>
                  <a:srgbClr val="010000"/>
                </a:solidFill>
                <a:latin typeface="Courier New" pitchFamily="49" charset="0"/>
              </a:rPr>
              <a:t>edx,OFFSET</a:t>
            </a:r>
            <a:r>
              <a:rPr lang="fr-CA" altLang="en-US" sz="2000" b="1" dirty="0" smtClean="0">
                <a:solidFill>
                  <a:srgbClr val="010000"/>
                </a:solidFill>
                <a:latin typeface="Courier New" pitchFamily="49" charset="0"/>
              </a:rPr>
              <a:t> msg2</a:t>
            </a:r>
            <a:endParaRPr lang="fr-CA" altLang="en-US" sz="2000" b="1" dirty="0">
              <a:solidFill>
                <a:srgbClr val="010000"/>
              </a:solidFill>
              <a:latin typeface="Courier New" pitchFamily="49" charset="0"/>
            </a:endParaRPr>
          </a:p>
          <a:p>
            <a:pPr eaLnBrk="0" hangingPunct="0"/>
            <a:r>
              <a:rPr lang="fr-CA" altLang="en-US" sz="2000" b="1" dirty="0">
                <a:solidFill>
                  <a:srgbClr val="010000"/>
                </a:solidFill>
                <a:latin typeface="Courier New" pitchFamily="49" charset="0"/>
              </a:rPr>
              <a:t>	Call </a:t>
            </a:r>
            <a:r>
              <a:rPr lang="fr-CA" altLang="en-US" sz="2000" b="1" dirty="0" err="1">
                <a:solidFill>
                  <a:srgbClr val="010000"/>
                </a:solidFill>
                <a:latin typeface="Courier New" pitchFamily="49" charset="0"/>
              </a:rPr>
              <a:t>WriteString</a:t>
            </a:r>
            <a:endParaRPr lang="fr-CA" altLang="en-US" sz="2000" b="1" dirty="0" smtClean="0">
              <a:solidFill>
                <a:srgbClr val="010000"/>
              </a:solidFill>
              <a:latin typeface="Courier New" pitchFamily="49" charset="0"/>
            </a:endParaRPr>
          </a:p>
          <a:p>
            <a:pPr eaLnBrk="0" hangingPunct="0"/>
            <a:r>
              <a:rPr lang="fr-CA" altLang="en-US" sz="2000" b="1" dirty="0" smtClean="0">
                <a:solidFill>
                  <a:srgbClr val="010000"/>
                </a:solidFill>
                <a:latin typeface="Courier New" pitchFamily="49" charset="0"/>
              </a:rPr>
              <a:t>	</a:t>
            </a:r>
            <a:r>
              <a:rPr lang="fr-CA" altLang="en-US" sz="2000" b="1" dirty="0" err="1" smtClean="0">
                <a:solidFill>
                  <a:srgbClr val="010000"/>
                </a:solidFill>
                <a:latin typeface="Courier New" pitchFamily="49" charset="0"/>
              </a:rPr>
              <a:t>mov</a:t>
            </a:r>
            <a:r>
              <a:rPr lang="fr-CA" altLang="en-US" sz="2000" b="1" dirty="0" smtClean="0">
                <a:solidFill>
                  <a:srgbClr val="010000"/>
                </a:solidFill>
                <a:latin typeface="Courier New" pitchFamily="49" charset="0"/>
              </a:rPr>
              <a:t>  ebx,10 ; base 10</a:t>
            </a:r>
          </a:p>
          <a:p>
            <a:pPr eaLnBrk="0" hangingPunct="0"/>
            <a:r>
              <a:rPr lang="fr-CA" altLang="en-US" sz="2000" b="1" dirty="0" smtClean="0">
                <a:solidFill>
                  <a:srgbClr val="010000"/>
                </a:solidFill>
                <a:latin typeface="Courier New" pitchFamily="49" charset="0"/>
              </a:rPr>
              <a:t>	call </a:t>
            </a:r>
            <a:r>
              <a:rPr lang="fr-CA" altLang="en-US" sz="2000" b="1" dirty="0" err="1" smtClean="0">
                <a:solidFill>
                  <a:srgbClr val="010000"/>
                </a:solidFill>
                <a:latin typeface="Courier New" pitchFamily="49" charset="0"/>
              </a:rPr>
              <a:t>Wsint</a:t>
            </a:r>
            <a:endParaRPr lang="fr-CA" altLang="en-US" sz="2000" b="1" dirty="0" smtClean="0">
              <a:solidFill>
                <a:srgbClr val="010000"/>
              </a:solidFill>
              <a:latin typeface="Courier New" pitchFamily="49" charset="0"/>
            </a:endParaRPr>
          </a:p>
          <a:p>
            <a:pPr eaLnBrk="0" hangingPunct="0"/>
            <a:r>
              <a:rPr lang="fr-CA" altLang="en-US" sz="2000" b="1" dirty="0" smtClean="0">
                <a:solidFill>
                  <a:srgbClr val="010000"/>
                </a:solidFill>
                <a:latin typeface="Courier New" pitchFamily="49" charset="0"/>
              </a:rPr>
              <a:t>	exit ; </a:t>
            </a:r>
            <a:r>
              <a:rPr lang="fr-CA" altLang="en-US" sz="2000" b="1" dirty="0" err="1" smtClean="0">
                <a:solidFill>
                  <a:srgbClr val="010000"/>
                </a:solidFill>
                <a:latin typeface="Courier New" pitchFamily="49" charset="0"/>
              </a:rPr>
              <a:t>from</a:t>
            </a:r>
            <a:r>
              <a:rPr lang="fr-CA" altLang="en-US" sz="2000" b="1" dirty="0" smtClean="0">
                <a:solidFill>
                  <a:srgbClr val="010000"/>
                </a:solidFill>
                <a:latin typeface="Courier New" pitchFamily="49" charset="0"/>
              </a:rPr>
              <a:t> main</a:t>
            </a:r>
          </a:p>
          <a:p>
            <a:pPr eaLnBrk="0" hangingPunct="0"/>
            <a:r>
              <a:rPr lang="fr-CA" altLang="en-US" sz="2000" b="1" dirty="0">
                <a:solidFill>
                  <a:srgbClr val="010000"/>
                </a:solidFill>
                <a:latin typeface="Courier New" pitchFamily="49" charset="0"/>
              </a:rPr>
              <a:t>m</a:t>
            </a:r>
            <a:r>
              <a:rPr lang="fr-CA" altLang="en-US" sz="2000" b="1" dirty="0" smtClean="0">
                <a:solidFill>
                  <a:srgbClr val="010000"/>
                </a:solidFill>
                <a:latin typeface="Courier New" pitchFamily="49" charset="0"/>
              </a:rPr>
              <a:t>ain ENDP</a:t>
            </a:r>
            <a:endParaRPr lang="en-US" altLang="en-US" sz="2000" b="1" dirty="0" smtClean="0">
              <a:solidFill>
                <a:srgbClr val="010000"/>
              </a:solidFill>
              <a:latin typeface="Courier New" pitchFamily="49" charset="0"/>
            </a:endParaRPr>
          </a:p>
          <a:p>
            <a:pPr eaLnBrk="0" hangingPunct="0"/>
            <a:r>
              <a:rPr lang="en-US" altLang="en-US" sz="2000" b="1" dirty="0" smtClean="0">
                <a:solidFill>
                  <a:srgbClr val="010000"/>
                </a:solidFill>
                <a:latin typeface="Courier New" pitchFamily="49" charset="0"/>
              </a:rPr>
              <a:t>include Wsint.asm</a:t>
            </a:r>
          </a:p>
          <a:p>
            <a:pPr eaLnBrk="0" hangingPunct="0"/>
            <a:r>
              <a:rPr lang="en-US" altLang="en-US" sz="2000" b="1" dirty="0" smtClean="0">
                <a:solidFill>
                  <a:srgbClr val="010000"/>
                </a:solidFill>
                <a:latin typeface="Courier New" pitchFamily="49" charset="0"/>
              </a:rPr>
              <a:t>include Rint.asm</a:t>
            </a:r>
          </a:p>
          <a:p>
            <a:pPr eaLnBrk="0" hangingPunct="0"/>
            <a:r>
              <a:rPr lang="en-US" altLang="en-US" sz="2000" b="1" dirty="0" smtClean="0">
                <a:solidFill>
                  <a:srgbClr val="010000"/>
                </a:solidFill>
                <a:latin typeface="Courier New" pitchFamily="49" charset="0"/>
              </a:rPr>
              <a:t>END main</a:t>
            </a:r>
            <a:endParaRPr lang="fr-CA" altLang="en-US" sz="2000" b="1" dirty="0" smtClean="0">
              <a:solidFill>
                <a:srgbClr val="010000"/>
              </a:solidFill>
              <a:latin typeface="Courier New" pitchFamily="49" charset="0"/>
            </a:endParaRPr>
          </a:p>
        </p:txBody>
      </p:sp>
    </p:spTree>
    <p:extLst>
      <p:ext uri="{BB962C8B-B14F-4D97-AF65-F5344CB8AC3E}">
        <p14:creationId xmlns:p14="http://schemas.microsoft.com/office/powerpoint/2010/main" val="434121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A82AD090-0C58-4841-90D7-96AAEF270566}" type="slidenum">
              <a:rPr lang="en-US" altLang="en-US"/>
              <a:pPr/>
              <a:t>6</a:t>
            </a:fld>
            <a:endParaRPr lang="en-US" altLang="en-US"/>
          </a:p>
        </p:txBody>
      </p:sp>
      <p:sp>
        <p:nvSpPr>
          <p:cNvPr id="139266" name="Rectangle 1026"/>
          <p:cNvSpPr>
            <a:spLocks noGrp="1" noChangeArrowheads="1"/>
          </p:cNvSpPr>
          <p:nvPr>
            <p:ph type="title"/>
          </p:nvPr>
        </p:nvSpPr>
        <p:spPr/>
        <p:txBody>
          <a:bodyPr/>
          <a:lstStyle/>
          <a:p>
            <a:r>
              <a:rPr lang="en-US" altLang="en-US"/>
              <a:t>Your turn . . .</a:t>
            </a:r>
          </a:p>
        </p:txBody>
      </p:sp>
      <p:sp>
        <p:nvSpPr>
          <p:cNvPr id="139267" name="Text Box 1027"/>
          <p:cNvSpPr txBox="1">
            <a:spLocks noChangeArrowheads="1"/>
          </p:cNvSpPr>
          <p:nvPr/>
        </p:nvSpPr>
        <p:spPr bwMode="auto">
          <a:xfrm>
            <a:off x="2057400" y="21336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eax,00128765h</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ecx,10000h</a:t>
            </a:r>
          </a:p>
          <a:p>
            <a:pPr>
              <a:lnSpc>
                <a:spcPct val="50000"/>
              </a:lnSpc>
              <a:spcBef>
                <a:spcPct val="50000"/>
              </a:spcBef>
            </a:pPr>
            <a:r>
              <a:rPr lang="en-US" altLang="en-US" sz="1800" b="1" dirty="0" err="1">
                <a:latin typeface="Courier New" pitchFamily="49" charset="0"/>
              </a:rPr>
              <a:t>mul</a:t>
            </a:r>
            <a:r>
              <a:rPr lang="en-US" altLang="en-US" sz="1800" b="1" dirty="0">
                <a:latin typeface="Courier New" pitchFamily="49" charset="0"/>
              </a:rPr>
              <a:t> </a:t>
            </a:r>
            <a:r>
              <a:rPr lang="en-US" altLang="en-US" sz="1800" b="1" dirty="0" err="1">
                <a:latin typeface="Courier New" pitchFamily="49" charset="0"/>
              </a:rPr>
              <a:t>ecx</a:t>
            </a:r>
            <a:endParaRPr lang="en-US" altLang="en-US" sz="1800" b="1" dirty="0">
              <a:latin typeface="Courier New" pitchFamily="49" charset="0"/>
            </a:endParaRPr>
          </a:p>
        </p:txBody>
      </p:sp>
      <p:sp>
        <p:nvSpPr>
          <p:cNvPr id="139268" name="Text Box 1028"/>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t>What will be the hexadecimal values of EDX, EAX, and the Carry flag after the following instructions execute?</a:t>
            </a:r>
          </a:p>
        </p:txBody>
      </p:sp>
      <p:sp>
        <p:nvSpPr>
          <p:cNvPr id="139269" name="Text Box 1029"/>
          <p:cNvSpPr txBox="1">
            <a:spLocks noChangeArrowheads="1"/>
          </p:cNvSpPr>
          <p:nvPr/>
        </p:nvSpPr>
        <p:spPr bwMode="auto">
          <a:xfrm>
            <a:off x="1066800" y="3657600"/>
            <a:ext cx="6400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solidFill>
                  <a:schemeClr val="tx2"/>
                </a:solidFill>
              </a:rPr>
              <a:t>EDX = 00000012h, EAX = 87650000h, CF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69"/>
                                        </p:tgtEl>
                                        <p:attrNameLst>
                                          <p:attrName>style.visibility</p:attrName>
                                        </p:attrNameLst>
                                      </p:cBhvr>
                                      <p:to>
                                        <p:strVal val="visible"/>
                                      </p:to>
                                    </p:set>
                                    <p:animEffect transition="in" filter="dissolve">
                                      <p:cBhvr>
                                        <p:cTn id="7" dur="500"/>
                                        <p:tgtEl>
                                          <p:spTgt spid="139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800ED0FF-8FFD-4FCC-8399-CE653B4BEDB0}" type="slidenum">
              <a:rPr lang="en-US" altLang="en-US"/>
              <a:pPr/>
              <a:t>7</a:t>
            </a:fld>
            <a:endParaRPr lang="en-US" altLang="en-US"/>
          </a:p>
        </p:txBody>
      </p:sp>
      <p:sp>
        <p:nvSpPr>
          <p:cNvPr id="99330" name="Rectangle 2"/>
          <p:cNvSpPr>
            <a:spLocks noGrp="1" noChangeArrowheads="1"/>
          </p:cNvSpPr>
          <p:nvPr>
            <p:ph type="title"/>
          </p:nvPr>
        </p:nvSpPr>
        <p:spPr/>
        <p:txBody>
          <a:bodyPr/>
          <a:lstStyle/>
          <a:p>
            <a:r>
              <a:rPr lang="en-US" altLang="en-US" dirty="0"/>
              <a:t>IMUL Instruction</a:t>
            </a:r>
          </a:p>
        </p:txBody>
      </p:sp>
      <p:sp>
        <p:nvSpPr>
          <p:cNvPr id="99331" name="Rectangle 3"/>
          <p:cNvSpPr>
            <a:spLocks noGrp="1" noChangeArrowheads="1"/>
          </p:cNvSpPr>
          <p:nvPr>
            <p:ph type="body" idx="1"/>
          </p:nvPr>
        </p:nvSpPr>
        <p:spPr>
          <a:xfrm>
            <a:off x="685800" y="1143000"/>
            <a:ext cx="7772400" cy="1600200"/>
          </a:xfrm>
        </p:spPr>
        <p:txBody>
          <a:bodyPr/>
          <a:lstStyle/>
          <a:p>
            <a:pPr>
              <a:lnSpc>
                <a:spcPct val="90000"/>
              </a:lnSpc>
            </a:pPr>
            <a:r>
              <a:rPr lang="en-US" altLang="en-US" dirty="0"/>
              <a:t>IMUL (signed integer multiply ) multiplies an 8-, 16-, or 32-bit signed operand by either AL, AX, or EAX</a:t>
            </a:r>
          </a:p>
          <a:p>
            <a:pPr>
              <a:lnSpc>
                <a:spcPct val="90000"/>
              </a:lnSpc>
            </a:pPr>
            <a:r>
              <a:rPr lang="en-US" altLang="en-US" dirty="0"/>
              <a:t>Preserves the sign of the product by sign-extending it into the upper half of the destination register</a:t>
            </a:r>
          </a:p>
        </p:txBody>
      </p:sp>
      <p:sp>
        <p:nvSpPr>
          <p:cNvPr id="99332" name="Rectangle 4"/>
          <p:cNvSpPr>
            <a:spLocks noChangeArrowheads="1"/>
          </p:cNvSpPr>
          <p:nvPr/>
        </p:nvSpPr>
        <p:spPr bwMode="auto">
          <a:xfrm>
            <a:off x="762000" y="28956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dirty="0">
                <a:latin typeface="Arial" charset="0"/>
              </a:rPr>
              <a:t>Example: multiply 48 * 4, using 8-bit operands:</a:t>
            </a:r>
          </a:p>
        </p:txBody>
      </p:sp>
      <p:sp>
        <p:nvSpPr>
          <p:cNvPr id="99333" name="Text Box 5"/>
          <p:cNvSpPr txBox="1">
            <a:spLocks noChangeArrowheads="1"/>
          </p:cNvSpPr>
          <p:nvPr/>
        </p:nvSpPr>
        <p:spPr bwMode="auto">
          <a:xfrm>
            <a:off x="1524000" y="3505200"/>
            <a:ext cx="5257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pitchFamily="18" charset="0"/>
              </a:defRPr>
            </a:lvl1pPr>
            <a:lvl2pPr>
              <a:tabLst>
                <a:tab pos="457200" algn="l"/>
                <a:tab pos="2286000" algn="l"/>
              </a:tabLst>
              <a:defRPr sz="2400">
                <a:solidFill>
                  <a:schemeClr val="tx1"/>
                </a:solidFill>
                <a:latin typeface="Times New Roman" pitchFamily="18" charset="0"/>
              </a:defRPr>
            </a:lvl2pPr>
            <a:lvl3pPr>
              <a:tabLst>
                <a:tab pos="457200" algn="l"/>
                <a:tab pos="2286000" algn="l"/>
              </a:tabLst>
              <a:defRPr sz="2400">
                <a:solidFill>
                  <a:schemeClr val="tx1"/>
                </a:solidFill>
                <a:latin typeface="Times New Roman" pitchFamily="18" charset="0"/>
              </a:defRPr>
            </a:lvl3pPr>
            <a:lvl4pPr>
              <a:tabLst>
                <a:tab pos="457200" algn="l"/>
                <a:tab pos="2286000" algn="l"/>
              </a:tabLst>
              <a:defRPr sz="2400">
                <a:solidFill>
                  <a:schemeClr val="tx1"/>
                </a:solidFill>
                <a:latin typeface="Times New Roman" pitchFamily="18" charset="0"/>
              </a:defRPr>
            </a:lvl4pPr>
            <a:lvl5pPr>
              <a:tabLst>
                <a:tab pos="457200" algn="l"/>
                <a:tab pos="2286000" algn="l"/>
              </a:tabLst>
              <a:defRPr sz="2400">
                <a:solidFill>
                  <a:schemeClr val="tx1"/>
                </a:solidFill>
                <a:latin typeface="Times New Roman" pitchFamily="18" charset="0"/>
              </a:defRPr>
            </a:lvl5pPr>
            <a:lvl6pPr fontAlgn="base">
              <a:spcBef>
                <a:spcPct val="0"/>
              </a:spcBef>
              <a:spcAft>
                <a:spcPct val="0"/>
              </a:spcAft>
              <a:tabLst>
                <a:tab pos="457200" algn="l"/>
                <a:tab pos="2286000" algn="l"/>
              </a:tabLst>
              <a:defRPr sz="2400">
                <a:solidFill>
                  <a:schemeClr val="tx1"/>
                </a:solidFill>
                <a:latin typeface="Times New Roman" pitchFamily="18" charset="0"/>
              </a:defRPr>
            </a:lvl6pPr>
            <a:lvl7pPr fontAlgn="base">
              <a:spcBef>
                <a:spcPct val="0"/>
              </a:spcBef>
              <a:spcAft>
                <a:spcPct val="0"/>
              </a:spcAft>
              <a:tabLst>
                <a:tab pos="457200" algn="l"/>
                <a:tab pos="2286000" algn="l"/>
              </a:tabLst>
              <a:defRPr sz="2400">
                <a:solidFill>
                  <a:schemeClr val="tx1"/>
                </a:solidFill>
                <a:latin typeface="Times New Roman" pitchFamily="18" charset="0"/>
              </a:defRPr>
            </a:lvl7pPr>
            <a:lvl8pPr fontAlgn="base">
              <a:spcBef>
                <a:spcPct val="0"/>
              </a:spcBef>
              <a:spcAft>
                <a:spcPct val="0"/>
              </a:spcAft>
              <a:tabLst>
                <a:tab pos="457200" algn="l"/>
                <a:tab pos="2286000" algn="l"/>
              </a:tabLst>
              <a:defRPr sz="2400">
                <a:solidFill>
                  <a:schemeClr val="tx1"/>
                </a:solidFill>
                <a:latin typeface="Times New Roman" pitchFamily="18" charset="0"/>
              </a:defRPr>
            </a:lvl8pPr>
            <a:lvl9pPr fontAlgn="base">
              <a:spcBef>
                <a:spcPct val="0"/>
              </a:spcBef>
              <a:spcAft>
                <a:spcPct val="0"/>
              </a:spcAft>
              <a:tabLst>
                <a:tab pos="457200" algn="l"/>
                <a:tab pos="22860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al,48</a:t>
            </a:r>
          </a:p>
          <a:p>
            <a:pPr>
              <a:lnSpc>
                <a:spcPct val="50000"/>
              </a:lnSpc>
              <a:spcBef>
                <a:spcPct val="50000"/>
              </a:spcBef>
            </a:pPr>
            <a:r>
              <a:rPr lang="en-US" altLang="en-US" sz="1800" b="1">
                <a:latin typeface="Courier New" pitchFamily="49" charset="0"/>
              </a:rPr>
              <a:t>mov  bl,4</a:t>
            </a:r>
          </a:p>
          <a:p>
            <a:pPr>
              <a:lnSpc>
                <a:spcPct val="50000"/>
              </a:lnSpc>
              <a:spcBef>
                <a:spcPct val="50000"/>
              </a:spcBef>
            </a:pPr>
            <a:r>
              <a:rPr lang="en-US" altLang="en-US" sz="1800" b="1">
                <a:latin typeface="Courier New" pitchFamily="49" charset="0"/>
              </a:rPr>
              <a:t>imul bl	; AX = 00C0h, OF=1</a:t>
            </a:r>
          </a:p>
        </p:txBody>
      </p:sp>
      <p:sp>
        <p:nvSpPr>
          <p:cNvPr id="99334" name="Text Box 6"/>
          <p:cNvSpPr txBox="1">
            <a:spLocks noChangeArrowheads="1"/>
          </p:cNvSpPr>
          <p:nvPr/>
        </p:nvSpPr>
        <p:spPr bwMode="auto">
          <a:xfrm>
            <a:off x="304800" y="4724400"/>
            <a:ext cx="8686800"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dirty="0"/>
              <a:t>OF=1 because AH is not a sign extension of AL</a:t>
            </a:r>
            <a:r>
              <a:rPr lang="en-US" altLang="en-US" dirty="0" smtClean="0"/>
              <a:t>.</a:t>
            </a:r>
          </a:p>
          <a:p>
            <a:pPr>
              <a:spcBef>
                <a:spcPct val="50000"/>
              </a:spcBef>
            </a:pPr>
            <a:r>
              <a:rPr lang="en-US" altLang="en-US" sz="2400" dirty="0">
                <a:solidFill>
                  <a:srgbClr val="FFC000"/>
                </a:solidFill>
              </a:rPr>
              <a:t>O</a:t>
            </a:r>
            <a:r>
              <a:rPr lang="en-US" altLang="en-US" sz="2400" dirty="0" smtClean="0">
                <a:solidFill>
                  <a:srgbClr val="FFC000"/>
                </a:solidFill>
              </a:rPr>
              <a:t>F=1 if and only if the product cannot be contained within the least significant half (</a:t>
            </a:r>
            <a:r>
              <a:rPr lang="en-US" altLang="en-US" sz="2400" dirty="0" err="1" smtClean="0">
                <a:solidFill>
                  <a:srgbClr val="FFC000"/>
                </a:solidFill>
              </a:rPr>
              <a:t>lsh</a:t>
            </a:r>
            <a:r>
              <a:rPr lang="en-US" altLang="en-US" sz="2400" dirty="0" smtClean="0">
                <a:solidFill>
                  <a:srgbClr val="FFC000"/>
                </a:solidFill>
              </a:rPr>
              <a:t>) of its storage location</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C13AA4B2-C7DB-4877-8384-10FDBEEE0E95}" type="slidenum">
              <a:rPr lang="en-US" altLang="en-US"/>
              <a:pPr/>
              <a:t>8</a:t>
            </a:fld>
            <a:endParaRPr lang="en-US" altLang="en-US"/>
          </a:p>
        </p:txBody>
      </p:sp>
      <p:sp>
        <p:nvSpPr>
          <p:cNvPr id="118786" name="Rectangle 2"/>
          <p:cNvSpPr>
            <a:spLocks noGrp="1" noChangeArrowheads="1"/>
          </p:cNvSpPr>
          <p:nvPr>
            <p:ph type="title"/>
          </p:nvPr>
        </p:nvSpPr>
        <p:spPr/>
        <p:txBody>
          <a:bodyPr/>
          <a:lstStyle/>
          <a:p>
            <a:r>
              <a:rPr lang="en-US" altLang="en-US"/>
              <a:t>IMUL Examples</a:t>
            </a:r>
          </a:p>
        </p:txBody>
      </p:sp>
      <p:sp>
        <p:nvSpPr>
          <p:cNvPr id="118788" name="Rectangle 4"/>
          <p:cNvSpPr>
            <a:spLocks noChangeArrowheads="1"/>
          </p:cNvSpPr>
          <p:nvPr/>
        </p:nvSpPr>
        <p:spPr bwMode="auto">
          <a:xfrm>
            <a:off x="762000" y="1219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Multiply 4,823,424 *  </a:t>
            </a:r>
            <a:r>
              <a:rPr lang="en-US" altLang="en-US">
                <a:latin typeface="Symbol" pitchFamily="18" charset="2"/>
              </a:rPr>
              <a:t>-</a:t>
            </a:r>
            <a:r>
              <a:rPr lang="en-US" altLang="en-US">
                <a:latin typeface="Arial" charset="0"/>
              </a:rPr>
              <a:t>423:</a:t>
            </a:r>
          </a:p>
        </p:txBody>
      </p:sp>
      <p:sp>
        <p:nvSpPr>
          <p:cNvPr id="118789" name="Text Box 5"/>
          <p:cNvSpPr txBox="1">
            <a:spLocks noChangeArrowheads="1"/>
          </p:cNvSpPr>
          <p:nvPr/>
        </p:nvSpPr>
        <p:spPr bwMode="auto">
          <a:xfrm>
            <a:off x="762000" y="1828800"/>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pitchFamily="18" charset="0"/>
              </a:defRPr>
            </a:lvl1pPr>
            <a:lvl2pPr>
              <a:tabLst>
                <a:tab pos="457200" algn="l"/>
                <a:tab pos="2286000" algn="l"/>
              </a:tabLst>
              <a:defRPr sz="2400">
                <a:solidFill>
                  <a:schemeClr val="tx1"/>
                </a:solidFill>
                <a:latin typeface="Times New Roman" pitchFamily="18" charset="0"/>
              </a:defRPr>
            </a:lvl2pPr>
            <a:lvl3pPr>
              <a:tabLst>
                <a:tab pos="457200" algn="l"/>
                <a:tab pos="2286000" algn="l"/>
              </a:tabLst>
              <a:defRPr sz="2400">
                <a:solidFill>
                  <a:schemeClr val="tx1"/>
                </a:solidFill>
                <a:latin typeface="Times New Roman" pitchFamily="18" charset="0"/>
              </a:defRPr>
            </a:lvl3pPr>
            <a:lvl4pPr>
              <a:tabLst>
                <a:tab pos="457200" algn="l"/>
                <a:tab pos="2286000" algn="l"/>
              </a:tabLst>
              <a:defRPr sz="2400">
                <a:solidFill>
                  <a:schemeClr val="tx1"/>
                </a:solidFill>
                <a:latin typeface="Times New Roman" pitchFamily="18" charset="0"/>
              </a:defRPr>
            </a:lvl4pPr>
            <a:lvl5pPr>
              <a:tabLst>
                <a:tab pos="457200" algn="l"/>
                <a:tab pos="2286000" algn="l"/>
              </a:tabLst>
              <a:defRPr sz="2400">
                <a:solidFill>
                  <a:schemeClr val="tx1"/>
                </a:solidFill>
                <a:latin typeface="Times New Roman" pitchFamily="18" charset="0"/>
              </a:defRPr>
            </a:lvl5pPr>
            <a:lvl6pPr fontAlgn="base">
              <a:spcBef>
                <a:spcPct val="0"/>
              </a:spcBef>
              <a:spcAft>
                <a:spcPct val="0"/>
              </a:spcAft>
              <a:tabLst>
                <a:tab pos="457200" algn="l"/>
                <a:tab pos="2286000" algn="l"/>
              </a:tabLst>
              <a:defRPr sz="2400">
                <a:solidFill>
                  <a:schemeClr val="tx1"/>
                </a:solidFill>
                <a:latin typeface="Times New Roman" pitchFamily="18" charset="0"/>
              </a:defRPr>
            </a:lvl6pPr>
            <a:lvl7pPr fontAlgn="base">
              <a:spcBef>
                <a:spcPct val="0"/>
              </a:spcBef>
              <a:spcAft>
                <a:spcPct val="0"/>
              </a:spcAft>
              <a:tabLst>
                <a:tab pos="457200" algn="l"/>
                <a:tab pos="2286000" algn="l"/>
              </a:tabLst>
              <a:defRPr sz="2400">
                <a:solidFill>
                  <a:schemeClr val="tx1"/>
                </a:solidFill>
                <a:latin typeface="Times New Roman" pitchFamily="18" charset="0"/>
              </a:defRPr>
            </a:lvl7pPr>
            <a:lvl8pPr fontAlgn="base">
              <a:spcBef>
                <a:spcPct val="0"/>
              </a:spcBef>
              <a:spcAft>
                <a:spcPct val="0"/>
              </a:spcAft>
              <a:tabLst>
                <a:tab pos="457200" algn="l"/>
                <a:tab pos="2286000" algn="l"/>
              </a:tabLst>
              <a:defRPr sz="2400">
                <a:solidFill>
                  <a:schemeClr val="tx1"/>
                </a:solidFill>
                <a:latin typeface="Times New Roman" pitchFamily="18" charset="0"/>
              </a:defRPr>
            </a:lvl8pPr>
            <a:lvl9pPr fontAlgn="base">
              <a:spcBef>
                <a:spcPct val="0"/>
              </a:spcBef>
              <a:spcAft>
                <a:spcPct val="0"/>
              </a:spcAft>
              <a:tabLst>
                <a:tab pos="457200" algn="l"/>
                <a:tab pos="22860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eax,4823424</a:t>
            </a:r>
          </a:p>
          <a:p>
            <a:pPr>
              <a:lnSpc>
                <a:spcPct val="50000"/>
              </a:lnSpc>
              <a:spcBef>
                <a:spcPct val="50000"/>
              </a:spcBef>
            </a:pPr>
            <a:r>
              <a:rPr lang="en-US" altLang="en-US" sz="1800" b="1">
                <a:latin typeface="Courier New" pitchFamily="49" charset="0"/>
              </a:rPr>
              <a:t>mov ebx,-423</a:t>
            </a:r>
          </a:p>
          <a:p>
            <a:pPr>
              <a:lnSpc>
                <a:spcPct val="50000"/>
              </a:lnSpc>
              <a:spcBef>
                <a:spcPct val="50000"/>
              </a:spcBef>
            </a:pPr>
            <a:r>
              <a:rPr lang="en-US" altLang="en-US" sz="1800" b="1">
                <a:latin typeface="Courier New" pitchFamily="49" charset="0"/>
              </a:rPr>
              <a:t>imul ebx	; EDX:EAX = FFFFFFFF86635D80h, OF=0</a:t>
            </a:r>
          </a:p>
        </p:txBody>
      </p:sp>
      <p:sp>
        <p:nvSpPr>
          <p:cNvPr id="118790" name="Text Box 6"/>
          <p:cNvSpPr txBox="1">
            <a:spLocks noChangeArrowheads="1"/>
          </p:cNvSpPr>
          <p:nvPr/>
        </p:nvSpPr>
        <p:spPr bwMode="auto">
          <a:xfrm>
            <a:off x="762000" y="3352800"/>
            <a:ext cx="6705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OF=0 because EDX is a sign extension of EAX.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CD9F6AA2-B4B7-48CC-A241-1C70C8E52D3B}" type="slidenum">
              <a:rPr lang="en-US" altLang="en-US"/>
              <a:pPr/>
              <a:t>9</a:t>
            </a:fld>
            <a:endParaRPr lang="en-US" altLang="en-US"/>
          </a:p>
        </p:txBody>
      </p:sp>
      <p:sp>
        <p:nvSpPr>
          <p:cNvPr id="140290" name="Rectangle 2"/>
          <p:cNvSpPr>
            <a:spLocks noGrp="1" noChangeArrowheads="1"/>
          </p:cNvSpPr>
          <p:nvPr>
            <p:ph type="title"/>
          </p:nvPr>
        </p:nvSpPr>
        <p:spPr/>
        <p:txBody>
          <a:bodyPr/>
          <a:lstStyle/>
          <a:p>
            <a:r>
              <a:rPr lang="en-US" altLang="en-US"/>
              <a:t>Your turn . . .</a:t>
            </a:r>
          </a:p>
        </p:txBody>
      </p:sp>
      <p:sp>
        <p:nvSpPr>
          <p:cNvPr id="140291" name="Text Box 3"/>
          <p:cNvSpPr txBox="1">
            <a:spLocks noChangeArrowheads="1"/>
          </p:cNvSpPr>
          <p:nvPr/>
        </p:nvSpPr>
        <p:spPr bwMode="auto">
          <a:xfrm>
            <a:off x="2057400" y="21336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ax,8760h</a:t>
            </a:r>
          </a:p>
          <a:p>
            <a:pPr>
              <a:lnSpc>
                <a:spcPct val="50000"/>
              </a:lnSpc>
              <a:spcBef>
                <a:spcPct val="50000"/>
              </a:spcBef>
            </a:pPr>
            <a:r>
              <a:rPr lang="en-US" altLang="en-US" sz="1800" b="1">
                <a:latin typeface="Courier New" pitchFamily="49" charset="0"/>
              </a:rPr>
              <a:t>mov bx,100h</a:t>
            </a:r>
          </a:p>
          <a:p>
            <a:pPr>
              <a:lnSpc>
                <a:spcPct val="50000"/>
              </a:lnSpc>
              <a:spcBef>
                <a:spcPct val="50000"/>
              </a:spcBef>
            </a:pPr>
            <a:r>
              <a:rPr lang="en-US" altLang="en-US" sz="1800" b="1">
                <a:latin typeface="Courier New" pitchFamily="49" charset="0"/>
              </a:rPr>
              <a:t>imul bx	</a:t>
            </a:r>
          </a:p>
        </p:txBody>
      </p:sp>
      <p:sp>
        <p:nvSpPr>
          <p:cNvPr id="140292"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What will be the hexadecimal values of DX, AX, and the Carry flag after the following instructions execute?</a:t>
            </a:r>
          </a:p>
        </p:txBody>
      </p:sp>
      <p:sp>
        <p:nvSpPr>
          <p:cNvPr id="140293" name="Text Box 5"/>
          <p:cNvSpPr txBox="1">
            <a:spLocks noChangeArrowheads="1"/>
          </p:cNvSpPr>
          <p:nvPr/>
        </p:nvSpPr>
        <p:spPr bwMode="auto">
          <a:xfrm>
            <a:off x="1066800" y="3657600"/>
            <a:ext cx="6400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chemeClr val="tx2"/>
                </a:solidFill>
              </a:rPr>
              <a:t>DX = FF87h, AX = 6000h, OF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dissolve">
                                      <p:cBhvr>
                                        <p:cTn id="7" dur="5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utoUpdateAnimBg="0"/>
    </p:bld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4253</TotalTime>
  <Words>3449</Words>
  <Application>Microsoft Macintosh PowerPoint</Application>
  <PresentationFormat>On-screen Show (4:3)</PresentationFormat>
  <Paragraphs>738</Paragraphs>
  <Slides>58</Slides>
  <Notes>19</Notes>
  <HiddenSlides>0</HiddenSlides>
  <MMClips>0</MMClips>
  <ScaleCrop>false</ScaleCrop>
  <HeadingPairs>
    <vt:vector size="8" baseType="variant">
      <vt:variant>
        <vt:lpstr>Fonts Used</vt:lpstr>
      </vt:variant>
      <vt:variant>
        <vt:i4>8</vt:i4>
      </vt:variant>
      <vt:variant>
        <vt:lpstr>Theme</vt:lpstr>
      </vt:variant>
      <vt:variant>
        <vt:i4>11</vt:i4>
      </vt:variant>
      <vt:variant>
        <vt:lpstr>Embedded OLE Servers</vt:lpstr>
      </vt:variant>
      <vt:variant>
        <vt:i4>1</vt:i4>
      </vt:variant>
      <vt:variant>
        <vt:lpstr>Slide Titles</vt:lpstr>
      </vt:variant>
      <vt:variant>
        <vt:i4>58</vt:i4>
      </vt:variant>
    </vt:vector>
  </HeadingPairs>
  <TitlesOfParts>
    <vt:vector size="78" baseType="lpstr">
      <vt:lpstr>Arial Black</vt:lpstr>
      <vt:lpstr>Arial Narrow</vt:lpstr>
      <vt:lpstr>Courier New</vt:lpstr>
      <vt:lpstr>Monotype Sorts</vt:lpstr>
      <vt:lpstr>Symbol</vt:lpstr>
      <vt:lpstr>Times New Roman</vt:lpstr>
      <vt:lpstr>Wingdings</vt:lpstr>
      <vt:lpstr>Arial</vt:lpstr>
      <vt:lpstr>Soaring</vt:lpstr>
      <vt:lpstr>CodeStyle</vt:lpstr>
      <vt:lpstr>1_CodeStyle</vt:lpstr>
      <vt:lpstr>2_CodeStyle</vt:lpstr>
      <vt:lpstr>3_CodeStyle</vt:lpstr>
      <vt:lpstr>4_CodeStyle</vt:lpstr>
      <vt:lpstr>5_CodeStyle</vt:lpstr>
      <vt:lpstr>6_CodeStyle</vt:lpstr>
      <vt:lpstr>7_CodeStyle</vt:lpstr>
      <vt:lpstr>8_CodeStyle</vt:lpstr>
      <vt:lpstr>9_CodeStyle</vt:lpstr>
      <vt:lpstr>VISIO</vt:lpstr>
      <vt:lpstr>Assembly Language for x86 Processors 6th Edition </vt:lpstr>
      <vt:lpstr>Integer Multiplication</vt:lpstr>
      <vt:lpstr>MUL Instruction</vt:lpstr>
      <vt:lpstr>MUL Examples</vt:lpstr>
      <vt:lpstr>Your turn . . .</vt:lpstr>
      <vt:lpstr>Your turn . . .</vt:lpstr>
      <vt:lpstr>IMUL Instruction</vt:lpstr>
      <vt:lpstr>IMUL Examples</vt:lpstr>
      <vt:lpstr>Your turn . . .</vt:lpstr>
      <vt:lpstr>Two-Operand Form for IMUL </vt:lpstr>
      <vt:lpstr>Examples of MUL and IMUL</vt:lpstr>
      <vt:lpstr>Examples of MUL and IMUL (cont.)</vt:lpstr>
      <vt:lpstr>Exercise 1</vt:lpstr>
      <vt:lpstr>Integer Division</vt:lpstr>
      <vt:lpstr>DIV Instruction</vt:lpstr>
      <vt:lpstr>DIV Examples</vt:lpstr>
      <vt:lpstr>Your turn . . .</vt:lpstr>
      <vt:lpstr>Your turn . . .</vt:lpstr>
      <vt:lpstr>Signed Integer Division (IDIV)</vt:lpstr>
      <vt:lpstr>CBW, CWD, CDQ Instructions</vt:lpstr>
      <vt:lpstr>IDIV Instruction</vt:lpstr>
      <vt:lpstr>IDIV Examples</vt:lpstr>
      <vt:lpstr>Your turn . . .</vt:lpstr>
      <vt:lpstr>Examples of DIV and IDIV</vt:lpstr>
      <vt:lpstr>Examples of DIV and IDIV (cont.)</vt:lpstr>
      <vt:lpstr>Exercise 2</vt:lpstr>
      <vt:lpstr>Preparing for a division</vt:lpstr>
      <vt:lpstr>Preparing for DIV or IDIV</vt:lpstr>
      <vt:lpstr>Unsigned Arithmetic Expressions</vt:lpstr>
      <vt:lpstr>Signed Arithmetic Expressions  (1 of 2)</vt:lpstr>
      <vt:lpstr>Signed Arithmetic Expressions  (2 of 2)</vt:lpstr>
      <vt:lpstr>Your turn . . .</vt:lpstr>
      <vt:lpstr>Your turn . . .</vt:lpstr>
      <vt:lpstr>Your turn . . .</vt:lpstr>
      <vt:lpstr>Binary-Coded Decimal</vt:lpstr>
      <vt:lpstr>ASCII Decimal</vt:lpstr>
      <vt:lpstr>AAA Instruction</vt:lpstr>
      <vt:lpstr>AAS Instruction</vt:lpstr>
      <vt:lpstr>AAM Instruction</vt:lpstr>
      <vt:lpstr>AAD Instruction</vt:lpstr>
      <vt:lpstr>Packed Decimal Arithmetic</vt:lpstr>
      <vt:lpstr>DAA Instruction</vt:lpstr>
      <vt:lpstr>DAA Logic</vt:lpstr>
      <vt:lpstr>DAA Examples</vt:lpstr>
      <vt:lpstr>Your turn . . .</vt:lpstr>
      <vt:lpstr>DAS Instruction</vt:lpstr>
      <vt:lpstr>DAS Logic</vt:lpstr>
      <vt:lpstr>DAS Examples  (1 of 2)</vt:lpstr>
      <vt:lpstr>DAS Examples  (2 of 2)</vt:lpstr>
      <vt:lpstr>Your turn . . .</vt:lpstr>
      <vt:lpstr>The XLAT instruction</vt:lpstr>
      <vt:lpstr>Character Encoding</vt:lpstr>
      <vt:lpstr>PowerPoint Presentation</vt:lpstr>
      <vt:lpstr>Binary to ASCII Conversion</vt:lpstr>
      <vt:lpstr>Binary to ASCII Conversion (cont.)</vt:lpstr>
      <vt:lpstr>Binary to ASCII Conversion (cont.) [skip]</vt:lpstr>
      <vt:lpstr>ASCII to Binary Conversion</vt:lpstr>
      <vt:lpstr>ASCII to Binary Conversion (cont.) [skip]</vt:lpstr>
    </vt:vector>
  </TitlesOfParts>
  <Company>Prentice-Hall Publishing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subject>Integer Arithmetic</dc:subject>
  <dc:creator>Kip Irvine</dc:creator>
  <cp:lastModifiedBy>Alioune Ngom</cp:lastModifiedBy>
  <cp:revision>736</cp:revision>
  <cp:lastPrinted>1601-01-01T00:00:00Z</cp:lastPrinted>
  <dcterms:created xsi:type="dcterms:W3CDTF">2002-05-30T02:31:33Z</dcterms:created>
  <dcterms:modified xsi:type="dcterms:W3CDTF">2016-03-01T15:08:39Z</dcterms:modified>
</cp:coreProperties>
</file>