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9.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10.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11.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 id="2147483674" r:id="rId3"/>
    <p:sldMasterId id="2147483687" r:id="rId4"/>
    <p:sldMasterId id="2147483700" r:id="rId5"/>
    <p:sldMasterId id="2147483713" r:id="rId6"/>
    <p:sldMasterId id="2147483725" r:id="rId7"/>
    <p:sldMasterId id="2147483764" r:id="rId8"/>
    <p:sldMasterId id="2147483777" r:id="rId9"/>
    <p:sldMasterId id="2147483789" r:id="rId10"/>
    <p:sldMasterId id="2147483801" r:id="rId11"/>
    <p:sldMasterId id="2147483813" r:id="rId12"/>
  </p:sldMasterIdLst>
  <p:notesMasterIdLst>
    <p:notesMasterId r:id="rId98"/>
  </p:notesMasterIdLst>
  <p:handoutMasterIdLst>
    <p:handoutMasterId r:id="rId99"/>
  </p:handoutMasterIdLst>
  <p:sldIdLst>
    <p:sldId id="256" r:id="rId13"/>
    <p:sldId id="386" r:id="rId14"/>
    <p:sldId id="387" r:id="rId15"/>
    <p:sldId id="388" r:id="rId16"/>
    <p:sldId id="300" r:id="rId17"/>
    <p:sldId id="348" r:id="rId18"/>
    <p:sldId id="391" r:id="rId19"/>
    <p:sldId id="389" r:id="rId20"/>
    <p:sldId id="395" r:id="rId21"/>
    <p:sldId id="396" r:id="rId22"/>
    <p:sldId id="390" r:id="rId23"/>
    <p:sldId id="346" r:id="rId24"/>
    <p:sldId id="347" r:id="rId25"/>
    <p:sldId id="312" r:id="rId26"/>
    <p:sldId id="362" r:id="rId27"/>
    <p:sldId id="363" r:id="rId28"/>
    <p:sldId id="365" r:id="rId29"/>
    <p:sldId id="366" r:id="rId30"/>
    <p:sldId id="442" r:id="rId31"/>
    <p:sldId id="428" r:id="rId32"/>
    <p:sldId id="429" r:id="rId33"/>
    <p:sldId id="430" r:id="rId34"/>
    <p:sldId id="431" r:id="rId35"/>
    <p:sldId id="432" r:id="rId36"/>
    <p:sldId id="433" r:id="rId37"/>
    <p:sldId id="434" r:id="rId38"/>
    <p:sldId id="435" r:id="rId39"/>
    <p:sldId id="436" r:id="rId40"/>
    <p:sldId id="437" r:id="rId41"/>
    <p:sldId id="438" r:id="rId42"/>
    <p:sldId id="439" r:id="rId43"/>
    <p:sldId id="440" r:id="rId44"/>
    <p:sldId id="441" r:id="rId45"/>
    <p:sldId id="443" r:id="rId46"/>
    <p:sldId id="404" r:id="rId47"/>
    <p:sldId id="399" r:id="rId48"/>
    <p:sldId id="400" r:id="rId49"/>
    <p:sldId id="401" r:id="rId50"/>
    <p:sldId id="402" r:id="rId51"/>
    <p:sldId id="405" r:id="rId52"/>
    <p:sldId id="415" r:id="rId53"/>
    <p:sldId id="418" r:id="rId54"/>
    <p:sldId id="419" r:id="rId55"/>
    <p:sldId id="420" r:id="rId56"/>
    <p:sldId id="421" r:id="rId57"/>
    <p:sldId id="422" r:id="rId58"/>
    <p:sldId id="423" r:id="rId59"/>
    <p:sldId id="407" r:id="rId60"/>
    <p:sldId id="408" r:id="rId61"/>
    <p:sldId id="409" r:id="rId62"/>
    <p:sldId id="410" r:id="rId63"/>
    <p:sldId id="411" r:id="rId64"/>
    <p:sldId id="412" r:id="rId65"/>
    <p:sldId id="413" r:id="rId66"/>
    <p:sldId id="424" r:id="rId67"/>
    <p:sldId id="426" r:id="rId68"/>
    <p:sldId id="427" r:id="rId69"/>
    <p:sldId id="394" r:id="rId70"/>
    <p:sldId id="324" r:id="rId71"/>
    <p:sldId id="270" r:id="rId72"/>
    <p:sldId id="294" r:id="rId73"/>
    <p:sldId id="289" r:id="rId74"/>
    <p:sldId id="272" r:id="rId75"/>
    <p:sldId id="316" r:id="rId76"/>
    <p:sldId id="295" r:id="rId77"/>
    <p:sldId id="315" r:id="rId78"/>
    <p:sldId id="296" r:id="rId79"/>
    <p:sldId id="317" r:id="rId80"/>
    <p:sldId id="297" r:id="rId81"/>
    <p:sldId id="298" r:id="rId82"/>
    <p:sldId id="372" r:id="rId83"/>
    <p:sldId id="277" r:id="rId84"/>
    <p:sldId id="444" r:id="rId85"/>
    <p:sldId id="385" r:id="rId86"/>
    <p:sldId id="375" r:id="rId87"/>
    <p:sldId id="378" r:id="rId88"/>
    <p:sldId id="379" r:id="rId89"/>
    <p:sldId id="380" r:id="rId90"/>
    <p:sldId id="376" r:id="rId91"/>
    <p:sldId id="381" r:id="rId92"/>
    <p:sldId id="377" r:id="rId93"/>
    <p:sldId id="383" r:id="rId94"/>
    <p:sldId id="384" r:id="rId95"/>
    <p:sldId id="345" r:id="rId96"/>
    <p:sldId id="263" r:id="rId97"/>
  </p:sldIdLst>
  <p:sldSz cx="9144000" cy="6858000" type="screen4x3"/>
  <p:notesSz cx="7315200" cy="9601200"/>
  <p:defaultTextStyle>
    <a:defPPr>
      <a:defRPr lang="en-US"/>
    </a:defPPr>
    <a:lvl1pPr algn="l" rtl="0" fontAlgn="base">
      <a:spcBef>
        <a:spcPct val="0"/>
      </a:spcBef>
      <a:spcAft>
        <a:spcPct val="0"/>
      </a:spcAft>
      <a:defRPr sz="2100" b="1"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charset="0"/>
        <a:ea typeface="+mn-ea"/>
        <a:cs typeface="+mn-cs"/>
      </a:defRPr>
    </a:lvl2pPr>
    <a:lvl3pPr marL="914400" algn="l" rtl="0" fontAlgn="base">
      <a:spcBef>
        <a:spcPct val="0"/>
      </a:spcBef>
      <a:spcAft>
        <a:spcPct val="0"/>
      </a:spcAft>
      <a:defRPr sz="2100" b="1" kern="1200">
        <a:solidFill>
          <a:schemeClr val="tx1"/>
        </a:solidFill>
        <a:latin typeface="Arial" charset="0"/>
        <a:ea typeface="+mn-ea"/>
        <a:cs typeface="+mn-cs"/>
      </a:defRPr>
    </a:lvl3pPr>
    <a:lvl4pPr marL="1371600" algn="l" rtl="0" fontAlgn="base">
      <a:spcBef>
        <a:spcPct val="0"/>
      </a:spcBef>
      <a:spcAft>
        <a:spcPct val="0"/>
      </a:spcAft>
      <a:defRPr sz="2100" b="1" kern="1200">
        <a:solidFill>
          <a:schemeClr val="tx1"/>
        </a:solidFill>
        <a:latin typeface="Arial" charset="0"/>
        <a:ea typeface="+mn-ea"/>
        <a:cs typeface="+mn-cs"/>
      </a:defRPr>
    </a:lvl4pPr>
    <a:lvl5pPr marL="1828800" algn="l" rtl="0" fontAlgn="base">
      <a:spcBef>
        <a:spcPct val="0"/>
      </a:spcBef>
      <a:spcAft>
        <a:spcPct val="0"/>
      </a:spcAft>
      <a:defRPr sz="2100" b="1" kern="1200">
        <a:solidFill>
          <a:schemeClr val="tx1"/>
        </a:solidFill>
        <a:latin typeface="Arial" charset="0"/>
        <a:ea typeface="+mn-ea"/>
        <a:cs typeface="+mn-cs"/>
      </a:defRPr>
    </a:lvl5pPr>
    <a:lvl6pPr marL="2286000" algn="l" defTabSz="914400" rtl="0" eaLnBrk="1" latinLnBrk="0" hangingPunct="1">
      <a:defRPr sz="2100" b="1" kern="1200">
        <a:solidFill>
          <a:schemeClr val="tx1"/>
        </a:solidFill>
        <a:latin typeface="Arial" charset="0"/>
        <a:ea typeface="+mn-ea"/>
        <a:cs typeface="+mn-cs"/>
      </a:defRPr>
    </a:lvl6pPr>
    <a:lvl7pPr marL="2743200" algn="l" defTabSz="914400" rtl="0" eaLnBrk="1" latinLnBrk="0" hangingPunct="1">
      <a:defRPr sz="2100" b="1" kern="1200">
        <a:solidFill>
          <a:schemeClr val="tx1"/>
        </a:solidFill>
        <a:latin typeface="Arial" charset="0"/>
        <a:ea typeface="+mn-ea"/>
        <a:cs typeface="+mn-cs"/>
      </a:defRPr>
    </a:lvl7pPr>
    <a:lvl8pPr marL="3200400" algn="l" defTabSz="914400" rtl="0" eaLnBrk="1" latinLnBrk="0" hangingPunct="1">
      <a:defRPr sz="2100" b="1" kern="1200">
        <a:solidFill>
          <a:schemeClr val="tx1"/>
        </a:solidFill>
        <a:latin typeface="Arial" charset="0"/>
        <a:ea typeface="+mn-ea"/>
        <a:cs typeface="+mn-cs"/>
      </a:defRPr>
    </a:lvl8pPr>
    <a:lvl9pPr marL="3657600" algn="l" defTabSz="914400" rtl="0" eaLnBrk="1" latinLnBrk="0" hangingPunct="1">
      <a:defRPr sz="21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10" autoAdjust="0"/>
    <p:restoredTop sz="50000" autoAdjust="0"/>
  </p:normalViewPr>
  <p:slideViewPr>
    <p:cSldViewPr>
      <p:cViewPr varScale="1">
        <p:scale>
          <a:sx n="131" d="100"/>
          <a:sy n="131" d="100"/>
        </p:scale>
        <p:origin x="1656" y="18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705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slide" Target="slides/slide47.xml"/><Relationship Id="rId70" Type="http://schemas.openxmlformats.org/officeDocument/2006/relationships/slide" Target="slides/slide58.xml"/><Relationship Id="rId71" Type="http://schemas.openxmlformats.org/officeDocument/2006/relationships/slide" Target="slides/slide59.xml"/><Relationship Id="rId72" Type="http://schemas.openxmlformats.org/officeDocument/2006/relationships/slide" Target="slides/slide60.xml"/><Relationship Id="rId73" Type="http://schemas.openxmlformats.org/officeDocument/2006/relationships/slide" Target="slides/slide61.xml"/><Relationship Id="rId74" Type="http://schemas.openxmlformats.org/officeDocument/2006/relationships/slide" Target="slides/slide62.xml"/><Relationship Id="rId75" Type="http://schemas.openxmlformats.org/officeDocument/2006/relationships/slide" Target="slides/slide63.xml"/><Relationship Id="rId76" Type="http://schemas.openxmlformats.org/officeDocument/2006/relationships/slide" Target="slides/slide64.xml"/><Relationship Id="rId77" Type="http://schemas.openxmlformats.org/officeDocument/2006/relationships/slide" Target="slides/slide65.xml"/><Relationship Id="rId78" Type="http://schemas.openxmlformats.org/officeDocument/2006/relationships/slide" Target="slides/slide66.xml"/><Relationship Id="rId79" Type="http://schemas.openxmlformats.org/officeDocument/2006/relationships/slide" Target="slides/slide67.xml"/><Relationship Id="rId90" Type="http://schemas.openxmlformats.org/officeDocument/2006/relationships/slide" Target="slides/slide78.xml"/><Relationship Id="rId91" Type="http://schemas.openxmlformats.org/officeDocument/2006/relationships/slide" Target="slides/slide79.xml"/><Relationship Id="rId92" Type="http://schemas.openxmlformats.org/officeDocument/2006/relationships/slide" Target="slides/slide80.xml"/><Relationship Id="rId93" Type="http://schemas.openxmlformats.org/officeDocument/2006/relationships/slide" Target="slides/slide81.xml"/><Relationship Id="rId94" Type="http://schemas.openxmlformats.org/officeDocument/2006/relationships/slide" Target="slides/slide82.xml"/><Relationship Id="rId95" Type="http://schemas.openxmlformats.org/officeDocument/2006/relationships/slide" Target="slides/slide83.xml"/><Relationship Id="rId96" Type="http://schemas.openxmlformats.org/officeDocument/2006/relationships/slide" Target="slides/slide84.xml"/><Relationship Id="rId97" Type="http://schemas.openxmlformats.org/officeDocument/2006/relationships/slide" Target="slides/slide85.xml"/><Relationship Id="rId98" Type="http://schemas.openxmlformats.org/officeDocument/2006/relationships/notesMaster" Target="notesMasters/notesMaster1.xml"/><Relationship Id="rId99" Type="http://schemas.openxmlformats.org/officeDocument/2006/relationships/handoutMaster" Target="handoutMasters/handoutMaster1.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60" Type="http://schemas.openxmlformats.org/officeDocument/2006/relationships/slide" Target="slides/slide48.xml"/><Relationship Id="rId61" Type="http://schemas.openxmlformats.org/officeDocument/2006/relationships/slide" Target="slides/slide49.xml"/><Relationship Id="rId62" Type="http://schemas.openxmlformats.org/officeDocument/2006/relationships/slide" Target="slides/slide50.xml"/><Relationship Id="rId63" Type="http://schemas.openxmlformats.org/officeDocument/2006/relationships/slide" Target="slides/slide51.xml"/><Relationship Id="rId64" Type="http://schemas.openxmlformats.org/officeDocument/2006/relationships/slide" Target="slides/slide52.xml"/><Relationship Id="rId65" Type="http://schemas.openxmlformats.org/officeDocument/2006/relationships/slide" Target="slides/slide53.xml"/><Relationship Id="rId66" Type="http://schemas.openxmlformats.org/officeDocument/2006/relationships/slide" Target="slides/slide54.xml"/><Relationship Id="rId67" Type="http://schemas.openxmlformats.org/officeDocument/2006/relationships/slide" Target="slides/slide55.xml"/><Relationship Id="rId68" Type="http://schemas.openxmlformats.org/officeDocument/2006/relationships/slide" Target="slides/slide56.xml"/><Relationship Id="rId69" Type="http://schemas.openxmlformats.org/officeDocument/2006/relationships/slide" Target="slides/slide57.xml"/><Relationship Id="rId100" Type="http://schemas.openxmlformats.org/officeDocument/2006/relationships/presProps" Target="presProps.xml"/><Relationship Id="rId80" Type="http://schemas.openxmlformats.org/officeDocument/2006/relationships/slide" Target="slides/slide68.xml"/><Relationship Id="rId81" Type="http://schemas.openxmlformats.org/officeDocument/2006/relationships/slide" Target="slides/slide69.xml"/><Relationship Id="rId82" Type="http://schemas.openxmlformats.org/officeDocument/2006/relationships/slide" Target="slides/slide70.xml"/><Relationship Id="rId83" Type="http://schemas.openxmlformats.org/officeDocument/2006/relationships/slide" Target="slides/slide71.xml"/><Relationship Id="rId84" Type="http://schemas.openxmlformats.org/officeDocument/2006/relationships/slide" Target="slides/slide72.xml"/><Relationship Id="rId85" Type="http://schemas.openxmlformats.org/officeDocument/2006/relationships/slide" Target="slides/slide73.xml"/><Relationship Id="rId86" Type="http://schemas.openxmlformats.org/officeDocument/2006/relationships/slide" Target="slides/slide74.xml"/><Relationship Id="rId87" Type="http://schemas.openxmlformats.org/officeDocument/2006/relationships/slide" Target="slides/slide75.xml"/><Relationship Id="rId88" Type="http://schemas.openxmlformats.org/officeDocument/2006/relationships/slide" Target="slides/slide76.xml"/><Relationship Id="rId89" Type="http://schemas.openxmlformats.org/officeDocument/2006/relationships/slide" Target="slides/slide77.xml"/></Relationships>
</file>

<file path=ppt/_rels/viewProps.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slide" Target="slides/slide4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b="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b="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b="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b="0">
                <a:latin typeface="Times New Roman" pitchFamily="18" charset="0"/>
              </a:defRPr>
            </a:lvl1pPr>
          </a:lstStyle>
          <a:p>
            <a:fld id="{4D729F98-9996-4CF4-B57D-4F7FC58E68C2}" type="slidenum">
              <a:rPr lang="en-US" altLang="en-US"/>
              <a:pPr/>
              <a:t>‹#›</a:t>
            </a:fld>
            <a:endParaRPr lang="en-US" altLang="en-US"/>
          </a:p>
        </p:txBody>
      </p:sp>
    </p:spTree>
    <p:extLst>
      <p:ext uri="{BB962C8B-B14F-4D97-AF65-F5344CB8AC3E}">
        <p14:creationId xmlns:p14="http://schemas.microsoft.com/office/powerpoint/2010/main" val="3616393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b="0"/>
            </a:lvl1pPr>
          </a:lstStyle>
          <a:p>
            <a:endParaRPr lang="en-US" altLang="en-US"/>
          </a:p>
        </p:txBody>
      </p:sp>
      <p:sp>
        <p:nvSpPr>
          <p:cNvPr id="35843"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b="0"/>
            </a:lvl1pPr>
          </a:lstStyle>
          <a:p>
            <a:endParaRPr lang="en-US" altLang="en-US"/>
          </a:p>
        </p:txBody>
      </p:sp>
      <p:sp>
        <p:nvSpPr>
          <p:cNvPr id="358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b="0"/>
            </a:lvl1pPr>
          </a:lstStyle>
          <a:p>
            <a:endParaRPr lang="en-US" alt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b="0"/>
            </a:lvl1pPr>
          </a:lstStyle>
          <a:p>
            <a:fld id="{08A9C690-7861-4441-AF0C-0F390A4E5D73}" type="slidenum">
              <a:rPr lang="en-US" altLang="en-US"/>
              <a:pPr/>
              <a:t>‹#›</a:t>
            </a:fld>
            <a:endParaRPr lang="en-US" altLang="en-US"/>
          </a:p>
        </p:txBody>
      </p:sp>
    </p:spTree>
    <p:extLst>
      <p:ext uri="{BB962C8B-B14F-4D97-AF65-F5344CB8AC3E}">
        <p14:creationId xmlns:p14="http://schemas.microsoft.com/office/powerpoint/2010/main" val="2129308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b="1">
                <a:solidFill>
                  <a:schemeClr val="bg2"/>
                </a:solidFill>
                <a:latin typeface="Courier New" pitchFamily="49" charset="0"/>
              </a:defRPr>
            </a:lvl1pPr>
            <a:lvl2pPr marL="785372" indent="-302066">
              <a:defRPr b="1">
                <a:solidFill>
                  <a:schemeClr val="bg2"/>
                </a:solidFill>
                <a:latin typeface="Courier New" pitchFamily="49" charset="0"/>
              </a:defRPr>
            </a:lvl2pPr>
            <a:lvl3pPr marL="1208265" indent="-241653">
              <a:defRPr b="1">
                <a:solidFill>
                  <a:schemeClr val="bg2"/>
                </a:solidFill>
                <a:latin typeface="Courier New" pitchFamily="49" charset="0"/>
              </a:defRPr>
            </a:lvl3pPr>
            <a:lvl4pPr marL="1691571" indent="-241653">
              <a:defRPr b="1">
                <a:solidFill>
                  <a:schemeClr val="bg2"/>
                </a:solidFill>
                <a:latin typeface="Courier New" pitchFamily="49" charset="0"/>
              </a:defRPr>
            </a:lvl4pPr>
            <a:lvl5pPr marL="2174878" indent="-241653">
              <a:defRPr b="1">
                <a:solidFill>
                  <a:schemeClr val="bg2"/>
                </a:solidFill>
                <a:latin typeface="Courier New" pitchFamily="49" charset="0"/>
              </a:defRPr>
            </a:lvl5pPr>
            <a:lvl6pPr marL="2658184" indent="-241653" eaLnBrk="0" fontAlgn="base" hangingPunct="0">
              <a:spcBef>
                <a:spcPct val="0"/>
              </a:spcBef>
              <a:spcAft>
                <a:spcPct val="0"/>
              </a:spcAft>
              <a:defRPr b="1">
                <a:solidFill>
                  <a:schemeClr val="bg2"/>
                </a:solidFill>
                <a:latin typeface="Courier New" pitchFamily="49" charset="0"/>
              </a:defRPr>
            </a:lvl6pPr>
            <a:lvl7pPr marL="3141490" indent="-241653" eaLnBrk="0" fontAlgn="base" hangingPunct="0">
              <a:spcBef>
                <a:spcPct val="0"/>
              </a:spcBef>
              <a:spcAft>
                <a:spcPct val="0"/>
              </a:spcAft>
              <a:defRPr b="1">
                <a:solidFill>
                  <a:schemeClr val="bg2"/>
                </a:solidFill>
                <a:latin typeface="Courier New" pitchFamily="49" charset="0"/>
              </a:defRPr>
            </a:lvl7pPr>
            <a:lvl8pPr marL="3624796" indent="-241653" eaLnBrk="0" fontAlgn="base" hangingPunct="0">
              <a:spcBef>
                <a:spcPct val="0"/>
              </a:spcBef>
              <a:spcAft>
                <a:spcPct val="0"/>
              </a:spcAft>
              <a:defRPr b="1">
                <a:solidFill>
                  <a:schemeClr val="bg2"/>
                </a:solidFill>
                <a:latin typeface="Courier New" pitchFamily="49" charset="0"/>
              </a:defRPr>
            </a:lvl8pPr>
            <a:lvl9pPr marL="4108102" indent="-241653" eaLnBrk="0" fontAlgn="base" hangingPunct="0">
              <a:spcBef>
                <a:spcPct val="0"/>
              </a:spcBef>
              <a:spcAft>
                <a:spcPct val="0"/>
              </a:spcAft>
              <a:defRPr b="1">
                <a:solidFill>
                  <a:schemeClr val="bg2"/>
                </a:solidFill>
                <a:latin typeface="Courier New" pitchFamily="49" charset="0"/>
              </a:defRPr>
            </a:lvl9pPr>
          </a:lstStyle>
          <a:p>
            <a:fld id="{CFB77B37-E072-4B1D-964D-7F77D3ED684E}" type="slidenum">
              <a:rPr lang="en-US" altLang="en-US" b="0">
                <a:solidFill>
                  <a:prstClr val="black"/>
                </a:solidFill>
                <a:latin typeface="Times New Roman" pitchFamily="18" charset="0"/>
              </a:rPr>
              <a:pPr/>
              <a:t>2</a:t>
            </a:fld>
            <a:endParaRPr lang="en-US" altLang="en-US" b="0">
              <a:solidFill>
                <a:prstClr val="black"/>
              </a:solidFill>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379463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b="1">
                <a:solidFill>
                  <a:schemeClr val="bg2"/>
                </a:solidFill>
                <a:latin typeface="Courier New" pitchFamily="49" charset="0"/>
              </a:defRPr>
            </a:lvl1pPr>
            <a:lvl2pPr marL="785372" indent="-302066">
              <a:defRPr b="1">
                <a:solidFill>
                  <a:schemeClr val="bg2"/>
                </a:solidFill>
                <a:latin typeface="Courier New" pitchFamily="49" charset="0"/>
              </a:defRPr>
            </a:lvl2pPr>
            <a:lvl3pPr marL="1208265" indent="-241653">
              <a:defRPr b="1">
                <a:solidFill>
                  <a:schemeClr val="bg2"/>
                </a:solidFill>
                <a:latin typeface="Courier New" pitchFamily="49" charset="0"/>
              </a:defRPr>
            </a:lvl3pPr>
            <a:lvl4pPr marL="1691571" indent="-241653">
              <a:defRPr b="1">
                <a:solidFill>
                  <a:schemeClr val="bg2"/>
                </a:solidFill>
                <a:latin typeface="Courier New" pitchFamily="49" charset="0"/>
              </a:defRPr>
            </a:lvl4pPr>
            <a:lvl5pPr marL="2174878" indent="-241653">
              <a:defRPr b="1">
                <a:solidFill>
                  <a:schemeClr val="bg2"/>
                </a:solidFill>
                <a:latin typeface="Courier New" pitchFamily="49" charset="0"/>
              </a:defRPr>
            </a:lvl5pPr>
            <a:lvl6pPr marL="2658184" indent="-241653" eaLnBrk="0" fontAlgn="base" hangingPunct="0">
              <a:spcBef>
                <a:spcPct val="0"/>
              </a:spcBef>
              <a:spcAft>
                <a:spcPct val="0"/>
              </a:spcAft>
              <a:defRPr b="1">
                <a:solidFill>
                  <a:schemeClr val="bg2"/>
                </a:solidFill>
                <a:latin typeface="Courier New" pitchFamily="49" charset="0"/>
              </a:defRPr>
            </a:lvl6pPr>
            <a:lvl7pPr marL="3141490" indent="-241653" eaLnBrk="0" fontAlgn="base" hangingPunct="0">
              <a:spcBef>
                <a:spcPct val="0"/>
              </a:spcBef>
              <a:spcAft>
                <a:spcPct val="0"/>
              </a:spcAft>
              <a:defRPr b="1">
                <a:solidFill>
                  <a:schemeClr val="bg2"/>
                </a:solidFill>
                <a:latin typeface="Courier New" pitchFamily="49" charset="0"/>
              </a:defRPr>
            </a:lvl7pPr>
            <a:lvl8pPr marL="3624796" indent="-241653" eaLnBrk="0" fontAlgn="base" hangingPunct="0">
              <a:spcBef>
                <a:spcPct val="0"/>
              </a:spcBef>
              <a:spcAft>
                <a:spcPct val="0"/>
              </a:spcAft>
              <a:defRPr b="1">
                <a:solidFill>
                  <a:schemeClr val="bg2"/>
                </a:solidFill>
                <a:latin typeface="Courier New" pitchFamily="49" charset="0"/>
              </a:defRPr>
            </a:lvl8pPr>
            <a:lvl9pPr marL="4108102" indent="-241653" eaLnBrk="0" fontAlgn="base" hangingPunct="0">
              <a:spcBef>
                <a:spcPct val="0"/>
              </a:spcBef>
              <a:spcAft>
                <a:spcPct val="0"/>
              </a:spcAft>
              <a:defRPr b="1">
                <a:solidFill>
                  <a:schemeClr val="bg2"/>
                </a:solidFill>
                <a:latin typeface="Courier New" pitchFamily="49" charset="0"/>
              </a:defRPr>
            </a:lvl9pPr>
          </a:lstStyle>
          <a:p>
            <a:fld id="{C8E715DB-0165-4E61-A467-AF5E6F29E5A5}" type="slidenum">
              <a:rPr lang="en-US" altLang="en-US" b="0">
                <a:solidFill>
                  <a:prstClr val="black"/>
                </a:solidFill>
                <a:latin typeface="Times New Roman" pitchFamily="18" charset="0"/>
              </a:rPr>
              <a:pPr/>
              <a:t>43</a:t>
            </a:fld>
            <a:endParaRPr lang="en-US" altLang="en-US" b="0">
              <a:solidFill>
                <a:prstClr val="black"/>
              </a:solidFill>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947810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b="1">
                <a:solidFill>
                  <a:schemeClr val="bg2"/>
                </a:solidFill>
                <a:latin typeface="Courier New" pitchFamily="49" charset="0"/>
              </a:defRPr>
            </a:lvl1pPr>
            <a:lvl2pPr marL="785372" indent="-302066">
              <a:defRPr b="1">
                <a:solidFill>
                  <a:schemeClr val="bg2"/>
                </a:solidFill>
                <a:latin typeface="Courier New" pitchFamily="49" charset="0"/>
              </a:defRPr>
            </a:lvl2pPr>
            <a:lvl3pPr marL="1208265" indent="-241653">
              <a:defRPr b="1">
                <a:solidFill>
                  <a:schemeClr val="bg2"/>
                </a:solidFill>
                <a:latin typeface="Courier New" pitchFamily="49" charset="0"/>
              </a:defRPr>
            </a:lvl3pPr>
            <a:lvl4pPr marL="1691571" indent="-241653">
              <a:defRPr b="1">
                <a:solidFill>
                  <a:schemeClr val="bg2"/>
                </a:solidFill>
                <a:latin typeface="Courier New" pitchFamily="49" charset="0"/>
              </a:defRPr>
            </a:lvl4pPr>
            <a:lvl5pPr marL="2174878" indent="-241653">
              <a:defRPr b="1">
                <a:solidFill>
                  <a:schemeClr val="bg2"/>
                </a:solidFill>
                <a:latin typeface="Courier New" pitchFamily="49" charset="0"/>
              </a:defRPr>
            </a:lvl5pPr>
            <a:lvl6pPr marL="2658184" indent="-241653" eaLnBrk="0" fontAlgn="base" hangingPunct="0">
              <a:spcBef>
                <a:spcPct val="0"/>
              </a:spcBef>
              <a:spcAft>
                <a:spcPct val="0"/>
              </a:spcAft>
              <a:defRPr b="1">
                <a:solidFill>
                  <a:schemeClr val="bg2"/>
                </a:solidFill>
                <a:latin typeface="Courier New" pitchFamily="49" charset="0"/>
              </a:defRPr>
            </a:lvl6pPr>
            <a:lvl7pPr marL="3141490" indent="-241653" eaLnBrk="0" fontAlgn="base" hangingPunct="0">
              <a:spcBef>
                <a:spcPct val="0"/>
              </a:spcBef>
              <a:spcAft>
                <a:spcPct val="0"/>
              </a:spcAft>
              <a:defRPr b="1">
                <a:solidFill>
                  <a:schemeClr val="bg2"/>
                </a:solidFill>
                <a:latin typeface="Courier New" pitchFamily="49" charset="0"/>
              </a:defRPr>
            </a:lvl7pPr>
            <a:lvl8pPr marL="3624796" indent="-241653" eaLnBrk="0" fontAlgn="base" hangingPunct="0">
              <a:spcBef>
                <a:spcPct val="0"/>
              </a:spcBef>
              <a:spcAft>
                <a:spcPct val="0"/>
              </a:spcAft>
              <a:defRPr b="1">
                <a:solidFill>
                  <a:schemeClr val="bg2"/>
                </a:solidFill>
                <a:latin typeface="Courier New" pitchFamily="49" charset="0"/>
              </a:defRPr>
            </a:lvl8pPr>
            <a:lvl9pPr marL="4108102" indent="-241653" eaLnBrk="0" fontAlgn="base" hangingPunct="0">
              <a:spcBef>
                <a:spcPct val="0"/>
              </a:spcBef>
              <a:spcAft>
                <a:spcPct val="0"/>
              </a:spcAft>
              <a:defRPr b="1">
                <a:solidFill>
                  <a:schemeClr val="bg2"/>
                </a:solidFill>
                <a:latin typeface="Courier New" pitchFamily="49" charset="0"/>
              </a:defRPr>
            </a:lvl9pPr>
          </a:lstStyle>
          <a:p>
            <a:fld id="{C2C348F9-53FA-4D5C-9A59-240B2F178FE2}" type="slidenum">
              <a:rPr lang="en-US" altLang="en-US" b="0">
                <a:solidFill>
                  <a:prstClr val="black"/>
                </a:solidFill>
                <a:latin typeface="Times New Roman" pitchFamily="18" charset="0"/>
              </a:rPr>
              <a:pPr/>
              <a:t>44</a:t>
            </a:fld>
            <a:endParaRPr lang="en-US" altLang="en-US" b="0">
              <a:solidFill>
                <a:prstClr val="black"/>
              </a:solidFill>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616341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b="1">
                <a:solidFill>
                  <a:schemeClr val="bg2"/>
                </a:solidFill>
                <a:latin typeface="Courier New" pitchFamily="49" charset="0"/>
              </a:defRPr>
            </a:lvl1pPr>
            <a:lvl2pPr marL="785372" indent="-302066">
              <a:defRPr b="1">
                <a:solidFill>
                  <a:schemeClr val="bg2"/>
                </a:solidFill>
                <a:latin typeface="Courier New" pitchFamily="49" charset="0"/>
              </a:defRPr>
            </a:lvl2pPr>
            <a:lvl3pPr marL="1208265" indent="-241653">
              <a:defRPr b="1">
                <a:solidFill>
                  <a:schemeClr val="bg2"/>
                </a:solidFill>
                <a:latin typeface="Courier New" pitchFamily="49" charset="0"/>
              </a:defRPr>
            </a:lvl3pPr>
            <a:lvl4pPr marL="1691571" indent="-241653">
              <a:defRPr b="1">
                <a:solidFill>
                  <a:schemeClr val="bg2"/>
                </a:solidFill>
                <a:latin typeface="Courier New" pitchFamily="49" charset="0"/>
              </a:defRPr>
            </a:lvl4pPr>
            <a:lvl5pPr marL="2174878" indent="-241653">
              <a:defRPr b="1">
                <a:solidFill>
                  <a:schemeClr val="bg2"/>
                </a:solidFill>
                <a:latin typeface="Courier New" pitchFamily="49" charset="0"/>
              </a:defRPr>
            </a:lvl5pPr>
            <a:lvl6pPr marL="2658184" indent="-241653" eaLnBrk="0" fontAlgn="base" hangingPunct="0">
              <a:spcBef>
                <a:spcPct val="0"/>
              </a:spcBef>
              <a:spcAft>
                <a:spcPct val="0"/>
              </a:spcAft>
              <a:defRPr b="1">
                <a:solidFill>
                  <a:schemeClr val="bg2"/>
                </a:solidFill>
                <a:latin typeface="Courier New" pitchFamily="49" charset="0"/>
              </a:defRPr>
            </a:lvl6pPr>
            <a:lvl7pPr marL="3141490" indent="-241653" eaLnBrk="0" fontAlgn="base" hangingPunct="0">
              <a:spcBef>
                <a:spcPct val="0"/>
              </a:spcBef>
              <a:spcAft>
                <a:spcPct val="0"/>
              </a:spcAft>
              <a:defRPr b="1">
                <a:solidFill>
                  <a:schemeClr val="bg2"/>
                </a:solidFill>
                <a:latin typeface="Courier New" pitchFamily="49" charset="0"/>
              </a:defRPr>
            </a:lvl7pPr>
            <a:lvl8pPr marL="3624796" indent="-241653" eaLnBrk="0" fontAlgn="base" hangingPunct="0">
              <a:spcBef>
                <a:spcPct val="0"/>
              </a:spcBef>
              <a:spcAft>
                <a:spcPct val="0"/>
              </a:spcAft>
              <a:defRPr b="1">
                <a:solidFill>
                  <a:schemeClr val="bg2"/>
                </a:solidFill>
                <a:latin typeface="Courier New" pitchFamily="49" charset="0"/>
              </a:defRPr>
            </a:lvl8pPr>
            <a:lvl9pPr marL="4108102" indent="-241653" eaLnBrk="0" fontAlgn="base" hangingPunct="0">
              <a:spcBef>
                <a:spcPct val="0"/>
              </a:spcBef>
              <a:spcAft>
                <a:spcPct val="0"/>
              </a:spcAft>
              <a:defRPr b="1">
                <a:solidFill>
                  <a:schemeClr val="bg2"/>
                </a:solidFill>
                <a:latin typeface="Courier New" pitchFamily="49" charset="0"/>
              </a:defRPr>
            </a:lvl9pPr>
          </a:lstStyle>
          <a:p>
            <a:fld id="{87F4F32A-5B3C-4FEF-9D67-2241D0B5D677}" type="slidenum">
              <a:rPr lang="en-US" altLang="en-US" b="0">
                <a:solidFill>
                  <a:prstClr val="black"/>
                </a:solidFill>
                <a:latin typeface="Times New Roman" pitchFamily="18" charset="0"/>
              </a:rPr>
              <a:pPr/>
              <a:t>45</a:t>
            </a:fld>
            <a:endParaRPr lang="en-US" altLang="en-US" b="0">
              <a:solidFill>
                <a:prstClr val="black"/>
              </a:solidFill>
              <a:latin typeface="Times New Roman"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545087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b="1">
                <a:solidFill>
                  <a:schemeClr val="bg2"/>
                </a:solidFill>
                <a:latin typeface="Courier New" pitchFamily="49" charset="0"/>
              </a:defRPr>
            </a:lvl1pPr>
            <a:lvl2pPr marL="785372" indent="-302066">
              <a:defRPr b="1">
                <a:solidFill>
                  <a:schemeClr val="bg2"/>
                </a:solidFill>
                <a:latin typeface="Courier New" pitchFamily="49" charset="0"/>
              </a:defRPr>
            </a:lvl2pPr>
            <a:lvl3pPr marL="1208265" indent="-241653">
              <a:defRPr b="1">
                <a:solidFill>
                  <a:schemeClr val="bg2"/>
                </a:solidFill>
                <a:latin typeface="Courier New" pitchFamily="49" charset="0"/>
              </a:defRPr>
            </a:lvl3pPr>
            <a:lvl4pPr marL="1691571" indent="-241653">
              <a:defRPr b="1">
                <a:solidFill>
                  <a:schemeClr val="bg2"/>
                </a:solidFill>
                <a:latin typeface="Courier New" pitchFamily="49" charset="0"/>
              </a:defRPr>
            </a:lvl4pPr>
            <a:lvl5pPr marL="2174878" indent="-241653">
              <a:defRPr b="1">
                <a:solidFill>
                  <a:schemeClr val="bg2"/>
                </a:solidFill>
                <a:latin typeface="Courier New" pitchFamily="49" charset="0"/>
              </a:defRPr>
            </a:lvl5pPr>
            <a:lvl6pPr marL="2658184" indent="-241653" eaLnBrk="0" fontAlgn="base" hangingPunct="0">
              <a:spcBef>
                <a:spcPct val="0"/>
              </a:spcBef>
              <a:spcAft>
                <a:spcPct val="0"/>
              </a:spcAft>
              <a:defRPr b="1">
                <a:solidFill>
                  <a:schemeClr val="bg2"/>
                </a:solidFill>
                <a:latin typeface="Courier New" pitchFamily="49" charset="0"/>
              </a:defRPr>
            </a:lvl6pPr>
            <a:lvl7pPr marL="3141490" indent="-241653" eaLnBrk="0" fontAlgn="base" hangingPunct="0">
              <a:spcBef>
                <a:spcPct val="0"/>
              </a:spcBef>
              <a:spcAft>
                <a:spcPct val="0"/>
              </a:spcAft>
              <a:defRPr b="1">
                <a:solidFill>
                  <a:schemeClr val="bg2"/>
                </a:solidFill>
                <a:latin typeface="Courier New" pitchFamily="49" charset="0"/>
              </a:defRPr>
            </a:lvl7pPr>
            <a:lvl8pPr marL="3624796" indent="-241653" eaLnBrk="0" fontAlgn="base" hangingPunct="0">
              <a:spcBef>
                <a:spcPct val="0"/>
              </a:spcBef>
              <a:spcAft>
                <a:spcPct val="0"/>
              </a:spcAft>
              <a:defRPr b="1">
                <a:solidFill>
                  <a:schemeClr val="bg2"/>
                </a:solidFill>
                <a:latin typeface="Courier New" pitchFamily="49" charset="0"/>
              </a:defRPr>
            </a:lvl8pPr>
            <a:lvl9pPr marL="4108102" indent="-241653" eaLnBrk="0" fontAlgn="base" hangingPunct="0">
              <a:spcBef>
                <a:spcPct val="0"/>
              </a:spcBef>
              <a:spcAft>
                <a:spcPct val="0"/>
              </a:spcAft>
              <a:defRPr b="1">
                <a:solidFill>
                  <a:schemeClr val="bg2"/>
                </a:solidFill>
                <a:latin typeface="Courier New" pitchFamily="49" charset="0"/>
              </a:defRPr>
            </a:lvl9pPr>
          </a:lstStyle>
          <a:p>
            <a:fld id="{4768AC92-E5C0-47F6-B34C-36B1E1F9ED43}" type="slidenum">
              <a:rPr lang="en-US" altLang="en-US" b="0">
                <a:solidFill>
                  <a:prstClr val="black"/>
                </a:solidFill>
                <a:latin typeface="Times New Roman" pitchFamily="18" charset="0"/>
              </a:rPr>
              <a:pPr/>
              <a:t>46</a:t>
            </a:fld>
            <a:endParaRPr lang="en-US" altLang="en-US" b="0">
              <a:solidFill>
                <a:prstClr val="black"/>
              </a:solidFill>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908092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b="1">
                <a:solidFill>
                  <a:schemeClr val="bg2"/>
                </a:solidFill>
                <a:latin typeface="Courier New" pitchFamily="49" charset="0"/>
              </a:defRPr>
            </a:lvl1pPr>
            <a:lvl2pPr marL="785372" indent="-302066">
              <a:defRPr b="1">
                <a:solidFill>
                  <a:schemeClr val="bg2"/>
                </a:solidFill>
                <a:latin typeface="Courier New" pitchFamily="49" charset="0"/>
              </a:defRPr>
            </a:lvl2pPr>
            <a:lvl3pPr marL="1208265" indent="-241653">
              <a:defRPr b="1">
                <a:solidFill>
                  <a:schemeClr val="bg2"/>
                </a:solidFill>
                <a:latin typeface="Courier New" pitchFamily="49" charset="0"/>
              </a:defRPr>
            </a:lvl3pPr>
            <a:lvl4pPr marL="1691571" indent="-241653">
              <a:defRPr b="1">
                <a:solidFill>
                  <a:schemeClr val="bg2"/>
                </a:solidFill>
                <a:latin typeface="Courier New" pitchFamily="49" charset="0"/>
              </a:defRPr>
            </a:lvl4pPr>
            <a:lvl5pPr marL="2174878" indent="-241653">
              <a:defRPr b="1">
                <a:solidFill>
                  <a:schemeClr val="bg2"/>
                </a:solidFill>
                <a:latin typeface="Courier New" pitchFamily="49" charset="0"/>
              </a:defRPr>
            </a:lvl5pPr>
            <a:lvl6pPr marL="2658184" indent="-241653" eaLnBrk="0" fontAlgn="base" hangingPunct="0">
              <a:spcBef>
                <a:spcPct val="0"/>
              </a:spcBef>
              <a:spcAft>
                <a:spcPct val="0"/>
              </a:spcAft>
              <a:defRPr b="1">
                <a:solidFill>
                  <a:schemeClr val="bg2"/>
                </a:solidFill>
                <a:latin typeface="Courier New" pitchFamily="49" charset="0"/>
              </a:defRPr>
            </a:lvl6pPr>
            <a:lvl7pPr marL="3141490" indent="-241653" eaLnBrk="0" fontAlgn="base" hangingPunct="0">
              <a:spcBef>
                <a:spcPct val="0"/>
              </a:spcBef>
              <a:spcAft>
                <a:spcPct val="0"/>
              </a:spcAft>
              <a:defRPr b="1">
                <a:solidFill>
                  <a:schemeClr val="bg2"/>
                </a:solidFill>
                <a:latin typeface="Courier New" pitchFamily="49" charset="0"/>
              </a:defRPr>
            </a:lvl7pPr>
            <a:lvl8pPr marL="3624796" indent="-241653" eaLnBrk="0" fontAlgn="base" hangingPunct="0">
              <a:spcBef>
                <a:spcPct val="0"/>
              </a:spcBef>
              <a:spcAft>
                <a:spcPct val="0"/>
              </a:spcAft>
              <a:defRPr b="1">
                <a:solidFill>
                  <a:schemeClr val="bg2"/>
                </a:solidFill>
                <a:latin typeface="Courier New" pitchFamily="49" charset="0"/>
              </a:defRPr>
            </a:lvl8pPr>
            <a:lvl9pPr marL="4108102" indent="-241653" eaLnBrk="0" fontAlgn="base" hangingPunct="0">
              <a:spcBef>
                <a:spcPct val="0"/>
              </a:spcBef>
              <a:spcAft>
                <a:spcPct val="0"/>
              </a:spcAft>
              <a:defRPr b="1">
                <a:solidFill>
                  <a:schemeClr val="bg2"/>
                </a:solidFill>
                <a:latin typeface="Courier New" pitchFamily="49" charset="0"/>
              </a:defRPr>
            </a:lvl9pPr>
          </a:lstStyle>
          <a:p>
            <a:fld id="{B07E615C-3BE7-489A-B5D1-28939B2D20F2}" type="slidenum">
              <a:rPr lang="en-US" altLang="en-US" b="0">
                <a:solidFill>
                  <a:prstClr val="black"/>
                </a:solidFill>
                <a:latin typeface="Times New Roman" pitchFamily="18" charset="0"/>
              </a:rPr>
              <a:pPr/>
              <a:t>47</a:t>
            </a:fld>
            <a:endParaRPr lang="en-US" altLang="en-US" b="0">
              <a:solidFill>
                <a:prstClr val="black"/>
              </a:solidFill>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42435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b="1">
                <a:solidFill>
                  <a:schemeClr val="bg2"/>
                </a:solidFill>
                <a:latin typeface="Courier New" pitchFamily="49" charset="0"/>
              </a:defRPr>
            </a:lvl1pPr>
            <a:lvl2pPr marL="785372" indent="-302066">
              <a:defRPr b="1">
                <a:solidFill>
                  <a:schemeClr val="bg2"/>
                </a:solidFill>
                <a:latin typeface="Courier New" pitchFamily="49" charset="0"/>
              </a:defRPr>
            </a:lvl2pPr>
            <a:lvl3pPr marL="1208265" indent="-241653">
              <a:defRPr b="1">
                <a:solidFill>
                  <a:schemeClr val="bg2"/>
                </a:solidFill>
                <a:latin typeface="Courier New" pitchFamily="49" charset="0"/>
              </a:defRPr>
            </a:lvl3pPr>
            <a:lvl4pPr marL="1691571" indent="-241653">
              <a:defRPr b="1">
                <a:solidFill>
                  <a:schemeClr val="bg2"/>
                </a:solidFill>
                <a:latin typeface="Courier New" pitchFamily="49" charset="0"/>
              </a:defRPr>
            </a:lvl4pPr>
            <a:lvl5pPr marL="2174878" indent="-241653">
              <a:defRPr b="1">
                <a:solidFill>
                  <a:schemeClr val="bg2"/>
                </a:solidFill>
                <a:latin typeface="Courier New" pitchFamily="49" charset="0"/>
              </a:defRPr>
            </a:lvl5pPr>
            <a:lvl6pPr marL="2658184" indent="-241653" eaLnBrk="0" fontAlgn="base" hangingPunct="0">
              <a:spcBef>
                <a:spcPct val="0"/>
              </a:spcBef>
              <a:spcAft>
                <a:spcPct val="0"/>
              </a:spcAft>
              <a:defRPr b="1">
                <a:solidFill>
                  <a:schemeClr val="bg2"/>
                </a:solidFill>
                <a:latin typeface="Courier New" pitchFamily="49" charset="0"/>
              </a:defRPr>
            </a:lvl6pPr>
            <a:lvl7pPr marL="3141490" indent="-241653" eaLnBrk="0" fontAlgn="base" hangingPunct="0">
              <a:spcBef>
                <a:spcPct val="0"/>
              </a:spcBef>
              <a:spcAft>
                <a:spcPct val="0"/>
              </a:spcAft>
              <a:defRPr b="1">
                <a:solidFill>
                  <a:schemeClr val="bg2"/>
                </a:solidFill>
                <a:latin typeface="Courier New" pitchFamily="49" charset="0"/>
              </a:defRPr>
            </a:lvl7pPr>
            <a:lvl8pPr marL="3624796" indent="-241653" eaLnBrk="0" fontAlgn="base" hangingPunct="0">
              <a:spcBef>
                <a:spcPct val="0"/>
              </a:spcBef>
              <a:spcAft>
                <a:spcPct val="0"/>
              </a:spcAft>
              <a:defRPr b="1">
                <a:solidFill>
                  <a:schemeClr val="bg2"/>
                </a:solidFill>
                <a:latin typeface="Courier New" pitchFamily="49" charset="0"/>
              </a:defRPr>
            </a:lvl8pPr>
            <a:lvl9pPr marL="4108102" indent="-241653" eaLnBrk="0" fontAlgn="base" hangingPunct="0">
              <a:spcBef>
                <a:spcPct val="0"/>
              </a:spcBef>
              <a:spcAft>
                <a:spcPct val="0"/>
              </a:spcAft>
              <a:defRPr b="1">
                <a:solidFill>
                  <a:schemeClr val="bg2"/>
                </a:solidFill>
                <a:latin typeface="Courier New" pitchFamily="49" charset="0"/>
              </a:defRPr>
            </a:lvl9pPr>
          </a:lstStyle>
          <a:p>
            <a:fld id="{AACBF309-B1E2-4CAA-AE7B-65FB31E94FE9}" type="slidenum">
              <a:rPr lang="en-US" altLang="en-US" b="0">
                <a:solidFill>
                  <a:prstClr val="black"/>
                </a:solidFill>
                <a:latin typeface="Times New Roman" pitchFamily="18" charset="0"/>
              </a:rPr>
              <a:pPr/>
              <a:t>3</a:t>
            </a:fld>
            <a:endParaRPr lang="en-US" altLang="en-US" b="0">
              <a:solidFill>
                <a:prstClr val="black"/>
              </a:solidFill>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417440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b="1">
                <a:solidFill>
                  <a:schemeClr val="bg2"/>
                </a:solidFill>
                <a:latin typeface="Courier New" pitchFamily="49" charset="0"/>
              </a:defRPr>
            </a:lvl1pPr>
            <a:lvl2pPr marL="785372" indent="-302066">
              <a:defRPr b="1">
                <a:solidFill>
                  <a:schemeClr val="bg2"/>
                </a:solidFill>
                <a:latin typeface="Courier New" pitchFamily="49" charset="0"/>
              </a:defRPr>
            </a:lvl2pPr>
            <a:lvl3pPr marL="1208265" indent="-241653">
              <a:defRPr b="1">
                <a:solidFill>
                  <a:schemeClr val="bg2"/>
                </a:solidFill>
                <a:latin typeface="Courier New" pitchFamily="49" charset="0"/>
              </a:defRPr>
            </a:lvl3pPr>
            <a:lvl4pPr marL="1691571" indent="-241653">
              <a:defRPr b="1">
                <a:solidFill>
                  <a:schemeClr val="bg2"/>
                </a:solidFill>
                <a:latin typeface="Courier New" pitchFamily="49" charset="0"/>
              </a:defRPr>
            </a:lvl4pPr>
            <a:lvl5pPr marL="2174878" indent="-241653">
              <a:defRPr b="1">
                <a:solidFill>
                  <a:schemeClr val="bg2"/>
                </a:solidFill>
                <a:latin typeface="Courier New" pitchFamily="49" charset="0"/>
              </a:defRPr>
            </a:lvl5pPr>
            <a:lvl6pPr marL="2658184" indent="-241653" eaLnBrk="0" fontAlgn="base" hangingPunct="0">
              <a:spcBef>
                <a:spcPct val="0"/>
              </a:spcBef>
              <a:spcAft>
                <a:spcPct val="0"/>
              </a:spcAft>
              <a:defRPr b="1">
                <a:solidFill>
                  <a:schemeClr val="bg2"/>
                </a:solidFill>
                <a:latin typeface="Courier New" pitchFamily="49" charset="0"/>
              </a:defRPr>
            </a:lvl6pPr>
            <a:lvl7pPr marL="3141490" indent="-241653" eaLnBrk="0" fontAlgn="base" hangingPunct="0">
              <a:spcBef>
                <a:spcPct val="0"/>
              </a:spcBef>
              <a:spcAft>
                <a:spcPct val="0"/>
              </a:spcAft>
              <a:defRPr b="1">
                <a:solidFill>
                  <a:schemeClr val="bg2"/>
                </a:solidFill>
                <a:latin typeface="Courier New" pitchFamily="49" charset="0"/>
              </a:defRPr>
            </a:lvl7pPr>
            <a:lvl8pPr marL="3624796" indent="-241653" eaLnBrk="0" fontAlgn="base" hangingPunct="0">
              <a:spcBef>
                <a:spcPct val="0"/>
              </a:spcBef>
              <a:spcAft>
                <a:spcPct val="0"/>
              </a:spcAft>
              <a:defRPr b="1">
                <a:solidFill>
                  <a:schemeClr val="bg2"/>
                </a:solidFill>
                <a:latin typeface="Courier New" pitchFamily="49" charset="0"/>
              </a:defRPr>
            </a:lvl8pPr>
            <a:lvl9pPr marL="4108102" indent="-241653" eaLnBrk="0" fontAlgn="base" hangingPunct="0">
              <a:spcBef>
                <a:spcPct val="0"/>
              </a:spcBef>
              <a:spcAft>
                <a:spcPct val="0"/>
              </a:spcAft>
              <a:defRPr b="1">
                <a:solidFill>
                  <a:schemeClr val="bg2"/>
                </a:solidFill>
                <a:latin typeface="Courier New" pitchFamily="49" charset="0"/>
              </a:defRPr>
            </a:lvl9pPr>
          </a:lstStyle>
          <a:p>
            <a:fld id="{55D01122-DD3F-49DC-9F83-165A47A5C82A}" type="slidenum">
              <a:rPr lang="en-US" altLang="en-US" b="0">
                <a:solidFill>
                  <a:prstClr val="black"/>
                </a:solidFill>
                <a:latin typeface="Times New Roman" pitchFamily="18" charset="0"/>
              </a:rPr>
              <a:pPr/>
              <a:t>4</a:t>
            </a:fld>
            <a:endParaRPr lang="en-US" altLang="en-US" b="0">
              <a:solidFill>
                <a:prstClr val="black"/>
              </a:solidFill>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91005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b="1">
                <a:solidFill>
                  <a:schemeClr val="bg2"/>
                </a:solidFill>
                <a:latin typeface="Courier New" pitchFamily="49" charset="0"/>
              </a:defRPr>
            </a:lvl1pPr>
            <a:lvl2pPr marL="785372" indent="-302066">
              <a:defRPr b="1">
                <a:solidFill>
                  <a:schemeClr val="bg2"/>
                </a:solidFill>
                <a:latin typeface="Courier New" pitchFamily="49" charset="0"/>
              </a:defRPr>
            </a:lvl2pPr>
            <a:lvl3pPr marL="1208265" indent="-241653">
              <a:defRPr b="1">
                <a:solidFill>
                  <a:schemeClr val="bg2"/>
                </a:solidFill>
                <a:latin typeface="Courier New" pitchFamily="49" charset="0"/>
              </a:defRPr>
            </a:lvl3pPr>
            <a:lvl4pPr marL="1691571" indent="-241653">
              <a:defRPr b="1">
                <a:solidFill>
                  <a:schemeClr val="bg2"/>
                </a:solidFill>
                <a:latin typeface="Courier New" pitchFamily="49" charset="0"/>
              </a:defRPr>
            </a:lvl4pPr>
            <a:lvl5pPr marL="2174878" indent="-241653">
              <a:defRPr b="1">
                <a:solidFill>
                  <a:schemeClr val="bg2"/>
                </a:solidFill>
                <a:latin typeface="Courier New" pitchFamily="49" charset="0"/>
              </a:defRPr>
            </a:lvl5pPr>
            <a:lvl6pPr marL="2658184" indent="-241653" eaLnBrk="0" fontAlgn="base" hangingPunct="0">
              <a:spcBef>
                <a:spcPct val="0"/>
              </a:spcBef>
              <a:spcAft>
                <a:spcPct val="0"/>
              </a:spcAft>
              <a:defRPr b="1">
                <a:solidFill>
                  <a:schemeClr val="bg2"/>
                </a:solidFill>
                <a:latin typeface="Courier New" pitchFamily="49" charset="0"/>
              </a:defRPr>
            </a:lvl6pPr>
            <a:lvl7pPr marL="3141490" indent="-241653" eaLnBrk="0" fontAlgn="base" hangingPunct="0">
              <a:spcBef>
                <a:spcPct val="0"/>
              </a:spcBef>
              <a:spcAft>
                <a:spcPct val="0"/>
              </a:spcAft>
              <a:defRPr b="1">
                <a:solidFill>
                  <a:schemeClr val="bg2"/>
                </a:solidFill>
                <a:latin typeface="Courier New" pitchFamily="49" charset="0"/>
              </a:defRPr>
            </a:lvl7pPr>
            <a:lvl8pPr marL="3624796" indent="-241653" eaLnBrk="0" fontAlgn="base" hangingPunct="0">
              <a:spcBef>
                <a:spcPct val="0"/>
              </a:spcBef>
              <a:spcAft>
                <a:spcPct val="0"/>
              </a:spcAft>
              <a:defRPr b="1">
                <a:solidFill>
                  <a:schemeClr val="bg2"/>
                </a:solidFill>
                <a:latin typeface="Courier New" pitchFamily="49" charset="0"/>
              </a:defRPr>
            </a:lvl8pPr>
            <a:lvl9pPr marL="4108102" indent="-241653" eaLnBrk="0" fontAlgn="base" hangingPunct="0">
              <a:spcBef>
                <a:spcPct val="0"/>
              </a:spcBef>
              <a:spcAft>
                <a:spcPct val="0"/>
              </a:spcAft>
              <a:defRPr b="1">
                <a:solidFill>
                  <a:schemeClr val="bg2"/>
                </a:solidFill>
                <a:latin typeface="Courier New" pitchFamily="49" charset="0"/>
              </a:defRPr>
            </a:lvl9pPr>
          </a:lstStyle>
          <a:p>
            <a:fld id="{C916BF6E-C1F0-40F9-9227-19BE7777A379}" type="slidenum">
              <a:rPr lang="en-US" altLang="en-US" b="0">
                <a:solidFill>
                  <a:prstClr val="black"/>
                </a:solidFill>
                <a:latin typeface="Times New Roman" pitchFamily="18" charset="0"/>
              </a:rPr>
              <a:pPr/>
              <a:t>8</a:t>
            </a:fld>
            <a:endParaRPr lang="en-US" altLang="en-US" b="0">
              <a:solidFill>
                <a:prstClr val="black"/>
              </a:solidFill>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854630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b="1">
                <a:solidFill>
                  <a:schemeClr val="bg2"/>
                </a:solidFill>
                <a:latin typeface="Courier New" pitchFamily="49" charset="0"/>
              </a:defRPr>
            </a:lvl1pPr>
            <a:lvl2pPr marL="785372" indent="-302066">
              <a:defRPr b="1">
                <a:solidFill>
                  <a:schemeClr val="bg2"/>
                </a:solidFill>
                <a:latin typeface="Courier New" pitchFamily="49" charset="0"/>
              </a:defRPr>
            </a:lvl2pPr>
            <a:lvl3pPr marL="1208265" indent="-241653">
              <a:defRPr b="1">
                <a:solidFill>
                  <a:schemeClr val="bg2"/>
                </a:solidFill>
                <a:latin typeface="Courier New" pitchFamily="49" charset="0"/>
              </a:defRPr>
            </a:lvl3pPr>
            <a:lvl4pPr marL="1691571" indent="-241653">
              <a:defRPr b="1">
                <a:solidFill>
                  <a:schemeClr val="bg2"/>
                </a:solidFill>
                <a:latin typeface="Courier New" pitchFamily="49" charset="0"/>
              </a:defRPr>
            </a:lvl4pPr>
            <a:lvl5pPr marL="2174878" indent="-241653">
              <a:defRPr b="1">
                <a:solidFill>
                  <a:schemeClr val="bg2"/>
                </a:solidFill>
                <a:latin typeface="Courier New" pitchFamily="49" charset="0"/>
              </a:defRPr>
            </a:lvl5pPr>
            <a:lvl6pPr marL="2658184" indent="-241653" eaLnBrk="0" fontAlgn="base" hangingPunct="0">
              <a:spcBef>
                <a:spcPct val="0"/>
              </a:spcBef>
              <a:spcAft>
                <a:spcPct val="0"/>
              </a:spcAft>
              <a:defRPr b="1">
                <a:solidFill>
                  <a:schemeClr val="bg2"/>
                </a:solidFill>
                <a:latin typeface="Courier New" pitchFamily="49" charset="0"/>
              </a:defRPr>
            </a:lvl6pPr>
            <a:lvl7pPr marL="3141490" indent="-241653" eaLnBrk="0" fontAlgn="base" hangingPunct="0">
              <a:spcBef>
                <a:spcPct val="0"/>
              </a:spcBef>
              <a:spcAft>
                <a:spcPct val="0"/>
              </a:spcAft>
              <a:defRPr b="1">
                <a:solidFill>
                  <a:schemeClr val="bg2"/>
                </a:solidFill>
                <a:latin typeface="Courier New" pitchFamily="49" charset="0"/>
              </a:defRPr>
            </a:lvl7pPr>
            <a:lvl8pPr marL="3624796" indent="-241653" eaLnBrk="0" fontAlgn="base" hangingPunct="0">
              <a:spcBef>
                <a:spcPct val="0"/>
              </a:spcBef>
              <a:spcAft>
                <a:spcPct val="0"/>
              </a:spcAft>
              <a:defRPr b="1">
                <a:solidFill>
                  <a:schemeClr val="bg2"/>
                </a:solidFill>
                <a:latin typeface="Courier New" pitchFamily="49" charset="0"/>
              </a:defRPr>
            </a:lvl8pPr>
            <a:lvl9pPr marL="4108102" indent="-241653" eaLnBrk="0" fontAlgn="base" hangingPunct="0">
              <a:spcBef>
                <a:spcPct val="0"/>
              </a:spcBef>
              <a:spcAft>
                <a:spcPct val="0"/>
              </a:spcAft>
              <a:defRPr b="1">
                <a:solidFill>
                  <a:schemeClr val="bg2"/>
                </a:solidFill>
                <a:latin typeface="Courier New" pitchFamily="49" charset="0"/>
              </a:defRPr>
            </a:lvl9pPr>
          </a:lstStyle>
          <a:p>
            <a:fld id="{829E70B1-8E78-4374-BCC3-BE7860E9A7D4}" type="slidenum">
              <a:rPr lang="en-US" altLang="en-US" b="0">
                <a:solidFill>
                  <a:prstClr val="black"/>
                </a:solidFill>
                <a:latin typeface="Times New Roman" pitchFamily="18" charset="0"/>
              </a:rPr>
              <a:pPr/>
              <a:t>11</a:t>
            </a:fld>
            <a:endParaRPr lang="en-US" altLang="en-US" b="0">
              <a:solidFill>
                <a:prstClr val="black"/>
              </a:solidFill>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402384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b="1">
                <a:solidFill>
                  <a:schemeClr val="bg2"/>
                </a:solidFill>
                <a:latin typeface="Courier New" pitchFamily="49" charset="0"/>
              </a:defRPr>
            </a:lvl1pPr>
            <a:lvl2pPr marL="785372" indent="-302066">
              <a:defRPr b="1">
                <a:solidFill>
                  <a:schemeClr val="bg2"/>
                </a:solidFill>
                <a:latin typeface="Courier New" pitchFamily="49" charset="0"/>
              </a:defRPr>
            </a:lvl2pPr>
            <a:lvl3pPr marL="1208265" indent="-241653">
              <a:defRPr b="1">
                <a:solidFill>
                  <a:schemeClr val="bg2"/>
                </a:solidFill>
                <a:latin typeface="Courier New" pitchFamily="49" charset="0"/>
              </a:defRPr>
            </a:lvl3pPr>
            <a:lvl4pPr marL="1691571" indent="-241653">
              <a:defRPr b="1">
                <a:solidFill>
                  <a:schemeClr val="bg2"/>
                </a:solidFill>
                <a:latin typeface="Courier New" pitchFamily="49" charset="0"/>
              </a:defRPr>
            </a:lvl4pPr>
            <a:lvl5pPr marL="2174878" indent="-241653">
              <a:defRPr b="1">
                <a:solidFill>
                  <a:schemeClr val="bg2"/>
                </a:solidFill>
                <a:latin typeface="Courier New" pitchFamily="49" charset="0"/>
              </a:defRPr>
            </a:lvl5pPr>
            <a:lvl6pPr marL="2658184" indent="-241653" eaLnBrk="0" fontAlgn="base" hangingPunct="0">
              <a:spcBef>
                <a:spcPct val="0"/>
              </a:spcBef>
              <a:spcAft>
                <a:spcPct val="0"/>
              </a:spcAft>
              <a:defRPr b="1">
                <a:solidFill>
                  <a:schemeClr val="bg2"/>
                </a:solidFill>
                <a:latin typeface="Courier New" pitchFamily="49" charset="0"/>
              </a:defRPr>
            </a:lvl6pPr>
            <a:lvl7pPr marL="3141490" indent="-241653" eaLnBrk="0" fontAlgn="base" hangingPunct="0">
              <a:spcBef>
                <a:spcPct val="0"/>
              </a:spcBef>
              <a:spcAft>
                <a:spcPct val="0"/>
              </a:spcAft>
              <a:defRPr b="1">
                <a:solidFill>
                  <a:schemeClr val="bg2"/>
                </a:solidFill>
                <a:latin typeface="Courier New" pitchFamily="49" charset="0"/>
              </a:defRPr>
            </a:lvl7pPr>
            <a:lvl8pPr marL="3624796" indent="-241653" eaLnBrk="0" fontAlgn="base" hangingPunct="0">
              <a:spcBef>
                <a:spcPct val="0"/>
              </a:spcBef>
              <a:spcAft>
                <a:spcPct val="0"/>
              </a:spcAft>
              <a:defRPr b="1">
                <a:solidFill>
                  <a:schemeClr val="bg2"/>
                </a:solidFill>
                <a:latin typeface="Courier New" pitchFamily="49" charset="0"/>
              </a:defRPr>
            </a:lvl8pPr>
            <a:lvl9pPr marL="4108102" indent="-241653" eaLnBrk="0" fontAlgn="base" hangingPunct="0">
              <a:spcBef>
                <a:spcPct val="0"/>
              </a:spcBef>
              <a:spcAft>
                <a:spcPct val="0"/>
              </a:spcAft>
              <a:defRPr b="1">
                <a:solidFill>
                  <a:schemeClr val="bg2"/>
                </a:solidFill>
                <a:latin typeface="Courier New" pitchFamily="49" charset="0"/>
              </a:defRPr>
            </a:lvl9pPr>
          </a:lstStyle>
          <a:p>
            <a:fld id="{EC138B41-C937-4433-9520-129307A14D0E}" type="slidenum">
              <a:rPr lang="en-US" altLang="en-US" b="0">
                <a:solidFill>
                  <a:prstClr val="black"/>
                </a:solidFill>
                <a:latin typeface="Times New Roman" pitchFamily="18" charset="0"/>
              </a:rPr>
              <a:pPr/>
              <a:t>35</a:t>
            </a:fld>
            <a:endParaRPr lang="en-US" altLang="en-US" b="0">
              <a:solidFill>
                <a:prstClr val="black"/>
              </a:solidFill>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410320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b="1">
                <a:solidFill>
                  <a:schemeClr val="bg2"/>
                </a:solidFill>
                <a:latin typeface="Courier New" pitchFamily="49" charset="0"/>
              </a:defRPr>
            </a:lvl1pPr>
            <a:lvl2pPr marL="785372" indent="-302066">
              <a:defRPr b="1">
                <a:solidFill>
                  <a:schemeClr val="bg2"/>
                </a:solidFill>
                <a:latin typeface="Courier New" pitchFamily="49" charset="0"/>
              </a:defRPr>
            </a:lvl2pPr>
            <a:lvl3pPr marL="1208265" indent="-241653">
              <a:defRPr b="1">
                <a:solidFill>
                  <a:schemeClr val="bg2"/>
                </a:solidFill>
                <a:latin typeface="Courier New" pitchFamily="49" charset="0"/>
              </a:defRPr>
            </a:lvl3pPr>
            <a:lvl4pPr marL="1691571" indent="-241653">
              <a:defRPr b="1">
                <a:solidFill>
                  <a:schemeClr val="bg2"/>
                </a:solidFill>
                <a:latin typeface="Courier New" pitchFamily="49" charset="0"/>
              </a:defRPr>
            </a:lvl4pPr>
            <a:lvl5pPr marL="2174878" indent="-241653">
              <a:defRPr b="1">
                <a:solidFill>
                  <a:schemeClr val="bg2"/>
                </a:solidFill>
                <a:latin typeface="Courier New" pitchFamily="49" charset="0"/>
              </a:defRPr>
            </a:lvl5pPr>
            <a:lvl6pPr marL="2658184" indent="-241653" eaLnBrk="0" fontAlgn="base" hangingPunct="0">
              <a:spcBef>
                <a:spcPct val="0"/>
              </a:spcBef>
              <a:spcAft>
                <a:spcPct val="0"/>
              </a:spcAft>
              <a:defRPr b="1">
                <a:solidFill>
                  <a:schemeClr val="bg2"/>
                </a:solidFill>
                <a:latin typeface="Courier New" pitchFamily="49" charset="0"/>
              </a:defRPr>
            </a:lvl6pPr>
            <a:lvl7pPr marL="3141490" indent="-241653" eaLnBrk="0" fontAlgn="base" hangingPunct="0">
              <a:spcBef>
                <a:spcPct val="0"/>
              </a:spcBef>
              <a:spcAft>
                <a:spcPct val="0"/>
              </a:spcAft>
              <a:defRPr b="1">
                <a:solidFill>
                  <a:schemeClr val="bg2"/>
                </a:solidFill>
                <a:latin typeface="Courier New" pitchFamily="49" charset="0"/>
              </a:defRPr>
            </a:lvl7pPr>
            <a:lvl8pPr marL="3624796" indent="-241653" eaLnBrk="0" fontAlgn="base" hangingPunct="0">
              <a:spcBef>
                <a:spcPct val="0"/>
              </a:spcBef>
              <a:spcAft>
                <a:spcPct val="0"/>
              </a:spcAft>
              <a:defRPr b="1">
                <a:solidFill>
                  <a:schemeClr val="bg2"/>
                </a:solidFill>
                <a:latin typeface="Courier New" pitchFamily="49" charset="0"/>
              </a:defRPr>
            </a:lvl8pPr>
            <a:lvl9pPr marL="4108102" indent="-241653" eaLnBrk="0" fontAlgn="base" hangingPunct="0">
              <a:spcBef>
                <a:spcPct val="0"/>
              </a:spcBef>
              <a:spcAft>
                <a:spcPct val="0"/>
              </a:spcAft>
              <a:defRPr b="1">
                <a:solidFill>
                  <a:schemeClr val="bg2"/>
                </a:solidFill>
                <a:latin typeface="Courier New" pitchFamily="49" charset="0"/>
              </a:defRPr>
            </a:lvl9pPr>
          </a:lstStyle>
          <a:p>
            <a:fld id="{5FCD2F2D-C23E-4C88-AAB4-A21F5761168A}" type="slidenum">
              <a:rPr lang="en-US" altLang="en-US" b="0">
                <a:solidFill>
                  <a:prstClr val="black"/>
                </a:solidFill>
                <a:latin typeface="Times New Roman" pitchFamily="18" charset="0"/>
              </a:rPr>
              <a:pPr/>
              <a:t>40</a:t>
            </a:fld>
            <a:endParaRPr lang="en-US" altLang="en-US" b="0">
              <a:solidFill>
                <a:prstClr val="black"/>
              </a:solidFill>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681594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b="1">
                <a:solidFill>
                  <a:schemeClr val="bg2"/>
                </a:solidFill>
                <a:latin typeface="Courier New" pitchFamily="49" charset="0"/>
              </a:defRPr>
            </a:lvl1pPr>
            <a:lvl2pPr marL="785372" indent="-302066">
              <a:defRPr b="1">
                <a:solidFill>
                  <a:schemeClr val="bg2"/>
                </a:solidFill>
                <a:latin typeface="Courier New" pitchFamily="49" charset="0"/>
              </a:defRPr>
            </a:lvl2pPr>
            <a:lvl3pPr marL="1208265" indent="-241653">
              <a:defRPr b="1">
                <a:solidFill>
                  <a:schemeClr val="bg2"/>
                </a:solidFill>
                <a:latin typeface="Courier New" pitchFamily="49" charset="0"/>
              </a:defRPr>
            </a:lvl3pPr>
            <a:lvl4pPr marL="1691571" indent="-241653">
              <a:defRPr b="1">
                <a:solidFill>
                  <a:schemeClr val="bg2"/>
                </a:solidFill>
                <a:latin typeface="Courier New" pitchFamily="49" charset="0"/>
              </a:defRPr>
            </a:lvl4pPr>
            <a:lvl5pPr marL="2174878" indent="-241653">
              <a:defRPr b="1">
                <a:solidFill>
                  <a:schemeClr val="bg2"/>
                </a:solidFill>
                <a:latin typeface="Courier New" pitchFamily="49" charset="0"/>
              </a:defRPr>
            </a:lvl5pPr>
            <a:lvl6pPr marL="2658184" indent="-241653" eaLnBrk="0" fontAlgn="base" hangingPunct="0">
              <a:spcBef>
                <a:spcPct val="0"/>
              </a:spcBef>
              <a:spcAft>
                <a:spcPct val="0"/>
              </a:spcAft>
              <a:defRPr b="1">
                <a:solidFill>
                  <a:schemeClr val="bg2"/>
                </a:solidFill>
                <a:latin typeface="Courier New" pitchFamily="49" charset="0"/>
              </a:defRPr>
            </a:lvl6pPr>
            <a:lvl7pPr marL="3141490" indent="-241653" eaLnBrk="0" fontAlgn="base" hangingPunct="0">
              <a:spcBef>
                <a:spcPct val="0"/>
              </a:spcBef>
              <a:spcAft>
                <a:spcPct val="0"/>
              </a:spcAft>
              <a:defRPr b="1">
                <a:solidFill>
                  <a:schemeClr val="bg2"/>
                </a:solidFill>
                <a:latin typeface="Courier New" pitchFamily="49" charset="0"/>
              </a:defRPr>
            </a:lvl7pPr>
            <a:lvl8pPr marL="3624796" indent="-241653" eaLnBrk="0" fontAlgn="base" hangingPunct="0">
              <a:spcBef>
                <a:spcPct val="0"/>
              </a:spcBef>
              <a:spcAft>
                <a:spcPct val="0"/>
              </a:spcAft>
              <a:defRPr b="1">
                <a:solidFill>
                  <a:schemeClr val="bg2"/>
                </a:solidFill>
                <a:latin typeface="Courier New" pitchFamily="49" charset="0"/>
              </a:defRPr>
            </a:lvl8pPr>
            <a:lvl9pPr marL="4108102" indent="-241653" eaLnBrk="0" fontAlgn="base" hangingPunct="0">
              <a:spcBef>
                <a:spcPct val="0"/>
              </a:spcBef>
              <a:spcAft>
                <a:spcPct val="0"/>
              </a:spcAft>
              <a:defRPr b="1">
                <a:solidFill>
                  <a:schemeClr val="bg2"/>
                </a:solidFill>
                <a:latin typeface="Courier New" pitchFamily="49" charset="0"/>
              </a:defRPr>
            </a:lvl9pPr>
          </a:lstStyle>
          <a:p>
            <a:fld id="{B2AF76E6-A373-4D5B-B187-A014B245268F}" type="slidenum">
              <a:rPr lang="en-US" altLang="en-US" b="0">
                <a:solidFill>
                  <a:prstClr val="black"/>
                </a:solidFill>
                <a:latin typeface="Times New Roman" pitchFamily="18" charset="0"/>
              </a:rPr>
              <a:pPr/>
              <a:t>41</a:t>
            </a:fld>
            <a:endParaRPr lang="en-US" altLang="en-US" b="0">
              <a:solidFill>
                <a:prstClr val="black"/>
              </a:solidFill>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87386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b="1">
                <a:solidFill>
                  <a:schemeClr val="bg2"/>
                </a:solidFill>
                <a:latin typeface="Courier New" pitchFamily="49" charset="0"/>
              </a:defRPr>
            </a:lvl1pPr>
            <a:lvl2pPr marL="785372" indent="-302066">
              <a:defRPr b="1">
                <a:solidFill>
                  <a:schemeClr val="bg2"/>
                </a:solidFill>
                <a:latin typeface="Courier New" pitchFamily="49" charset="0"/>
              </a:defRPr>
            </a:lvl2pPr>
            <a:lvl3pPr marL="1208265" indent="-241653">
              <a:defRPr b="1">
                <a:solidFill>
                  <a:schemeClr val="bg2"/>
                </a:solidFill>
                <a:latin typeface="Courier New" pitchFamily="49" charset="0"/>
              </a:defRPr>
            </a:lvl3pPr>
            <a:lvl4pPr marL="1691571" indent="-241653">
              <a:defRPr b="1">
                <a:solidFill>
                  <a:schemeClr val="bg2"/>
                </a:solidFill>
                <a:latin typeface="Courier New" pitchFamily="49" charset="0"/>
              </a:defRPr>
            </a:lvl4pPr>
            <a:lvl5pPr marL="2174878" indent="-241653">
              <a:defRPr b="1">
                <a:solidFill>
                  <a:schemeClr val="bg2"/>
                </a:solidFill>
                <a:latin typeface="Courier New" pitchFamily="49" charset="0"/>
              </a:defRPr>
            </a:lvl5pPr>
            <a:lvl6pPr marL="2658184" indent="-241653" eaLnBrk="0" fontAlgn="base" hangingPunct="0">
              <a:spcBef>
                <a:spcPct val="0"/>
              </a:spcBef>
              <a:spcAft>
                <a:spcPct val="0"/>
              </a:spcAft>
              <a:defRPr b="1">
                <a:solidFill>
                  <a:schemeClr val="bg2"/>
                </a:solidFill>
                <a:latin typeface="Courier New" pitchFamily="49" charset="0"/>
              </a:defRPr>
            </a:lvl6pPr>
            <a:lvl7pPr marL="3141490" indent="-241653" eaLnBrk="0" fontAlgn="base" hangingPunct="0">
              <a:spcBef>
                <a:spcPct val="0"/>
              </a:spcBef>
              <a:spcAft>
                <a:spcPct val="0"/>
              </a:spcAft>
              <a:defRPr b="1">
                <a:solidFill>
                  <a:schemeClr val="bg2"/>
                </a:solidFill>
                <a:latin typeface="Courier New" pitchFamily="49" charset="0"/>
              </a:defRPr>
            </a:lvl7pPr>
            <a:lvl8pPr marL="3624796" indent="-241653" eaLnBrk="0" fontAlgn="base" hangingPunct="0">
              <a:spcBef>
                <a:spcPct val="0"/>
              </a:spcBef>
              <a:spcAft>
                <a:spcPct val="0"/>
              </a:spcAft>
              <a:defRPr b="1">
                <a:solidFill>
                  <a:schemeClr val="bg2"/>
                </a:solidFill>
                <a:latin typeface="Courier New" pitchFamily="49" charset="0"/>
              </a:defRPr>
            </a:lvl8pPr>
            <a:lvl9pPr marL="4108102" indent="-241653" eaLnBrk="0" fontAlgn="base" hangingPunct="0">
              <a:spcBef>
                <a:spcPct val="0"/>
              </a:spcBef>
              <a:spcAft>
                <a:spcPct val="0"/>
              </a:spcAft>
              <a:defRPr b="1">
                <a:solidFill>
                  <a:schemeClr val="bg2"/>
                </a:solidFill>
                <a:latin typeface="Courier New" pitchFamily="49" charset="0"/>
              </a:defRPr>
            </a:lvl9pPr>
          </a:lstStyle>
          <a:p>
            <a:fld id="{319BD22C-4E89-4E8E-89B2-73B4A887C978}" type="slidenum">
              <a:rPr lang="en-US" altLang="en-US" b="0">
                <a:solidFill>
                  <a:prstClr val="black"/>
                </a:solidFill>
                <a:latin typeface="Times New Roman" pitchFamily="18" charset="0"/>
              </a:rPr>
              <a:pPr/>
              <a:t>42</a:t>
            </a:fld>
            <a:endParaRPr lang="en-US" altLang="en-US" b="0">
              <a:solidFill>
                <a:prstClr val="black"/>
              </a:solidFill>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880425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FE01758A-9BE5-4F38-BFEF-5FCCAA6D5099}" type="slidenum">
              <a:rPr lang="en-US" altLang="en-US"/>
              <a:pPr/>
              <a:t>‹#›</a:t>
            </a:fld>
            <a:endParaRPr lang="en-US" altLang="en-US"/>
          </a:p>
        </p:txBody>
      </p:sp>
    </p:spTree>
    <p:extLst>
      <p:ext uri="{BB962C8B-B14F-4D97-AF65-F5344CB8AC3E}">
        <p14:creationId xmlns:p14="http://schemas.microsoft.com/office/powerpoint/2010/main" val="292283239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D9ED77D0-652C-45C3-9BFE-3AF79740D50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5789341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F25451EF-7F35-4AD7-B16E-D9AE0960812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9052102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97AF3451-08CE-480E-B1BF-C688E0EF02E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13194750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552C201D-3F2A-4A0B-8675-462205DB14C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10822357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FE01758A-9BE5-4F38-BFEF-5FCCAA6D509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78021934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7FC7A8BD-1F93-4AAE-B9AA-BB2FD8C1551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0472825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64486270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33887348-4490-4EEB-ABCF-F719053A912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0818027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23F877D8-8BB5-4690-B98B-E116D56E8EE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7492802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252665E5-49CF-4C86-965E-1D580FA64B0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15013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7FC7A8BD-1F93-4AAE-B9AA-BB2FD8C15519}" type="slidenum">
              <a:rPr lang="en-US" altLang="en-US"/>
              <a:pPr/>
              <a:t>‹#›</a:t>
            </a:fld>
            <a:endParaRPr lang="en-US" altLang="en-US"/>
          </a:p>
        </p:txBody>
      </p:sp>
    </p:spTree>
    <p:extLst>
      <p:ext uri="{BB962C8B-B14F-4D97-AF65-F5344CB8AC3E}">
        <p14:creationId xmlns:p14="http://schemas.microsoft.com/office/powerpoint/2010/main" val="110935816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B72332B6-0BF0-4538-808E-91B81B9B219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29891724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E5D75C91-2ECF-46F9-9413-49DC8311724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9595327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E81272D2-53E0-4D07-B770-755FEF31D36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73904035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EEB58A24-4DEF-434C-980A-81DF99A14E0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68596529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20B16C3B-1FF9-4DC3-9CA8-157D895DCA2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16263532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D0499B24-6014-4BED-8110-A7F161C672F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0103156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3226BE2B-04A1-4593-8283-F895BD7441F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3736480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64486270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33887348-4490-4EEB-ABCF-F719053A912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0818027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23F877D8-8BB5-4690-B98B-E116D56E8EE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74928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5"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1030"/>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1031"/>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1032"/>
          <p:cNvSpPr>
            <a:spLocks noGrp="1" noChangeArrowheads="1"/>
          </p:cNvSpPr>
          <p:nvPr>
            <p:ph type="sldNum" sz="quarter" idx="12"/>
          </p:nvPr>
        </p:nvSpPr>
        <p:spPr>
          <a:xfrm>
            <a:off x="8204200" y="6400800"/>
            <a:ext cx="939800" cy="457200"/>
          </a:xfrm>
        </p:spPr>
        <p:txBody>
          <a:bodyPr/>
          <a:lstStyle>
            <a:lvl1pPr>
              <a:defRPr smtClean="0"/>
            </a:lvl1pPr>
          </a:lstStyle>
          <a:p>
            <a:pPr>
              <a:defRPr/>
            </a:pPr>
            <a:fld id="{77AA09E7-FFD2-4890-82FD-DE76F2C51C0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01317654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252665E5-49CF-4C86-965E-1D580FA64B0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1501365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B72332B6-0BF0-4538-808E-91B81B9B219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29891724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E5D75C91-2ECF-46F9-9413-49DC8311724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9595327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E81272D2-53E0-4D07-B770-755FEF31D36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73904035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EEB58A24-4DEF-434C-980A-81DF99A14E0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68596529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20B16C3B-1FF9-4DC3-9CA8-157D895DCA2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16263532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D0499B24-6014-4BED-8110-A7F161C672F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0103156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3226BE2B-04A1-4593-8283-F895BD7441F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3736480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246219694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33887348-4490-4EEB-ABCF-F719053A912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70747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1722064B-4EE5-4016-8DCD-90BD6C667B7B}"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24550526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23F877D8-8BB5-4690-B98B-E116D56E8EE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8022715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252665E5-49CF-4C86-965E-1D580FA64B0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95602831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B72332B6-0BF0-4538-808E-91B81B9B219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24376192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E5D75C91-2ECF-46F9-9413-49DC8311724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2134039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E81272D2-53E0-4D07-B770-755FEF31D36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4303982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EEB58A24-4DEF-434C-980A-81DF99A14E0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54062027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20B16C3B-1FF9-4DC3-9CA8-157D895DCA2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1327854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D0499B24-6014-4BED-8110-A7F161C672F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98560543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3226BE2B-04A1-4593-8283-F895BD7441F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0443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B6867116-7C3E-49A8-A948-88E524ED5FFE}"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015576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50F59C75-5428-474C-9CD9-82AF2E4C074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476436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62553CB3-3D2A-43AD-9D2E-28091FB5A8E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90484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4E4299C3-8BD4-4B98-9E54-FBADE01762D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0714675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F2D6441C-5439-4A9B-A193-6E1F2D979DD6}"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890528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F2939CD2-2BE2-4FD6-999A-DDA042BCDCC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142951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201C80A-1936-4A31-B9FA-46EC6D084A8C}" type="slidenum">
              <a:rPr lang="en-US" altLang="en-US"/>
              <a:pPr/>
              <a:t>‹#›</a:t>
            </a:fld>
            <a:endParaRPr lang="en-US" altLang="en-US"/>
          </a:p>
        </p:txBody>
      </p:sp>
    </p:spTree>
    <p:extLst>
      <p:ext uri="{BB962C8B-B14F-4D97-AF65-F5344CB8AC3E}">
        <p14:creationId xmlns:p14="http://schemas.microsoft.com/office/powerpoint/2010/main" val="15863221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11277EF-C52E-493C-8378-E3684BF5B86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9938438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57E0AB45-604B-4BEE-8D75-AC23B75894F2}"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9492379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FD907FC1-43CC-4739-95AE-9D8DF646F1C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3530515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8A422C18-01FF-4158-B219-8055E395869E}"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680922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5"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1030"/>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1031"/>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1032"/>
          <p:cNvSpPr>
            <a:spLocks noGrp="1" noChangeArrowheads="1"/>
          </p:cNvSpPr>
          <p:nvPr>
            <p:ph type="sldNum" sz="quarter" idx="12"/>
          </p:nvPr>
        </p:nvSpPr>
        <p:spPr>
          <a:xfrm>
            <a:off x="8204200" y="6400800"/>
            <a:ext cx="939800" cy="457200"/>
          </a:xfrm>
        </p:spPr>
        <p:txBody>
          <a:bodyPr/>
          <a:lstStyle>
            <a:lvl1pPr>
              <a:defRPr smtClean="0"/>
            </a:lvl1pPr>
          </a:lstStyle>
          <a:p>
            <a:pPr>
              <a:defRPr/>
            </a:pPr>
            <a:fld id="{77AA09E7-FFD2-4890-82FD-DE76F2C51C0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0830373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1722064B-4EE5-4016-8DCD-90BD6C667B7B}"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214266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B6867116-7C3E-49A8-A948-88E524ED5FFE}"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4193120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50F59C75-5428-474C-9CD9-82AF2E4C074D}"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4631112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62553CB3-3D2A-43AD-9D2E-28091FB5A8E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7631854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4E4299C3-8BD4-4B98-9E54-FBADE01762D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9419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46146255-17F8-4D81-81E0-66C9D6250D2E}" type="slidenum">
              <a:rPr lang="en-US" altLang="en-US"/>
              <a:pPr/>
              <a:t>‹#›</a:t>
            </a:fld>
            <a:endParaRPr lang="en-US" altLang="en-US"/>
          </a:p>
        </p:txBody>
      </p:sp>
    </p:spTree>
    <p:extLst>
      <p:ext uri="{BB962C8B-B14F-4D97-AF65-F5344CB8AC3E}">
        <p14:creationId xmlns:p14="http://schemas.microsoft.com/office/powerpoint/2010/main" val="42097476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F2D6441C-5439-4A9B-A193-6E1F2D979DD6}"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09641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F2939CD2-2BE2-4FD6-999A-DDA042BCDCC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8453543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11277EF-C52E-493C-8378-E3684BF5B860}"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7771952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57E0AB45-604B-4BEE-8D75-AC23B75894F2}"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457577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FD907FC1-43CC-4739-95AE-9D8DF646F1C5}"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6374107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8A422C18-01FF-4158-B219-8055E395869E}"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3065825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5"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1030"/>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1031"/>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1032"/>
          <p:cNvSpPr>
            <a:spLocks noGrp="1" noChangeArrowheads="1"/>
          </p:cNvSpPr>
          <p:nvPr>
            <p:ph type="sldNum" sz="quarter" idx="12"/>
          </p:nvPr>
        </p:nvSpPr>
        <p:spPr>
          <a:xfrm>
            <a:off x="8204200" y="6400800"/>
            <a:ext cx="939800" cy="457200"/>
          </a:xfrm>
        </p:spPr>
        <p:txBody>
          <a:bodyPr/>
          <a:lstStyle>
            <a:lvl1pPr>
              <a:defRPr smtClean="0"/>
            </a:lvl1pPr>
          </a:lstStyle>
          <a:p>
            <a:pPr>
              <a:defRPr/>
            </a:pPr>
            <a:fld id="{62EDF78D-99A7-4EEF-ADD2-F089C7DC42E8}"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0234705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739953E4-07BF-45EC-8E75-05872AD00F3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0533304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B03E768A-6405-4A69-B115-9C3024096E7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0332853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11784E1-494F-4CDC-B9A1-254F095DF18E}"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66765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7D63D009-B876-43AF-89B2-B7EE9A551336}" type="slidenum">
              <a:rPr lang="en-US" altLang="en-US"/>
              <a:pPr/>
              <a:t>‹#›</a:t>
            </a:fld>
            <a:endParaRPr lang="en-US" altLang="en-US"/>
          </a:p>
        </p:txBody>
      </p:sp>
    </p:spTree>
    <p:extLst>
      <p:ext uri="{BB962C8B-B14F-4D97-AF65-F5344CB8AC3E}">
        <p14:creationId xmlns:p14="http://schemas.microsoft.com/office/powerpoint/2010/main" val="10027626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95C93C79-E59E-4664-B159-BFC33882226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7048394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169C70A7-97BD-4EF5-8D74-A7D89494CC4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6493771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14C7FC66-1587-45A6-A29F-361FBEDB984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4139431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4FC500D8-D0C6-4D90-BF7C-756C142E5467}"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7311002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9D41A59B-57BA-46B1-B653-4B195CF00E4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9939570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861580E3-4DFB-4CF4-8135-19E6894126B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839606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EF88DABB-39E6-48A9-BF3D-88552C59E49B}"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740163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E6493959-3C0D-4996-80D9-7E62B1DB1CA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7575915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5"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1030"/>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1031"/>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1032"/>
          <p:cNvSpPr>
            <a:spLocks noGrp="1" noChangeArrowheads="1"/>
          </p:cNvSpPr>
          <p:nvPr>
            <p:ph type="sldNum" sz="quarter" idx="12"/>
          </p:nvPr>
        </p:nvSpPr>
        <p:spPr>
          <a:xfrm>
            <a:off x="8204200" y="6400800"/>
            <a:ext cx="939800" cy="457200"/>
          </a:xfrm>
        </p:spPr>
        <p:txBody>
          <a:bodyPr/>
          <a:lstStyle>
            <a:lvl1pPr>
              <a:defRPr smtClean="0"/>
            </a:lvl1pPr>
          </a:lstStyle>
          <a:p>
            <a:pPr>
              <a:defRPr/>
            </a:pPr>
            <a:fld id="{62EDF78D-99A7-4EEF-ADD2-F089C7DC42E8}"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1063967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739953E4-07BF-45EC-8E75-05872AD00F3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649702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E6702535-969B-4302-ADD0-4E86B52DE8D5}" type="slidenum">
              <a:rPr lang="en-US" altLang="en-US"/>
              <a:pPr/>
              <a:t>‹#›</a:t>
            </a:fld>
            <a:endParaRPr lang="en-US" altLang="en-US"/>
          </a:p>
        </p:txBody>
      </p:sp>
    </p:spTree>
    <p:extLst>
      <p:ext uri="{BB962C8B-B14F-4D97-AF65-F5344CB8AC3E}">
        <p14:creationId xmlns:p14="http://schemas.microsoft.com/office/powerpoint/2010/main" val="8301607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B03E768A-6405-4A69-B115-9C3024096E7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5809698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11784E1-494F-4CDC-B9A1-254F095DF18E}"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9410841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95C93C79-E59E-4664-B159-BFC33882226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6290367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169C70A7-97BD-4EF5-8D74-A7D89494CC4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6970668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14C7FC66-1587-45A6-A29F-361FBEDB984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868767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4FC500D8-D0C6-4D90-BF7C-756C142E5467}"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1588814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9D41A59B-57BA-46B1-B653-4B195CF00E4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6253410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861580E3-4DFB-4CF4-8135-19E6894126B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632342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EF88DABB-39E6-48A9-BF3D-88552C59E49B}"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3816329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E6493959-3C0D-4996-80D9-7E62B1DB1CA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66889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D9ED77D0-652C-45C3-9BFE-3AF79740D501}" type="slidenum">
              <a:rPr lang="en-US" altLang="en-US"/>
              <a:pPr/>
              <a:t>‹#›</a:t>
            </a:fld>
            <a:endParaRPr lang="en-US" altLang="en-US"/>
          </a:p>
        </p:txBody>
      </p:sp>
    </p:spTree>
    <p:extLst>
      <p:ext uri="{BB962C8B-B14F-4D97-AF65-F5344CB8AC3E}">
        <p14:creationId xmlns:p14="http://schemas.microsoft.com/office/powerpoint/2010/main" val="357228038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25481189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201C80A-1936-4A31-B9FA-46EC6D084A8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78513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46146255-17F8-4D81-81E0-66C9D6250D2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5229331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7D63D009-B876-43AF-89B2-B7EE9A55133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5963456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E6702535-969B-4302-ADD0-4E86B52DE8D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3448991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D9ED77D0-652C-45C3-9BFE-3AF79740D50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320900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F25451EF-7F35-4AD7-B16E-D9AE0960812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144211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97AF3451-08CE-480E-B1BF-C688E0EF02E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570643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552C201D-3F2A-4A0B-8675-462205DB14C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1082342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FE01758A-9BE5-4F38-BFEF-5FCCAA6D509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22871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F25451EF-7F35-4AD7-B16E-D9AE09608123}" type="slidenum">
              <a:rPr lang="en-US" altLang="en-US"/>
              <a:pPr/>
              <a:t>‹#›</a:t>
            </a:fld>
            <a:endParaRPr lang="en-US" altLang="en-US"/>
          </a:p>
        </p:txBody>
      </p:sp>
    </p:spTree>
    <p:extLst>
      <p:ext uri="{BB962C8B-B14F-4D97-AF65-F5344CB8AC3E}">
        <p14:creationId xmlns:p14="http://schemas.microsoft.com/office/powerpoint/2010/main" val="308048024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7FC7A8BD-1F93-4AAE-B9AA-BB2FD8C1551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3700911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5"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1030"/>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1031"/>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1032"/>
          <p:cNvSpPr>
            <a:spLocks noGrp="1" noChangeArrowheads="1"/>
          </p:cNvSpPr>
          <p:nvPr>
            <p:ph type="sldNum" sz="quarter" idx="12"/>
          </p:nvPr>
        </p:nvSpPr>
        <p:spPr>
          <a:xfrm>
            <a:off x="8204200" y="6400800"/>
            <a:ext cx="939800" cy="457200"/>
          </a:xfrm>
        </p:spPr>
        <p:txBody>
          <a:bodyPr/>
          <a:lstStyle>
            <a:lvl1pPr>
              <a:defRPr smtClean="0"/>
            </a:lvl1pPr>
          </a:lstStyle>
          <a:p>
            <a:pPr>
              <a:defRPr/>
            </a:pPr>
            <a:fld id="{62EDF78D-99A7-4EEF-ADD2-F089C7DC42E8}"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4667645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739953E4-07BF-45EC-8E75-05872AD00F3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7104692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B03E768A-6405-4A69-B115-9C3024096E7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62493621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11784E1-494F-4CDC-B9A1-254F095DF18E}"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609726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95C93C79-E59E-4664-B159-BFC33882226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08101921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169C70A7-97BD-4EF5-8D74-A7D89494CC4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54328905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14C7FC66-1587-45A6-A29F-361FBEDB984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57297531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4FC500D8-D0C6-4D90-BF7C-756C142E5467}"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518858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9D41A59B-57BA-46B1-B653-4B195CF00E4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13481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97AF3451-08CE-480E-B1BF-C688E0EF02EF}" type="slidenum">
              <a:rPr lang="en-US" altLang="en-US"/>
              <a:pPr/>
              <a:t>‹#›</a:t>
            </a:fld>
            <a:endParaRPr lang="en-US" altLang="en-US"/>
          </a:p>
        </p:txBody>
      </p:sp>
    </p:spTree>
    <p:extLst>
      <p:ext uri="{BB962C8B-B14F-4D97-AF65-F5344CB8AC3E}">
        <p14:creationId xmlns:p14="http://schemas.microsoft.com/office/powerpoint/2010/main" val="9375950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861580E3-4DFB-4CF4-8135-19E6894126B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4952973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EF88DABB-39E6-48A9-BF3D-88552C59E49B}"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95365033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E6493959-3C0D-4996-80D9-7E62B1DB1CA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74983615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5"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r>
              <a:rPr lang="en-US"/>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r>
              <a:rPr lang="en-US"/>
              <a:t>Click to edit Master subtitle style</a:t>
            </a:r>
          </a:p>
        </p:txBody>
      </p:sp>
      <p:sp>
        <p:nvSpPr>
          <p:cNvPr id="6" name="Rectangle 1030"/>
          <p:cNvSpPr>
            <a:spLocks noGrp="1" noChangeArrowheads="1"/>
          </p:cNvSpPr>
          <p:nvPr>
            <p:ph type="dt" sz="quarter" idx="10"/>
          </p:nvPr>
        </p:nvSpPr>
        <p:spPr>
          <a:xfrm>
            <a:off x="4343400" y="6400800"/>
            <a:ext cx="1905000" cy="457200"/>
          </a:xfrm>
        </p:spPr>
        <p:txBody>
          <a:bodyPr/>
          <a:lstStyle>
            <a:lvl1pPr>
              <a:defRPr smtClean="0"/>
            </a:lvl1pPr>
          </a:lstStyle>
          <a:p>
            <a:pPr>
              <a:defRPr/>
            </a:pPr>
            <a:endParaRPr lang="en-US">
              <a:solidFill>
                <a:srgbClr val="FF9966"/>
              </a:solidFill>
            </a:endParaRPr>
          </a:p>
        </p:txBody>
      </p:sp>
      <p:sp>
        <p:nvSpPr>
          <p:cNvPr id="7" name="Rectangle 1031"/>
          <p:cNvSpPr>
            <a:spLocks noGrp="1" noChangeArrowheads="1"/>
          </p:cNvSpPr>
          <p:nvPr>
            <p:ph type="ftr" sz="quarter" idx="11"/>
          </p:nvPr>
        </p:nvSpPr>
        <p:spPr>
          <a:xfrm>
            <a:off x="0" y="6400800"/>
            <a:ext cx="1600200" cy="457200"/>
          </a:xfrm>
        </p:spPr>
        <p:txBody>
          <a:bodyPr/>
          <a:lstStyle>
            <a:lvl1pPr>
              <a:defRPr smtClean="0"/>
            </a:lvl1pPr>
          </a:lstStyle>
          <a:p>
            <a:pPr>
              <a:defRPr/>
            </a:pPr>
            <a:endParaRPr lang="en-US">
              <a:solidFill>
                <a:srgbClr val="FF9966"/>
              </a:solidFill>
            </a:endParaRPr>
          </a:p>
        </p:txBody>
      </p:sp>
      <p:sp>
        <p:nvSpPr>
          <p:cNvPr id="8" name="Rectangle 1032"/>
          <p:cNvSpPr>
            <a:spLocks noGrp="1" noChangeArrowheads="1"/>
          </p:cNvSpPr>
          <p:nvPr>
            <p:ph type="sldNum" sz="quarter" idx="12"/>
          </p:nvPr>
        </p:nvSpPr>
        <p:spPr>
          <a:xfrm>
            <a:off x="8204200" y="6400800"/>
            <a:ext cx="939800" cy="457200"/>
          </a:xfrm>
        </p:spPr>
        <p:txBody>
          <a:bodyPr/>
          <a:lstStyle>
            <a:lvl1pPr>
              <a:defRPr smtClean="0"/>
            </a:lvl1pPr>
          </a:lstStyle>
          <a:p>
            <a:pPr>
              <a:defRPr/>
            </a:pPr>
            <a:fld id="{62EDF78D-99A7-4EEF-ADD2-F089C7DC42E8}"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14518477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739953E4-07BF-45EC-8E75-05872AD00F31}"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7345424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B03E768A-6405-4A69-B115-9C3024096E7C}"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45278320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011784E1-494F-4CDC-B9A1-254F095DF18E}"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61737244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9" name="Rectangle 7"/>
          <p:cNvSpPr>
            <a:spLocks noGrp="1" noChangeArrowheads="1"/>
          </p:cNvSpPr>
          <p:nvPr>
            <p:ph type="sldNum" sz="quarter" idx="12"/>
          </p:nvPr>
        </p:nvSpPr>
        <p:spPr>
          <a:ln/>
        </p:spPr>
        <p:txBody>
          <a:bodyPr/>
          <a:lstStyle>
            <a:lvl1pPr>
              <a:defRPr/>
            </a:lvl1pPr>
          </a:lstStyle>
          <a:p>
            <a:pPr>
              <a:defRPr/>
            </a:pPr>
            <a:fld id="{95C93C79-E59E-4664-B159-BFC33882226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39906869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5" name="Rectangle 7"/>
          <p:cNvSpPr>
            <a:spLocks noGrp="1" noChangeArrowheads="1"/>
          </p:cNvSpPr>
          <p:nvPr>
            <p:ph type="sldNum" sz="quarter" idx="12"/>
          </p:nvPr>
        </p:nvSpPr>
        <p:spPr>
          <a:ln/>
        </p:spPr>
        <p:txBody>
          <a:bodyPr/>
          <a:lstStyle>
            <a:lvl1pPr>
              <a:defRPr/>
            </a:lvl1pPr>
          </a:lstStyle>
          <a:p>
            <a:pPr>
              <a:defRPr/>
            </a:pPr>
            <a:fld id="{169C70A7-97BD-4EF5-8D74-A7D89494CC4F}"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46431254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4" name="Rectangle 7"/>
          <p:cNvSpPr>
            <a:spLocks noGrp="1" noChangeArrowheads="1"/>
          </p:cNvSpPr>
          <p:nvPr>
            <p:ph type="sldNum" sz="quarter" idx="12"/>
          </p:nvPr>
        </p:nvSpPr>
        <p:spPr>
          <a:ln/>
        </p:spPr>
        <p:txBody>
          <a:bodyPr/>
          <a:lstStyle>
            <a:lvl1pPr>
              <a:defRPr/>
            </a:lvl1pPr>
          </a:lstStyle>
          <a:p>
            <a:pPr>
              <a:defRPr/>
            </a:pPr>
            <a:fld id="{14C7FC66-1587-45A6-A29F-361FBEDB984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3137002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552C201D-3F2A-4A0B-8675-462205DB14CE}" type="slidenum">
              <a:rPr lang="en-US" altLang="en-US"/>
              <a:pPr/>
              <a:t>‹#›</a:t>
            </a:fld>
            <a:endParaRPr lang="en-US" altLang="en-US"/>
          </a:p>
        </p:txBody>
      </p:sp>
    </p:spTree>
    <p:extLst>
      <p:ext uri="{BB962C8B-B14F-4D97-AF65-F5344CB8AC3E}">
        <p14:creationId xmlns:p14="http://schemas.microsoft.com/office/powerpoint/2010/main" val="249351539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4FC500D8-D0C6-4D90-BF7C-756C142E5467}"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19019826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9D41A59B-57BA-46B1-B653-4B195CF00E4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42611589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861580E3-4DFB-4CF4-8135-19E6894126B4}"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14114974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6" name="Rectangle 7"/>
          <p:cNvSpPr>
            <a:spLocks noGrp="1" noChangeArrowheads="1"/>
          </p:cNvSpPr>
          <p:nvPr>
            <p:ph type="sldNum" sz="quarter" idx="12"/>
          </p:nvPr>
        </p:nvSpPr>
        <p:spPr>
          <a:ln/>
        </p:spPr>
        <p:txBody>
          <a:bodyPr/>
          <a:lstStyle>
            <a:lvl1pPr>
              <a:defRPr/>
            </a:lvl1pPr>
          </a:lstStyle>
          <a:p>
            <a:pPr>
              <a:defRPr/>
            </a:pPr>
            <a:fld id="{EF88DABB-39E6-48A9-BF3D-88552C59E49B}"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97733548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9966"/>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FF9966"/>
                </a:solidFill>
              </a:rPr>
              <a:t>Chap 0</a:t>
            </a:r>
          </a:p>
        </p:txBody>
      </p:sp>
      <p:sp>
        <p:nvSpPr>
          <p:cNvPr id="7" name="Rectangle 7"/>
          <p:cNvSpPr>
            <a:spLocks noGrp="1" noChangeArrowheads="1"/>
          </p:cNvSpPr>
          <p:nvPr>
            <p:ph type="sldNum" sz="quarter" idx="12"/>
          </p:nvPr>
        </p:nvSpPr>
        <p:spPr>
          <a:ln/>
        </p:spPr>
        <p:txBody>
          <a:bodyPr/>
          <a:lstStyle>
            <a:lvl1pPr>
              <a:defRPr/>
            </a:lvl1pPr>
          </a:lstStyle>
          <a:p>
            <a:pPr>
              <a:defRPr/>
            </a:pPr>
            <a:fld id="{E6493959-3C0D-4996-80D9-7E62B1DB1CAA}" type="slidenum">
              <a:rPr lang="en-US">
                <a:solidFill>
                  <a:srgbClr val="FF9966"/>
                </a:solidFill>
              </a:rPr>
              <a:pPr>
                <a:defRPr/>
              </a:pPr>
              <a:t>‹#›</a:t>
            </a:fld>
            <a:endParaRPr lang="en-US">
              <a:solidFill>
                <a:srgbClr val="FF9966"/>
              </a:solidFill>
            </a:endParaRPr>
          </a:p>
        </p:txBody>
      </p:sp>
    </p:spTree>
    <p:extLst>
      <p:ext uri="{BB962C8B-B14F-4D97-AF65-F5344CB8AC3E}">
        <p14:creationId xmlns:p14="http://schemas.microsoft.com/office/powerpoint/2010/main" val="239142033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28964847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201C80A-1936-4A31-B9FA-46EC6D084A8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5964207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46146255-17F8-4D81-81E0-66C9D6250D2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76060707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7D63D009-B876-43AF-89B2-B7EE9A55133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29902094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E6702535-969B-4302-ADD0-4E86B52DE8D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370911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6.xml"/><Relationship Id="rId12" Type="http://schemas.openxmlformats.org/officeDocument/2006/relationships/theme" Target="../theme/theme10.xml"/><Relationship Id="rId1" Type="http://schemas.openxmlformats.org/officeDocument/2006/relationships/slideLayout" Target="../slideLayouts/slideLayout106.xml"/><Relationship Id="rId2" Type="http://schemas.openxmlformats.org/officeDocument/2006/relationships/slideLayout" Target="../slideLayouts/slideLayout107.xml"/><Relationship Id="rId3" Type="http://schemas.openxmlformats.org/officeDocument/2006/relationships/slideLayout" Target="../slideLayouts/slideLayout108.xml"/><Relationship Id="rId4" Type="http://schemas.openxmlformats.org/officeDocument/2006/relationships/slideLayout" Target="../slideLayouts/slideLayout109.xml"/><Relationship Id="rId5" Type="http://schemas.openxmlformats.org/officeDocument/2006/relationships/slideLayout" Target="../slideLayouts/slideLayout110.xml"/><Relationship Id="rId6" Type="http://schemas.openxmlformats.org/officeDocument/2006/relationships/slideLayout" Target="../slideLayouts/slideLayout111.xml"/><Relationship Id="rId7" Type="http://schemas.openxmlformats.org/officeDocument/2006/relationships/slideLayout" Target="../slideLayouts/slideLayout112.xml"/><Relationship Id="rId8" Type="http://schemas.openxmlformats.org/officeDocument/2006/relationships/slideLayout" Target="../slideLayouts/slideLayout113.xml"/><Relationship Id="rId9" Type="http://schemas.openxmlformats.org/officeDocument/2006/relationships/slideLayout" Target="../slideLayouts/slideLayout114.xml"/><Relationship Id="rId10" Type="http://schemas.openxmlformats.org/officeDocument/2006/relationships/slideLayout" Target="../slideLayouts/slideLayout115.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7.xml"/><Relationship Id="rId12" Type="http://schemas.openxmlformats.org/officeDocument/2006/relationships/theme" Target="../theme/theme11.xml"/><Relationship Id="rId1" Type="http://schemas.openxmlformats.org/officeDocument/2006/relationships/slideLayout" Target="../slideLayouts/slideLayout117.xml"/><Relationship Id="rId2" Type="http://schemas.openxmlformats.org/officeDocument/2006/relationships/slideLayout" Target="../slideLayouts/slideLayout118.xml"/><Relationship Id="rId3" Type="http://schemas.openxmlformats.org/officeDocument/2006/relationships/slideLayout" Target="../slideLayouts/slideLayout119.xml"/><Relationship Id="rId4" Type="http://schemas.openxmlformats.org/officeDocument/2006/relationships/slideLayout" Target="../slideLayouts/slideLayout120.xml"/><Relationship Id="rId5" Type="http://schemas.openxmlformats.org/officeDocument/2006/relationships/slideLayout" Target="../slideLayouts/slideLayout121.xml"/><Relationship Id="rId6" Type="http://schemas.openxmlformats.org/officeDocument/2006/relationships/slideLayout" Target="../slideLayouts/slideLayout122.xml"/><Relationship Id="rId7" Type="http://schemas.openxmlformats.org/officeDocument/2006/relationships/slideLayout" Target="../slideLayouts/slideLayout123.xml"/><Relationship Id="rId8" Type="http://schemas.openxmlformats.org/officeDocument/2006/relationships/slideLayout" Target="../slideLayouts/slideLayout124.xml"/><Relationship Id="rId9" Type="http://schemas.openxmlformats.org/officeDocument/2006/relationships/slideLayout" Target="../slideLayouts/slideLayout125.xml"/><Relationship Id="rId10" Type="http://schemas.openxmlformats.org/officeDocument/2006/relationships/slideLayout" Target="../slideLayouts/slideLayout126.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8.xml"/><Relationship Id="rId12" Type="http://schemas.openxmlformats.org/officeDocument/2006/relationships/theme" Target="../theme/theme12.xml"/><Relationship Id="rId1" Type="http://schemas.openxmlformats.org/officeDocument/2006/relationships/slideLayout" Target="../slideLayouts/slideLayout128.xml"/><Relationship Id="rId2" Type="http://schemas.openxmlformats.org/officeDocument/2006/relationships/slideLayout" Target="../slideLayouts/slideLayout129.xml"/><Relationship Id="rId3" Type="http://schemas.openxmlformats.org/officeDocument/2006/relationships/slideLayout" Target="../slideLayouts/slideLayout130.xml"/><Relationship Id="rId4" Type="http://schemas.openxmlformats.org/officeDocument/2006/relationships/slideLayout" Target="../slideLayouts/slideLayout131.xml"/><Relationship Id="rId5" Type="http://schemas.openxmlformats.org/officeDocument/2006/relationships/slideLayout" Target="../slideLayouts/slideLayout132.xml"/><Relationship Id="rId6" Type="http://schemas.openxmlformats.org/officeDocument/2006/relationships/slideLayout" Target="../slideLayouts/slideLayout133.xml"/><Relationship Id="rId7" Type="http://schemas.openxmlformats.org/officeDocument/2006/relationships/slideLayout" Target="../slideLayouts/slideLayout134.xml"/><Relationship Id="rId8" Type="http://schemas.openxmlformats.org/officeDocument/2006/relationships/slideLayout" Target="../slideLayouts/slideLayout135.xml"/><Relationship Id="rId9" Type="http://schemas.openxmlformats.org/officeDocument/2006/relationships/slideLayout" Target="../slideLayouts/slideLayout136.xml"/><Relationship Id="rId10" Type="http://schemas.openxmlformats.org/officeDocument/2006/relationships/slideLayout" Target="../slideLayouts/slideLayout13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theme" Target="../theme/theme5.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2" Type="http://schemas.openxmlformats.org/officeDocument/2006/relationships/theme" Target="../theme/theme6.xml"/><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theme" Target="../theme/theme7.xml"/><Relationship Id="rId1" Type="http://schemas.openxmlformats.org/officeDocument/2006/relationships/slideLayout" Target="../slideLayouts/slideLayout71.xml"/><Relationship Id="rId2" Type="http://schemas.openxmlformats.org/officeDocument/2006/relationships/slideLayout" Target="../slideLayouts/slideLayout72.xml"/><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theme" Target="../theme/theme8.xml"/><Relationship Id="rId1" Type="http://schemas.openxmlformats.org/officeDocument/2006/relationships/slideLayout" Target="../slideLayouts/slideLayout83.xml"/><Relationship Id="rId2" Type="http://schemas.openxmlformats.org/officeDocument/2006/relationships/slideLayout" Target="../slideLayouts/slideLayout84.xml"/><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5.xml"/><Relationship Id="rId12" Type="http://schemas.openxmlformats.org/officeDocument/2006/relationships/theme" Target="../theme/theme9.xml"/><Relationship Id="rId1" Type="http://schemas.openxmlformats.org/officeDocument/2006/relationships/slideLayout" Target="../slideLayouts/slideLayout95.xml"/><Relationship Id="rId2" Type="http://schemas.openxmlformats.org/officeDocument/2006/relationships/slideLayout" Target="../slideLayouts/slideLayout96.xml"/><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533400" y="6340475"/>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b="0"/>
            </a:lvl1pPr>
          </a:lstStyle>
          <a:p>
            <a:r>
              <a:rPr lang="en-US" altLang="en-US"/>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b="0"/>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b="0">
                <a:latin typeface="Times New Roman" pitchFamily="18" charset="0"/>
              </a:defRPr>
            </a:lvl1pPr>
          </a:lstStyle>
          <a:p>
            <a:fld id="{44F7A0E6-B408-4C6E-94DE-785E97FE213E}"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tabLst>
          <a:tab pos="1484313" algn="l"/>
          <a:tab pos="1941513" algn="l"/>
        </a:tabLst>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tabLst>
          <a:tab pos="1484313" algn="l"/>
          <a:tab pos="1941513" algn="l"/>
        </a:tabLst>
        <a:defRPr sz="2200">
          <a:solidFill>
            <a:schemeClr val="tx1"/>
          </a:solidFill>
          <a:latin typeface="+mn-lt"/>
        </a:defRPr>
      </a:lvl2pPr>
      <a:lvl3pPr marL="1144588" indent="-287338" algn="l" rtl="0" fontAlgn="base">
        <a:spcBef>
          <a:spcPct val="20000"/>
        </a:spcBef>
        <a:spcAft>
          <a:spcPct val="0"/>
        </a:spcAft>
        <a:buClr>
          <a:schemeClr val="tx1"/>
        </a:buClr>
        <a:tabLst>
          <a:tab pos="1484313" algn="l"/>
          <a:tab pos="1941513" algn="l"/>
        </a:tabLst>
        <a:defRPr b="1">
          <a:solidFill>
            <a:schemeClr val="tx2"/>
          </a:solidFill>
          <a:latin typeface="Courier New" pitchFamily="49" charset="0"/>
        </a:defRPr>
      </a:lvl3pPr>
      <a:lvl4pPr marL="1600200" indent="-228600" algn="l" rtl="0" fontAlgn="base">
        <a:spcBef>
          <a:spcPct val="20000"/>
        </a:spcBef>
        <a:spcAft>
          <a:spcPct val="0"/>
        </a:spcAft>
        <a:buClr>
          <a:schemeClr val="tx1"/>
        </a:buClr>
        <a:buChar char="–"/>
        <a:tabLst>
          <a:tab pos="1484313" algn="l"/>
          <a:tab pos="1941513" algn="l"/>
        </a:tabLst>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533400" y="6340475"/>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b="0"/>
            </a:lvl1pPr>
          </a:lstStyle>
          <a:p>
            <a:r>
              <a:rPr lang="en-US" altLang="en-US" smtClean="0">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b="0" smtClean="0">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b="0">
                <a:latin typeface="Times New Roman" pitchFamily="18" charset="0"/>
              </a:defRPr>
            </a:lvl1pPr>
          </a:lstStyle>
          <a:p>
            <a:fld id="{C0941CA2-089A-4B52-B49E-B022B13FFA09}" type="slidenum">
              <a:rPr lang="en-US" altLang="en-US" smtClean="0">
                <a:solidFill>
                  <a:srgbClr val="FFFFFF"/>
                </a:solidFill>
              </a:rPr>
              <a:pPr/>
              <a:t>‹#›</a:t>
            </a:fld>
            <a:endParaRPr lang="en-US" altLang="en-US" smtClean="0">
              <a:solidFill>
                <a:srgbClr val="FFFFFF"/>
              </a:solidFill>
            </a:endParaRPr>
          </a:p>
        </p:txBody>
      </p:sp>
    </p:spTree>
    <p:extLst>
      <p:ext uri="{BB962C8B-B14F-4D97-AF65-F5344CB8AC3E}">
        <p14:creationId xmlns:p14="http://schemas.microsoft.com/office/powerpoint/2010/main" val="4017115700"/>
      </p:ext>
    </p:extLst>
  </p:cSld>
  <p:clrMap bg1="dk2" tx1="lt1" bg2="dk1"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tabLst>
          <a:tab pos="1484313" algn="l"/>
          <a:tab pos="1941513" algn="l"/>
        </a:tabLst>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tabLst>
          <a:tab pos="1484313" algn="l"/>
          <a:tab pos="1941513" algn="l"/>
        </a:tabLst>
        <a:defRPr sz="2200">
          <a:solidFill>
            <a:schemeClr val="tx1"/>
          </a:solidFill>
          <a:latin typeface="+mn-lt"/>
        </a:defRPr>
      </a:lvl2pPr>
      <a:lvl3pPr marL="1144588" indent="-287338" algn="l" rtl="0" fontAlgn="base">
        <a:spcBef>
          <a:spcPct val="20000"/>
        </a:spcBef>
        <a:spcAft>
          <a:spcPct val="0"/>
        </a:spcAft>
        <a:buClr>
          <a:schemeClr val="tx1"/>
        </a:buClr>
        <a:tabLst>
          <a:tab pos="1484313" algn="l"/>
          <a:tab pos="1941513" algn="l"/>
        </a:tabLst>
        <a:defRPr b="1">
          <a:solidFill>
            <a:schemeClr val="tx2"/>
          </a:solidFill>
          <a:latin typeface="Courier New" pitchFamily="49" charset="0"/>
        </a:defRPr>
      </a:lvl3pPr>
      <a:lvl4pPr marL="1600200" indent="-228600" algn="l" rtl="0" fontAlgn="base">
        <a:spcBef>
          <a:spcPct val="20000"/>
        </a:spcBef>
        <a:spcAft>
          <a:spcPct val="0"/>
        </a:spcAft>
        <a:buClr>
          <a:schemeClr val="tx1"/>
        </a:buClr>
        <a:buChar char="–"/>
        <a:tabLst>
          <a:tab pos="1484313" algn="l"/>
          <a:tab pos="1941513" algn="l"/>
        </a:tabLst>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533400" y="6340475"/>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b="0"/>
            </a:lvl1pPr>
          </a:lstStyle>
          <a:p>
            <a:r>
              <a:rPr lang="en-US" altLang="en-US" smtClean="0">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b="0" smtClean="0">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b="0">
                <a:latin typeface="Times New Roman" pitchFamily="18" charset="0"/>
              </a:defRPr>
            </a:lvl1pPr>
          </a:lstStyle>
          <a:p>
            <a:fld id="{C0941CA2-089A-4B52-B49E-B022B13FFA09}" type="slidenum">
              <a:rPr lang="en-US" altLang="en-US" smtClean="0">
                <a:solidFill>
                  <a:srgbClr val="FFFFFF"/>
                </a:solidFill>
              </a:rPr>
              <a:pPr/>
              <a:t>‹#›</a:t>
            </a:fld>
            <a:endParaRPr lang="en-US" altLang="en-US" smtClean="0">
              <a:solidFill>
                <a:srgbClr val="FFFFFF"/>
              </a:solidFill>
            </a:endParaRPr>
          </a:p>
        </p:txBody>
      </p:sp>
    </p:spTree>
    <p:extLst>
      <p:ext uri="{BB962C8B-B14F-4D97-AF65-F5344CB8AC3E}">
        <p14:creationId xmlns:p14="http://schemas.microsoft.com/office/powerpoint/2010/main" val="4017115700"/>
      </p:ext>
    </p:extLst>
  </p:cSld>
  <p:clrMap bg1="dk2" tx1="lt1" bg2="dk1"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tabLst>
          <a:tab pos="1484313" algn="l"/>
          <a:tab pos="1941513" algn="l"/>
        </a:tabLst>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tabLst>
          <a:tab pos="1484313" algn="l"/>
          <a:tab pos="1941513" algn="l"/>
        </a:tabLst>
        <a:defRPr sz="2200">
          <a:solidFill>
            <a:schemeClr val="tx1"/>
          </a:solidFill>
          <a:latin typeface="+mn-lt"/>
        </a:defRPr>
      </a:lvl2pPr>
      <a:lvl3pPr marL="1144588" indent="-287338" algn="l" rtl="0" fontAlgn="base">
        <a:spcBef>
          <a:spcPct val="20000"/>
        </a:spcBef>
        <a:spcAft>
          <a:spcPct val="0"/>
        </a:spcAft>
        <a:buClr>
          <a:schemeClr val="tx1"/>
        </a:buClr>
        <a:tabLst>
          <a:tab pos="1484313" algn="l"/>
          <a:tab pos="1941513" algn="l"/>
        </a:tabLst>
        <a:defRPr b="1">
          <a:solidFill>
            <a:schemeClr val="tx2"/>
          </a:solidFill>
          <a:latin typeface="Courier New" pitchFamily="49" charset="0"/>
        </a:defRPr>
      </a:lvl3pPr>
      <a:lvl4pPr marL="1600200" indent="-228600" algn="l" rtl="0" fontAlgn="base">
        <a:spcBef>
          <a:spcPct val="20000"/>
        </a:spcBef>
        <a:spcAft>
          <a:spcPct val="0"/>
        </a:spcAft>
        <a:buClr>
          <a:schemeClr val="tx1"/>
        </a:buClr>
        <a:buChar char="–"/>
        <a:tabLst>
          <a:tab pos="1484313" algn="l"/>
          <a:tab pos="1941513" algn="l"/>
        </a:tabLst>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533400" y="6340475"/>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b="0"/>
            </a:lvl1pPr>
          </a:lstStyle>
          <a:p>
            <a:r>
              <a:rPr lang="en-US" altLang="en-US" smtClean="0">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b="0" smtClean="0">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b="0">
                <a:latin typeface="Times New Roman" pitchFamily="18" charset="0"/>
              </a:defRPr>
            </a:lvl1pPr>
          </a:lstStyle>
          <a:p>
            <a:fld id="{C0941CA2-089A-4B52-B49E-B022B13FFA09}" type="slidenum">
              <a:rPr lang="en-US" altLang="en-US" smtClean="0">
                <a:solidFill>
                  <a:srgbClr val="FFFFFF"/>
                </a:solidFill>
              </a:rPr>
              <a:pPr/>
              <a:t>‹#›</a:t>
            </a:fld>
            <a:endParaRPr lang="en-US" altLang="en-US" smtClean="0">
              <a:solidFill>
                <a:srgbClr val="FFFFFF"/>
              </a:solidFill>
            </a:endParaRPr>
          </a:p>
        </p:txBody>
      </p:sp>
    </p:spTree>
    <p:extLst>
      <p:ext uri="{BB962C8B-B14F-4D97-AF65-F5344CB8AC3E}">
        <p14:creationId xmlns:p14="http://schemas.microsoft.com/office/powerpoint/2010/main" val="2043690177"/>
      </p:ext>
    </p:extLst>
  </p:cSld>
  <p:clrMap bg1="dk2" tx1="lt1" bg2="dk1"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tabLst>
          <a:tab pos="1484313" algn="l"/>
          <a:tab pos="1941513" algn="l"/>
        </a:tabLst>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tabLst>
          <a:tab pos="1484313" algn="l"/>
          <a:tab pos="1941513" algn="l"/>
        </a:tabLst>
        <a:defRPr sz="2200">
          <a:solidFill>
            <a:schemeClr val="tx1"/>
          </a:solidFill>
          <a:latin typeface="+mn-lt"/>
        </a:defRPr>
      </a:lvl2pPr>
      <a:lvl3pPr marL="1144588" indent="-287338" algn="l" rtl="0" fontAlgn="base">
        <a:spcBef>
          <a:spcPct val="20000"/>
        </a:spcBef>
        <a:spcAft>
          <a:spcPct val="0"/>
        </a:spcAft>
        <a:buClr>
          <a:schemeClr val="tx1"/>
        </a:buClr>
        <a:tabLst>
          <a:tab pos="1484313" algn="l"/>
          <a:tab pos="1941513" algn="l"/>
        </a:tabLst>
        <a:defRPr b="1">
          <a:solidFill>
            <a:schemeClr val="tx2"/>
          </a:solidFill>
          <a:latin typeface="Courier New" pitchFamily="49" charset="0"/>
        </a:defRPr>
      </a:lvl3pPr>
      <a:lvl4pPr marL="1600200" indent="-228600" algn="l" rtl="0" fontAlgn="base">
        <a:spcBef>
          <a:spcPct val="20000"/>
        </a:spcBef>
        <a:spcAft>
          <a:spcPct val="0"/>
        </a:spcAft>
        <a:buClr>
          <a:schemeClr val="tx1"/>
        </a:buClr>
        <a:buChar char="–"/>
        <a:tabLst>
          <a:tab pos="1484313" algn="l"/>
          <a:tab pos="1941513" algn="l"/>
        </a:tabLst>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smtClean="0">
                <a:solidFill>
                  <a:schemeClr val="hlink"/>
                </a:solidFill>
                <a:latin typeface="+mn-lt"/>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b="0" smtClean="0">
                <a:solidFill>
                  <a:schemeClr val="hlink"/>
                </a:solidFill>
                <a:latin typeface="+mn-lt"/>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smtClean="0">
                <a:solidFill>
                  <a:schemeClr val="hlink"/>
                </a:solidFill>
                <a:latin typeface="+mn-lt"/>
              </a:defRPr>
            </a:lvl1pPr>
          </a:lstStyle>
          <a:p>
            <a:pPr eaLnBrk="0" hangingPunct="0">
              <a:defRPr/>
            </a:pPr>
            <a:fld id="{CADC1BCE-CBFB-4E06-B266-5ACA0B3649F1}"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41514593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smtClean="0">
                <a:solidFill>
                  <a:schemeClr val="hlink"/>
                </a:solidFill>
                <a:latin typeface="+mn-lt"/>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b="0" smtClean="0">
                <a:solidFill>
                  <a:schemeClr val="hlink"/>
                </a:solidFill>
                <a:latin typeface="+mn-lt"/>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smtClean="0">
                <a:solidFill>
                  <a:schemeClr val="hlink"/>
                </a:solidFill>
                <a:latin typeface="+mn-lt"/>
              </a:defRPr>
            </a:lvl1pPr>
          </a:lstStyle>
          <a:p>
            <a:pPr eaLnBrk="0" hangingPunct="0">
              <a:defRPr/>
            </a:pPr>
            <a:fld id="{CADC1BCE-CBFB-4E06-B266-5ACA0B3649F1}"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36766279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smtClean="0">
                <a:solidFill>
                  <a:schemeClr val="hlink"/>
                </a:solidFill>
                <a:latin typeface="+mn-lt"/>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b="0" smtClean="0">
                <a:solidFill>
                  <a:schemeClr val="hlink"/>
                </a:solidFill>
                <a:latin typeface="+mn-lt"/>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smtClean="0">
                <a:solidFill>
                  <a:schemeClr val="hlink"/>
                </a:solidFill>
                <a:latin typeface="+mn-lt"/>
              </a:defRPr>
            </a:lvl1pPr>
          </a:lstStyle>
          <a:p>
            <a:pPr eaLnBrk="0" hangingPunct="0">
              <a:defRPr/>
            </a:pPr>
            <a:fld id="{920AF499-461B-44FF-9325-5F4371E6FE30}"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262689508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smtClean="0">
                <a:solidFill>
                  <a:schemeClr val="hlink"/>
                </a:solidFill>
                <a:latin typeface="+mn-lt"/>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b="0" smtClean="0">
                <a:solidFill>
                  <a:schemeClr val="hlink"/>
                </a:solidFill>
                <a:latin typeface="+mn-lt"/>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smtClean="0">
                <a:solidFill>
                  <a:schemeClr val="hlink"/>
                </a:solidFill>
                <a:latin typeface="+mn-lt"/>
              </a:defRPr>
            </a:lvl1pPr>
          </a:lstStyle>
          <a:p>
            <a:pPr eaLnBrk="0" hangingPunct="0">
              <a:defRPr/>
            </a:pPr>
            <a:fld id="{920AF499-461B-44FF-9325-5F4371E6FE30}"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196780483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533400" y="6340475"/>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b="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b="0">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b="0">
                <a:latin typeface="Times New Roman" pitchFamily="18" charset="0"/>
              </a:defRPr>
            </a:lvl1pPr>
          </a:lstStyle>
          <a:p>
            <a:fld id="{44F7A0E6-B408-4C6E-94DE-785E97FE213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850696871"/>
      </p:ext>
    </p:extLst>
  </p:cSld>
  <p:clrMap bg1="dk2" tx1="lt1" bg2="dk1"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tabLst>
          <a:tab pos="1484313" algn="l"/>
          <a:tab pos="1941513" algn="l"/>
        </a:tabLst>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tabLst>
          <a:tab pos="1484313" algn="l"/>
          <a:tab pos="1941513" algn="l"/>
        </a:tabLst>
        <a:defRPr sz="2200">
          <a:solidFill>
            <a:schemeClr val="tx1"/>
          </a:solidFill>
          <a:latin typeface="+mn-lt"/>
        </a:defRPr>
      </a:lvl2pPr>
      <a:lvl3pPr marL="1144588" indent="-287338" algn="l" rtl="0" fontAlgn="base">
        <a:spcBef>
          <a:spcPct val="20000"/>
        </a:spcBef>
        <a:spcAft>
          <a:spcPct val="0"/>
        </a:spcAft>
        <a:buClr>
          <a:schemeClr val="tx1"/>
        </a:buClr>
        <a:tabLst>
          <a:tab pos="1484313" algn="l"/>
          <a:tab pos="1941513" algn="l"/>
        </a:tabLst>
        <a:defRPr b="1">
          <a:solidFill>
            <a:schemeClr val="tx2"/>
          </a:solidFill>
          <a:latin typeface="Courier New" pitchFamily="49" charset="0"/>
        </a:defRPr>
      </a:lvl3pPr>
      <a:lvl4pPr marL="1600200" indent="-228600" algn="l" rtl="0" fontAlgn="base">
        <a:spcBef>
          <a:spcPct val="20000"/>
        </a:spcBef>
        <a:spcAft>
          <a:spcPct val="0"/>
        </a:spcAft>
        <a:buClr>
          <a:schemeClr val="tx1"/>
        </a:buClr>
        <a:buChar char="–"/>
        <a:tabLst>
          <a:tab pos="1484313" algn="l"/>
          <a:tab pos="1941513" algn="l"/>
        </a:tabLst>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smtClean="0">
                <a:solidFill>
                  <a:schemeClr val="hlink"/>
                </a:solidFill>
                <a:latin typeface="+mn-lt"/>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b="0" smtClean="0">
                <a:solidFill>
                  <a:schemeClr val="hlink"/>
                </a:solidFill>
                <a:latin typeface="+mn-lt"/>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smtClean="0">
                <a:solidFill>
                  <a:schemeClr val="hlink"/>
                </a:solidFill>
                <a:latin typeface="+mn-lt"/>
              </a:defRPr>
            </a:lvl1pPr>
          </a:lstStyle>
          <a:p>
            <a:pPr eaLnBrk="0" hangingPunct="0">
              <a:defRPr/>
            </a:pPr>
            <a:fld id="{920AF499-461B-44FF-9325-5F4371E6FE30}"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89897269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eaLnBrk="0" hangingPunct="0">
              <a:defRPr/>
            </a:pPr>
            <a:endParaRPr lang="en-US" sz="180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028700" y="1219200"/>
            <a:ext cx="7886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smtClean="0">
                <a:solidFill>
                  <a:schemeClr val="hlink"/>
                </a:solidFill>
                <a:latin typeface="+mn-lt"/>
              </a:defRPr>
            </a:lvl1pPr>
          </a:lstStyle>
          <a:p>
            <a:pPr eaLnBrk="0" hangingPunct="0">
              <a:defRPr/>
            </a:pPr>
            <a:endParaRPr 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b="0" smtClean="0">
                <a:solidFill>
                  <a:schemeClr val="hlink"/>
                </a:solidFill>
                <a:latin typeface="+mn-lt"/>
              </a:defRPr>
            </a:lvl1pPr>
          </a:lstStyle>
          <a:p>
            <a:pPr eaLnBrk="0" hangingPunct="0">
              <a:defRPr/>
            </a:pPr>
            <a:r>
              <a:rPr 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smtClean="0">
                <a:solidFill>
                  <a:schemeClr val="hlink"/>
                </a:solidFill>
                <a:latin typeface="+mn-lt"/>
              </a:defRPr>
            </a:lvl1pPr>
          </a:lstStyle>
          <a:p>
            <a:pPr eaLnBrk="0" hangingPunct="0">
              <a:defRPr/>
            </a:pPr>
            <a:fld id="{920AF499-461B-44FF-9325-5F4371E6FE30}" type="slidenum">
              <a:rPr lang="en-US">
                <a:solidFill>
                  <a:srgbClr val="FF9966"/>
                </a:solidFill>
              </a:rPr>
              <a:pPr eaLnBrk="0" hangingPunct="0">
                <a:defRPr/>
              </a:pPr>
              <a:t>‹#›</a:t>
            </a:fld>
            <a:endParaRPr lang="en-US">
              <a:solidFill>
                <a:srgbClr val="FF9966"/>
              </a:solidFill>
            </a:endParaRPr>
          </a:p>
        </p:txBody>
      </p:sp>
    </p:spTree>
    <p:extLst>
      <p:ext uri="{BB962C8B-B14F-4D97-AF65-F5344CB8AC3E}">
        <p14:creationId xmlns:p14="http://schemas.microsoft.com/office/powerpoint/2010/main" val="390173775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533400" y="6340475"/>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b="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b="0">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b="0">
                <a:latin typeface="Times New Roman" pitchFamily="18" charset="0"/>
              </a:defRPr>
            </a:lvl1pPr>
          </a:lstStyle>
          <a:p>
            <a:fld id="{44F7A0E6-B408-4C6E-94DE-785E97FE213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36746526"/>
      </p:ext>
    </p:extLst>
  </p:cSld>
  <p:clrMap bg1="dk2" tx1="lt1" bg2="dk1"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tabLst>
          <a:tab pos="1484313" algn="l"/>
          <a:tab pos="1941513" algn="l"/>
        </a:tabLst>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tabLst>
          <a:tab pos="1484313" algn="l"/>
          <a:tab pos="1941513" algn="l"/>
        </a:tabLst>
        <a:defRPr sz="2200">
          <a:solidFill>
            <a:schemeClr val="tx1"/>
          </a:solidFill>
          <a:latin typeface="+mn-lt"/>
        </a:defRPr>
      </a:lvl2pPr>
      <a:lvl3pPr marL="1144588" indent="-287338" algn="l" rtl="0" fontAlgn="base">
        <a:spcBef>
          <a:spcPct val="20000"/>
        </a:spcBef>
        <a:spcAft>
          <a:spcPct val="0"/>
        </a:spcAft>
        <a:buClr>
          <a:schemeClr val="tx1"/>
        </a:buClr>
        <a:tabLst>
          <a:tab pos="1484313" algn="l"/>
          <a:tab pos="1941513" algn="l"/>
        </a:tabLst>
        <a:defRPr b="1">
          <a:solidFill>
            <a:schemeClr val="tx2"/>
          </a:solidFill>
          <a:latin typeface="Courier New" pitchFamily="49" charset="0"/>
        </a:defRPr>
      </a:lvl3pPr>
      <a:lvl4pPr marL="1600200" indent="-228600" algn="l" rtl="0" fontAlgn="base">
        <a:spcBef>
          <a:spcPct val="20000"/>
        </a:spcBef>
        <a:spcAft>
          <a:spcPct val="0"/>
        </a:spcAft>
        <a:buClr>
          <a:schemeClr val="tx1"/>
        </a:buClr>
        <a:buChar char="–"/>
        <a:tabLst>
          <a:tab pos="1484313" algn="l"/>
          <a:tab pos="1941513" algn="l"/>
        </a:tabLst>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hyperlink" Target="ArryFill.asm" TargetMode="Externa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1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wmf"/><Relationship Id="rId1" Type="http://schemas.openxmlformats.org/officeDocument/2006/relationships/vmlDrawing" Target="../drawings/vmlDrawing4.vml"/><Relationship Id="rId2" Type="http://schemas.openxmlformats.org/officeDocument/2006/relationships/slideLayout" Target="../slideLayouts/slideLayout1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hyperlink" Target="Csum.asm" TargetMode="Externa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6.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act.asm" TargetMode="Externa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7.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8.wmf"/><Relationship Id="rId1" Type="http://schemas.openxmlformats.org/officeDocument/2006/relationships/vmlDrawing" Target="../drawings/vmlDrawing7.vml"/><Relationship Id="rId2" Type="http://schemas.openxmlformats.org/officeDocument/2006/relationships/slideLayout" Target="../slideLayouts/slideLayout6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4.xml.rels><?xml version="1.0" encoding="UTF-8" standalone="yes"?>
<Relationships xmlns="http://schemas.openxmlformats.org/package/2006/relationships"><Relationship Id="rId3" Type="http://schemas.openxmlformats.org/officeDocument/2006/relationships/hyperlink" Target="ModSum/_prompt.asm" TargetMode="External"/><Relationship Id="rId4" Type="http://schemas.openxmlformats.org/officeDocument/2006/relationships/hyperlink" Target="ModSum/_arrysum.asm" TargetMode="External"/><Relationship Id="rId5" Type="http://schemas.openxmlformats.org/officeDocument/2006/relationships/hyperlink" Target="ModSum/_display.asm" TargetMode="External"/><Relationship Id="rId1" Type="http://schemas.openxmlformats.org/officeDocument/2006/relationships/slideLayout" Target="../slideLayouts/slideLayout61.xml"/><Relationship Id="rId2" Type="http://schemas.openxmlformats.org/officeDocument/2006/relationships/hyperlink" Target="ModSum/Sum_main.as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2.wmf"/><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2.wmf"/><Relationship Id="rId1" Type="http://schemas.openxmlformats.org/officeDocument/2006/relationships/vmlDrawing" Target="../drawings/vmlDrawing9.vml"/><Relationship Id="rId2" Type="http://schemas.openxmlformats.org/officeDocument/2006/relationships/slideLayout" Target="../slideLayouts/slideLayout13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wmf"/><Relationship Id="rId3" Type="http://schemas.openxmlformats.org/officeDocument/2006/relationships/image" Target="../media/image14.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2.wmf"/><Relationship Id="rId1" Type="http://schemas.openxmlformats.org/officeDocument/2006/relationships/vmlDrawing" Target="../drawings/vmlDrawing10.v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r>
              <a:rPr lang="en-US" altLang="en-US"/>
              <a:t>Assembly Language for x86 Processors </a:t>
            </a:r>
            <a:r>
              <a:rPr lang="en-US" altLang="en-US" sz="2400"/>
              <a:t>6th Edition</a:t>
            </a:r>
            <a:r>
              <a:rPr lang="en-US" altLang="en-US"/>
              <a:t> </a:t>
            </a:r>
          </a:p>
        </p:txBody>
      </p:sp>
      <p:sp>
        <p:nvSpPr>
          <p:cNvPr id="28675" name="Rectangle 3"/>
          <p:cNvSpPr>
            <a:spLocks noGrp="1" noChangeArrowheads="1"/>
          </p:cNvSpPr>
          <p:nvPr>
            <p:ph type="subTitle" idx="1"/>
          </p:nvPr>
        </p:nvSpPr>
        <p:spPr>
          <a:xfrm>
            <a:off x="1447800" y="2209800"/>
            <a:ext cx="6400800" cy="1752600"/>
          </a:xfrm>
        </p:spPr>
        <p:txBody>
          <a:bodyPr/>
          <a:lstStyle/>
          <a:p>
            <a:r>
              <a:rPr lang="en-US" altLang="en-US" sz="3200" dirty="0"/>
              <a:t>Chapter 8: Advanced Procedures</a:t>
            </a:r>
          </a:p>
        </p:txBody>
      </p:sp>
      <p:sp>
        <p:nvSpPr>
          <p:cNvPr id="286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0"/>
              <a:t>(c) Pearson Education, 2010. All rights reserved. You may modify and copy this slide show for your personal use, or for use in the classroom, as long as this copyright statement, the author's name, and the title are not changed.</a:t>
            </a:r>
          </a:p>
        </p:txBody>
      </p:sp>
      <p:sp>
        <p:nvSpPr>
          <p:cNvPr id="28678" name="Text Box 6"/>
          <p:cNvSpPr txBox="1">
            <a:spLocks noChangeArrowheads="1"/>
          </p:cNvSpPr>
          <p:nvPr/>
        </p:nvSpPr>
        <p:spPr bwMode="auto">
          <a:xfrm>
            <a:off x="533400" y="48768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b="0" i="1"/>
              <a:t>Slides prepared by the author.</a:t>
            </a:r>
          </a:p>
          <a:p>
            <a:pPr>
              <a:spcBef>
                <a:spcPct val="50000"/>
              </a:spcBef>
            </a:pPr>
            <a:r>
              <a:rPr lang="en-US" altLang="en-US" sz="1700" b="0" i="1"/>
              <a:t>Revision date: 2/15/2010</a:t>
            </a:r>
          </a:p>
        </p:txBody>
      </p:sp>
      <p:sp>
        <p:nvSpPr>
          <p:cNvPr id="28679"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b="0">
                <a:solidFill>
                  <a:schemeClr val="tx2"/>
                </a:solidFill>
              </a:rPr>
              <a:t>Kip R.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066D37B2-7646-4ADD-B565-DDDAD610582D}" type="slidenum">
              <a:rPr lang="en-US" altLang="en-US">
                <a:solidFill>
                  <a:srgbClr val="FFFFFF"/>
                </a:solidFill>
              </a:rPr>
              <a:pPr/>
              <a:t>10</a:t>
            </a:fld>
            <a:endParaRPr lang="en-US" altLang="en-US">
              <a:solidFill>
                <a:srgbClr val="FFFFFF"/>
              </a:solidFill>
            </a:endParaRPr>
          </a:p>
        </p:txBody>
      </p:sp>
      <p:sp>
        <p:nvSpPr>
          <p:cNvPr id="184322" name="Rectangle 2"/>
          <p:cNvSpPr>
            <a:spLocks noGrp="1" noChangeArrowheads="1"/>
          </p:cNvSpPr>
          <p:nvPr>
            <p:ph type="title"/>
          </p:nvPr>
        </p:nvSpPr>
        <p:spPr/>
        <p:txBody>
          <a:bodyPr/>
          <a:lstStyle/>
          <a:p>
            <a:r>
              <a:rPr lang="en-US" altLang="en-US" sz="2800">
                <a:effectLst/>
              </a:rPr>
              <a:t>Who removes parameters from the stack?</a:t>
            </a:r>
            <a:endParaRPr lang="en-US" altLang="en-US" sz="2400">
              <a:solidFill>
                <a:schemeClr val="tx1"/>
              </a:solidFill>
              <a:effectLst/>
            </a:endParaRPr>
          </a:p>
        </p:txBody>
      </p:sp>
      <p:sp>
        <p:nvSpPr>
          <p:cNvPr id="184323" name="Text Box 3"/>
          <p:cNvSpPr txBox="1">
            <a:spLocks noChangeArrowheads="1"/>
          </p:cNvSpPr>
          <p:nvPr/>
        </p:nvSpPr>
        <p:spPr bwMode="auto">
          <a:xfrm>
            <a:off x="152400" y="1117600"/>
            <a:ext cx="8839200"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r>
              <a:rPr lang="en-US" altLang="en-US" sz="2400" b="0" dirty="0">
                <a:solidFill>
                  <a:srgbClr val="FFCC66"/>
                </a:solidFill>
              </a:rPr>
              <a:t>Caller (C)</a:t>
            </a:r>
            <a:r>
              <a:rPr lang="en-US" altLang="en-US" sz="2400" b="0" dirty="0">
                <a:solidFill>
                  <a:srgbClr val="FFFFFF"/>
                </a:solidFill>
              </a:rPr>
              <a:t>     ...... or ......     </a:t>
            </a:r>
            <a:r>
              <a:rPr lang="en-US" altLang="en-US" sz="2400" b="0" dirty="0">
                <a:solidFill>
                  <a:srgbClr val="FFCC66"/>
                </a:solidFill>
              </a:rPr>
              <a:t>Called-procedure (STDCALL):</a:t>
            </a:r>
            <a:r>
              <a:rPr lang="en-US" altLang="en-US" sz="2400" b="0" dirty="0">
                <a:solidFill>
                  <a:srgbClr val="FFFFFF"/>
                </a:solidFill>
              </a:rPr>
              <a:t>    </a:t>
            </a:r>
          </a:p>
          <a:p>
            <a:pPr>
              <a:spcBef>
                <a:spcPct val="50000"/>
              </a:spcBef>
            </a:pPr>
            <a:r>
              <a:rPr lang="en-US" altLang="en-US" sz="2400" b="0" dirty="0">
                <a:solidFill>
                  <a:srgbClr val="FFFFFF"/>
                </a:solidFill>
              </a:rPr>
              <a:t>                                         </a:t>
            </a:r>
            <a:r>
              <a:rPr lang="en-US" altLang="en-US" sz="2400" b="0" dirty="0" err="1">
                <a:solidFill>
                  <a:srgbClr val="FFFFFF"/>
                </a:solidFill>
              </a:rPr>
              <a:t>AddTwo</a:t>
            </a:r>
            <a:r>
              <a:rPr lang="en-US" altLang="en-US" sz="2400" b="0" dirty="0">
                <a:solidFill>
                  <a:srgbClr val="FFFFFF"/>
                </a:solidFill>
              </a:rPr>
              <a:t> PROC</a:t>
            </a:r>
          </a:p>
          <a:p>
            <a:r>
              <a:rPr lang="en-US" altLang="en-US" sz="2400" b="0" dirty="0">
                <a:solidFill>
                  <a:srgbClr val="FFFFFF"/>
                </a:solidFill>
              </a:rPr>
              <a:t>push val2			   push  </a:t>
            </a:r>
            <a:r>
              <a:rPr lang="en-US" altLang="en-US" sz="2400" b="0" dirty="0" err="1">
                <a:solidFill>
                  <a:srgbClr val="FFFFFF"/>
                </a:solidFill>
              </a:rPr>
              <a:t>ebp</a:t>
            </a:r>
            <a:endParaRPr lang="en-US" altLang="en-US" sz="2400" b="0" dirty="0">
              <a:solidFill>
                <a:srgbClr val="FFFFFF"/>
              </a:solidFill>
            </a:endParaRPr>
          </a:p>
          <a:p>
            <a:r>
              <a:rPr lang="en-US" altLang="en-US" sz="2400" b="0" dirty="0">
                <a:solidFill>
                  <a:srgbClr val="FFFFFF"/>
                </a:solidFill>
              </a:rPr>
              <a:t>push val1		              </a:t>
            </a:r>
            <a:r>
              <a:rPr lang="en-US" altLang="en-US" sz="2400" b="0" dirty="0" err="1">
                <a:solidFill>
                  <a:srgbClr val="FFFFFF"/>
                </a:solidFill>
              </a:rPr>
              <a:t>mov</a:t>
            </a:r>
            <a:r>
              <a:rPr lang="en-US" altLang="en-US" sz="2400" b="0" dirty="0">
                <a:solidFill>
                  <a:srgbClr val="FFFFFF"/>
                </a:solidFill>
              </a:rPr>
              <a:t>   </a:t>
            </a:r>
            <a:r>
              <a:rPr lang="en-US" altLang="en-US" sz="2400" b="0" dirty="0" err="1" smtClean="0">
                <a:solidFill>
                  <a:srgbClr val="FFFFFF"/>
                </a:solidFill>
              </a:rPr>
              <a:t>ebp,esp</a:t>
            </a:r>
            <a:endParaRPr lang="en-US" altLang="en-US" sz="2400" b="0" dirty="0">
              <a:solidFill>
                <a:srgbClr val="FFFFFF"/>
              </a:solidFill>
            </a:endParaRPr>
          </a:p>
          <a:p>
            <a:r>
              <a:rPr lang="en-US" altLang="en-US" sz="2400" b="0" dirty="0">
                <a:solidFill>
                  <a:srgbClr val="FFFFFF"/>
                </a:solidFill>
              </a:rPr>
              <a:t>call </a:t>
            </a:r>
            <a:r>
              <a:rPr lang="en-US" altLang="en-US" sz="2400" b="0" dirty="0" err="1">
                <a:solidFill>
                  <a:srgbClr val="FFFFFF"/>
                </a:solidFill>
              </a:rPr>
              <a:t>AddTwo</a:t>
            </a:r>
            <a:r>
              <a:rPr lang="en-US" altLang="en-US" sz="2400" b="0" dirty="0">
                <a:solidFill>
                  <a:srgbClr val="FFFFFF"/>
                </a:solidFill>
              </a:rPr>
              <a:t>			   </a:t>
            </a:r>
            <a:r>
              <a:rPr lang="en-US" altLang="en-US" sz="2400" b="0" dirty="0" err="1">
                <a:solidFill>
                  <a:srgbClr val="FFFFFF"/>
                </a:solidFill>
              </a:rPr>
              <a:t>mov</a:t>
            </a:r>
            <a:r>
              <a:rPr lang="en-US" altLang="en-US" sz="2400" b="0" dirty="0">
                <a:solidFill>
                  <a:srgbClr val="FFFFFF"/>
                </a:solidFill>
              </a:rPr>
              <a:t>   </a:t>
            </a:r>
            <a:r>
              <a:rPr lang="en-US" altLang="en-US" sz="2400" b="0" dirty="0" err="1">
                <a:solidFill>
                  <a:srgbClr val="FFFFFF"/>
                </a:solidFill>
              </a:rPr>
              <a:t>eax</a:t>
            </a:r>
            <a:r>
              <a:rPr lang="en-US" altLang="en-US" sz="2400" b="0" dirty="0">
                <a:solidFill>
                  <a:srgbClr val="FFFFFF"/>
                </a:solidFill>
              </a:rPr>
              <a:t>,[ebp+12]</a:t>
            </a:r>
          </a:p>
          <a:p>
            <a:r>
              <a:rPr lang="en-US" altLang="en-US" sz="2400" dirty="0">
                <a:solidFill>
                  <a:srgbClr val="FFFF00"/>
                </a:solidFill>
              </a:rPr>
              <a:t>add   esp,8</a:t>
            </a:r>
            <a:r>
              <a:rPr lang="en-US" altLang="en-US" sz="2400" b="0" dirty="0">
                <a:solidFill>
                  <a:srgbClr val="FFCC66"/>
                </a:solidFill>
              </a:rPr>
              <a:t>			   </a:t>
            </a:r>
            <a:r>
              <a:rPr lang="en-US" altLang="en-US" sz="2400" b="0" dirty="0">
                <a:solidFill>
                  <a:srgbClr val="FFFFFF"/>
                </a:solidFill>
              </a:rPr>
              <a:t>add    </a:t>
            </a:r>
            <a:r>
              <a:rPr lang="en-US" altLang="en-US" sz="2400" b="0" dirty="0" err="1">
                <a:solidFill>
                  <a:srgbClr val="FFFFFF"/>
                </a:solidFill>
              </a:rPr>
              <a:t>eax</a:t>
            </a:r>
            <a:r>
              <a:rPr lang="en-US" altLang="en-US" sz="2400" b="0" dirty="0">
                <a:solidFill>
                  <a:srgbClr val="FFFFFF"/>
                </a:solidFill>
              </a:rPr>
              <a:t>,[ebp+8]</a:t>
            </a:r>
          </a:p>
          <a:p>
            <a:endParaRPr lang="en-US" altLang="en-US" sz="2400" b="0" dirty="0">
              <a:solidFill>
                <a:srgbClr val="FFFFFF"/>
              </a:solidFill>
            </a:endParaRPr>
          </a:p>
          <a:p>
            <a:r>
              <a:rPr lang="en-US" altLang="en-US" sz="2400" b="0" dirty="0">
                <a:solidFill>
                  <a:srgbClr val="FFFFFF"/>
                </a:solidFill>
              </a:rPr>
              <a:t>				   pop    </a:t>
            </a:r>
            <a:r>
              <a:rPr lang="en-US" altLang="en-US" sz="2400" b="0" dirty="0" err="1">
                <a:solidFill>
                  <a:srgbClr val="FFFFFF"/>
                </a:solidFill>
              </a:rPr>
              <a:t>ebp</a:t>
            </a:r>
            <a:endParaRPr lang="en-US" altLang="en-US" sz="2400" b="0" dirty="0">
              <a:solidFill>
                <a:srgbClr val="FFFFFF"/>
              </a:solidFill>
            </a:endParaRPr>
          </a:p>
          <a:p>
            <a:r>
              <a:rPr lang="en-US" altLang="en-US" sz="2400" b="0" dirty="0">
                <a:solidFill>
                  <a:srgbClr val="FFFFFF"/>
                </a:solidFill>
              </a:rPr>
              <a:t>				   </a:t>
            </a:r>
            <a:r>
              <a:rPr lang="en-US" altLang="en-US" sz="2400" dirty="0">
                <a:solidFill>
                  <a:srgbClr val="FFFF00"/>
                </a:solidFill>
              </a:rPr>
              <a:t>ret      8</a:t>
            </a:r>
          </a:p>
          <a:p>
            <a:endParaRPr lang="en-US" altLang="en-US" sz="2400" dirty="0">
              <a:solidFill>
                <a:srgbClr val="FFCC66"/>
              </a:solidFill>
            </a:endParaRPr>
          </a:p>
          <a:p>
            <a:r>
              <a:rPr lang="en-US" altLang="en-US" sz="2000" b="0" dirty="0" smtClean="0">
                <a:solidFill>
                  <a:srgbClr val="FFFFFF"/>
                </a:solidFill>
              </a:rPr>
              <a:t>The </a:t>
            </a:r>
            <a:r>
              <a:rPr lang="en-US" altLang="en-US" sz="2000" b="0" dirty="0">
                <a:solidFill>
                  <a:srgbClr val="FFFFFF"/>
                </a:solidFill>
              </a:rPr>
              <a:t>MODEL directive specifies calling </a:t>
            </a:r>
            <a:r>
              <a:rPr lang="en-US" altLang="en-US" sz="2000" b="0" dirty="0" smtClean="0">
                <a:solidFill>
                  <a:srgbClr val="FFFFFF"/>
                </a:solidFill>
              </a:rPr>
              <a:t>conventions</a:t>
            </a:r>
          </a:p>
          <a:p>
            <a:pPr marL="800100" lvl="1" indent="-342900">
              <a:buFont typeface="Arial" panose="020B0604020202020204" pitchFamily="34" charset="0"/>
              <a:buChar char="•"/>
            </a:pPr>
            <a:r>
              <a:rPr lang="en-US" altLang="en-US" sz="2000" b="0" dirty="0">
                <a:solidFill>
                  <a:srgbClr val="FFC000"/>
                </a:solidFill>
              </a:rPr>
              <a:t>S</a:t>
            </a:r>
            <a:r>
              <a:rPr lang="en-US" altLang="en-US" sz="2000" b="0" dirty="0" smtClean="0">
                <a:solidFill>
                  <a:srgbClr val="FFC000"/>
                </a:solidFill>
              </a:rPr>
              <a:t>ee line: MODEL flat, STDCALL, in file Irvine.asm.</a:t>
            </a:r>
          </a:p>
          <a:p>
            <a:pPr marL="800100" lvl="1" indent="-342900">
              <a:buFont typeface="Arial" panose="020B0604020202020204" pitchFamily="34" charset="0"/>
              <a:buChar char="•"/>
            </a:pPr>
            <a:r>
              <a:rPr lang="en-US" altLang="en-US" sz="2000" b="0" dirty="0" smtClean="0">
                <a:solidFill>
                  <a:srgbClr val="FFC000"/>
                </a:solidFill>
              </a:rPr>
              <a:t>The Irvine32 library uses STDCALL calling convention, and hence, your procedures should clean the stack by using </a:t>
            </a:r>
            <a:r>
              <a:rPr lang="en-US" altLang="en-US" sz="2000" i="1" u="sng" dirty="0" smtClean="0">
                <a:solidFill>
                  <a:srgbClr val="FFC000"/>
                </a:solidFill>
              </a:rPr>
              <a:t>ret n</a:t>
            </a:r>
            <a:r>
              <a:rPr lang="en-US" altLang="en-US" sz="2000" b="0" dirty="0" smtClean="0">
                <a:solidFill>
                  <a:srgbClr val="FFFFFF"/>
                </a:solidFill>
              </a:rPr>
              <a:t>.</a:t>
            </a:r>
            <a:endParaRPr lang="en-US" altLang="en-US" sz="2400" b="0" dirty="0">
              <a:solidFill>
                <a:srgbClr val="FFFFFF"/>
              </a:solidFill>
            </a:endParaRPr>
          </a:p>
        </p:txBody>
      </p:sp>
    </p:spTree>
    <p:extLst>
      <p:ext uri="{BB962C8B-B14F-4D97-AF65-F5344CB8AC3E}">
        <p14:creationId xmlns:p14="http://schemas.microsoft.com/office/powerpoint/2010/main" val="3782322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79658379-686A-46CE-A76C-1AB1DE0DC9D2}" type="slidenum">
              <a:rPr lang="en-US">
                <a:solidFill>
                  <a:srgbClr val="FF9966"/>
                </a:solidFill>
              </a:rPr>
              <a:pPr>
                <a:defRPr/>
              </a:pPr>
              <a:t>11</a:t>
            </a:fld>
            <a:endParaRPr lang="en-US">
              <a:solidFill>
                <a:srgbClr val="FF9966"/>
              </a:solidFill>
            </a:endParaRPr>
          </a:p>
        </p:txBody>
      </p:sp>
      <p:sp>
        <p:nvSpPr>
          <p:cNvPr id="87042" name="Rectangle 2"/>
          <p:cNvSpPr>
            <a:spLocks noGrp="1" noChangeArrowheads="1"/>
          </p:cNvSpPr>
          <p:nvPr>
            <p:ph type="title"/>
          </p:nvPr>
        </p:nvSpPr>
        <p:spPr/>
        <p:txBody>
          <a:bodyPr/>
          <a:lstStyle/>
          <a:p>
            <a:pPr>
              <a:defRPr/>
            </a:pPr>
            <a:r>
              <a:rPr lang="en-US" dirty="0" smtClean="0"/>
              <a:t>Passing a Variable Number of Parameters</a:t>
            </a:r>
          </a:p>
        </p:txBody>
      </p:sp>
      <p:sp>
        <p:nvSpPr>
          <p:cNvPr id="17412" name="Rectangle 3"/>
          <p:cNvSpPr>
            <a:spLocks noGrp="1" noChangeArrowheads="1"/>
          </p:cNvSpPr>
          <p:nvPr>
            <p:ph type="body" sz="half" idx="1"/>
          </p:nvPr>
        </p:nvSpPr>
        <p:spPr>
          <a:xfrm>
            <a:off x="152400" y="838200"/>
            <a:ext cx="4743450" cy="5867400"/>
          </a:xfrm>
        </p:spPr>
        <p:txBody>
          <a:bodyPr/>
          <a:lstStyle/>
          <a:p>
            <a:pPr algn="just">
              <a:lnSpc>
                <a:spcPct val="90000"/>
              </a:lnSpc>
            </a:pPr>
            <a:r>
              <a:rPr lang="en-US" altLang="en-US" sz="2000" dirty="0" smtClean="0"/>
              <a:t>To pass a variable number of arguments by the stack just push, as the </a:t>
            </a:r>
            <a:r>
              <a:rPr lang="en-US" altLang="en-US" sz="2000" dirty="0" smtClean="0">
                <a:solidFill>
                  <a:srgbClr val="0000FF"/>
                </a:solidFill>
              </a:rPr>
              <a:t>last parameter</a:t>
            </a:r>
            <a:r>
              <a:rPr lang="en-US" altLang="en-US" sz="2000" dirty="0" smtClean="0"/>
              <a:t>, the number of arguments</a:t>
            </a:r>
          </a:p>
          <a:p>
            <a:pPr algn="just">
              <a:lnSpc>
                <a:spcPct val="90000"/>
              </a:lnSpc>
            </a:pPr>
            <a:endParaRPr lang="en-US" altLang="en-US" sz="2000" dirty="0" smtClean="0"/>
          </a:p>
          <a:p>
            <a:pPr lvl="1" algn="just">
              <a:lnSpc>
                <a:spcPct val="90000"/>
              </a:lnSpc>
            </a:pPr>
            <a:r>
              <a:rPr lang="en-US" altLang="en-US" sz="2000" dirty="0" smtClean="0"/>
              <a:t>By popping this parameter, the procedure knows how much arguments were passed</a:t>
            </a:r>
          </a:p>
          <a:p>
            <a:pPr marL="457200" lvl="1" indent="0" algn="just">
              <a:lnSpc>
                <a:spcPct val="90000"/>
              </a:lnSpc>
            </a:pPr>
            <a:endParaRPr lang="en-US" altLang="en-US" sz="2000" dirty="0" smtClean="0"/>
          </a:p>
          <a:p>
            <a:pPr algn="just">
              <a:lnSpc>
                <a:spcPct val="90000"/>
              </a:lnSpc>
            </a:pPr>
            <a:r>
              <a:rPr lang="en-US" altLang="en-US" sz="2000" dirty="0" smtClean="0"/>
              <a:t>The caller:</a:t>
            </a:r>
          </a:p>
          <a:p>
            <a:pPr algn="just">
              <a:lnSpc>
                <a:spcPct val="90000"/>
              </a:lnSpc>
            </a:pPr>
            <a:endParaRPr lang="en-US" altLang="en-US" sz="2000" dirty="0" smtClean="0"/>
          </a:p>
          <a:p>
            <a:pPr marL="914400" lvl="2" indent="0" algn="just">
              <a:lnSpc>
                <a:spcPct val="90000"/>
              </a:lnSpc>
            </a:pPr>
            <a:r>
              <a:rPr lang="en-US" altLang="en-US" sz="1800" dirty="0" smtClean="0"/>
              <a:t>push 35</a:t>
            </a:r>
          </a:p>
          <a:p>
            <a:pPr marL="914400" lvl="2" indent="0" algn="just">
              <a:lnSpc>
                <a:spcPct val="90000"/>
              </a:lnSpc>
            </a:pPr>
            <a:r>
              <a:rPr lang="en-US" altLang="en-US" sz="1800" dirty="0" smtClean="0"/>
              <a:t>push –63</a:t>
            </a:r>
          </a:p>
          <a:p>
            <a:pPr marL="914400" lvl="2" indent="0" algn="just">
              <a:lnSpc>
                <a:spcPct val="90000"/>
              </a:lnSpc>
            </a:pPr>
            <a:r>
              <a:rPr lang="en-US" altLang="en-US" sz="1800" dirty="0" smtClean="0"/>
              <a:t>push 23</a:t>
            </a:r>
          </a:p>
          <a:p>
            <a:pPr marL="914400" lvl="2" indent="0" algn="just">
              <a:lnSpc>
                <a:spcPct val="90000"/>
              </a:lnSpc>
            </a:pPr>
            <a:r>
              <a:rPr lang="en-US" altLang="en-US" sz="1800" dirty="0" smtClean="0"/>
              <a:t>push 3 ;# of </a:t>
            </a:r>
            <a:r>
              <a:rPr lang="en-US" altLang="en-US" sz="1800" dirty="0" err="1" smtClean="0"/>
              <a:t>args</a:t>
            </a:r>
            <a:endParaRPr lang="en-US" altLang="en-US" sz="1800" dirty="0" smtClean="0"/>
          </a:p>
          <a:p>
            <a:pPr marL="914400" lvl="2" indent="0" algn="just">
              <a:lnSpc>
                <a:spcPct val="90000"/>
              </a:lnSpc>
            </a:pPr>
            <a:r>
              <a:rPr lang="en-US" altLang="en-US" sz="1800" dirty="0" smtClean="0"/>
              <a:t>call </a:t>
            </a:r>
            <a:r>
              <a:rPr lang="en-US" altLang="en-US" sz="1800" dirty="0" err="1" smtClean="0"/>
              <a:t>AddSome</a:t>
            </a:r>
            <a:endParaRPr lang="en-US" altLang="en-US" sz="1800" dirty="0" smtClean="0"/>
          </a:p>
          <a:p>
            <a:pPr marL="914400" lvl="2" indent="0" algn="just">
              <a:lnSpc>
                <a:spcPct val="90000"/>
              </a:lnSpc>
            </a:pPr>
            <a:r>
              <a:rPr lang="en-US" altLang="en-US" sz="1800" dirty="0" smtClean="0"/>
              <a:t>add esp,16</a:t>
            </a:r>
          </a:p>
        </p:txBody>
      </p:sp>
      <p:sp>
        <p:nvSpPr>
          <p:cNvPr id="17413" name="Text Box 6"/>
          <p:cNvSpPr txBox="1">
            <a:spLocks noChangeArrowheads="1"/>
          </p:cNvSpPr>
          <p:nvPr/>
        </p:nvSpPr>
        <p:spPr bwMode="auto">
          <a:xfrm>
            <a:off x="6003925" y="12763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endParaRPr lang="fr-CA" altLang="en-US" sz="1800" smtClean="0">
              <a:solidFill>
                <a:srgbClr val="010000"/>
              </a:solidFill>
            </a:endParaRPr>
          </a:p>
        </p:txBody>
      </p:sp>
      <p:sp>
        <p:nvSpPr>
          <p:cNvPr id="17414" name="Text Box 7"/>
          <p:cNvSpPr txBox="1">
            <a:spLocks noChangeArrowheads="1"/>
          </p:cNvSpPr>
          <p:nvPr/>
        </p:nvSpPr>
        <p:spPr bwMode="auto">
          <a:xfrm>
            <a:off x="4895850" y="1752600"/>
            <a:ext cx="4095750" cy="4801314"/>
          </a:xfrm>
          <a:prstGeom prst="rect">
            <a:avLst/>
          </a:prstGeom>
          <a:solidFill>
            <a:schemeClr val="accent2"/>
          </a:solidFill>
          <a:ln>
            <a:noFill/>
          </a:ln>
          <a:extLst/>
        </p:spPr>
        <p:txBody>
          <a:bodyPr wrap="square">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r>
              <a:rPr lang="en-US" altLang="en-US" sz="1800" dirty="0" err="1" smtClean="0">
                <a:solidFill>
                  <a:srgbClr val="010000"/>
                </a:solidFill>
              </a:rPr>
              <a:t>AddSome</a:t>
            </a:r>
            <a:r>
              <a:rPr lang="en-US" altLang="en-US" sz="1800" dirty="0" smtClean="0">
                <a:solidFill>
                  <a:srgbClr val="010000"/>
                </a:solidFill>
              </a:rPr>
              <a:t> PROC</a:t>
            </a:r>
            <a:endParaRPr lang="fr-CA" altLang="en-US" sz="1800" dirty="0" smtClean="0">
              <a:solidFill>
                <a:srgbClr val="010000"/>
              </a:solidFill>
            </a:endParaRPr>
          </a:p>
          <a:p>
            <a:pPr eaLnBrk="0" hangingPunct="0"/>
            <a:r>
              <a:rPr lang="fr-CA" altLang="en-US" sz="1800" dirty="0" smtClean="0">
                <a:solidFill>
                  <a:srgbClr val="010000"/>
                </a:solidFill>
              </a:rPr>
              <a:t>  push </a:t>
            </a:r>
            <a:r>
              <a:rPr lang="fr-CA" altLang="en-US" sz="1800" dirty="0" err="1" smtClean="0">
                <a:solidFill>
                  <a:srgbClr val="010000"/>
                </a:solidFill>
              </a:rPr>
              <a:t>ebp</a:t>
            </a:r>
            <a:r>
              <a:rPr lang="en-US" altLang="en-US" sz="1800" dirty="0" smtClean="0">
                <a:solidFill>
                  <a:srgbClr val="010000"/>
                </a:solidFill>
              </a:rPr>
              <a:t> </a:t>
            </a:r>
          </a:p>
          <a:p>
            <a:pPr eaLnBrk="0" hangingPunct="0"/>
            <a:r>
              <a:rPr lang="en-US" altLang="en-US" sz="1800" dirty="0" smtClean="0">
                <a:solidFill>
                  <a:srgbClr val="010000"/>
                </a:solidFill>
              </a:rPr>
              <a:t>  push e</a:t>
            </a:r>
            <a:r>
              <a:rPr lang="fr-CA" altLang="en-US" sz="1800" dirty="0" smtClean="0">
                <a:solidFill>
                  <a:srgbClr val="010000"/>
                </a:solidFill>
              </a:rPr>
              <a:t>cx</a:t>
            </a:r>
            <a:endParaRPr lang="en-US" altLang="en-US" sz="1800" dirty="0" smtClean="0">
              <a:solidFill>
                <a:srgbClr val="010000"/>
              </a:solidFill>
            </a:endParaRPr>
          </a:p>
          <a:p>
            <a:pPr eaLnBrk="0" hangingPunct="0"/>
            <a:r>
              <a:rPr lang="en-US" altLang="en-US" sz="1800" dirty="0" smtClean="0">
                <a:solidFill>
                  <a:srgbClr val="010000"/>
                </a:solidFill>
              </a:rPr>
              <a:t>  </a:t>
            </a:r>
            <a:r>
              <a:rPr lang="en-US" altLang="en-US" sz="1800" dirty="0" err="1" smtClean="0">
                <a:solidFill>
                  <a:srgbClr val="010000"/>
                </a:solidFill>
              </a:rPr>
              <a:t>mov</a:t>
            </a:r>
            <a:r>
              <a:rPr lang="en-US" altLang="en-US" sz="1800" dirty="0" smtClean="0">
                <a:solidFill>
                  <a:srgbClr val="010000"/>
                </a:solidFill>
              </a:rPr>
              <a:t>  </a:t>
            </a:r>
            <a:r>
              <a:rPr lang="en-US" altLang="en-US" sz="1800" dirty="0" err="1" smtClean="0">
                <a:solidFill>
                  <a:srgbClr val="010000"/>
                </a:solidFill>
              </a:rPr>
              <a:t>ebp,esp</a:t>
            </a:r>
            <a:endParaRPr lang="en-US" altLang="en-US" sz="1800" dirty="0" smtClean="0">
              <a:solidFill>
                <a:srgbClr val="010000"/>
              </a:solidFill>
            </a:endParaRPr>
          </a:p>
          <a:p>
            <a:pPr eaLnBrk="0" hangingPunct="0"/>
            <a:endParaRPr lang="en-US" altLang="en-US" sz="1800" dirty="0" smtClean="0">
              <a:solidFill>
                <a:srgbClr val="010000"/>
              </a:solidFill>
            </a:endParaRPr>
          </a:p>
          <a:p>
            <a:pPr eaLnBrk="0" hangingPunct="0"/>
            <a:r>
              <a:rPr lang="en-US" altLang="en-US" sz="1800" dirty="0" smtClean="0">
                <a:solidFill>
                  <a:srgbClr val="010000"/>
                </a:solidFill>
              </a:rPr>
              <a:t>  </a:t>
            </a:r>
            <a:r>
              <a:rPr lang="en-US" altLang="en-US" sz="1800" dirty="0" err="1" smtClean="0">
                <a:solidFill>
                  <a:srgbClr val="010000"/>
                </a:solidFill>
              </a:rPr>
              <a:t>mov</a:t>
            </a:r>
            <a:r>
              <a:rPr lang="en-US" altLang="en-US" sz="1800" dirty="0" smtClean="0">
                <a:solidFill>
                  <a:srgbClr val="010000"/>
                </a:solidFill>
              </a:rPr>
              <a:t>  </a:t>
            </a:r>
            <a:r>
              <a:rPr lang="en-US" altLang="en-US" sz="1800" dirty="0" err="1" smtClean="0">
                <a:solidFill>
                  <a:srgbClr val="010000"/>
                </a:solidFill>
              </a:rPr>
              <a:t>ecx</a:t>
            </a:r>
            <a:r>
              <a:rPr lang="en-US" altLang="en-US" sz="1800" dirty="0" smtClean="0">
                <a:solidFill>
                  <a:srgbClr val="010000"/>
                </a:solidFill>
              </a:rPr>
              <a:t>,[</a:t>
            </a:r>
            <a:r>
              <a:rPr lang="en-US" altLang="en-US" sz="1800" dirty="0" err="1" smtClean="0">
                <a:solidFill>
                  <a:srgbClr val="010000"/>
                </a:solidFill>
              </a:rPr>
              <a:t>ebp</a:t>
            </a:r>
            <a:r>
              <a:rPr lang="en-US" altLang="en-US" sz="1800" dirty="0" smtClean="0">
                <a:solidFill>
                  <a:srgbClr val="010000"/>
                </a:solidFill>
              </a:rPr>
              <a:t>+</a:t>
            </a:r>
            <a:r>
              <a:rPr lang="fr-CA" altLang="en-US" sz="1800" dirty="0" smtClean="0">
                <a:solidFill>
                  <a:srgbClr val="010000"/>
                </a:solidFill>
              </a:rPr>
              <a:t>12</a:t>
            </a:r>
            <a:r>
              <a:rPr lang="en-US" altLang="en-US" sz="1800" dirty="0" smtClean="0">
                <a:solidFill>
                  <a:srgbClr val="010000"/>
                </a:solidFill>
              </a:rPr>
              <a:t>] </a:t>
            </a:r>
            <a:r>
              <a:rPr lang="en-US" altLang="en-US" sz="1800" dirty="0" smtClean="0">
                <a:solidFill>
                  <a:srgbClr val="FF0000"/>
                </a:solidFill>
              </a:rPr>
              <a:t>;#</a:t>
            </a:r>
            <a:r>
              <a:rPr lang="en-US" altLang="en-US" sz="1800" dirty="0" err="1" smtClean="0">
                <a:solidFill>
                  <a:srgbClr val="FF0000"/>
                </a:solidFill>
              </a:rPr>
              <a:t>args</a:t>
            </a:r>
            <a:endParaRPr lang="en-US" altLang="en-US" sz="1800" dirty="0" smtClean="0">
              <a:solidFill>
                <a:srgbClr val="FF0000"/>
              </a:solidFill>
            </a:endParaRPr>
          </a:p>
          <a:p>
            <a:pPr eaLnBrk="0" hangingPunct="0"/>
            <a:r>
              <a:rPr lang="en-US" altLang="en-US" sz="1800" dirty="0">
                <a:solidFill>
                  <a:srgbClr val="010000"/>
                </a:solidFill>
              </a:rPr>
              <a:t> </a:t>
            </a:r>
            <a:r>
              <a:rPr lang="en-US" altLang="en-US" sz="1800" dirty="0" smtClean="0">
                <a:solidFill>
                  <a:srgbClr val="010000"/>
                </a:solidFill>
              </a:rPr>
              <a:t> </a:t>
            </a:r>
            <a:r>
              <a:rPr lang="en-US" altLang="en-US" sz="1800" dirty="0" err="1" smtClean="0">
                <a:solidFill>
                  <a:srgbClr val="010000"/>
                </a:solidFill>
              </a:rPr>
              <a:t>xor</a:t>
            </a:r>
            <a:r>
              <a:rPr lang="en-US" altLang="en-US" sz="1800" dirty="0" smtClean="0">
                <a:solidFill>
                  <a:srgbClr val="010000"/>
                </a:solidFill>
              </a:rPr>
              <a:t>  </a:t>
            </a:r>
            <a:r>
              <a:rPr lang="en-US" altLang="en-US" sz="1800" dirty="0" err="1" smtClean="0">
                <a:solidFill>
                  <a:srgbClr val="010000"/>
                </a:solidFill>
              </a:rPr>
              <a:t>eax,eax</a:t>
            </a:r>
            <a:r>
              <a:rPr lang="en-US" altLang="en-US" sz="1800" dirty="0" smtClean="0">
                <a:solidFill>
                  <a:srgbClr val="010000"/>
                </a:solidFill>
              </a:rPr>
              <a:t> ;hold sum</a:t>
            </a:r>
          </a:p>
          <a:p>
            <a:pPr eaLnBrk="0" hangingPunct="0"/>
            <a:r>
              <a:rPr lang="en-US" altLang="en-US" sz="1800" dirty="0" smtClean="0">
                <a:solidFill>
                  <a:srgbClr val="010000"/>
                </a:solidFill>
              </a:rPr>
              <a:t>  add  ebp,1</a:t>
            </a:r>
            <a:r>
              <a:rPr lang="fr-CA" altLang="en-US" sz="1800" dirty="0" smtClean="0">
                <a:solidFill>
                  <a:srgbClr val="010000"/>
                </a:solidFill>
              </a:rPr>
              <a:t>6</a:t>
            </a:r>
            <a:r>
              <a:rPr lang="en-US" altLang="en-US" sz="1800" dirty="0" smtClean="0">
                <a:solidFill>
                  <a:srgbClr val="010000"/>
                </a:solidFill>
              </a:rPr>
              <a:t> ;last </a:t>
            </a:r>
            <a:r>
              <a:rPr lang="en-US" altLang="en-US" sz="1800" dirty="0" err="1" smtClean="0">
                <a:solidFill>
                  <a:srgbClr val="010000"/>
                </a:solidFill>
              </a:rPr>
              <a:t>arg</a:t>
            </a:r>
            <a:endParaRPr lang="en-US" altLang="en-US" sz="1800" dirty="0" smtClean="0">
              <a:solidFill>
                <a:srgbClr val="010000"/>
              </a:solidFill>
            </a:endParaRPr>
          </a:p>
          <a:p>
            <a:pPr eaLnBrk="0" hangingPunct="0"/>
            <a:r>
              <a:rPr lang="en-US" altLang="en-US" sz="1800" dirty="0" smtClean="0">
                <a:solidFill>
                  <a:srgbClr val="010000"/>
                </a:solidFill>
              </a:rPr>
              <a:t>  L1: </a:t>
            </a:r>
          </a:p>
          <a:p>
            <a:pPr eaLnBrk="0" hangingPunct="0"/>
            <a:r>
              <a:rPr lang="en-US" altLang="en-US" sz="1800" dirty="0" smtClean="0">
                <a:solidFill>
                  <a:srgbClr val="010000"/>
                </a:solidFill>
              </a:rPr>
              <a:t>   add  </a:t>
            </a:r>
            <a:r>
              <a:rPr lang="en-US" altLang="en-US" sz="1800" dirty="0" err="1" smtClean="0">
                <a:solidFill>
                  <a:srgbClr val="010000"/>
                </a:solidFill>
              </a:rPr>
              <a:t>eax</a:t>
            </a:r>
            <a:r>
              <a:rPr lang="en-US" altLang="en-US" sz="1800" dirty="0" smtClean="0">
                <a:solidFill>
                  <a:srgbClr val="010000"/>
                </a:solidFill>
              </a:rPr>
              <a:t>,[</a:t>
            </a:r>
            <a:r>
              <a:rPr lang="en-US" altLang="en-US" sz="1800" dirty="0" err="1" smtClean="0">
                <a:solidFill>
                  <a:srgbClr val="010000"/>
                </a:solidFill>
              </a:rPr>
              <a:t>ebp</a:t>
            </a:r>
            <a:r>
              <a:rPr lang="en-US" altLang="en-US" sz="1800" dirty="0" smtClean="0">
                <a:solidFill>
                  <a:srgbClr val="010000"/>
                </a:solidFill>
              </a:rPr>
              <a:t>]</a:t>
            </a:r>
          </a:p>
          <a:p>
            <a:pPr eaLnBrk="0" hangingPunct="0"/>
            <a:r>
              <a:rPr lang="en-US" altLang="en-US" sz="1800" dirty="0" smtClean="0">
                <a:solidFill>
                  <a:srgbClr val="010000"/>
                </a:solidFill>
              </a:rPr>
              <a:t>   add  ebp,4 ;point to next</a:t>
            </a:r>
          </a:p>
          <a:p>
            <a:pPr eaLnBrk="0" hangingPunct="0"/>
            <a:r>
              <a:rPr lang="en-US" altLang="en-US" sz="1800" dirty="0" smtClean="0">
                <a:solidFill>
                  <a:srgbClr val="010000"/>
                </a:solidFill>
              </a:rPr>
              <a:t>   loop L1   </a:t>
            </a:r>
          </a:p>
          <a:p>
            <a:pPr eaLnBrk="0" hangingPunct="0"/>
            <a:endParaRPr lang="en-US" altLang="en-US" sz="1800" dirty="0" smtClean="0">
              <a:solidFill>
                <a:srgbClr val="010000"/>
              </a:solidFill>
            </a:endParaRPr>
          </a:p>
          <a:p>
            <a:pPr eaLnBrk="0" hangingPunct="0"/>
            <a:r>
              <a:rPr lang="en-US" altLang="en-US" sz="1800" dirty="0" smtClean="0">
                <a:solidFill>
                  <a:srgbClr val="010000"/>
                </a:solidFill>
              </a:rPr>
              <a:t>  </a:t>
            </a:r>
            <a:r>
              <a:rPr lang="fr-CA" altLang="en-US" sz="1800" dirty="0" smtClean="0">
                <a:solidFill>
                  <a:srgbClr val="010000"/>
                </a:solidFill>
              </a:rPr>
              <a:t>pop  </a:t>
            </a:r>
            <a:r>
              <a:rPr lang="fr-CA" altLang="en-US" sz="1800" dirty="0" err="1" smtClean="0">
                <a:solidFill>
                  <a:srgbClr val="010000"/>
                </a:solidFill>
              </a:rPr>
              <a:t>ecx</a:t>
            </a:r>
            <a:endParaRPr lang="fr-CA" altLang="en-US" sz="1800" dirty="0" smtClean="0">
              <a:solidFill>
                <a:srgbClr val="010000"/>
              </a:solidFill>
            </a:endParaRPr>
          </a:p>
          <a:p>
            <a:pPr eaLnBrk="0" hangingPunct="0"/>
            <a:r>
              <a:rPr lang="fr-CA" altLang="en-US" sz="1800" dirty="0" smtClean="0">
                <a:solidFill>
                  <a:srgbClr val="010000"/>
                </a:solidFill>
              </a:rPr>
              <a:t>  </a:t>
            </a:r>
            <a:r>
              <a:rPr lang="en-US" altLang="en-US" sz="1800" dirty="0" smtClean="0">
                <a:solidFill>
                  <a:srgbClr val="010000"/>
                </a:solidFill>
              </a:rPr>
              <a:t>pop  </a:t>
            </a:r>
            <a:r>
              <a:rPr lang="en-US" altLang="en-US" sz="1800" dirty="0" err="1" smtClean="0">
                <a:solidFill>
                  <a:srgbClr val="010000"/>
                </a:solidFill>
              </a:rPr>
              <a:t>ebp</a:t>
            </a:r>
            <a:r>
              <a:rPr lang="en-US" altLang="en-US" sz="1800" dirty="0" smtClean="0">
                <a:solidFill>
                  <a:srgbClr val="010000"/>
                </a:solidFill>
              </a:rPr>
              <a:t>     </a:t>
            </a:r>
          </a:p>
          <a:p>
            <a:pPr eaLnBrk="0" hangingPunct="0"/>
            <a:r>
              <a:rPr lang="en-US" altLang="en-US" sz="1800" dirty="0" smtClean="0">
                <a:solidFill>
                  <a:srgbClr val="010000"/>
                </a:solidFill>
              </a:rPr>
              <a:t>  ret</a:t>
            </a:r>
          </a:p>
          <a:p>
            <a:pPr eaLnBrk="0" hangingPunct="0"/>
            <a:r>
              <a:rPr lang="en-US" altLang="en-US" sz="1800" dirty="0" err="1" smtClean="0">
                <a:solidFill>
                  <a:srgbClr val="010000"/>
                </a:solidFill>
              </a:rPr>
              <a:t>AddSome</a:t>
            </a:r>
            <a:r>
              <a:rPr lang="en-US" altLang="en-US" sz="1800" dirty="0" smtClean="0">
                <a:solidFill>
                  <a:srgbClr val="010000"/>
                </a:solidFill>
              </a:rPr>
              <a:t> ENDP</a:t>
            </a:r>
          </a:p>
        </p:txBody>
      </p:sp>
      <p:sp>
        <p:nvSpPr>
          <p:cNvPr id="17415" name="Rectangle 8"/>
          <p:cNvSpPr>
            <a:spLocks noChangeArrowheads="1"/>
          </p:cNvSpPr>
          <p:nvPr/>
        </p:nvSpPr>
        <p:spPr bwMode="auto">
          <a:xfrm>
            <a:off x="4953000" y="1219200"/>
            <a:ext cx="3867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lnSpc>
                <a:spcPct val="90000"/>
              </a:lnSpc>
              <a:spcBef>
                <a:spcPct val="20000"/>
              </a:spcBef>
              <a:buClr>
                <a:srgbClr val="009999"/>
              </a:buClr>
              <a:buFont typeface="Wingdings" pitchFamily="2" charset="2"/>
              <a:buChar char="§"/>
            </a:pPr>
            <a:r>
              <a:rPr kumimoji="1" lang="en-US" altLang="en-US" sz="2000" smtClean="0">
                <a:solidFill>
                  <a:srgbClr val="009999"/>
                </a:solidFill>
                <a:latin typeface="Arial" charset="0"/>
              </a:rPr>
              <a:t>The called procedure:</a:t>
            </a:r>
          </a:p>
        </p:txBody>
      </p:sp>
    </p:spTree>
    <p:extLst>
      <p:ext uri="{BB962C8B-B14F-4D97-AF65-F5344CB8AC3E}">
        <p14:creationId xmlns:p14="http://schemas.microsoft.com/office/powerpoint/2010/main" val="97507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78A47A1A-3D01-48A9-9896-0B8C0092CF43}" type="slidenum">
              <a:rPr lang="en-US" altLang="en-US"/>
              <a:pPr/>
              <a:t>12</a:t>
            </a:fld>
            <a:endParaRPr lang="en-US" altLang="en-US"/>
          </a:p>
        </p:txBody>
      </p:sp>
      <p:sp>
        <p:nvSpPr>
          <p:cNvPr id="173058" name="Rectangle 2"/>
          <p:cNvSpPr>
            <a:spLocks noGrp="1" noChangeArrowheads="1"/>
          </p:cNvSpPr>
          <p:nvPr>
            <p:ph type="title"/>
          </p:nvPr>
        </p:nvSpPr>
        <p:spPr/>
        <p:txBody>
          <a:bodyPr/>
          <a:lstStyle/>
          <a:p>
            <a:r>
              <a:rPr lang="en-US" altLang="en-US"/>
              <a:t>Passing an Array by Reference</a:t>
            </a:r>
            <a:r>
              <a:rPr lang="en-US" altLang="en-US" sz="2400"/>
              <a:t>  (1 of 2)</a:t>
            </a:r>
            <a:endParaRPr lang="en-US" altLang="en-US"/>
          </a:p>
        </p:txBody>
      </p:sp>
      <p:sp>
        <p:nvSpPr>
          <p:cNvPr id="173059" name="Rectangle 3"/>
          <p:cNvSpPr>
            <a:spLocks noGrp="1" noChangeArrowheads="1"/>
          </p:cNvSpPr>
          <p:nvPr>
            <p:ph type="body" idx="1"/>
          </p:nvPr>
        </p:nvSpPr>
        <p:spPr>
          <a:xfrm>
            <a:off x="685800" y="1143000"/>
            <a:ext cx="7772400" cy="1676400"/>
          </a:xfrm>
        </p:spPr>
        <p:txBody>
          <a:bodyPr/>
          <a:lstStyle/>
          <a:p>
            <a:r>
              <a:rPr lang="en-US" altLang="en-US" dirty="0"/>
              <a:t>The </a:t>
            </a:r>
            <a:r>
              <a:rPr lang="en-US" altLang="en-US" dirty="0" err="1">
                <a:solidFill>
                  <a:schemeClr val="tx2"/>
                </a:solidFill>
              </a:rPr>
              <a:t>ArrayFill</a:t>
            </a:r>
            <a:r>
              <a:rPr lang="en-US" altLang="en-US" dirty="0"/>
              <a:t> procedure fills an array with 16-bit random </a:t>
            </a:r>
            <a:r>
              <a:rPr lang="en-US" altLang="en-US" dirty="0" smtClean="0"/>
              <a:t>integers</a:t>
            </a:r>
          </a:p>
          <a:p>
            <a:endParaRPr lang="en-US" altLang="en-US" dirty="0"/>
          </a:p>
          <a:p>
            <a:r>
              <a:rPr lang="en-US" altLang="en-US" dirty="0"/>
              <a:t>The calling program passes the address of the array, along with a count of the number of array elements:</a:t>
            </a:r>
          </a:p>
        </p:txBody>
      </p:sp>
      <p:sp>
        <p:nvSpPr>
          <p:cNvPr id="173060" name="Text Box 4"/>
          <p:cNvSpPr txBox="1">
            <a:spLocks noChangeArrowheads="1"/>
          </p:cNvSpPr>
          <p:nvPr/>
        </p:nvSpPr>
        <p:spPr bwMode="auto">
          <a:xfrm>
            <a:off x="1981200" y="3657600"/>
            <a:ext cx="495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dirty="0">
                <a:latin typeface="Courier New" pitchFamily="49" charset="0"/>
              </a:rPr>
              <a:t>.data</a:t>
            </a:r>
          </a:p>
          <a:p>
            <a:pPr>
              <a:lnSpc>
                <a:spcPct val="50000"/>
              </a:lnSpc>
              <a:spcBef>
                <a:spcPct val="50000"/>
              </a:spcBef>
            </a:pPr>
            <a:r>
              <a:rPr lang="en-US" altLang="en-US" sz="1800" dirty="0">
                <a:latin typeface="Courier New" pitchFamily="49" charset="0"/>
              </a:rPr>
              <a:t>count = 100</a:t>
            </a:r>
          </a:p>
          <a:p>
            <a:pPr>
              <a:lnSpc>
                <a:spcPct val="50000"/>
              </a:lnSpc>
              <a:spcBef>
                <a:spcPct val="50000"/>
              </a:spcBef>
            </a:pPr>
            <a:r>
              <a:rPr lang="en-US" altLang="en-US" sz="1800" dirty="0">
                <a:latin typeface="Courier New" pitchFamily="49" charset="0"/>
              </a:rPr>
              <a:t>array WORD count DUP(?)</a:t>
            </a:r>
          </a:p>
          <a:p>
            <a:pPr>
              <a:lnSpc>
                <a:spcPct val="50000"/>
              </a:lnSpc>
              <a:spcBef>
                <a:spcPct val="50000"/>
              </a:spcBef>
            </a:pPr>
            <a:r>
              <a:rPr lang="en-US" altLang="en-US" sz="1800" dirty="0">
                <a:latin typeface="Courier New" pitchFamily="49" charset="0"/>
              </a:rPr>
              <a:t>.code</a:t>
            </a:r>
          </a:p>
          <a:p>
            <a:pPr>
              <a:lnSpc>
                <a:spcPct val="50000"/>
              </a:lnSpc>
              <a:spcBef>
                <a:spcPct val="50000"/>
              </a:spcBef>
            </a:pPr>
            <a:r>
              <a:rPr lang="en-US" altLang="en-US" sz="1800" dirty="0">
                <a:latin typeface="Courier New" pitchFamily="49" charset="0"/>
              </a:rPr>
              <a:t>	</a:t>
            </a:r>
            <a:r>
              <a:rPr lang="en-US" altLang="en-US" sz="1800" dirty="0">
                <a:solidFill>
                  <a:srgbClr val="FFFF00"/>
                </a:solidFill>
                <a:latin typeface="Courier New" pitchFamily="49" charset="0"/>
              </a:rPr>
              <a:t>push OFFSET array</a:t>
            </a:r>
          </a:p>
          <a:p>
            <a:pPr>
              <a:lnSpc>
                <a:spcPct val="50000"/>
              </a:lnSpc>
              <a:spcBef>
                <a:spcPct val="50000"/>
              </a:spcBef>
            </a:pPr>
            <a:r>
              <a:rPr lang="en-US" altLang="en-US" sz="1800" dirty="0">
                <a:solidFill>
                  <a:srgbClr val="FFFF00"/>
                </a:solidFill>
                <a:latin typeface="Courier New" pitchFamily="49" charset="0"/>
              </a:rPr>
              <a:t>	push COUNT</a:t>
            </a:r>
          </a:p>
          <a:p>
            <a:pPr>
              <a:lnSpc>
                <a:spcPct val="50000"/>
              </a:lnSpc>
              <a:spcBef>
                <a:spcPct val="50000"/>
              </a:spcBef>
            </a:pPr>
            <a:r>
              <a:rPr lang="en-US" altLang="en-US" sz="1800" dirty="0">
                <a:latin typeface="Courier New" pitchFamily="49" charset="0"/>
              </a:rPr>
              <a:t>	call </a:t>
            </a:r>
            <a:r>
              <a:rPr lang="en-US" altLang="en-US" sz="1800" dirty="0" err="1">
                <a:latin typeface="Courier New" pitchFamily="49" charset="0"/>
              </a:rPr>
              <a:t>ArrayFill</a:t>
            </a:r>
            <a:endParaRPr lang="en-US" altLang="en-US" sz="1800" dirty="0">
              <a:latin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Irvine, Kip R. Assembly Language for x86 Processors 6/e, 2010.</a:t>
            </a:r>
          </a:p>
        </p:txBody>
      </p:sp>
      <p:sp>
        <p:nvSpPr>
          <p:cNvPr id="8" name="Slide Number Placeholder 4"/>
          <p:cNvSpPr>
            <a:spLocks noGrp="1"/>
          </p:cNvSpPr>
          <p:nvPr>
            <p:ph type="sldNum" sz="quarter" idx="11"/>
          </p:nvPr>
        </p:nvSpPr>
        <p:spPr/>
        <p:txBody>
          <a:bodyPr/>
          <a:lstStyle/>
          <a:p>
            <a:fld id="{41A735B2-73AF-4A1B-9BDC-DC873C23AEA6}" type="slidenum">
              <a:rPr lang="en-US" altLang="en-US"/>
              <a:pPr/>
              <a:t>13</a:t>
            </a:fld>
            <a:endParaRPr lang="en-US" altLang="en-US"/>
          </a:p>
        </p:txBody>
      </p:sp>
      <p:sp>
        <p:nvSpPr>
          <p:cNvPr id="174082" name="Rectangle 2"/>
          <p:cNvSpPr>
            <a:spLocks noGrp="1" noChangeArrowheads="1"/>
          </p:cNvSpPr>
          <p:nvPr>
            <p:ph type="title"/>
          </p:nvPr>
        </p:nvSpPr>
        <p:spPr/>
        <p:txBody>
          <a:bodyPr/>
          <a:lstStyle/>
          <a:p>
            <a:r>
              <a:rPr lang="en-US" altLang="en-US"/>
              <a:t>Passing an Array by Reference</a:t>
            </a:r>
            <a:r>
              <a:rPr lang="en-US" altLang="en-US" sz="2400"/>
              <a:t>  (2 of 2)</a:t>
            </a:r>
            <a:endParaRPr lang="en-US" altLang="en-US"/>
          </a:p>
        </p:txBody>
      </p:sp>
      <p:sp>
        <p:nvSpPr>
          <p:cNvPr id="174083" name="Text Box 3"/>
          <p:cNvSpPr txBox="1">
            <a:spLocks noChangeArrowheads="1"/>
          </p:cNvSpPr>
          <p:nvPr/>
        </p:nvSpPr>
        <p:spPr bwMode="auto">
          <a:xfrm>
            <a:off x="685800" y="2209800"/>
            <a:ext cx="3581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dirty="0" err="1">
                <a:latin typeface="Courier New" pitchFamily="49" charset="0"/>
              </a:rPr>
              <a:t>ArrayFill</a:t>
            </a:r>
            <a:r>
              <a:rPr lang="en-US" altLang="en-US" sz="1800" dirty="0">
                <a:latin typeface="Courier New" pitchFamily="49" charset="0"/>
              </a:rPr>
              <a:t> PROC</a:t>
            </a:r>
          </a:p>
          <a:p>
            <a:pPr>
              <a:lnSpc>
                <a:spcPct val="50000"/>
              </a:lnSpc>
              <a:spcBef>
                <a:spcPct val="50000"/>
              </a:spcBef>
            </a:pPr>
            <a:r>
              <a:rPr lang="en-US" altLang="en-US" sz="1800" dirty="0">
                <a:latin typeface="Courier New" pitchFamily="49" charset="0"/>
              </a:rPr>
              <a:t>	push </a:t>
            </a:r>
            <a:r>
              <a:rPr lang="en-US" altLang="en-US" sz="1800" dirty="0" err="1">
                <a:latin typeface="Courier New" pitchFamily="49" charset="0"/>
              </a:rPr>
              <a:t>ebp</a:t>
            </a:r>
            <a:endParaRPr lang="en-US" altLang="en-US" sz="1800" dirty="0">
              <a:latin typeface="Courier New" pitchFamily="49" charset="0"/>
            </a:endParaRPr>
          </a:p>
          <a:p>
            <a:pPr>
              <a:lnSpc>
                <a:spcPct val="50000"/>
              </a:lnSpc>
              <a:spcBef>
                <a:spcPct val="50000"/>
              </a:spcBef>
            </a:pPr>
            <a:r>
              <a:rPr lang="en-US" altLang="en-US" sz="1800" dirty="0">
                <a:latin typeface="Courier New" pitchFamily="49" charset="0"/>
              </a:rPr>
              <a:t>	</a:t>
            </a:r>
            <a:r>
              <a:rPr lang="en-US" altLang="en-US" sz="1800" dirty="0" err="1">
                <a:latin typeface="Courier New" pitchFamily="49" charset="0"/>
              </a:rPr>
              <a:t>mov</a:t>
            </a:r>
            <a:r>
              <a:rPr lang="en-US" altLang="en-US" sz="1800" dirty="0">
                <a:latin typeface="Courier New" pitchFamily="49" charset="0"/>
              </a:rPr>
              <a:t>  </a:t>
            </a:r>
            <a:r>
              <a:rPr lang="en-US" altLang="en-US" sz="1800" dirty="0" err="1">
                <a:latin typeface="Courier New" pitchFamily="49" charset="0"/>
              </a:rPr>
              <a:t>ebp,esp</a:t>
            </a:r>
            <a:endParaRPr lang="en-US" altLang="en-US" sz="1800" dirty="0">
              <a:latin typeface="Courier New" pitchFamily="49" charset="0"/>
            </a:endParaRPr>
          </a:p>
          <a:p>
            <a:pPr>
              <a:lnSpc>
                <a:spcPct val="50000"/>
              </a:lnSpc>
              <a:spcBef>
                <a:spcPct val="50000"/>
              </a:spcBef>
            </a:pPr>
            <a:r>
              <a:rPr lang="en-US" altLang="en-US" sz="1800" dirty="0">
                <a:latin typeface="Courier New" pitchFamily="49" charset="0"/>
              </a:rPr>
              <a:t>	</a:t>
            </a:r>
            <a:r>
              <a:rPr lang="en-US" altLang="en-US" sz="1800" dirty="0" err="1">
                <a:latin typeface="Courier New" pitchFamily="49" charset="0"/>
              </a:rPr>
              <a:t>pushad</a:t>
            </a:r>
            <a:endParaRPr lang="en-US" altLang="en-US" sz="1800" dirty="0">
              <a:latin typeface="Courier New" pitchFamily="49" charset="0"/>
            </a:endParaRPr>
          </a:p>
          <a:p>
            <a:pPr>
              <a:lnSpc>
                <a:spcPct val="50000"/>
              </a:lnSpc>
              <a:spcBef>
                <a:spcPct val="50000"/>
              </a:spcBef>
            </a:pPr>
            <a:r>
              <a:rPr lang="en-US" altLang="en-US" sz="1800" dirty="0">
                <a:latin typeface="Courier New" pitchFamily="49" charset="0"/>
              </a:rPr>
              <a:t>	</a:t>
            </a:r>
            <a:r>
              <a:rPr lang="en-US" altLang="en-US" sz="1800" dirty="0" err="1">
                <a:solidFill>
                  <a:srgbClr val="FFFF00"/>
                </a:solidFill>
                <a:latin typeface="Courier New" pitchFamily="49" charset="0"/>
              </a:rPr>
              <a:t>mov</a:t>
            </a:r>
            <a:r>
              <a:rPr lang="en-US" altLang="en-US" sz="1800" dirty="0">
                <a:solidFill>
                  <a:srgbClr val="FFFF00"/>
                </a:solidFill>
                <a:latin typeface="Courier New" pitchFamily="49" charset="0"/>
              </a:rPr>
              <a:t>  </a:t>
            </a:r>
            <a:r>
              <a:rPr lang="en-US" altLang="en-US" sz="1800" dirty="0" err="1">
                <a:solidFill>
                  <a:srgbClr val="FFFF00"/>
                </a:solidFill>
                <a:latin typeface="Courier New" pitchFamily="49" charset="0"/>
              </a:rPr>
              <a:t>esi</a:t>
            </a:r>
            <a:r>
              <a:rPr lang="en-US" altLang="en-US" sz="1800" dirty="0">
                <a:solidFill>
                  <a:srgbClr val="FFFF00"/>
                </a:solidFill>
                <a:latin typeface="Courier New" pitchFamily="49" charset="0"/>
              </a:rPr>
              <a:t>,[ebp+12]</a:t>
            </a:r>
          </a:p>
          <a:p>
            <a:pPr>
              <a:lnSpc>
                <a:spcPct val="50000"/>
              </a:lnSpc>
              <a:spcBef>
                <a:spcPct val="50000"/>
              </a:spcBef>
            </a:pPr>
            <a:r>
              <a:rPr lang="en-US" altLang="en-US" sz="1800" dirty="0">
                <a:solidFill>
                  <a:srgbClr val="FFFF00"/>
                </a:solidFill>
                <a:latin typeface="Courier New" pitchFamily="49" charset="0"/>
              </a:rPr>
              <a:t>	</a:t>
            </a:r>
            <a:r>
              <a:rPr lang="en-US" altLang="en-US" sz="1800" dirty="0" err="1">
                <a:solidFill>
                  <a:srgbClr val="FFFF00"/>
                </a:solidFill>
                <a:latin typeface="Courier New" pitchFamily="49" charset="0"/>
              </a:rPr>
              <a:t>mov</a:t>
            </a:r>
            <a:r>
              <a:rPr lang="en-US" altLang="en-US" sz="1800" dirty="0">
                <a:solidFill>
                  <a:srgbClr val="FFFF00"/>
                </a:solidFill>
                <a:latin typeface="Courier New" pitchFamily="49" charset="0"/>
              </a:rPr>
              <a:t>  </a:t>
            </a:r>
            <a:r>
              <a:rPr lang="en-US" altLang="en-US" sz="1800" dirty="0" err="1">
                <a:solidFill>
                  <a:srgbClr val="FFFF00"/>
                </a:solidFill>
                <a:latin typeface="Courier New" pitchFamily="49" charset="0"/>
              </a:rPr>
              <a:t>ecx</a:t>
            </a:r>
            <a:r>
              <a:rPr lang="en-US" altLang="en-US" sz="1800" dirty="0">
                <a:solidFill>
                  <a:srgbClr val="FFFF00"/>
                </a:solidFill>
                <a:latin typeface="Courier New" pitchFamily="49" charset="0"/>
              </a:rPr>
              <a:t>,[ebp+8]</a:t>
            </a:r>
          </a:p>
          <a:p>
            <a:pPr>
              <a:lnSpc>
                <a:spcPct val="50000"/>
              </a:lnSpc>
              <a:spcBef>
                <a:spcPct val="50000"/>
              </a:spcBef>
            </a:pPr>
            <a:r>
              <a:rPr lang="en-US" altLang="en-US" sz="1800" dirty="0">
                <a:latin typeface="Courier New" pitchFamily="49" charset="0"/>
              </a:rPr>
              <a:t>	.</a:t>
            </a:r>
          </a:p>
          <a:p>
            <a:pPr>
              <a:lnSpc>
                <a:spcPct val="50000"/>
              </a:lnSpc>
              <a:spcBef>
                <a:spcPct val="50000"/>
              </a:spcBef>
            </a:pPr>
            <a:r>
              <a:rPr lang="en-US" altLang="en-US" sz="1800" dirty="0">
                <a:latin typeface="Courier New" pitchFamily="49" charset="0"/>
              </a:rPr>
              <a:t>	.</a:t>
            </a:r>
          </a:p>
        </p:txBody>
      </p:sp>
      <p:graphicFrame>
        <p:nvGraphicFramePr>
          <p:cNvPr id="174084" name="Object 4"/>
          <p:cNvGraphicFramePr>
            <a:graphicFrameLocks noChangeAspect="1"/>
          </p:cNvGraphicFramePr>
          <p:nvPr/>
        </p:nvGraphicFramePr>
        <p:xfrm>
          <a:off x="4816475" y="2438400"/>
          <a:ext cx="3014663" cy="1843088"/>
        </p:xfrm>
        <a:graphic>
          <a:graphicData uri="http://schemas.openxmlformats.org/presentationml/2006/ole">
            <mc:AlternateContent xmlns:mc="http://schemas.openxmlformats.org/markup-compatibility/2006">
              <mc:Choice xmlns:v="urn:schemas-microsoft-com:vml" Requires="v">
                <p:oleObj spid="_x0000_s174168" name="VISIO" r:id="rId3" imgW="2040840" imgH="1071000" progId="Visio.Drawing.6">
                  <p:embed/>
                </p:oleObj>
              </mc:Choice>
              <mc:Fallback>
                <p:oleObj name="VISIO" r:id="rId3" imgW="2040840" imgH="10710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2127" t="-9013" r="8510"/>
                      <a:stretch>
                        <a:fillRect/>
                      </a:stretch>
                    </p:blipFill>
                    <p:spPr bwMode="auto">
                      <a:xfrm>
                        <a:off x="4816475" y="2438400"/>
                        <a:ext cx="3014663" cy="18430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85" name="Text Box 5"/>
          <p:cNvSpPr txBox="1">
            <a:spLocks noChangeArrowheads="1"/>
          </p:cNvSpPr>
          <p:nvPr/>
        </p:nvSpPr>
        <p:spPr bwMode="auto">
          <a:xfrm>
            <a:off x="685800" y="4800600"/>
            <a:ext cx="78486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110000"/>
              </a:lnSpc>
              <a:spcBef>
                <a:spcPct val="50000"/>
              </a:spcBef>
            </a:pPr>
            <a:r>
              <a:rPr lang="en-US" altLang="en-US" b="0"/>
              <a:t>ESI points to the beginning of the array, so it's easy to use a loop to access each array element. </a:t>
            </a:r>
            <a:r>
              <a:rPr lang="en-US" altLang="en-US" b="0">
                <a:hlinkClick r:id="rId5"/>
              </a:rPr>
              <a:t>View the complete program</a:t>
            </a:r>
            <a:r>
              <a:rPr lang="en-US" altLang="en-US" b="0"/>
              <a:t>.</a:t>
            </a:r>
          </a:p>
        </p:txBody>
      </p:sp>
      <p:sp>
        <p:nvSpPr>
          <p:cNvPr id="174086" name="Text Box 6"/>
          <p:cNvSpPr txBox="1">
            <a:spLocks noChangeArrowheads="1"/>
          </p:cNvSpPr>
          <p:nvPr/>
        </p:nvSpPr>
        <p:spPr bwMode="auto">
          <a:xfrm>
            <a:off x="609600" y="1066800"/>
            <a:ext cx="78486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110000"/>
              </a:lnSpc>
              <a:spcBef>
                <a:spcPct val="50000"/>
              </a:spcBef>
            </a:pPr>
            <a:r>
              <a:rPr lang="en-US" altLang="en-US" b="0"/>
              <a:t>ArrayFill can reference an array without knowing the array's name: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box(in)">
                                      <p:cBhvr>
                                        <p:cTn id="7" dur="500"/>
                                        <p:tgtEl>
                                          <p:spTgt spid="174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4085"/>
                                        </p:tgtEl>
                                        <p:attrNameLst>
                                          <p:attrName>style.visibility</p:attrName>
                                        </p:attrNameLst>
                                      </p:cBhvr>
                                      <p:to>
                                        <p:strVal val="visible"/>
                                      </p:to>
                                    </p:set>
                                    <p:animEffect transition="in" filter="box(in)">
                                      <p:cBhvr>
                                        <p:cTn id="12" dur="500"/>
                                        <p:tgtEl>
                                          <p:spTgt spid="174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6A5055EC-F679-42AF-9BB5-8EB414317E5E}" type="slidenum">
              <a:rPr lang="en-US" altLang="en-US"/>
              <a:pPr/>
              <a:t>14</a:t>
            </a:fld>
            <a:endParaRPr lang="en-US" altLang="en-US"/>
          </a:p>
        </p:txBody>
      </p:sp>
      <p:sp>
        <p:nvSpPr>
          <p:cNvPr id="134146" name="Rectangle 2"/>
          <p:cNvSpPr>
            <a:spLocks noGrp="1" noChangeArrowheads="1"/>
          </p:cNvSpPr>
          <p:nvPr>
            <p:ph type="title"/>
          </p:nvPr>
        </p:nvSpPr>
        <p:spPr/>
        <p:txBody>
          <a:bodyPr/>
          <a:lstStyle/>
          <a:p>
            <a:r>
              <a:rPr lang="en-US" altLang="en-US"/>
              <a:t>Your turn . . .</a:t>
            </a:r>
          </a:p>
        </p:txBody>
      </p:sp>
      <p:sp>
        <p:nvSpPr>
          <p:cNvPr id="134147" name="Rectangle 3"/>
          <p:cNvSpPr>
            <a:spLocks noGrp="1" noChangeArrowheads="1"/>
          </p:cNvSpPr>
          <p:nvPr>
            <p:ph type="body" idx="1"/>
          </p:nvPr>
        </p:nvSpPr>
        <p:spPr>
          <a:xfrm>
            <a:off x="685800" y="1143000"/>
            <a:ext cx="7772400" cy="2438400"/>
          </a:xfrm>
        </p:spPr>
        <p:txBody>
          <a:bodyPr/>
          <a:lstStyle/>
          <a:p>
            <a:pPr>
              <a:tabLst>
                <a:tab pos="4117975" algn="l"/>
              </a:tabLst>
            </a:pPr>
            <a:r>
              <a:rPr lang="en-US" altLang="en-US" dirty="0"/>
              <a:t>Create a procedure named Difference that subtracts the first argument from the second one. Following is a sample call</a:t>
            </a:r>
            <a:r>
              <a:rPr lang="en-US" altLang="en-US" dirty="0" smtClean="0"/>
              <a:t>:</a:t>
            </a:r>
          </a:p>
          <a:p>
            <a:pPr>
              <a:tabLst>
                <a:tab pos="4117975" algn="l"/>
              </a:tabLst>
            </a:pPr>
            <a:endParaRPr lang="en-US" altLang="en-US" dirty="0"/>
          </a:p>
          <a:p>
            <a:pPr lvl="2">
              <a:tabLst>
                <a:tab pos="4117975" algn="l"/>
              </a:tabLst>
            </a:pPr>
            <a:r>
              <a:rPr lang="en-US" altLang="en-US" sz="1600" dirty="0">
                <a:solidFill>
                  <a:schemeClr val="tx1"/>
                </a:solidFill>
              </a:rPr>
              <a:t>push 14	; first argument</a:t>
            </a:r>
          </a:p>
          <a:p>
            <a:pPr lvl="2">
              <a:tabLst>
                <a:tab pos="4117975" algn="l"/>
              </a:tabLst>
            </a:pPr>
            <a:r>
              <a:rPr lang="en-US" altLang="en-US" sz="1600" dirty="0">
                <a:solidFill>
                  <a:schemeClr val="tx1"/>
                </a:solidFill>
              </a:rPr>
              <a:t>push 30	; second argument</a:t>
            </a:r>
          </a:p>
          <a:p>
            <a:pPr lvl="2">
              <a:tabLst>
                <a:tab pos="4117975" algn="l"/>
              </a:tabLst>
            </a:pPr>
            <a:r>
              <a:rPr lang="en-US" altLang="en-US" sz="1600" dirty="0">
                <a:solidFill>
                  <a:schemeClr val="tx1"/>
                </a:solidFill>
              </a:rPr>
              <a:t>call Difference	; EAX = 16</a:t>
            </a:r>
          </a:p>
        </p:txBody>
      </p:sp>
      <p:sp>
        <p:nvSpPr>
          <p:cNvPr id="134148" name="Text Box 4"/>
          <p:cNvSpPr txBox="1">
            <a:spLocks noChangeArrowheads="1"/>
          </p:cNvSpPr>
          <p:nvPr/>
        </p:nvSpPr>
        <p:spPr bwMode="auto">
          <a:xfrm>
            <a:off x="914400" y="3581400"/>
            <a:ext cx="7162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endParaRPr lang="en-US" altLang="en-US" sz="1800" dirty="0" smtClean="0">
              <a:latin typeface="Courier New" pitchFamily="49" charset="0"/>
            </a:endParaRPr>
          </a:p>
          <a:p>
            <a:pPr>
              <a:lnSpc>
                <a:spcPct val="50000"/>
              </a:lnSpc>
              <a:spcBef>
                <a:spcPct val="50000"/>
              </a:spcBef>
            </a:pPr>
            <a:r>
              <a:rPr lang="en-US" altLang="en-US" sz="1800" dirty="0" smtClean="0">
                <a:latin typeface="Courier New" pitchFamily="49" charset="0"/>
              </a:rPr>
              <a:t>Difference </a:t>
            </a:r>
            <a:r>
              <a:rPr lang="en-US" altLang="en-US" sz="1800" dirty="0">
                <a:latin typeface="Courier New" pitchFamily="49" charset="0"/>
              </a:rPr>
              <a:t>PROC</a:t>
            </a:r>
          </a:p>
          <a:p>
            <a:pPr lvl="1">
              <a:lnSpc>
                <a:spcPct val="50000"/>
              </a:lnSpc>
              <a:spcBef>
                <a:spcPct val="50000"/>
              </a:spcBef>
            </a:pPr>
            <a:r>
              <a:rPr lang="en-US" altLang="en-US" sz="1800" dirty="0">
                <a:latin typeface="Courier New" pitchFamily="49" charset="0"/>
              </a:rPr>
              <a:t>push </a:t>
            </a:r>
            <a:r>
              <a:rPr lang="en-US" altLang="en-US" sz="1800" dirty="0" err="1">
                <a:latin typeface="Courier New" pitchFamily="49" charset="0"/>
              </a:rPr>
              <a:t>ebp</a:t>
            </a:r>
            <a:endParaRPr lang="en-US" altLang="en-US" sz="1800" dirty="0">
              <a:latin typeface="Courier New" pitchFamily="49" charset="0"/>
            </a:endParaRPr>
          </a:p>
          <a:p>
            <a:pPr lvl="1">
              <a:lnSpc>
                <a:spcPct val="50000"/>
              </a:lnSpc>
              <a:spcBef>
                <a:spcPct val="50000"/>
              </a:spcBef>
            </a:pPr>
            <a:r>
              <a:rPr lang="en-US" altLang="en-US" sz="1800" dirty="0" err="1">
                <a:latin typeface="Courier New" pitchFamily="49" charset="0"/>
              </a:rPr>
              <a:t>mov</a:t>
            </a:r>
            <a:r>
              <a:rPr lang="en-US" altLang="en-US" sz="1800" dirty="0">
                <a:latin typeface="Courier New" pitchFamily="49" charset="0"/>
              </a:rPr>
              <a:t>  </a:t>
            </a:r>
            <a:r>
              <a:rPr lang="en-US" altLang="en-US" sz="1800" dirty="0" err="1">
                <a:latin typeface="Courier New" pitchFamily="49" charset="0"/>
              </a:rPr>
              <a:t>ebp,esp</a:t>
            </a:r>
            <a:endParaRPr lang="en-US" altLang="en-US" sz="1800" dirty="0">
              <a:latin typeface="Courier New" pitchFamily="49" charset="0"/>
            </a:endParaRPr>
          </a:p>
          <a:p>
            <a:pPr lvl="1">
              <a:lnSpc>
                <a:spcPct val="50000"/>
              </a:lnSpc>
              <a:spcBef>
                <a:spcPct val="50000"/>
              </a:spcBef>
            </a:pPr>
            <a:r>
              <a:rPr lang="en-US" altLang="en-US" sz="1800" dirty="0" err="1">
                <a:latin typeface="Courier New" pitchFamily="49" charset="0"/>
              </a:rPr>
              <a:t>mov</a:t>
            </a:r>
            <a:r>
              <a:rPr lang="en-US" altLang="en-US" sz="1800" dirty="0">
                <a:latin typeface="Courier New" pitchFamily="49" charset="0"/>
              </a:rPr>
              <a:t>  </a:t>
            </a:r>
            <a:r>
              <a:rPr lang="en-US" altLang="en-US" sz="1800" dirty="0" err="1">
                <a:latin typeface="Courier New" pitchFamily="49" charset="0"/>
              </a:rPr>
              <a:t>eax</a:t>
            </a:r>
            <a:r>
              <a:rPr lang="en-US" altLang="en-US" sz="1800" dirty="0">
                <a:latin typeface="Courier New" pitchFamily="49" charset="0"/>
              </a:rPr>
              <a:t>,[</a:t>
            </a:r>
            <a:r>
              <a:rPr lang="en-US" altLang="en-US" sz="1800" dirty="0" err="1">
                <a:latin typeface="Courier New" pitchFamily="49" charset="0"/>
              </a:rPr>
              <a:t>ebp</a:t>
            </a:r>
            <a:r>
              <a:rPr lang="en-US" altLang="en-US" sz="1800" dirty="0">
                <a:latin typeface="Courier New" pitchFamily="49" charset="0"/>
              </a:rPr>
              <a:t> + 8]	; second argument</a:t>
            </a:r>
          </a:p>
          <a:p>
            <a:pPr lvl="1">
              <a:lnSpc>
                <a:spcPct val="50000"/>
              </a:lnSpc>
              <a:spcBef>
                <a:spcPct val="50000"/>
              </a:spcBef>
            </a:pPr>
            <a:r>
              <a:rPr lang="en-US" altLang="en-US" sz="1800" dirty="0">
                <a:latin typeface="Courier New" pitchFamily="49" charset="0"/>
              </a:rPr>
              <a:t>sub  </a:t>
            </a:r>
            <a:r>
              <a:rPr lang="en-US" altLang="en-US" sz="1800" dirty="0" err="1">
                <a:latin typeface="Courier New" pitchFamily="49" charset="0"/>
              </a:rPr>
              <a:t>eax</a:t>
            </a:r>
            <a:r>
              <a:rPr lang="en-US" altLang="en-US" sz="1800" dirty="0">
                <a:latin typeface="Courier New" pitchFamily="49" charset="0"/>
              </a:rPr>
              <a:t>,[</a:t>
            </a:r>
            <a:r>
              <a:rPr lang="en-US" altLang="en-US" sz="1800" dirty="0" err="1">
                <a:latin typeface="Courier New" pitchFamily="49" charset="0"/>
              </a:rPr>
              <a:t>ebp</a:t>
            </a:r>
            <a:r>
              <a:rPr lang="en-US" altLang="en-US" sz="1800" dirty="0">
                <a:latin typeface="Courier New" pitchFamily="49" charset="0"/>
              </a:rPr>
              <a:t> + 12]	; first argument</a:t>
            </a:r>
          </a:p>
          <a:p>
            <a:pPr lvl="1">
              <a:lnSpc>
                <a:spcPct val="50000"/>
              </a:lnSpc>
              <a:spcBef>
                <a:spcPct val="50000"/>
              </a:spcBef>
            </a:pPr>
            <a:r>
              <a:rPr lang="en-US" altLang="en-US" sz="1800" dirty="0">
                <a:latin typeface="Courier New" pitchFamily="49" charset="0"/>
              </a:rPr>
              <a:t>pop  </a:t>
            </a:r>
            <a:r>
              <a:rPr lang="en-US" altLang="en-US" sz="1800" dirty="0" err="1">
                <a:latin typeface="Courier New" pitchFamily="49" charset="0"/>
              </a:rPr>
              <a:t>ebp</a:t>
            </a:r>
            <a:endParaRPr lang="en-US" altLang="en-US" sz="1800" dirty="0">
              <a:latin typeface="Courier New" pitchFamily="49" charset="0"/>
            </a:endParaRPr>
          </a:p>
          <a:p>
            <a:pPr lvl="1">
              <a:lnSpc>
                <a:spcPct val="50000"/>
              </a:lnSpc>
              <a:spcBef>
                <a:spcPct val="50000"/>
              </a:spcBef>
            </a:pPr>
            <a:r>
              <a:rPr lang="en-US" altLang="en-US" sz="1800" dirty="0">
                <a:latin typeface="Courier New" pitchFamily="49" charset="0"/>
              </a:rPr>
              <a:t>ret  8</a:t>
            </a:r>
          </a:p>
          <a:p>
            <a:pPr>
              <a:lnSpc>
                <a:spcPct val="50000"/>
              </a:lnSpc>
              <a:spcBef>
                <a:spcPct val="50000"/>
              </a:spcBef>
            </a:pPr>
            <a:r>
              <a:rPr lang="en-US" altLang="en-US" sz="1800" dirty="0">
                <a:latin typeface="Courier New" pitchFamily="49" charset="0"/>
              </a:rPr>
              <a:t>Difference ENDP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dissolve">
                                      <p:cBhvr>
                                        <p:cTn id="7" dur="5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6876A1AB-59B4-4CEC-84B5-7DA212C2A75C}" type="slidenum">
              <a:rPr lang="en-US" altLang="en-US"/>
              <a:pPr/>
              <a:t>15</a:t>
            </a:fld>
            <a:endParaRPr lang="en-US" altLang="en-US"/>
          </a:p>
        </p:txBody>
      </p:sp>
      <p:sp>
        <p:nvSpPr>
          <p:cNvPr id="190466" name="Rectangle 2"/>
          <p:cNvSpPr>
            <a:spLocks noGrp="1" noChangeArrowheads="1"/>
          </p:cNvSpPr>
          <p:nvPr>
            <p:ph type="title"/>
          </p:nvPr>
        </p:nvSpPr>
        <p:spPr/>
        <p:txBody>
          <a:bodyPr/>
          <a:lstStyle/>
          <a:p>
            <a:r>
              <a:rPr lang="en-US" altLang="en-US"/>
              <a:t>Passing 8-bit and 16-bit Arguments</a:t>
            </a:r>
          </a:p>
        </p:txBody>
      </p:sp>
      <p:sp>
        <p:nvSpPr>
          <p:cNvPr id="190467" name="Rectangle 3"/>
          <p:cNvSpPr>
            <a:spLocks noGrp="1" noChangeArrowheads="1"/>
          </p:cNvSpPr>
          <p:nvPr>
            <p:ph type="body" idx="1"/>
          </p:nvPr>
        </p:nvSpPr>
        <p:spPr>
          <a:xfrm>
            <a:off x="685800" y="914400"/>
            <a:ext cx="7772400" cy="5410200"/>
          </a:xfrm>
        </p:spPr>
        <p:txBody>
          <a:bodyPr/>
          <a:lstStyle/>
          <a:p>
            <a:r>
              <a:rPr lang="en-US" altLang="en-US" dirty="0"/>
              <a:t>Cannot push 8-bit values on </a:t>
            </a:r>
            <a:r>
              <a:rPr lang="en-US" altLang="en-US" dirty="0" smtClean="0"/>
              <a:t>stack</a:t>
            </a:r>
          </a:p>
          <a:p>
            <a:endParaRPr lang="en-US" altLang="en-US" dirty="0"/>
          </a:p>
          <a:p>
            <a:r>
              <a:rPr lang="en-US" altLang="en-US" dirty="0"/>
              <a:t>Pushing 16-bit operand may cause page fault or  ESP alignment problem</a:t>
            </a:r>
          </a:p>
          <a:p>
            <a:pPr lvl="1"/>
            <a:r>
              <a:rPr lang="en-US" altLang="en-US" dirty="0"/>
              <a:t>incompatible with Windows API </a:t>
            </a:r>
            <a:r>
              <a:rPr lang="en-US" altLang="en-US" dirty="0" smtClean="0"/>
              <a:t>functions</a:t>
            </a:r>
          </a:p>
          <a:p>
            <a:pPr lvl="1"/>
            <a:endParaRPr lang="en-US" altLang="en-US" dirty="0"/>
          </a:p>
          <a:p>
            <a:r>
              <a:rPr lang="en-US" altLang="en-US" dirty="0"/>
              <a:t>Expand smaller arguments into 32-bit values, using MOVZX or MOVSX:</a:t>
            </a:r>
          </a:p>
          <a:p>
            <a:pPr lvl="2"/>
            <a:r>
              <a:rPr lang="en-US" altLang="en-US" dirty="0">
                <a:solidFill>
                  <a:schemeClr val="tx1"/>
                </a:solidFill>
              </a:rPr>
              <a:t>.data</a:t>
            </a:r>
          </a:p>
          <a:p>
            <a:pPr lvl="2"/>
            <a:r>
              <a:rPr lang="en-US" altLang="en-US" dirty="0" err="1">
                <a:solidFill>
                  <a:schemeClr val="tx1"/>
                </a:solidFill>
              </a:rPr>
              <a:t>charVal</a:t>
            </a:r>
            <a:r>
              <a:rPr lang="en-US" altLang="en-US" dirty="0">
                <a:solidFill>
                  <a:schemeClr val="tx1"/>
                </a:solidFill>
              </a:rPr>
              <a:t> BYTE 'x'	</a:t>
            </a:r>
          </a:p>
          <a:p>
            <a:pPr lvl="2"/>
            <a:r>
              <a:rPr lang="en-US" altLang="en-US" dirty="0">
                <a:solidFill>
                  <a:schemeClr val="tx1"/>
                </a:solidFill>
              </a:rPr>
              <a:t>.code</a:t>
            </a:r>
          </a:p>
          <a:p>
            <a:pPr lvl="2"/>
            <a:r>
              <a:rPr lang="en-US" altLang="en-US" dirty="0">
                <a:solidFill>
                  <a:schemeClr val="tx1"/>
                </a:solidFill>
              </a:rPr>
              <a:t>	</a:t>
            </a:r>
            <a:r>
              <a:rPr lang="en-US" altLang="en-US" dirty="0" err="1">
                <a:solidFill>
                  <a:srgbClr val="FFFF00"/>
                </a:solidFill>
              </a:rPr>
              <a:t>movzx</a:t>
            </a:r>
            <a:r>
              <a:rPr lang="en-US" altLang="en-US" dirty="0">
                <a:solidFill>
                  <a:srgbClr val="FFFF00"/>
                </a:solidFill>
              </a:rPr>
              <a:t>	</a:t>
            </a:r>
            <a:r>
              <a:rPr lang="en-US" altLang="en-US" dirty="0" err="1">
                <a:solidFill>
                  <a:srgbClr val="FFFF00"/>
                </a:solidFill>
              </a:rPr>
              <a:t>eax,charVal</a:t>
            </a:r>
            <a:endParaRPr lang="en-US" altLang="en-US" dirty="0">
              <a:solidFill>
                <a:srgbClr val="FFFF00"/>
              </a:solidFill>
            </a:endParaRPr>
          </a:p>
          <a:p>
            <a:pPr lvl="2"/>
            <a:r>
              <a:rPr lang="en-US" altLang="en-US" dirty="0">
                <a:solidFill>
                  <a:schemeClr val="tx1"/>
                </a:solidFill>
              </a:rPr>
              <a:t>	push	</a:t>
            </a:r>
            <a:r>
              <a:rPr lang="en-US" altLang="en-US" dirty="0" err="1">
                <a:solidFill>
                  <a:schemeClr val="tx1"/>
                </a:solidFill>
              </a:rPr>
              <a:t>eax</a:t>
            </a:r>
            <a:endParaRPr lang="en-US" altLang="en-US" dirty="0">
              <a:solidFill>
                <a:schemeClr val="tx1"/>
              </a:solidFill>
            </a:endParaRPr>
          </a:p>
          <a:p>
            <a:pPr lvl="2"/>
            <a:r>
              <a:rPr lang="en-US" altLang="en-US" dirty="0">
                <a:solidFill>
                  <a:schemeClr val="tx1"/>
                </a:solidFill>
              </a:rPr>
              <a:t>	call	Uppercase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6183CF2D-9C77-4718-9527-3336DC414D39}" type="slidenum">
              <a:rPr lang="en-US" altLang="en-US"/>
              <a:pPr/>
              <a:t>16</a:t>
            </a:fld>
            <a:endParaRPr lang="en-US" altLang="en-US"/>
          </a:p>
        </p:txBody>
      </p:sp>
      <p:sp>
        <p:nvSpPr>
          <p:cNvPr id="191490" name="Rectangle 2"/>
          <p:cNvSpPr>
            <a:spLocks noGrp="1" noChangeArrowheads="1"/>
          </p:cNvSpPr>
          <p:nvPr>
            <p:ph type="title"/>
          </p:nvPr>
        </p:nvSpPr>
        <p:spPr/>
        <p:txBody>
          <a:bodyPr/>
          <a:lstStyle/>
          <a:p>
            <a:r>
              <a:rPr lang="en-US" altLang="en-US" dirty="0"/>
              <a:t>Passing Multiword </a:t>
            </a:r>
            <a:r>
              <a:rPr lang="en-US" altLang="en-US" dirty="0" smtClean="0"/>
              <a:t>Arguments </a:t>
            </a:r>
            <a:r>
              <a:rPr lang="en-US" altLang="en-US" dirty="0" smtClean="0">
                <a:solidFill>
                  <a:srgbClr val="FF0000"/>
                </a:solidFill>
              </a:rPr>
              <a:t>[Skip]</a:t>
            </a:r>
            <a:endParaRPr lang="en-US" altLang="en-US" dirty="0">
              <a:solidFill>
                <a:srgbClr val="FF0000"/>
              </a:solidFill>
            </a:endParaRPr>
          </a:p>
        </p:txBody>
      </p:sp>
      <p:sp>
        <p:nvSpPr>
          <p:cNvPr id="191491" name="Rectangle 3"/>
          <p:cNvSpPr>
            <a:spLocks noGrp="1" noChangeArrowheads="1"/>
          </p:cNvSpPr>
          <p:nvPr>
            <p:ph type="body" idx="1"/>
          </p:nvPr>
        </p:nvSpPr>
        <p:spPr>
          <a:xfrm>
            <a:off x="381000" y="1143000"/>
            <a:ext cx="8763000" cy="5105400"/>
          </a:xfrm>
        </p:spPr>
        <p:txBody>
          <a:bodyPr/>
          <a:lstStyle/>
          <a:p>
            <a:r>
              <a:rPr lang="en-US" altLang="en-US" dirty="0"/>
              <a:t>Push high-order values on the stack first; work backward </a:t>
            </a:r>
            <a:r>
              <a:rPr lang="en-US" altLang="en-US"/>
              <a:t>in </a:t>
            </a:r>
            <a:r>
              <a:rPr lang="en-US" altLang="en-US" smtClean="0"/>
              <a:t>memory</a:t>
            </a:r>
          </a:p>
          <a:p>
            <a:endParaRPr lang="en-US" altLang="en-US" dirty="0"/>
          </a:p>
          <a:p>
            <a:r>
              <a:rPr lang="en-US" altLang="en-US" dirty="0"/>
              <a:t>Results in little-endian ordering of </a:t>
            </a:r>
            <a:r>
              <a:rPr lang="en-US" altLang="en-US" dirty="0" smtClean="0"/>
              <a:t>data</a:t>
            </a:r>
          </a:p>
          <a:p>
            <a:endParaRPr lang="en-US" altLang="en-US" dirty="0"/>
          </a:p>
          <a:p>
            <a:r>
              <a:rPr lang="en-US" altLang="en-US" dirty="0"/>
              <a:t>Example:</a:t>
            </a:r>
          </a:p>
          <a:p>
            <a:pPr lvl="2"/>
            <a:r>
              <a:rPr lang="en-US" altLang="en-US" dirty="0">
                <a:solidFill>
                  <a:schemeClr val="tx1"/>
                </a:solidFill>
              </a:rPr>
              <a:t>.data</a:t>
            </a:r>
          </a:p>
          <a:p>
            <a:pPr lvl="2"/>
            <a:r>
              <a:rPr lang="en-US" altLang="en-US" dirty="0" smtClean="0">
                <a:solidFill>
                  <a:schemeClr val="tx1"/>
                </a:solidFill>
              </a:rPr>
              <a:t>  </a:t>
            </a:r>
            <a:r>
              <a:rPr lang="en-US" altLang="en-US" dirty="0" err="1" smtClean="0">
                <a:solidFill>
                  <a:schemeClr val="tx1"/>
                </a:solidFill>
              </a:rPr>
              <a:t>longVal</a:t>
            </a:r>
            <a:r>
              <a:rPr lang="en-US" altLang="en-US" dirty="0" smtClean="0">
                <a:solidFill>
                  <a:schemeClr val="tx1"/>
                </a:solidFill>
              </a:rPr>
              <a:t> QWORD 1234567800ABCDEFh</a:t>
            </a:r>
            <a:endParaRPr lang="en-US" altLang="en-US" dirty="0">
              <a:solidFill>
                <a:schemeClr val="tx1"/>
              </a:solidFill>
            </a:endParaRPr>
          </a:p>
          <a:p>
            <a:pPr lvl="2"/>
            <a:r>
              <a:rPr lang="en-US" altLang="en-US" dirty="0">
                <a:solidFill>
                  <a:schemeClr val="tx1"/>
                </a:solidFill>
              </a:rPr>
              <a:t>.code</a:t>
            </a:r>
          </a:p>
          <a:p>
            <a:pPr lvl="2"/>
            <a:r>
              <a:rPr lang="en-US" altLang="en-US" dirty="0">
                <a:solidFill>
                  <a:schemeClr val="tx1"/>
                </a:solidFill>
              </a:rPr>
              <a:t>	push	DWORD PTR </a:t>
            </a:r>
            <a:r>
              <a:rPr lang="en-US" altLang="en-US" dirty="0" err="1">
                <a:solidFill>
                  <a:schemeClr val="tx1"/>
                </a:solidFill>
              </a:rPr>
              <a:t>longVal</a:t>
            </a:r>
            <a:r>
              <a:rPr lang="en-US" altLang="en-US" dirty="0">
                <a:solidFill>
                  <a:schemeClr val="tx1"/>
                </a:solidFill>
              </a:rPr>
              <a:t> + 4	; high </a:t>
            </a:r>
            <a:r>
              <a:rPr lang="en-US" altLang="en-US" dirty="0" err="1">
                <a:solidFill>
                  <a:schemeClr val="tx1"/>
                </a:solidFill>
              </a:rPr>
              <a:t>doubleword</a:t>
            </a:r>
            <a:endParaRPr lang="en-US" altLang="en-US" dirty="0">
              <a:solidFill>
                <a:schemeClr val="tx1"/>
              </a:solidFill>
            </a:endParaRPr>
          </a:p>
          <a:p>
            <a:pPr lvl="2"/>
            <a:r>
              <a:rPr lang="en-US" altLang="en-US" dirty="0">
                <a:solidFill>
                  <a:schemeClr val="tx1"/>
                </a:solidFill>
              </a:rPr>
              <a:t>	push	DWORD PTR </a:t>
            </a:r>
            <a:r>
              <a:rPr lang="en-US" altLang="en-US" dirty="0" err="1">
                <a:solidFill>
                  <a:schemeClr val="tx1"/>
                </a:solidFill>
              </a:rPr>
              <a:t>longVal</a:t>
            </a:r>
            <a:r>
              <a:rPr lang="en-US" altLang="en-US" dirty="0">
                <a:solidFill>
                  <a:schemeClr val="tx1"/>
                </a:solidFill>
              </a:rPr>
              <a:t>		; low </a:t>
            </a:r>
            <a:r>
              <a:rPr lang="en-US" altLang="en-US" dirty="0" err="1">
                <a:solidFill>
                  <a:schemeClr val="tx1"/>
                </a:solidFill>
              </a:rPr>
              <a:t>doubleword</a:t>
            </a:r>
            <a:endParaRPr lang="en-US" altLang="en-US" dirty="0">
              <a:solidFill>
                <a:schemeClr val="tx1"/>
              </a:solidFill>
            </a:endParaRPr>
          </a:p>
          <a:p>
            <a:pPr lvl="2"/>
            <a:r>
              <a:rPr lang="en-US" altLang="en-US" dirty="0">
                <a:solidFill>
                  <a:schemeClr val="tx1"/>
                </a:solidFill>
              </a:rPr>
              <a:t>	call	WriteHex64</a:t>
            </a:r>
          </a:p>
          <a:p>
            <a:pPr lvl="2"/>
            <a:endParaRPr lang="en-US" altLang="en-US"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2DF7DFE3-1EE9-416B-9A01-9F5841EF296B}" type="slidenum">
              <a:rPr lang="en-US" altLang="en-US"/>
              <a:pPr/>
              <a:t>17</a:t>
            </a:fld>
            <a:endParaRPr lang="en-US" altLang="en-US"/>
          </a:p>
        </p:txBody>
      </p:sp>
      <p:sp>
        <p:nvSpPr>
          <p:cNvPr id="198658" name="Rectangle 2"/>
          <p:cNvSpPr>
            <a:spLocks noGrp="1" noChangeArrowheads="1"/>
          </p:cNvSpPr>
          <p:nvPr>
            <p:ph type="title"/>
          </p:nvPr>
        </p:nvSpPr>
        <p:spPr/>
        <p:txBody>
          <a:bodyPr/>
          <a:lstStyle/>
          <a:p>
            <a:r>
              <a:rPr lang="en-US" altLang="en-US"/>
              <a:t>Saving and Restoring Registers</a:t>
            </a:r>
          </a:p>
        </p:txBody>
      </p:sp>
      <p:sp>
        <p:nvSpPr>
          <p:cNvPr id="198659" name="Rectangle 3"/>
          <p:cNvSpPr>
            <a:spLocks noGrp="1" noChangeArrowheads="1"/>
          </p:cNvSpPr>
          <p:nvPr>
            <p:ph type="body" idx="1"/>
          </p:nvPr>
        </p:nvSpPr>
        <p:spPr>
          <a:xfrm>
            <a:off x="685800" y="1142999"/>
            <a:ext cx="7772400" cy="5197475"/>
          </a:xfrm>
        </p:spPr>
        <p:txBody>
          <a:bodyPr/>
          <a:lstStyle/>
          <a:p>
            <a:pPr>
              <a:tabLst>
                <a:tab pos="1084263" algn="l"/>
              </a:tabLst>
            </a:pPr>
            <a:r>
              <a:rPr lang="en-US" altLang="en-US" dirty="0"/>
              <a:t>Push registers on stack just after assigning ESP to </a:t>
            </a:r>
            <a:r>
              <a:rPr lang="en-US" altLang="en-US" dirty="0" smtClean="0"/>
              <a:t>EBP</a:t>
            </a:r>
          </a:p>
          <a:p>
            <a:pPr>
              <a:tabLst>
                <a:tab pos="1084263" algn="l"/>
              </a:tabLst>
            </a:pPr>
            <a:endParaRPr lang="en-US" altLang="en-US" dirty="0"/>
          </a:p>
          <a:p>
            <a:pPr lvl="1">
              <a:tabLst>
                <a:tab pos="1084263" algn="l"/>
              </a:tabLst>
            </a:pPr>
            <a:r>
              <a:rPr lang="en-US" altLang="en-US" dirty="0"/>
              <a:t>local registers are modified inside the </a:t>
            </a:r>
            <a:r>
              <a:rPr lang="en-US" altLang="en-US" dirty="0" smtClean="0"/>
              <a:t>procedure</a:t>
            </a:r>
          </a:p>
          <a:p>
            <a:pPr lvl="2">
              <a:tabLst>
                <a:tab pos="1084263" algn="l"/>
              </a:tabLst>
            </a:pPr>
            <a:r>
              <a:rPr lang="en-US" altLang="en-US" dirty="0" smtClean="0"/>
              <a:t>Never push local registers before “PUSH EBP </a:t>
            </a:r>
            <a:r>
              <a:rPr lang="is-IS" altLang="en-US" dirty="0" smtClean="0"/>
              <a:t>…”</a:t>
            </a:r>
            <a:endParaRPr lang="en-US" altLang="en-US" dirty="0"/>
          </a:p>
          <a:p>
            <a:pPr lvl="1">
              <a:tabLst>
                <a:tab pos="1084263" algn="l"/>
              </a:tabLst>
            </a:pPr>
            <a:endParaRPr lang="en-US" altLang="en-US" dirty="0"/>
          </a:p>
          <a:p>
            <a:pPr lvl="2">
              <a:tabLst>
                <a:tab pos="1084263" algn="l"/>
              </a:tabLst>
            </a:pPr>
            <a:r>
              <a:rPr lang="en-US" altLang="en-US" dirty="0" err="1">
                <a:solidFill>
                  <a:schemeClr val="tx1"/>
                </a:solidFill>
              </a:rPr>
              <a:t>MySub</a:t>
            </a:r>
            <a:r>
              <a:rPr lang="en-US" altLang="en-US" dirty="0">
                <a:solidFill>
                  <a:schemeClr val="tx1"/>
                </a:solidFill>
              </a:rPr>
              <a:t> PROC</a:t>
            </a:r>
          </a:p>
          <a:p>
            <a:pPr lvl="2">
              <a:tabLst>
                <a:tab pos="1084263" algn="l"/>
              </a:tabLst>
            </a:pPr>
            <a:r>
              <a:rPr lang="en-US" altLang="en-US" dirty="0">
                <a:solidFill>
                  <a:schemeClr val="tx1"/>
                </a:solidFill>
              </a:rPr>
              <a:t>	push	</a:t>
            </a:r>
            <a:r>
              <a:rPr lang="en-US" altLang="en-US" dirty="0" err="1">
                <a:solidFill>
                  <a:schemeClr val="tx1"/>
                </a:solidFill>
              </a:rPr>
              <a:t>ebp</a:t>
            </a:r>
            <a:endParaRPr lang="en-US" altLang="en-US" dirty="0">
              <a:solidFill>
                <a:schemeClr val="tx1"/>
              </a:solidFill>
            </a:endParaRPr>
          </a:p>
          <a:p>
            <a:pPr lvl="2">
              <a:tabLst>
                <a:tab pos="1084263" algn="l"/>
              </a:tabLst>
            </a:pPr>
            <a:r>
              <a:rPr lang="en-US" altLang="en-US" dirty="0">
                <a:solidFill>
                  <a:schemeClr val="tx1"/>
                </a:solidFill>
              </a:rPr>
              <a:t>	</a:t>
            </a:r>
            <a:r>
              <a:rPr lang="en-US" altLang="en-US" dirty="0" err="1">
                <a:solidFill>
                  <a:schemeClr val="tx1"/>
                </a:solidFill>
              </a:rPr>
              <a:t>mov</a:t>
            </a:r>
            <a:r>
              <a:rPr lang="en-US" altLang="en-US" dirty="0">
                <a:solidFill>
                  <a:schemeClr val="tx1"/>
                </a:solidFill>
              </a:rPr>
              <a:t>	</a:t>
            </a:r>
            <a:r>
              <a:rPr lang="en-US" altLang="en-US" dirty="0" err="1">
                <a:solidFill>
                  <a:schemeClr val="tx1"/>
                </a:solidFill>
              </a:rPr>
              <a:t>ebp,esp</a:t>
            </a:r>
            <a:endParaRPr lang="en-US" altLang="en-US" dirty="0">
              <a:solidFill>
                <a:schemeClr val="tx1"/>
              </a:solidFill>
            </a:endParaRPr>
          </a:p>
          <a:p>
            <a:pPr lvl="2">
              <a:tabLst>
                <a:tab pos="1084263" algn="l"/>
              </a:tabLst>
            </a:pPr>
            <a:r>
              <a:rPr lang="en-US" altLang="en-US" dirty="0">
                <a:solidFill>
                  <a:schemeClr val="tx1"/>
                </a:solidFill>
              </a:rPr>
              <a:t>	</a:t>
            </a:r>
            <a:r>
              <a:rPr lang="en-US" altLang="en-US" dirty="0">
                <a:solidFill>
                  <a:srgbClr val="FFFF00"/>
                </a:solidFill>
              </a:rPr>
              <a:t>push	</a:t>
            </a:r>
            <a:r>
              <a:rPr lang="en-US" altLang="en-US" dirty="0" err="1">
                <a:solidFill>
                  <a:srgbClr val="FFFF00"/>
                </a:solidFill>
              </a:rPr>
              <a:t>ecx</a:t>
            </a:r>
            <a:r>
              <a:rPr lang="en-US" altLang="en-US" dirty="0">
                <a:solidFill>
                  <a:srgbClr val="FFFF00"/>
                </a:solidFill>
              </a:rPr>
              <a:t>		; save local registers</a:t>
            </a:r>
          </a:p>
          <a:p>
            <a:pPr lvl="2">
              <a:tabLst>
                <a:tab pos="1084263" algn="l"/>
              </a:tabLst>
            </a:pPr>
            <a:r>
              <a:rPr lang="en-US" altLang="en-US" dirty="0">
                <a:solidFill>
                  <a:srgbClr val="FFFF00"/>
                </a:solidFill>
              </a:rPr>
              <a:t>	push	</a:t>
            </a:r>
            <a:r>
              <a:rPr lang="en-US" altLang="en-US" dirty="0" err="1">
                <a:solidFill>
                  <a:srgbClr val="FFFF00"/>
                </a:solidFill>
              </a:rPr>
              <a:t>edx</a:t>
            </a:r>
            <a:endParaRPr lang="en-US" altLang="en-US" dirty="0">
              <a:solidFill>
                <a:srgbClr val="FFFF00"/>
              </a:solidFill>
            </a:endParaRPr>
          </a:p>
          <a:p>
            <a:pPr lvl="2">
              <a:tabLst>
                <a:tab pos="1084263" algn="l"/>
              </a:tabLst>
            </a:pPr>
            <a:r>
              <a:rPr lang="en-US" altLang="en-US" dirty="0">
                <a:solidFill>
                  <a:schemeClr val="tx1"/>
                </a:solidFill>
              </a:rPr>
              <a:t>		</a:t>
            </a:r>
          </a:p>
          <a:p>
            <a:pPr>
              <a:tabLst>
                <a:tab pos="1084263" algn="l"/>
              </a:tabLst>
            </a:pPr>
            <a:r>
              <a:rPr lang="en-US" altLang="en-US" dirty="0" smtClean="0">
                <a:solidFill>
                  <a:srgbClr val="FF0000"/>
                </a:solidFill>
              </a:rPr>
              <a:t>Skip to Slide 35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9C9C535A-A821-468F-BD76-2EAA7568696F}" type="slidenum">
              <a:rPr lang="en-US" altLang="en-US"/>
              <a:pPr/>
              <a:t>18</a:t>
            </a:fld>
            <a:endParaRPr lang="en-US" altLang="en-US"/>
          </a:p>
        </p:txBody>
      </p:sp>
      <p:sp>
        <p:nvSpPr>
          <p:cNvPr id="199682" name="Rectangle 2"/>
          <p:cNvSpPr>
            <a:spLocks noGrp="1" noChangeArrowheads="1"/>
          </p:cNvSpPr>
          <p:nvPr>
            <p:ph type="title"/>
          </p:nvPr>
        </p:nvSpPr>
        <p:spPr/>
        <p:txBody>
          <a:bodyPr/>
          <a:lstStyle/>
          <a:p>
            <a:r>
              <a:rPr lang="en-US" altLang="en-US"/>
              <a:t>Stack Affected by USES Operator</a:t>
            </a:r>
          </a:p>
        </p:txBody>
      </p:sp>
      <p:sp>
        <p:nvSpPr>
          <p:cNvPr id="199683" name="Rectangle 3"/>
          <p:cNvSpPr>
            <a:spLocks noGrp="1" noChangeArrowheads="1"/>
          </p:cNvSpPr>
          <p:nvPr>
            <p:ph type="body" idx="1"/>
          </p:nvPr>
        </p:nvSpPr>
        <p:spPr/>
        <p:txBody>
          <a:bodyPr/>
          <a:lstStyle/>
          <a:p>
            <a:pPr marL="1203325" lvl="2" indent="-346075">
              <a:lnSpc>
                <a:spcPct val="90000"/>
              </a:lnSpc>
            </a:pPr>
            <a:r>
              <a:rPr lang="en-US" altLang="en-US">
                <a:solidFill>
                  <a:schemeClr val="tx1"/>
                </a:solidFill>
              </a:rPr>
              <a:t>MySub1 PROC USES ecx edx</a:t>
            </a:r>
          </a:p>
          <a:p>
            <a:pPr marL="1203325" lvl="2" indent="-346075">
              <a:lnSpc>
                <a:spcPct val="90000"/>
              </a:lnSpc>
            </a:pPr>
            <a:r>
              <a:rPr lang="en-US" altLang="en-US">
                <a:solidFill>
                  <a:schemeClr val="tx1"/>
                </a:solidFill>
              </a:rPr>
              <a:t>	ret</a:t>
            </a:r>
          </a:p>
          <a:p>
            <a:pPr marL="1203325" lvl="2" indent="-346075">
              <a:lnSpc>
                <a:spcPct val="90000"/>
              </a:lnSpc>
            </a:pPr>
            <a:r>
              <a:rPr lang="en-US" altLang="en-US">
                <a:solidFill>
                  <a:schemeClr val="tx1"/>
                </a:solidFill>
              </a:rPr>
              <a:t>MySub1 ENDP</a:t>
            </a:r>
          </a:p>
          <a:p>
            <a:pPr marL="1203325" lvl="2" indent="-346075">
              <a:lnSpc>
                <a:spcPct val="90000"/>
              </a:lnSpc>
            </a:pPr>
            <a:endParaRPr lang="en-US" altLang="en-US">
              <a:solidFill>
                <a:schemeClr val="tx1"/>
              </a:solidFill>
            </a:endParaRPr>
          </a:p>
          <a:p>
            <a:pPr>
              <a:lnSpc>
                <a:spcPct val="90000"/>
              </a:lnSpc>
            </a:pPr>
            <a:r>
              <a:rPr lang="en-US" altLang="en-US"/>
              <a:t>USES operator generates code to save and restore registers:</a:t>
            </a:r>
          </a:p>
          <a:p>
            <a:pPr marL="1203325" lvl="2" indent="-346075">
              <a:lnSpc>
                <a:spcPct val="90000"/>
              </a:lnSpc>
            </a:pPr>
            <a:endParaRPr lang="en-US" altLang="en-US">
              <a:solidFill>
                <a:schemeClr val="tx1"/>
              </a:solidFill>
            </a:endParaRPr>
          </a:p>
          <a:p>
            <a:pPr marL="1203325" lvl="2" indent="-346075">
              <a:lnSpc>
                <a:spcPct val="90000"/>
              </a:lnSpc>
            </a:pPr>
            <a:r>
              <a:rPr lang="en-US" altLang="en-US">
                <a:solidFill>
                  <a:schemeClr val="tx1"/>
                </a:solidFill>
              </a:rPr>
              <a:t>MySub1 PROC</a:t>
            </a:r>
          </a:p>
          <a:p>
            <a:pPr marL="1203325" lvl="2" indent="-346075">
              <a:lnSpc>
                <a:spcPct val="90000"/>
              </a:lnSpc>
            </a:pPr>
            <a:r>
              <a:rPr lang="en-US" altLang="en-US">
                <a:solidFill>
                  <a:schemeClr val="tx1"/>
                </a:solidFill>
              </a:rPr>
              <a:t>	push	ecx</a:t>
            </a:r>
          </a:p>
          <a:p>
            <a:pPr marL="1203325" lvl="2" indent="-346075">
              <a:lnSpc>
                <a:spcPct val="90000"/>
              </a:lnSpc>
            </a:pPr>
            <a:r>
              <a:rPr lang="en-US" altLang="en-US">
                <a:solidFill>
                  <a:schemeClr val="tx1"/>
                </a:solidFill>
              </a:rPr>
              <a:t>	push	edx</a:t>
            </a:r>
          </a:p>
          <a:p>
            <a:pPr marL="1203325" lvl="2" indent="-346075">
              <a:lnSpc>
                <a:spcPct val="90000"/>
              </a:lnSpc>
            </a:pPr>
            <a:endParaRPr lang="en-US" altLang="en-US">
              <a:solidFill>
                <a:schemeClr val="tx1"/>
              </a:solidFill>
            </a:endParaRPr>
          </a:p>
          <a:p>
            <a:pPr marL="1203325" lvl="2" indent="-346075">
              <a:lnSpc>
                <a:spcPct val="90000"/>
              </a:lnSpc>
            </a:pPr>
            <a:r>
              <a:rPr lang="en-US" altLang="en-US">
                <a:solidFill>
                  <a:schemeClr val="tx1"/>
                </a:solidFill>
              </a:rPr>
              <a:t>	pop	edx</a:t>
            </a:r>
          </a:p>
          <a:p>
            <a:pPr marL="1203325" lvl="2" indent="-346075">
              <a:lnSpc>
                <a:spcPct val="90000"/>
              </a:lnSpc>
            </a:pPr>
            <a:r>
              <a:rPr lang="en-US" altLang="en-US">
                <a:solidFill>
                  <a:schemeClr val="tx1"/>
                </a:solidFill>
              </a:rPr>
              <a:t>	pop	ecx</a:t>
            </a:r>
          </a:p>
          <a:p>
            <a:pPr marL="1203325" lvl="2" indent="-346075">
              <a:lnSpc>
                <a:spcPct val="90000"/>
              </a:lnSpc>
            </a:pPr>
            <a:r>
              <a:rPr lang="en-US" altLang="en-US">
                <a:solidFill>
                  <a:schemeClr val="tx1"/>
                </a:solidFill>
              </a:rPr>
              <a:t>ret</a:t>
            </a:r>
          </a:p>
          <a:p>
            <a:pPr marL="1203325" lvl="2" indent="-346075">
              <a:lnSpc>
                <a:spcPct val="90000"/>
              </a:lnSpc>
            </a:pPr>
            <a:endParaRPr lang="en-US" altLang="en-US">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7DEC6EC3-001D-4949-AF16-3A1142FEF29B}" type="slidenum">
              <a:rPr lang="en-US" altLang="en-US">
                <a:solidFill>
                  <a:srgbClr val="FFFFFF"/>
                </a:solidFill>
              </a:rPr>
              <a:pPr/>
              <a:t>19</a:t>
            </a:fld>
            <a:endParaRPr lang="en-US" altLang="en-US">
              <a:solidFill>
                <a:srgbClr val="FFFFFF"/>
              </a:solidFill>
            </a:endParaRPr>
          </a:p>
        </p:txBody>
      </p:sp>
      <p:sp>
        <p:nvSpPr>
          <p:cNvPr id="77826" name="Rectangle 2"/>
          <p:cNvSpPr>
            <a:spLocks noGrp="1" noChangeArrowheads="1"/>
          </p:cNvSpPr>
          <p:nvPr>
            <p:ph type="title"/>
          </p:nvPr>
        </p:nvSpPr>
        <p:spPr>
          <a:xfrm>
            <a:off x="838200" y="3352800"/>
            <a:ext cx="7772400" cy="533400"/>
          </a:xfrm>
        </p:spPr>
        <p:txBody>
          <a:bodyPr/>
          <a:lstStyle/>
          <a:p>
            <a:r>
              <a:rPr lang="en-US" altLang="en-US">
                <a:latin typeface="Viner Hand ITC" pitchFamily="66" charset="0"/>
              </a:rPr>
              <a:t>53 68 75 72 79 6F</a:t>
            </a:r>
          </a:p>
        </p:txBody>
      </p:sp>
      <p:graphicFrame>
        <p:nvGraphicFramePr>
          <p:cNvPr id="77827" name="Object 3"/>
          <p:cNvGraphicFramePr>
            <a:graphicFrameLocks noChangeAspect="1"/>
          </p:cNvGraphicFramePr>
          <p:nvPr/>
        </p:nvGraphicFramePr>
        <p:xfrm>
          <a:off x="4114800" y="2438400"/>
          <a:ext cx="1295400" cy="688975"/>
        </p:xfrm>
        <a:graphic>
          <a:graphicData uri="http://schemas.openxmlformats.org/presentationml/2006/ole">
            <mc:AlternateContent xmlns:mc="http://schemas.openxmlformats.org/markup-compatibility/2006">
              <mc:Choice xmlns:v="urn:schemas-microsoft-com:vml" Requires="v">
                <p:oleObj spid="_x0000_s228388" name="Clip" r:id="rId3" imgW="4090320" imgH="2177640" progId="MS_ClipArt_Gallery.2">
                  <p:embed/>
                </p:oleObj>
              </mc:Choice>
              <mc:Fallback>
                <p:oleObj name="Clip" r:id="rId3" imgW="4090320" imgH="2177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4724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56E6F794-E059-4C18-BE2D-83C695D2D088}" type="slidenum">
              <a:rPr lang="en-US">
                <a:solidFill>
                  <a:srgbClr val="FF9966"/>
                </a:solidFill>
              </a:rPr>
              <a:pPr>
                <a:defRPr/>
              </a:pPr>
              <a:t>2</a:t>
            </a:fld>
            <a:endParaRPr lang="en-US">
              <a:solidFill>
                <a:srgbClr val="FF9966"/>
              </a:solidFill>
            </a:endParaRPr>
          </a:p>
        </p:txBody>
      </p:sp>
      <p:sp>
        <p:nvSpPr>
          <p:cNvPr id="82946" name="Rectangle 2"/>
          <p:cNvSpPr>
            <a:spLocks noGrp="1" noChangeArrowheads="1"/>
          </p:cNvSpPr>
          <p:nvPr>
            <p:ph type="title"/>
          </p:nvPr>
        </p:nvSpPr>
        <p:spPr/>
        <p:txBody>
          <a:bodyPr/>
          <a:lstStyle/>
          <a:p>
            <a:pPr>
              <a:defRPr/>
            </a:pPr>
            <a:r>
              <a:rPr lang="en-US" dirty="0" smtClean="0"/>
              <a:t>Parameter Passing</a:t>
            </a:r>
          </a:p>
        </p:txBody>
      </p:sp>
      <p:sp>
        <p:nvSpPr>
          <p:cNvPr id="13316" name="Rectangle 3"/>
          <p:cNvSpPr>
            <a:spLocks noGrp="1" noChangeArrowheads="1"/>
          </p:cNvSpPr>
          <p:nvPr>
            <p:ph type="body" idx="1"/>
          </p:nvPr>
        </p:nvSpPr>
        <p:spPr>
          <a:xfrm>
            <a:off x="152400" y="838200"/>
            <a:ext cx="8839200" cy="5867400"/>
          </a:xfrm>
        </p:spPr>
        <p:txBody>
          <a:bodyPr/>
          <a:lstStyle/>
          <a:p>
            <a:pPr algn="just">
              <a:lnSpc>
                <a:spcPct val="90000"/>
              </a:lnSpc>
            </a:pPr>
            <a:r>
              <a:rPr lang="en-US" altLang="en-US" dirty="0" smtClean="0"/>
              <a:t>We currently have two ways to pass parameters to a procedure</a:t>
            </a:r>
          </a:p>
          <a:p>
            <a:pPr lvl="1" algn="just">
              <a:lnSpc>
                <a:spcPct val="90000"/>
              </a:lnSpc>
            </a:pPr>
            <a:r>
              <a:rPr lang="en-US" altLang="en-US" dirty="0" smtClean="0"/>
              <a:t>By using registers</a:t>
            </a:r>
          </a:p>
          <a:p>
            <a:pPr lvl="1" algn="just">
              <a:lnSpc>
                <a:spcPct val="90000"/>
              </a:lnSpc>
            </a:pPr>
            <a:r>
              <a:rPr lang="en-US" altLang="en-US" dirty="0" smtClean="0"/>
              <a:t>By using global variables</a:t>
            </a:r>
          </a:p>
          <a:p>
            <a:pPr lvl="1" algn="just">
              <a:lnSpc>
                <a:spcPct val="90000"/>
              </a:lnSpc>
            </a:pPr>
            <a:endParaRPr lang="en-US" altLang="en-US" dirty="0" smtClean="0"/>
          </a:p>
          <a:p>
            <a:pPr algn="just">
              <a:lnSpc>
                <a:spcPct val="90000"/>
              </a:lnSpc>
            </a:pPr>
            <a:r>
              <a:rPr lang="en-US" altLang="en-US" dirty="0" smtClean="0"/>
              <a:t>However these mechanisms to pass parameters are not suited if we want</a:t>
            </a:r>
          </a:p>
          <a:p>
            <a:pPr lvl="1" algn="just">
              <a:lnSpc>
                <a:spcPct val="90000"/>
              </a:lnSpc>
            </a:pPr>
            <a:r>
              <a:rPr lang="en-US" altLang="en-US" dirty="0" smtClean="0"/>
              <a:t>To use a variable number of parameters </a:t>
            </a:r>
          </a:p>
          <a:p>
            <a:pPr lvl="3" algn="just">
              <a:lnSpc>
                <a:spcPct val="90000"/>
              </a:lnSpc>
            </a:pPr>
            <a:r>
              <a:rPr lang="en-US" altLang="en-US" dirty="0" smtClean="0"/>
              <a:t>[</a:t>
            </a:r>
            <a:r>
              <a:rPr lang="en-US" altLang="en-US" dirty="0" smtClean="0">
                <a:solidFill>
                  <a:srgbClr val="0000FF"/>
                </a:solidFill>
              </a:rPr>
              <a:t>Limited # of registers</a:t>
            </a:r>
            <a:r>
              <a:rPr lang="en-US" altLang="en-US" dirty="0" smtClean="0"/>
              <a:t>]</a:t>
            </a:r>
          </a:p>
          <a:p>
            <a:pPr lvl="1" algn="just">
              <a:lnSpc>
                <a:spcPct val="90000"/>
              </a:lnSpc>
            </a:pPr>
            <a:r>
              <a:rPr lang="en-US" altLang="en-US" dirty="0" smtClean="0"/>
              <a:t>To permit a procedure to call itself (for using recursion) </a:t>
            </a:r>
          </a:p>
          <a:p>
            <a:pPr lvl="3" algn="just">
              <a:lnSpc>
                <a:spcPct val="90000"/>
              </a:lnSpc>
            </a:pPr>
            <a:r>
              <a:rPr lang="en-US" altLang="en-US" dirty="0" smtClean="0"/>
              <a:t>[</a:t>
            </a:r>
            <a:r>
              <a:rPr lang="en-US" altLang="en-US" dirty="0" smtClean="0">
                <a:solidFill>
                  <a:srgbClr val="0000FF"/>
                </a:solidFill>
              </a:rPr>
              <a:t>Global variables are static</a:t>
            </a:r>
            <a:r>
              <a:rPr lang="en-US" altLang="en-US" dirty="0" smtClean="0"/>
              <a:t>]</a:t>
            </a:r>
          </a:p>
          <a:p>
            <a:pPr lvl="3" algn="just">
              <a:lnSpc>
                <a:spcPct val="90000"/>
              </a:lnSpc>
            </a:pPr>
            <a:endParaRPr lang="en-US" altLang="en-US" dirty="0" smtClean="0"/>
          </a:p>
          <a:p>
            <a:pPr algn="just">
              <a:lnSpc>
                <a:spcPct val="90000"/>
              </a:lnSpc>
            </a:pPr>
            <a:r>
              <a:rPr lang="en-US" altLang="en-US" dirty="0" smtClean="0"/>
              <a:t>In these circumstances we can </a:t>
            </a:r>
            <a:r>
              <a:rPr lang="en-US" altLang="en-US" dirty="0" smtClean="0">
                <a:solidFill>
                  <a:schemeClr val="folHlink"/>
                </a:solidFill>
              </a:rPr>
              <a:t>pass parameters via the stack</a:t>
            </a:r>
          </a:p>
          <a:p>
            <a:pPr lvl="1" algn="just">
              <a:lnSpc>
                <a:spcPct val="90000"/>
              </a:lnSpc>
            </a:pPr>
            <a:r>
              <a:rPr lang="en-US" altLang="en-US" dirty="0" smtClean="0"/>
              <a:t>This is the mechanism of parameter passing used by high level languages</a:t>
            </a:r>
          </a:p>
        </p:txBody>
      </p:sp>
    </p:spTree>
    <p:extLst>
      <p:ext uri="{BB962C8B-B14F-4D97-AF65-F5344CB8AC3E}">
        <p14:creationId xmlns:p14="http://schemas.microsoft.com/office/powerpoint/2010/main" val="1383615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01C72031-93CD-4CA1-BFC4-65C1DD09D07D}" type="slidenum">
              <a:rPr lang="en-US" altLang="en-US">
                <a:solidFill>
                  <a:srgbClr val="FFFFFF"/>
                </a:solidFill>
              </a:rPr>
              <a:pPr/>
              <a:t>20</a:t>
            </a:fld>
            <a:endParaRPr lang="en-US" altLang="en-US">
              <a:solidFill>
                <a:srgbClr val="FFFFFF"/>
              </a:solidFill>
            </a:endParaRPr>
          </a:p>
        </p:txBody>
      </p:sp>
      <p:sp>
        <p:nvSpPr>
          <p:cNvPr id="201730" name="Rectangle 2"/>
          <p:cNvSpPr>
            <a:spLocks noGrp="1" noChangeArrowheads="1"/>
          </p:cNvSpPr>
          <p:nvPr>
            <p:ph type="title"/>
          </p:nvPr>
        </p:nvSpPr>
        <p:spPr/>
        <p:txBody>
          <a:bodyPr/>
          <a:lstStyle/>
          <a:p>
            <a:r>
              <a:rPr lang="en-US" altLang="en-US"/>
              <a:t>Local Variables</a:t>
            </a:r>
          </a:p>
        </p:txBody>
      </p:sp>
      <p:sp>
        <p:nvSpPr>
          <p:cNvPr id="201731" name="Rectangle 3"/>
          <p:cNvSpPr>
            <a:spLocks noGrp="1" noChangeArrowheads="1"/>
          </p:cNvSpPr>
          <p:nvPr>
            <p:ph type="body" idx="1"/>
          </p:nvPr>
        </p:nvSpPr>
        <p:spPr/>
        <p:txBody>
          <a:bodyPr/>
          <a:lstStyle/>
          <a:p>
            <a:r>
              <a:rPr lang="en-US" altLang="en-US"/>
              <a:t>Only statements within subroutine can view or modify local variables</a:t>
            </a:r>
          </a:p>
          <a:p>
            <a:r>
              <a:rPr lang="en-US" altLang="en-US"/>
              <a:t>Storage used by local variables is released when subroutine ends</a:t>
            </a:r>
          </a:p>
          <a:p>
            <a:r>
              <a:rPr lang="en-US" altLang="en-US"/>
              <a:t>local variable name can have the same name as a local variable in another function without creating a name clash</a:t>
            </a:r>
          </a:p>
          <a:p>
            <a:r>
              <a:rPr lang="en-US" altLang="en-US"/>
              <a:t>Essential when writing recursive procedures, as well as procedures executed by multiple execution threads</a:t>
            </a:r>
          </a:p>
        </p:txBody>
      </p:sp>
    </p:spTree>
    <p:extLst>
      <p:ext uri="{BB962C8B-B14F-4D97-AF65-F5344CB8AC3E}">
        <p14:creationId xmlns:p14="http://schemas.microsoft.com/office/powerpoint/2010/main" val="1178043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10" name="Slide Number Placeholder 3"/>
          <p:cNvSpPr>
            <a:spLocks noGrp="1"/>
          </p:cNvSpPr>
          <p:nvPr>
            <p:ph type="sldNum" sz="quarter" idx="11"/>
          </p:nvPr>
        </p:nvSpPr>
        <p:spPr/>
        <p:txBody>
          <a:bodyPr/>
          <a:lstStyle/>
          <a:p>
            <a:fld id="{1540E339-A52C-4215-8C42-851B7A0E2F57}" type="slidenum">
              <a:rPr lang="en-US" altLang="en-US">
                <a:solidFill>
                  <a:srgbClr val="FFFFFF"/>
                </a:solidFill>
              </a:rPr>
              <a:pPr/>
              <a:t>21</a:t>
            </a:fld>
            <a:endParaRPr lang="en-US" altLang="en-US">
              <a:solidFill>
                <a:srgbClr val="FFFFFF"/>
              </a:solidFill>
            </a:endParaRPr>
          </a:p>
        </p:txBody>
      </p:sp>
      <p:sp>
        <p:nvSpPr>
          <p:cNvPr id="202754" name="Rectangle 2"/>
          <p:cNvSpPr>
            <a:spLocks noGrp="1" noChangeArrowheads="1"/>
          </p:cNvSpPr>
          <p:nvPr>
            <p:ph type="title"/>
          </p:nvPr>
        </p:nvSpPr>
        <p:spPr/>
        <p:txBody>
          <a:bodyPr/>
          <a:lstStyle/>
          <a:p>
            <a:r>
              <a:rPr lang="en-US" altLang="en-US"/>
              <a:t>Creating LOCAL Variables</a:t>
            </a:r>
          </a:p>
        </p:txBody>
      </p:sp>
      <p:sp>
        <p:nvSpPr>
          <p:cNvPr id="202755" name="Text Box 3"/>
          <p:cNvSpPr txBox="1">
            <a:spLocks noChangeArrowheads="1"/>
          </p:cNvSpPr>
          <p:nvPr/>
        </p:nvSpPr>
        <p:spPr bwMode="auto">
          <a:xfrm>
            <a:off x="898525" y="1244600"/>
            <a:ext cx="780415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p>
            <a:r>
              <a:rPr lang="en-US" altLang="en-US" sz="2400" b="0">
                <a:solidFill>
                  <a:srgbClr val="FFFFFF"/>
                </a:solidFill>
              </a:rPr>
              <a:t>Example - create two DWORD local variables:</a:t>
            </a:r>
          </a:p>
          <a:p>
            <a:r>
              <a:rPr lang="en-US" altLang="en-US" sz="2400" b="0">
                <a:solidFill>
                  <a:srgbClr val="FFFFFF"/>
                </a:solidFill>
              </a:rPr>
              <a:t>	Say: int x=10, y=20;</a:t>
            </a:r>
          </a:p>
          <a:p>
            <a:r>
              <a:rPr lang="en-US" altLang="en-US" sz="2400" b="0">
                <a:solidFill>
                  <a:srgbClr val="FFFFFF"/>
                </a:solidFill>
              </a:rPr>
              <a:t>					ret address</a:t>
            </a:r>
          </a:p>
          <a:p>
            <a:r>
              <a:rPr lang="en-US" altLang="en-US" sz="2400" b="0">
                <a:solidFill>
                  <a:srgbClr val="FFFFFF"/>
                </a:solidFill>
              </a:rPr>
              <a:t>					saved ebp        EBP</a:t>
            </a:r>
          </a:p>
          <a:p>
            <a:r>
              <a:rPr lang="en-US" altLang="en-US" sz="2400" b="0">
                <a:solidFill>
                  <a:srgbClr val="FFFFFF"/>
                </a:solidFill>
              </a:rPr>
              <a:t>					   10 (x)          [ebp-4]</a:t>
            </a:r>
          </a:p>
          <a:p>
            <a:r>
              <a:rPr lang="en-US" altLang="en-US" sz="2000">
                <a:solidFill>
                  <a:srgbClr val="FFFFFF"/>
                </a:solidFill>
                <a:latin typeface="Courier New" pitchFamily="49" charset="0"/>
              </a:rPr>
              <a:t>MySub PROC</a:t>
            </a:r>
            <a:r>
              <a:rPr lang="en-US" altLang="en-US" sz="2400" b="0">
                <a:solidFill>
                  <a:srgbClr val="FFFFFF"/>
                </a:solidFill>
              </a:rPr>
              <a:t>			              20 (y)          [ebp-8]</a:t>
            </a:r>
          </a:p>
          <a:p>
            <a:r>
              <a:rPr lang="en-US" altLang="en-US" sz="2400" b="0">
                <a:solidFill>
                  <a:srgbClr val="FFFFFF"/>
                </a:solidFill>
              </a:rPr>
              <a:t>	</a:t>
            </a:r>
            <a:r>
              <a:rPr lang="en-US" altLang="en-US" sz="2000">
                <a:solidFill>
                  <a:srgbClr val="FFFFFF"/>
                </a:solidFill>
                <a:latin typeface="Courier New" pitchFamily="49" charset="0"/>
              </a:rPr>
              <a:t>push	ebp</a:t>
            </a:r>
          </a:p>
          <a:p>
            <a:r>
              <a:rPr lang="en-US" altLang="en-US" sz="2000">
                <a:solidFill>
                  <a:srgbClr val="FFFFFF"/>
                </a:solidFill>
                <a:latin typeface="Courier New" pitchFamily="49" charset="0"/>
              </a:rPr>
              <a:t>	mov	ebp,esp</a:t>
            </a:r>
          </a:p>
          <a:p>
            <a:r>
              <a:rPr lang="en-US" altLang="en-US" sz="2000">
                <a:solidFill>
                  <a:srgbClr val="FFFFFF"/>
                </a:solidFill>
                <a:latin typeface="Courier New" pitchFamily="49" charset="0"/>
              </a:rPr>
              <a:t>	sub   esp,8		;create 2 DWORD variables</a:t>
            </a:r>
          </a:p>
          <a:p>
            <a:endParaRPr lang="en-US" altLang="en-US" sz="2000">
              <a:solidFill>
                <a:srgbClr val="FFFFFF"/>
              </a:solidFill>
              <a:latin typeface="Courier New" pitchFamily="49" charset="0"/>
            </a:endParaRPr>
          </a:p>
          <a:p>
            <a:r>
              <a:rPr lang="en-US" altLang="en-US" sz="2000">
                <a:solidFill>
                  <a:srgbClr val="FFFFFF"/>
                </a:solidFill>
                <a:latin typeface="Courier New" pitchFamily="49" charset="0"/>
              </a:rPr>
              <a:t>	mov	DWORD PTR [ebp-4],10 ; initialize x=10</a:t>
            </a:r>
          </a:p>
          <a:p>
            <a:r>
              <a:rPr lang="en-US" altLang="en-US" sz="2000">
                <a:solidFill>
                  <a:srgbClr val="FFFFFF"/>
                </a:solidFill>
                <a:latin typeface="Courier New" pitchFamily="49" charset="0"/>
              </a:rPr>
              <a:t>	mov	DWORD PTR [ebp-8],20 ; initialize y=20</a:t>
            </a:r>
            <a:endParaRPr lang="en-US" altLang="en-US" sz="1900">
              <a:solidFill>
                <a:srgbClr val="FFFFFF"/>
              </a:solidFill>
              <a:latin typeface="Courier New" pitchFamily="49" charset="0"/>
            </a:endParaRPr>
          </a:p>
        </p:txBody>
      </p:sp>
      <p:sp>
        <p:nvSpPr>
          <p:cNvPr id="202756" name="Rectangle 4"/>
          <p:cNvSpPr>
            <a:spLocks noChangeArrowheads="1"/>
          </p:cNvSpPr>
          <p:nvPr/>
        </p:nvSpPr>
        <p:spPr bwMode="auto">
          <a:xfrm>
            <a:off x="5334000" y="2133600"/>
            <a:ext cx="1905000" cy="1600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solidFill>
                <a:srgbClr val="FFFFFF"/>
              </a:solidFill>
            </a:endParaRPr>
          </a:p>
        </p:txBody>
      </p:sp>
      <p:sp>
        <p:nvSpPr>
          <p:cNvPr id="202757" name="Line 5"/>
          <p:cNvSpPr>
            <a:spLocks noChangeShapeType="1"/>
          </p:cNvSpPr>
          <p:nvPr/>
        </p:nvSpPr>
        <p:spPr bwMode="auto">
          <a:xfrm>
            <a:off x="5334000" y="25146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solidFill>
                <a:srgbClr val="FFFFFF"/>
              </a:solidFill>
            </a:endParaRPr>
          </a:p>
        </p:txBody>
      </p:sp>
      <p:sp>
        <p:nvSpPr>
          <p:cNvPr id="202758" name="Line 6"/>
          <p:cNvSpPr>
            <a:spLocks noChangeShapeType="1"/>
          </p:cNvSpPr>
          <p:nvPr/>
        </p:nvSpPr>
        <p:spPr bwMode="auto">
          <a:xfrm>
            <a:off x="5334000" y="2868613"/>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solidFill>
                <a:srgbClr val="FFFFFF"/>
              </a:solidFill>
            </a:endParaRPr>
          </a:p>
        </p:txBody>
      </p:sp>
      <p:sp>
        <p:nvSpPr>
          <p:cNvPr id="202759" name="Line 7"/>
          <p:cNvSpPr>
            <a:spLocks noChangeShapeType="1"/>
          </p:cNvSpPr>
          <p:nvPr/>
        </p:nvSpPr>
        <p:spPr bwMode="auto">
          <a:xfrm>
            <a:off x="5334000" y="3200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solidFill>
                <a:srgbClr val="FFFFFF"/>
              </a:solidFill>
            </a:endParaRPr>
          </a:p>
        </p:txBody>
      </p:sp>
      <p:sp>
        <p:nvSpPr>
          <p:cNvPr id="202760" name="Line 8"/>
          <p:cNvSpPr>
            <a:spLocks noChangeShapeType="1"/>
          </p:cNvSpPr>
          <p:nvPr/>
        </p:nvSpPr>
        <p:spPr bwMode="auto">
          <a:xfrm flipH="1">
            <a:off x="7239000" y="2667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solidFill>
                <a:srgbClr val="FFFFFF"/>
              </a:solidFill>
            </a:endParaRPr>
          </a:p>
        </p:txBody>
      </p:sp>
    </p:spTree>
    <p:extLst>
      <p:ext uri="{BB962C8B-B14F-4D97-AF65-F5344CB8AC3E}">
        <p14:creationId xmlns:p14="http://schemas.microsoft.com/office/powerpoint/2010/main" val="15421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8057CC93-23AF-4D51-AA2C-CC87B7103967}" type="slidenum">
              <a:rPr lang="en-US" altLang="en-US">
                <a:solidFill>
                  <a:srgbClr val="FFFFFF"/>
                </a:solidFill>
              </a:rPr>
              <a:pPr/>
              <a:t>22</a:t>
            </a:fld>
            <a:endParaRPr lang="en-US" altLang="en-US">
              <a:solidFill>
                <a:srgbClr val="FFFFFF"/>
              </a:solidFill>
            </a:endParaRPr>
          </a:p>
        </p:txBody>
      </p:sp>
      <p:sp>
        <p:nvSpPr>
          <p:cNvPr id="206850" name="Rectangle 2"/>
          <p:cNvSpPr>
            <a:spLocks noGrp="1" noChangeArrowheads="1"/>
          </p:cNvSpPr>
          <p:nvPr>
            <p:ph type="title"/>
          </p:nvPr>
        </p:nvSpPr>
        <p:spPr/>
        <p:txBody>
          <a:bodyPr/>
          <a:lstStyle/>
          <a:p>
            <a:r>
              <a:rPr lang="en-US" altLang="en-US"/>
              <a:t>LEA Instruction</a:t>
            </a:r>
          </a:p>
        </p:txBody>
      </p:sp>
      <p:sp>
        <p:nvSpPr>
          <p:cNvPr id="206851" name="Rectangle 3"/>
          <p:cNvSpPr>
            <a:spLocks noGrp="1" noChangeArrowheads="1"/>
          </p:cNvSpPr>
          <p:nvPr>
            <p:ph type="body" idx="1"/>
          </p:nvPr>
        </p:nvSpPr>
        <p:spPr>
          <a:xfrm>
            <a:off x="685800" y="1143000"/>
            <a:ext cx="7772400" cy="2438400"/>
          </a:xfrm>
        </p:spPr>
        <p:txBody>
          <a:bodyPr/>
          <a:lstStyle/>
          <a:p>
            <a:r>
              <a:rPr lang="en-US" altLang="en-US" dirty="0"/>
              <a:t>LEA returns offsets of direct and</a:t>
            </a:r>
            <a:r>
              <a:rPr lang="en-US" altLang="en-US" dirty="0">
                <a:solidFill>
                  <a:schemeClr val="tx2"/>
                </a:solidFill>
              </a:rPr>
              <a:t> </a:t>
            </a:r>
            <a:r>
              <a:rPr lang="en-US" altLang="en-US" dirty="0"/>
              <a:t>indirect operands</a:t>
            </a:r>
          </a:p>
          <a:p>
            <a:pPr lvl="1"/>
            <a:r>
              <a:rPr lang="en-US" altLang="en-US" dirty="0"/>
              <a:t>OFFSET operator only returns constant offsets</a:t>
            </a:r>
          </a:p>
          <a:p>
            <a:r>
              <a:rPr lang="en-US" altLang="en-US" dirty="0"/>
              <a:t>LEA required when obtaining offsets of stack parameters &amp; local variables</a:t>
            </a:r>
          </a:p>
          <a:p>
            <a:r>
              <a:rPr lang="en-US" altLang="en-US" dirty="0"/>
              <a:t>Example</a:t>
            </a:r>
          </a:p>
        </p:txBody>
      </p:sp>
      <p:sp>
        <p:nvSpPr>
          <p:cNvPr id="206852" name="Text Box 4"/>
          <p:cNvSpPr txBox="1">
            <a:spLocks noChangeArrowheads="1"/>
          </p:cNvSpPr>
          <p:nvPr/>
        </p:nvSpPr>
        <p:spPr bwMode="auto">
          <a:xfrm>
            <a:off x="1066800" y="3352800"/>
            <a:ext cx="71628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4110038" algn="l"/>
              </a:tabLst>
              <a:defRPr sz="2400">
                <a:solidFill>
                  <a:schemeClr val="tx1"/>
                </a:solidFill>
                <a:latin typeface="Times New Roman" pitchFamily="18" charset="0"/>
              </a:defRPr>
            </a:lvl1pPr>
            <a:lvl2pPr>
              <a:tabLst>
                <a:tab pos="457200" algn="l"/>
                <a:tab pos="4110038" algn="l"/>
              </a:tabLst>
              <a:defRPr sz="2400">
                <a:solidFill>
                  <a:schemeClr val="tx1"/>
                </a:solidFill>
                <a:latin typeface="Times New Roman" pitchFamily="18" charset="0"/>
              </a:defRPr>
            </a:lvl2pPr>
            <a:lvl3pPr>
              <a:tabLst>
                <a:tab pos="457200" algn="l"/>
                <a:tab pos="4110038" algn="l"/>
              </a:tabLst>
              <a:defRPr sz="2400">
                <a:solidFill>
                  <a:schemeClr val="tx1"/>
                </a:solidFill>
                <a:latin typeface="Times New Roman" pitchFamily="18" charset="0"/>
              </a:defRPr>
            </a:lvl3pPr>
            <a:lvl4pPr>
              <a:tabLst>
                <a:tab pos="457200" algn="l"/>
                <a:tab pos="4110038" algn="l"/>
              </a:tabLst>
              <a:defRPr sz="2400">
                <a:solidFill>
                  <a:schemeClr val="tx1"/>
                </a:solidFill>
                <a:latin typeface="Times New Roman" pitchFamily="18" charset="0"/>
              </a:defRPr>
            </a:lvl4pPr>
            <a:lvl5pPr>
              <a:tabLst>
                <a:tab pos="457200" algn="l"/>
                <a:tab pos="4110038" algn="l"/>
              </a:tabLst>
              <a:defRPr sz="2400">
                <a:solidFill>
                  <a:schemeClr val="tx1"/>
                </a:solidFill>
                <a:latin typeface="Times New Roman" pitchFamily="18" charset="0"/>
              </a:defRPr>
            </a:lvl5pPr>
            <a:lvl6pPr fontAlgn="base">
              <a:spcBef>
                <a:spcPct val="0"/>
              </a:spcBef>
              <a:spcAft>
                <a:spcPct val="0"/>
              </a:spcAft>
              <a:tabLst>
                <a:tab pos="457200" algn="l"/>
                <a:tab pos="4110038" algn="l"/>
              </a:tabLst>
              <a:defRPr sz="2400">
                <a:solidFill>
                  <a:schemeClr val="tx1"/>
                </a:solidFill>
                <a:latin typeface="Times New Roman" pitchFamily="18" charset="0"/>
              </a:defRPr>
            </a:lvl6pPr>
            <a:lvl7pPr fontAlgn="base">
              <a:spcBef>
                <a:spcPct val="0"/>
              </a:spcBef>
              <a:spcAft>
                <a:spcPct val="0"/>
              </a:spcAft>
              <a:tabLst>
                <a:tab pos="457200" algn="l"/>
                <a:tab pos="4110038" algn="l"/>
              </a:tabLst>
              <a:defRPr sz="2400">
                <a:solidFill>
                  <a:schemeClr val="tx1"/>
                </a:solidFill>
                <a:latin typeface="Times New Roman" pitchFamily="18" charset="0"/>
              </a:defRPr>
            </a:lvl7pPr>
            <a:lvl8pPr fontAlgn="base">
              <a:spcBef>
                <a:spcPct val="0"/>
              </a:spcBef>
              <a:spcAft>
                <a:spcPct val="0"/>
              </a:spcAft>
              <a:tabLst>
                <a:tab pos="457200" algn="l"/>
                <a:tab pos="4110038" algn="l"/>
              </a:tabLst>
              <a:defRPr sz="2400">
                <a:solidFill>
                  <a:schemeClr val="tx1"/>
                </a:solidFill>
                <a:latin typeface="Times New Roman" pitchFamily="18" charset="0"/>
              </a:defRPr>
            </a:lvl8pPr>
            <a:lvl9pPr fontAlgn="base">
              <a:spcBef>
                <a:spcPct val="0"/>
              </a:spcBef>
              <a:spcAft>
                <a:spcPct val="0"/>
              </a:spcAft>
              <a:tabLst>
                <a:tab pos="457200" algn="l"/>
                <a:tab pos="4110038" algn="l"/>
              </a:tabLst>
              <a:defRPr sz="2400">
                <a:solidFill>
                  <a:schemeClr val="tx1"/>
                </a:solidFill>
                <a:latin typeface="Times New Roman" pitchFamily="18" charset="0"/>
              </a:defRPr>
            </a:lvl9pPr>
          </a:lstStyle>
          <a:p>
            <a:pPr>
              <a:lnSpc>
                <a:spcPct val="50000"/>
              </a:lnSpc>
              <a:spcBef>
                <a:spcPct val="50000"/>
              </a:spcBef>
            </a:pPr>
            <a:r>
              <a:rPr lang="en-US" altLang="en-US" sz="1800">
                <a:solidFill>
                  <a:srgbClr val="FFFFFF"/>
                </a:solidFill>
                <a:latin typeface="Courier New" pitchFamily="49" charset="0"/>
              </a:rPr>
              <a:t>CopyString PROC,</a:t>
            </a:r>
          </a:p>
          <a:p>
            <a:pPr>
              <a:lnSpc>
                <a:spcPct val="50000"/>
              </a:lnSpc>
              <a:spcBef>
                <a:spcPct val="50000"/>
              </a:spcBef>
            </a:pPr>
            <a:r>
              <a:rPr lang="en-US" altLang="en-US" sz="1800">
                <a:solidFill>
                  <a:srgbClr val="FFFFFF"/>
                </a:solidFill>
                <a:latin typeface="Courier New" pitchFamily="49" charset="0"/>
              </a:rPr>
              <a:t>	count:DWORD</a:t>
            </a:r>
          </a:p>
          <a:p>
            <a:pPr>
              <a:lnSpc>
                <a:spcPct val="50000"/>
              </a:lnSpc>
              <a:spcBef>
                <a:spcPct val="50000"/>
              </a:spcBef>
            </a:pPr>
            <a:r>
              <a:rPr lang="en-US" altLang="en-US" sz="1800">
                <a:solidFill>
                  <a:srgbClr val="FFFFFF"/>
                </a:solidFill>
                <a:latin typeface="Courier New" pitchFamily="49" charset="0"/>
              </a:rPr>
              <a:t>	LOCAL temp[20]:BYTE</a:t>
            </a:r>
          </a:p>
          <a:p>
            <a:pPr>
              <a:lnSpc>
                <a:spcPct val="50000"/>
              </a:lnSpc>
              <a:spcBef>
                <a:spcPct val="50000"/>
              </a:spcBef>
            </a:pPr>
            <a:endParaRPr lang="en-US" altLang="en-US" sz="1800">
              <a:solidFill>
                <a:srgbClr val="FFFFFF"/>
              </a:solidFill>
              <a:latin typeface="Courier New" pitchFamily="49" charset="0"/>
            </a:endParaRPr>
          </a:p>
          <a:p>
            <a:pPr>
              <a:lnSpc>
                <a:spcPct val="50000"/>
              </a:lnSpc>
              <a:spcBef>
                <a:spcPct val="50000"/>
              </a:spcBef>
            </a:pPr>
            <a:r>
              <a:rPr lang="en-US" altLang="en-US" sz="1800">
                <a:solidFill>
                  <a:srgbClr val="FFFFFF"/>
                </a:solidFill>
                <a:latin typeface="Courier New" pitchFamily="49" charset="0"/>
              </a:rPr>
              <a:t>	mov edi,OFFSET count	; invalid operand</a:t>
            </a:r>
          </a:p>
          <a:p>
            <a:pPr>
              <a:lnSpc>
                <a:spcPct val="50000"/>
              </a:lnSpc>
              <a:spcBef>
                <a:spcPct val="50000"/>
              </a:spcBef>
            </a:pPr>
            <a:r>
              <a:rPr lang="en-US" altLang="en-US" sz="1800">
                <a:solidFill>
                  <a:srgbClr val="FFFFFF"/>
                </a:solidFill>
                <a:latin typeface="Courier New" pitchFamily="49" charset="0"/>
              </a:rPr>
              <a:t>	mov esi,OFFSET temp	; invalid operand</a:t>
            </a:r>
          </a:p>
          <a:p>
            <a:pPr>
              <a:lnSpc>
                <a:spcPct val="50000"/>
              </a:lnSpc>
              <a:spcBef>
                <a:spcPct val="50000"/>
              </a:spcBef>
            </a:pPr>
            <a:r>
              <a:rPr lang="en-US" altLang="en-US" sz="1800">
                <a:solidFill>
                  <a:srgbClr val="FFFFFF"/>
                </a:solidFill>
                <a:latin typeface="Courier New" pitchFamily="49" charset="0"/>
              </a:rPr>
              <a:t>	lea edi,count	; ok</a:t>
            </a:r>
          </a:p>
          <a:p>
            <a:pPr>
              <a:lnSpc>
                <a:spcPct val="50000"/>
              </a:lnSpc>
              <a:spcBef>
                <a:spcPct val="50000"/>
              </a:spcBef>
            </a:pPr>
            <a:r>
              <a:rPr lang="en-US" altLang="en-US" sz="1800">
                <a:solidFill>
                  <a:srgbClr val="FFFFFF"/>
                </a:solidFill>
                <a:latin typeface="Courier New" pitchFamily="49" charset="0"/>
              </a:rPr>
              <a:t>	lea esi,temp	; ok</a:t>
            </a:r>
          </a:p>
        </p:txBody>
      </p:sp>
    </p:spTree>
    <p:extLst>
      <p:ext uri="{BB962C8B-B14F-4D97-AF65-F5344CB8AC3E}">
        <p14:creationId xmlns:p14="http://schemas.microsoft.com/office/powerpoint/2010/main" val="4198465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box(in)">
                                      <p:cBhvr>
                                        <p:cTn id="7" dur="500"/>
                                        <p:tgtEl>
                                          <p:spTgt spid="206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3CE111A2-44E5-4D9D-A96C-3E06841F9662}" type="slidenum">
              <a:rPr lang="en-US" altLang="en-US">
                <a:solidFill>
                  <a:srgbClr val="FFFFFF"/>
                </a:solidFill>
              </a:rPr>
              <a:pPr/>
              <a:t>23</a:t>
            </a:fld>
            <a:endParaRPr lang="en-US" altLang="en-US">
              <a:solidFill>
                <a:srgbClr val="FFFFFF"/>
              </a:solidFill>
            </a:endParaRPr>
          </a:p>
        </p:txBody>
      </p:sp>
      <p:sp>
        <p:nvSpPr>
          <p:cNvPr id="203778" name="Rectangle 2"/>
          <p:cNvSpPr>
            <a:spLocks noGrp="1" noChangeArrowheads="1"/>
          </p:cNvSpPr>
          <p:nvPr>
            <p:ph type="title"/>
          </p:nvPr>
        </p:nvSpPr>
        <p:spPr/>
        <p:txBody>
          <a:bodyPr/>
          <a:lstStyle/>
          <a:p>
            <a:r>
              <a:rPr lang="en-US" altLang="en-US"/>
              <a:t>LEA Example</a:t>
            </a:r>
          </a:p>
        </p:txBody>
      </p:sp>
      <p:sp>
        <p:nvSpPr>
          <p:cNvPr id="203779" name="Text Box 3"/>
          <p:cNvSpPr txBox="1">
            <a:spLocks noChangeArrowheads="1"/>
          </p:cNvSpPr>
          <p:nvPr/>
        </p:nvSpPr>
        <p:spPr bwMode="auto">
          <a:xfrm>
            <a:off x="822325" y="1204913"/>
            <a:ext cx="18415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p>
            <a:endParaRPr lang="en-US" altLang="en-US">
              <a:solidFill>
                <a:srgbClr val="FFFFFF"/>
              </a:solidFill>
            </a:endParaRPr>
          </a:p>
        </p:txBody>
      </p:sp>
      <p:sp>
        <p:nvSpPr>
          <p:cNvPr id="203780" name="Text Box 4"/>
          <p:cNvSpPr txBox="1">
            <a:spLocks noChangeArrowheads="1"/>
          </p:cNvSpPr>
          <p:nvPr/>
        </p:nvSpPr>
        <p:spPr bwMode="auto">
          <a:xfrm>
            <a:off x="838200" y="1371600"/>
            <a:ext cx="7510389"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p>
            <a:r>
              <a:rPr lang="en-US" altLang="en-US" sz="2400" b="0" dirty="0">
                <a:solidFill>
                  <a:srgbClr val="FFFFFF"/>
                </a:solidFill>
              </a:rPr>
              <a:t>Suppose you have a Local variable at [ebp-8</a:t>
            </a:r>
            <a:r>
              <a:rPr lang="en-US" altLang="en-US" sz="2400" b="0" dirty="0" smtClean="0">
                <a:solidFill>
                  <a:srgbClr val="FFFFFF"/>
                </a:solidFill>
              </a:rPr>
              <a:t>]</a:t>
            </a:r>
          </a:p>
          <a:p>
            <a:endParaRPr lang="en-US" altLang="en-US" sz="2400" b="0" dirty="0">
              <a:solidFill>
                <a:srgbClr val="FFFFFF"/>
              </a:solidFill>
            </a:endParaRPr>
          </a:p>
          <a:p>
            <a:endParaRPr lang="en-US" altLang="en-US" sz="2400" b="0" dirty="0">
              <a:solidFill>
                <a:srgbClr val="FFFFFF"/>
              </a:solidFill>
            </a:endParaRPr>
          </a:p>
          <a:p>
            <a:r>
              <a:rPr lang="en-US" altLang="en-US" sz="2400" b="0" dirty="0">
                <a:solidFill>
                  <a:srgbClr val="FFFFFF"/>
                </a:solidFill>
              </a:rPr>
              <a:t>And you need the address of that local variable in ESI</a:t>
            </a:r>
          </a:p>
          <a:p>
            <a:endParaRPr lang="en-US" altLang="en-US" sz="2400" b="0" dirty="0" smtClean="0">
              <a:solidFill>
                <a:srgbClr val="FFFFFF"/>
              </a:solidFill>
            </a:endParaRPr>
          </a:p>
          <a:p>
            <a:endParaRPr lang="en-US" altLang="en-US" sz="2400" b="0" dirty="0">
              <a:solidFill>
                <a:srgbClr val="FFFFFF"/>
              </a:solidFill>
            </a:endParaRPr>
          </a:p>
          <a:p>
            <a:r>
              <a:rPr lang="en-US" altLang="en-US" sz="2400" b="0" dirty="0">
                <a:solidFill>
                  <a:srgbClr val="FFFFFF"/>
                </a:solidFill>
              </a:rPr>
              <a:t>You cannot use this:	   </a:t>
            </a:r>
          </a:p>
          <a:p>
            <a:r>
              <a:rPr lang="en-US" altLang="en-US" sz="2400" b="0" dirty="0">
                <a:solidFill>
                  <a:srgbClr val="FFFFFF"/>
                </a:solidFill>
              </a:rPr>
              <a:t>	</a:t>
            </a:r>
            <a:r>
              <a:rPr lang="en-US" altLang="en-US" sz="2000" dirty="0" err="1">
                <a:solidFill>
                  <a:srgbClr val="FFFFFF"/>
                </a:solidFill>
                <a:latin typeface="Courier New" pitchFamily="49" charset="0"/>
              </a:rPr>
              <a:t>mov</a:t>
            </a:r>
            <a:r>
              <a:rPr lang="en-US" altLang="en-US" sz="2000" dirty="0">
                <a:solidFill>
                  <a:srgbClr val="FFFFFF"/>
                </a:solidFill>
                <a:latin typeface="Courier New" pitchFamily="49" charset="0"/>
              </a:rPr>
              <a:t> </a:t>
            </a:r>
            <a:r>
              <a:rPr lang="en-US" altLang="en-US" sz="2000" dirty="0" err="1">
                <a:solidFill>
                  <a:srgbClr val="FFFFFF"/>
                </a:solidFill>
                <a:latin typeface="Courier New" pitchFamily="49" charset="0"/>
              </a:rPr>
              <a:t>esi</a:t>
            </a:r>
            <a:r>
              <a:rPr lang="en-US" altLang="en-US" sz="2000" dirty="0">
                <a:solidFill>
                  <a:srgbClr val="FFFFFF"/>
                </a:solidFill>
                <a:latin typeface="Courier New" pitchFamily="49" charset="0"/>
              </a:rPr>
              <a:t>, OFFSET [ebp-8]   	; error</a:t>
            </a:r>
          </a:p>
          <a:p>
            <a:endParaRPr lang="en-US" altLang="en-US" sz="2000" dirty="0" smtClean="0">
              <a:solidFill>
                <a:srgbClr val="FFFFFF"/>
              </a:solidFill>
              <a:latin typeface="Courier New" pitchFamily="49" charset="0"/>
            </a:endParaRPr>
          </a:p>
          <a:p>
            <a:endParaRPr lang="en-US" altLang="en-US" sz="2000" dirty="0">
              <a:solidFill>
                <a:srgbClr val="FFFFFF"/>
              </a:solidFill>
              <a:latin typeface="Courier New" pitchFamily="49" charset="0"/>
            </a:endParaRPr>
          </a:p>
          <a:p>
            <a:r>
              <a:rPr lang="en-US" altLang="en-US" sz="2400" b="0" dirty="0">
                <a:solidFill>
                  <a:srgbClr val="FFFFFF"/>
                </a:solidFill>
              </a:rPr>
              <a:t>Use this instead:	</a:t>
            </a:r>
          </a:p>
          <a:p>
            <a:r>
              <a:rPr lang="en-US" altLang="en-US" sz="2400" b="0" dirty="0">
                <a:solidFill>
                  <a:srgbClr val="FFFFFF"/>
                </a:solidFill>
              </a:rPr>
              <a:t>	</a:t>
            </a:r>
            <a:r>
              <a:rPr lang="en-US" altLang="en-US" sz="2000" dirty="0">
                <a:solidFill>
                  <a:srgbClr val="FFFFFF"/>
                </a:solidFill>
                <a:latin typeface="Courier New" pitchFamily="49" charset="0"/>
              </a:rPr>
              <a:t>lea </a:t>
            </a:r>
            <a:r>
              <a:rPr lang="en-US" altLang="en-US" sz="2000" dirty="0" err="1">
                <a:solidFill>
                  <a:srgbClr val="FFFFFF"/>
                </a:solidFill>
                <a:latin typeface="Courier New" pitchFamily="49" charset="0"/>
              </a:rPr>
              <a:t>esi</a:t>
            </a:r>
            <a:r>
              <a:rPr lang="en-US" altLang="en-US" sz="2000" dirty="0">
                <a:solidFill>
                  <a:srgbClr val="FFFFFF"/>
                </a:solidFill>
                <a:latin typeface="Courier New" pitchFamily="49" charset="0"/>
              </a:rPr>
              <a:t>,[ebp-8]</a:t>
            </a:r>
            <a:endParaRPr lang="en-US" altLang="en-US" sz="1900" dirty="0">
              <a:solidFill>
                <a:srgbClr val="FFFFFF"/>
              </a:solidFill>
              <a:latin typeface="Courier New" pitchFamily="49" charset="0"/>
            </a:endParaRPr>
          </a:p>
        </p:txBody>
      </p:sp>
    </p:spTree>
    <p:extLst>
      <p:ext uri="{BB962C8B-B14F-4D97-AF65-F5344CB8AC3E}">
        <p14:creationId xmlns:p14="http://schemas.microsoft.com/office/powerpoint/2010/main" val="1198130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FEA92EB7-602A-44D1-BA0C-A7E82534C36C}" type="slidenum">
              <a:rPr lang="en-US" altLang="en-US">
                <a:solidFill>
                  <a:srgbClr val="FFFFFF"/>
                </a:solidFill>
              </a:rPr>
              <a:pPr/>
              <a:t>24</a:t>
            </a:fld>
            <a:endParaRPr lang="en-US" altLang="en-US">
              <a:solidFill>
                <a:srgbClr val="FFFFFF"/>
              </a:solidFill>
            </a:endParaRPr>
          </a:p>
        </p:txBody>
      </p:sp>
      <p:sp>
        <p:nvSpPr>
          <p:cNvPr id="154626" name="Rectangle 2"/>
          <p:cNvSpPr>
            <a:spLocks noGrp="1" noChangeArrowheads="1"/>
          </p:cNvSpPr>
          <p:nvPr>
            <p:ph type="title"/>
          </p:nvPr>
        </p:nvSpPr>
        <p:spPr/>
        <p:txBody>
          <a:bodyPr/>
          <a:lstStyle/>
          <a:p>
            <a:r>
              <a:rPr lang="en-US" altLang="en-US" dirty="0"/>
              <a:t>ENTER Instruction</a:t>
            </a:r>
          </a:p>
        </p:txBody>
      </p:sp>
      <p:sp>
        <p:nvSpPr>
          <p:cNvPr id="154627" name="Rectangle 3"/>
          <p:cNvSpPr>
            <a:spLocks noGrp="1" noChangeArrowheads="1"/>
          </p:cNvSpPr>
          <p:nvPr>
            <p:ph type="body" idx="1"/>
          </p:nvPr>
        </p:nvSpPr>
        <p:spPr/>
        <p:txBody>
          <a:bodyPr/>
          <a:lstStyle/>
          <a:p>
            <a:pPr>
              <a:lnSpc>
                <a:spcPct val="90000"/>
              </a:lnSpc>
            </a:pPr>
            <a:r>
              <a:rPr lang="en-US" altLang="en-US" dirty="0"/>
              <a:t>ENTER instruction creates stack frame for a called procedure</a:t>
            </a:r>
          </a:p>
          <a:p>
            <a:pPr lvl="1">
              <a:lnSpc>
                <a:spcPct val="90000"/>
              </a:lnSpc>
            </a:pPr>
            <a:r>
              <a:rPr lang="en-US" altLang="en-US" dirty="0"/>
              <a:t>pushes EBP on the stack</a:t>
            </a:r>
          </a:p>
          <a:p>
            <a:pPr lvl="1">
              <a:lnSpc>
                <a:spcPct val="90000"/>
              </a:lnSpc>
            </a:pPr>
            <a:r>
              <a:rPr lang="en-US" altLang="en-US" dirty="0"/>
              <a:t>sets EBP to the base of the stack frame</a:t>
            </a:r>
          </a:p>
          <a:p>
            <a:pPr lvl="1">
              <a:lnSpc>
                <a:spcPct val="90000"/>
              </a:lnSpc>
            </a:pPr>
            <a:r>
              <a:rPr lang="en-US" altLang="en-US" dirty="0"/>
              <a:t>reserves space for local </a:t>
            </a:r>
            <a:r>
              <a:rPr lang="en-US" altLang="en-US" dirty="0" smtClean="0"/>
              <a:t>variables</a:t>
            </a:r>
          </a:p>
          <a:p>
            <a:pPr lvl="1">
              <a:lnSpc>
                <a:spcPct val="90000"/>
              </a:lnSpc>
            </a:pPr>
            <a:endParaRPr lang="en-US" altLang="en-US" dirty="0"/>
          </a:p>
          <a:p>
            <a:pPr lvl="1">
              <a:lnSpc>
                <a:spcPct val="90000"/>
              </a:lnSpc>
            </a:pPr>
            <a:r>
              <a:rPr lang="en-US" altLang="en-US" dirty="0"/>
              <a:t>Example:</a:t>
            </a:r>
          </a:p>
          <a:p>
            <a:pPr lvl="2">
              <a:lnSpc>
                <a:spcPct val="90000"/>
              </a:lnSpc>
            </a:pPr>
            <a:r>
              <a:rPr lang="en-US" altLang="en-US" dirty="0" err="1">
                <a:solidFill>
                  <a:schemeClr val="tx1"/>
                </a:solidFill>
              </a:rPr>
              <a:t>MySub</a:t>
            </a:r>
            <a:r>
              <a:rPr lang="en-US" altLang="en-US" dirty="0">
                <a:solidFill>
                  <a:schemeClr val="tx1"/>
                </a:solidFill>
              </a:rPr>
              <a:t> PROC</a:t>
            </a:r>
          </a:p>
          <a:p>
            <a:pPr lvl="2">
              <a:lnSpc>
                <a:spcPct val="90000"/>
              </a:lnSpc>
            </a:pPr>
            <a:r>
              <a:rPr lang="en-US" altLang="en-US" dirty="0">
                <a:solidFill>
                  <a:schemeClr val="tx1"/>
                </a:solidFill>
              </a:rPr>
              <a:t>	enter </a:t>
            </a:r>
            <a:r>
              <a:rPr lang="en-US" altLang="en-US" dirty="0" smtClean="0">
                <a:solidFill>
                  <a:schemeClr val="tx1"/>
                </a:solidFill>
              </a:rPr>
              <a:t>8,0</a:t>
            </a:r>
          </a:p>
          <a:p>
            <a:pPr lvl="2">
              <a:lnSpc>
                <a:spcPct val="90000"/>
              </a:lnSpc>
            </a:pPr>
            <a:endParaRPr lang="en-US" altLang="en-US" dirty="0">
              <a:solidFill>
                <a:schemeClr val="tx1"/>
              </a:solidFill>
            </a:endParaRPr>
          </a:p>
          <a:p>
            <a:pPr lvl="1">
              <a:lnSpc>
                <a:spcPct val="90000"/>
              </a:lnSpc>
            </a:pPr>
            <a:r>
              <a:rPr lang="en-US" altLang="en-US" dirty="0"/>
              <a:t>Equivalent to:</a:t>
            </a:r>
          </a:p>
          <a:p>
            <a:pPr lvl="2">
              <a:lnSpc>
                <a:spcPct val="90000"/>
              </a:lnSpc>
            </a:pPr>
            <a:r>
              <a:rPr lang="en-US" altLang="en-US" dirty="0" err="1">
                <a:solidFill>
                  <a:schemeClr val="tx1"/>
                </a:solidFill>
              </a:rPr>
              <a:t>MySub</a:t>
            </a:r>
            <a:r>
              <a:rPr lang="en-US" altLang="en-US" dirty="0">
                <a:solidFill>
                  <a:schemeClr val="tx1"/>
                </a:solidFill>
              </a:rPr>
              <a:t> PROC</a:t>
            </a:r>
          </a:p>
          <a:p>
            <a:pPr lvl="2">
              <a:lnSpc>
                <a:spcPct val="90000"/>
              </a:lnSpc>
            </a:pPr>
            <a:r>
              <a:rPr lang="en-US" altLang="en-US" dirty="0">
                <a:solidFill>
                  <a:schemeClr val="tx1"/>
                </a:solidFill>
              </a:rPr>
              <a:t>	push </a:t>
            </a:r>
            <a:r>
              <a:rPr lang="en-US" altLang="en-US" dirty="0" err="1">
                <a:solidFill>
                  <a:schemeClr val="tx1"/>
                </a:solidFill>
              </a:rPr>
              <a:t>ebp</a:t>
            </a:r>
            <a:endParaRPr lang="en-US" altLang="en-US" dirty="0">
              <a:solidFill>
                <a:schemeClr val="tx1"/>
              </a:solidFill>
            </a:endParaRPr>
          </a:p>
          <a:p>
            <a:pPr lvl="2">
              <a:lnSpc>
                <a:spcPct val="90000"/>
              </a:lnSpc>
            </a:pPr>
            <a:r>
              <a:rPr lang="en-US" altLang="en-US" dirty="0">
                <a:solidFill>
                  <a:schemeClr val="tx1"/>
                </a:solidFill>
              </a:rPr>
              <a:t>	</a:t>
            </a:r>
            <a:r>
              <a:rPr lang="en-US" altLang="en-US" dirty="0" err="1">
                <a:solidFill>
                  <a:schemeClr val="tx1"/>
                </a:solidFill>
              </a:rPr>
              <a:t>mov</a:t>
            </a:r>
            <a:r>
              <a:rPr lang="en-US" altLang="en-US" dirty="0">
                <a:solidFill>
                  <a:schemeClr val="tx1"/>
                </a:solidFill>
              </a:rPr>
              <a:t> </a:t>
            </a:r>
            <a:r>
              <a:rPr lang="en-US" altLang="en-US" dirty="0" err="1">
                <a:solidFill>
                  <a:schemeClr val="tx1"/>
                </a:solidFill>
              </a:rPr>
              <a:t>ebp,esp</a:t>
            </a:r>
            <a:endParaRPr lang="en-US" altLang="en-US" dirty="0">
              <a:solidFill>
                <a:schemeClr val="tx1"/>
              </a:solidFill>
            </a:endParaRPr>
          </a:p>
          <a:p>
            <a:pPr lvl="2">
              <a:lnSpc>
                <a:spcPct val="90000"/>
              </a:lnSpc>
            </a:pPr>
            <a:r>
              <a:rPr lang="en-US" altLang="en-US" dirty="0">
                <a:solidFill>
                  <a:schemeClr val="tx1"/>
                </a:solidFill>
              </a:rPr>
              <a:t>	sub esp,8</a:t>
            </a:r>
          </a:p>
        </p:txBody>
      </p:sp>
    </p:spTree>
    <p:extLst>
      <p:ext uri="{BB962C8B-B14F-4D97-AF65-F5344CB8AC3E}">
        <p14:creationId xmlns:p14="http://schemas.microsoft.com/office/powerpoint/2010/main" val="4184897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14" name="Slide Number Placeholder 3"/>
          <p:cNvSpPr>
            <a:spLocks noGrp="1"/>
          </p:cNvSpPr>
          <p:nvPr>
            <p:ph type="sldNum" sz="quarter" idx="11"/>
          </p:nvPr>
        </p:nvSpPr>
        <p:spPr/>
        <p:txBody>
          <a:bodyPr/>
          <a:lstStyle/>
          <a:p>
            <a:fld id="{545751BD-9BAC-44D2-A7A9-66B4F9715BEB}" type="slidenum">
              <a:rPr lang="en-US" altLang="en-US">
                <a:solidFill>
                  <a:srgbClr val="FFFFFF"/>
                </a:solidFill>
              </a:rPr>
              <a:pPr/>
              <a:t>25</a:t>
            </a:fld>
            <a:endParaRPr lang="en-US" altLang="en-US">
              <a:solidFill>
                <a:srgbClr val="FFFFFF"/>
              </a:solidFill>
            </a:endParaRPr>
          </a:p>
        </p:txBody>
      </p:sp>
      <p:sp>
        <p:nvSpPr>
          <p:cNvPr id="204802" name="Rectangle 2"/>
          <p:cNvSpPr>
            <a:spLocks noGrp="1" noChangeArrowheads="1"/>
          </p:cNvSpPr>
          <p:nvPr>
            <p:ph type="title"/>
          </p:nvPr>
        </p:nvSpPr>
        <p:spPr/>
        <p:txBody>
          <a:bodyPr/>
          <a:lstStyle/>
          <a:p>
            <a:r>
              <a:rPr lang="en-US" altLang="en-US"/>
              <a:t>LEAVE Instruction</a:t>
            </a:r>
          </a:p>
        </p:txBody>
      </p:sp>
      <p:sp>
        <p:nvSpPr>
          <p:cNvPr id="204803" name="Text Box 3"/>
          <p:cNvSpPr txBox="1">
            <a:spLocks noChangeArrowheads="1"/>
          </p:cNvSpPr>
          <p:nvPr/>
        </p:nvSpPr>
        <p:spPr bwMode="auto">
          <a:xfrm>
            <a:off x="898525" y="1357313"/>
            <a:ext cx="18415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p>
            <a:endParaRPr lang="en-US" altLang="en-US">
              <a:solidFill>
                <a:srgbClr val="FFFFFF"/>
              </a:solidFill>
            </a:endParaRPr>
          </a:p>
        </p:txBody>
      </p:sp>
      <p:sp>
        <p:nvSpPr>
          <p:cNvPr id="204804" name="Text Box 4"/>
          <p:cNvSpPr txBox="1">
            <a:spLocks noChangeArrowheads="1"/>
          </p:cNvSpPr>
          <p:nvPr/>
        </p:nvSpPr>
        <p:spPr bwMode="auto">
          <a:xfrm>
            <a:off x="381000" y="914400"/>
            <a:ext cx="6281738"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p>
            <a:r>
              <a:rPr lang="en-US" altLang="en-US" sz="2400" b="0">
                <a:solidFill>
                  <a:srgbClr val="FFFFFF"/>
                </a:solidFill>
              </a:rPr>
              <a:t>Terminates the stack frame for a procedure.  </a:t>
            </a:r>
            <a:endParaRPr lang="en-US" altLang="en-US">
              <a:solidFill>
                <a:srgbClr val="FFFFFF"/>
              </a:solidFill>
            </a:endParaRPr>
          </a:p>
        </p:txBody>
      </p:sp>
      <p:sp>
        <p:nvSpPr>
          <p:cNvPr id="204805" name="Text Box 5"/>
          <p:cNvSpPr txBox="1">
            <a:spLocks noChangeArrowheads="1"/>
          </p:cNvSpPr>
          <p:nvPr/>
        </p:nvSpPr>
        <p:spPr bwMode="auto">
          <a:xfrm>
            <a:off x="669925" y="4405313"/>
            <a:ext cx="18415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p>
            <a:endParaRPr lang="en-US" altLang="en-US">
              <a:solidFill>
                <a:srgbClr val="FFFFFF"/>
              </a:solidFill>
            </a:endParaRPr>
          </a:p>
        </p:txBody>
      </p:sp>
      <p:sp>
        <p:nvSpPr>
          <p:cNvPr id="204806" name="Text Box 6"/>
          <p:cNvSpPr txBox="1">
            <a:spLocks noChangeArrowheads="1"/>
          </p:cNvSpPr>
          <p:nvPr/>
        </p:nvSpPr>
        <p:spPr bwMode="auto">
          <a:xfrm>
            <a:off x="838200" y="2209800"/>
            <a:ext cx="2301875" cy="319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p>
            <a:r>
              <a:rPr lang="en-US" altLang="en-US" sz="2400" b="0">
                <a:solidFill>
                  <a:srgbClr val="FFFFFF"/>
                </a:solidFill>
              </a:rPr>
              <a:t>MySub PROC</a:t>
            </a:r>
          </a:p>
          <a:p>
            <a:r>
              <a:rPr lang="en-US" altLang="en-US" sz="2400" b="0">
                <a:solidFill>
                  <a:srgbClr val="FFFFFF"/>
                </a:solidFill>
              </a:rPr>
              <a:t>	enter 8,0</a:t>
            </a:r>
          </a:p>
          <a:p>
            <a:r>
              <a:rPr lang="en-US" altLang="en-US" sz="2400" b="0">
                <a:solidFill>
                  <a:srgbClr val="FFFFFF"/>
                </a:solidFill>
              </a:rPr>
              <a:t>	...</a:t>
            </a:r>
          </a:p>
          <a:p>
            <a:r>
              <a:rPr lang="en-US" altLang="en-US" sz="2400" b="0">
                <a:solidFill>
                  <a:srgbClr val="FFFFFF"/>
                </a:solidFill>
              </a:rPr>
              <a:t>	...</a:t>
            </a:r>
          </a:p>
          <a:p>
            <a:r>
              <a:rPr lang="en-US" altLang="en-US" sz="2400" b="0">
                <a:solidFill>
                  <a:srgbClr val="FFFFFF"/>
                </a:solidFill>
              </a:rPr>
              <a:t>	...</a:t>
            </a:r>
          </a:p>
          <a:p>
            <a:r>
              <a:rPr lang="en-US" altLang="en-US" sz="2400" b="0">
                <a:solidFill>
                  <a:srgbClr val="FFFFFF"/>
                </a:solidFill>
              </a:rPr>
              <a:t>	leave</a:t>
            </a:r>
          </a:p>
          <a:p>
            <a:r>
              <a:rPr lang="en-US" altLang="en-US" sz="2400" b="0">
                <a:solidFill>
                  <a:srgbClr val="FFFFFF"/>
                </a:solidFill>
              </a:rPr>
              <a:t>	ret</a:t>
            </a:r>
          </a:p>
          <a:p>
            <a:r>
              <a:rPr lang="en-US" altLang="en-US" sz="2400" b="0">
                <a:solidFill>
                  <a:srgbClr val="FFFFFF"/>
                </a:solidFill>
              </a:rPr>
              <a:t>MySub ENDP</a:t>
            </a:r>
          </a:p>
        </p:txBody>
      </p:sp>
      <p:sp>
        <p:nvSpPr>
          <p:cNvPr id="204807" name="Text Box 7"/>
          <p:cNvSpPr txBox="1">
            <a:spLocks noChangeArrowheads="1"/>
          </p:cNvSpPr>
          <p:nvPr/>
        </p:nvSpPr>
        <p:spPr bwMode="auto">
          <a:xfrm>
            <a:off x="7239000" y="1752600"/>
            <a:ext cx="18415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p>
            <a:endParaRPr lang="en-US" altLang="en-US" sz="2400" b="0">
              <a:solidFill>
                <a:srgbClr val="FFFFFF"/>
              </a:solidFill>
            </a:endParaRPr>
          </a:p>
          <a:p>
            <a:endParaRPr lang="en-US" altLang="en-US" sz="2400" b="0">
              <a:solidFill>
                <a:srgbClr val="FFFFFF"/>
              </a:solidFill>
            </a:endParaRPr>
          </a:p>
        </p:txBody>
      </p:sp>
      <p:sp>
        <p:nvSpPr>
          <p:cNvPr id="204808" name="Text Box 8"/>
          <p:cNvSpPr txBox="1">
            <a:spLocks noChangeArrowheads="1"/>
          </p:cNvSpPr>
          <p:nvPr/>
        </p:nvSpPr>
        <p:spPr bwMode="auto">
          <a:xfrm>
            <a:off x="3886200" y="2133600"/>
            <a:ext cx="4835525" cy="1381125"/>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p>
            <a:r>
              <a:rPr lang="en-US" altLang="en-US" sz="2400" b="0">
                <a:solidFill>
                  <a:srgbClr val="FFFFFF"/>
                </a:solidFill>
              </a:rPr>
              <a:t>push	ebp</a:t>
            </a:r>
          </a:p>
          <a:p>
            <a:r>
              <a:rPr lang="en-US" altLang="en-US" sz="2400" b="0">
                <a:solidFill>
                  <a:srgbClr val="FFFFFF"/>
                </a:solidFill>
              </a:rPr>
              <a:t>mov	ebp,esp</a:t>
            </a:r>
          </a:p>
          <a:p>
            <a:r>
              <a:rPr lang="en-US" altLang="en-US" sz="2400" b="0">
                <a:solidFill>
                  <a:srgbClr val="FFFFFF"/>
                </a:solidFill>
              </a:rPr>
              <a:t>sub	esp,8      ; 2 local DWORDs</a:t>
            </a:r>
            <a:endParaRPr lang="en-US" altLang="en-US">
              <a:solidFill>
                <a:srgbClr val="FFFFFF"/>
              </a:solidFill>
            </a:endParaRPr>
          </a:p>
        </p:txBody>
      </p:sp>
      <p:sp>
        <p:nvSpPr>
          <p:cNvPr id="204809" name="Text Box 9"/>
          <p:cNvSpPr txBox="1">
            <a:spLocks noChangeArrowheads="1"/>
          </p:cNvSpPr>
          <p:nvPr/>
        </p:nvSpPr>
        <p:spPr bwMode="auto">
          <a:xfrm>
            <a:off x="3886200" y="3962400"/>
            <a:ext cx="4670425" cy="101600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p>
            <a:r>
              <a:rPr lang="en-US" altLang="en-US" sz="2400" b="0">
                <a:solidFill>
                  <a:srgbClr val="FFFFFF"/>
                </a:solidFill>
              </a:rPr>
              <a:t>mov	esp,ebp  ; free local space</a:t>
            </a:r>
          </a:p>
          <a:p>
            <a:r>
              <a:rPr lang="en-US" altLang="en-US" sz="2400" b="0">
                <a:solidFill>
                  <a:srgbClr val="FFFFFF"/>
                </a:solidFill>
              </a:rPr>
              <a:t>pop	ebp</a:t>
            </a:r>
            <a:endParaRPr lang="en-US" altLang="en-US">
              <a:solidFill>
                <a:srgbClr val="FFFFFF"/>
              </a:solidFill>
            </a:endParaRPr>
          </a:p>
        </p:txBody>
      </p:sp>
      <p:sp>
        <p:nvSpPr>
          <p:cNvPr id="204810" name="Text Box 10"/>
          <p:cNvSpPr txBox="1">
            <a:spLocks noChangeArrowheads="1"/>
          </p:cNvSpPr>
          <p:nvPr/>
        </p:nvSpPr>
        <p:spPr bwMode="auto">
          <a:xfrm>
            <a:off x="4648200" y="1524000"/>
            <a:ext cx="274161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p>
            <a:r>
              <a:rPr lang="en-US" altLang="en-US" b="0">
                <a:solidFill>
                  <a:srgbClr val="FFFFFF"/>
                </a:solidFill>
              </a:rPr>
              <a:t>Equivalent operations</a:t>
            </a:r>
            <a:endParaRPr lang="en-US" altLang="en-US">
              <a:solidFill>
                <a:srgbClr val="FFFFFF"/>
              </a:solidFill>
            </a:endParaRPr>
          </a:p>
        </p:txBody>
      </p:sp>
      <p:sp>
        <p:nvSpPr>
          <p:cNvPr id="204811" name="Line 11"/>
          <p:cNvSpPr>
            <a:spLocks noChangeShapeType="1"/>
          </p:cNvSpPr>
          <p:nvPr/>
        </p:nvSpPr>
        <p:spPr bwMode="auto">
          <a:xfrm>
            <a:off x="2667000" y="4343400"/>
            <a:ext cx="1219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solidFill>
                <a:srgbClr val="FFFFFF"/>
              </a:solidFill>
            </a:endParaRPr>
          </a:p>
        </p:txBody>
      </p:sp>
      <p:sp>
        <p:nvSpPr>
          <p:cNvPr id="204812" name="Line 12"/>
          <p:cNvSpPr>
            <a:spLocks noChangeShapeType="1"/>
          </p:cNvSpPr>
          <p:nvPr/>
        </p:nvSpPr>
        <p:spPr bwMode="auto">
          <a:xfrm>
            <a:off x="3200400" y="28956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solidFill>
                <a:srgbClr val="FFFFFF"/>
              </a:solidFill>
            </a:endParaRPr>
          </a:p>
        </p:txBody>
      </p:sp>
    </p:spTree>
    <p:extLst>
      <p:ext uri="{BB962C8B-B14F-4D97-AF65-F5344CB8AC3E}">
        <p14:creationId xmlns:p14="http://schemas.microsoft.com/office/powerpoint/2010/main" val="2308025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32123946-0C5F-4E8A-9CCD-61EB4ADE5730}" type="slidenum">
              <a:rPr lang="en-US" altLang="en-US">
                <a:solidFill>
                  <a:srgbClr val="FFFFFF"/>
                </a:solidFill>
              </a:rPr>
              <a:pPr/>
              <a:t>26</a:t>
            </a:fld>
            <a:endParaRPr lang="en-US" altLang="en-US">
              <a:solidFill>
                <a:srgbClr val="FFFFFF"/>
              </a:solidFill>
            </a:endParaRPr>
          </a:p>
        </p:txBody>
      </p:sp>
      <p:sp>
        <p:nvSpPr>
          <p:cNvPr id="78850" name="Rectangle 2"/>
          <p:cNvSpPr>
            <a:spLocks noGrp="1" noChangeArrowheads="1"/>
          </p:cNvSpPr>
          <p:nvPr>
            <p:ph type="title"/>
          </p:nvPr>
        </p:nvSpPr>
        <p:spPr/>
        <p:txBody>
          <a:bodyPr/>
          <a:lstStyle/>
          <a:p>
            <a:r>
              <a:rPr lang="en-US" altLang="en-US" dirty="0"/>
              <a:t>LOCAL Directive</a:t>
            </a:r>
          </a:p>
        </p:txBody>
      </p:sp>
      <p:sp>
        <p:nvSpPr>
          <p:cNvPr id="78851" name="Rectangle 3"/>
          <p:cNvSpPr>
            <a:spLocks noGrp="1" noChangeArrowheads="1"/>
          </p:cNvSpPr>
          <p:nvPr>
            <p:ph type="body" idx="1"/>
          </p:nvPr>
        </p:nvSpPr>
        <p:spPr>
          <a:xfrm>
            <a:off x="838200" y="1219200"/>
            <a:ext cx="7162800" cy="3962400"/>
          </a:xfrm>
        </p:spPr>
        <p:txBody>
          <a:bodyPr/>
          <a:lstStyle/>
          <a:p>
            <a:r>
              <a:rPr lang="en-US" altLang="en-US" dirty="0"/>
              <a:t>The LOCAL directive declares a list of local variables</a:t>
            </a:r>
          </a:p>
          <a:p>
            <a:pPr lvl="1"/>
            <a:r>
              <a:rPr lang="en-US" altLang="en-US" dirty="0"/>
              <a:t>immediately follows the PROC directive</a:t>
            </a:r>
          </a:p>
          <a:p>
            <a:pPr lvl="1"/>
            <a:r>
              <a:rPr lang="en-US" altLang="en-US" dirty="0"/>
              <a:t>each variable is assigned a </a:t>
            </a:r>
            <a:r>
              <a:rPr lang="en-US" altLang="en-US" dirty="0" smtClean="0"/>
              <a:t>type</a:t>
            </a:r>
            <a:endParaRPr lang="en-US" altLang="en-US" dirty="0"/>
          </a:p>
          <a:p>
            <a:r>
              <a:rPr lang="en-US" altLang="en-US" dirty="0"/>
              <a:t>Syntax:</a:t>
            </a:r>
          </a:p>
          <a:p>
            <a:pPr lvl="2"/>
            <a:r>
              <a:rPr lang="en-US" altLang="en-US" dirty="0">
                <a:solidFill>
                  <a:schemeClr val="tx1"/>
                </a:solidFill>
              </a:rPr>
              <a:t>LOCAL </a:t>
            </a:r>
            <a:r>
              <a:rPr lang="en-US" altLang="en-US" i="1" dirty="0" err="1">
                <a:solidFill>
                  <a:schemeClr val="tx1"/>
                </a:solidFill>
              </a:rPr>
              <a:t>varlist</a:t>
            </a:r>
            <a:endParaRPr lang="en-US" altLang="en-US" i="1" dirty="0">
              <a:solidFill>
                <a:schemeClr val="tx1"/>
              </a:solidFill>
            </a:endParaRPr>
          </a:p>
          <a:p>
            <a:pPr>
              <a:buFontTx/>
              <a:buNone/>
            </a:pPr>
            <a:r>
              <a:rPr lang="en-US" altLang="en-US" dirty="0"/>
              <a:t>Example:</a:t>
            </a:r>
          </a:p>
        </p:txBody>
      </p:sp>
      <p:sp>
        <p:nvSpPr>
          <p:cNvPr id="78852" name="Text Box 4"/>
          <p:cNvSpPr txBox="1">
            <a:spLocks noChangeArrowheads="1"/>
          </p:cNvSpPr>
          <p:nvPr/>
        </p:nvSpPr>
        <p:spPr bwMode="auto">
          <a:xfrm>
            <a:off x="1371600" y="4343400"/>
            <a:ext cx="6172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dirty="0" err="1">
                <a:solidFill>
                  <a:srgbClr val="FFFFFF"/>
                </a:solidFill>
                <a:latin typeface="Courier New" pitchFamily="49" charset="0"/>
              </a:rPr>
              <a:t>MySub</a:t>
            </a:r>
            <a:r>
              <a:rPr lang="en-US" altLang="en-US" sz="1800" dirty="0">
                <a:solidFill>
                  <a:srgbClr val="FFFFFF"/>
                </a:solidFill>
                <a:latin typeface="Courier New" pitchFamily="49" charset="0"/>
              </a:rPr>
              <a:t> PROC</a:t>
            </a:r>
          </a:p>
          <a:p>
            <a:pPr>
              <a:lnSpc>
                <a:spcPct val="50000"/>
              </a:lnSpc>
              <a:spcBef>
                <a:spcPct val="50000"/>
              </a:spcBef>
            </a:pPr>
            <a:r>
              <a:rPr lang="en-US" altLang="en-US" sz="1800" dirty="0">
                <a:solidFill>
                  <a:srgbClr val="FFFFFF"/>
                </a:solidFill>
                <a:latin typeface="Courier New" pitchFamily="49" charset="0"/>
              </a:rPr>
              <a:t>	LOCAL var1:BYTE, var2:WORD, var3:SDWORD</a:t>
            </a:r>
          </a:p>
        </p:txBody>
      </p:sp>
    </p:spTree>
    <p:extLst>
      <p:ext uri="{BB962C8B-B14F-4D97-AF65-F5344CB8AC3E}">
        <p14:creationId xmlns:p14="http://schemas.microsoft.com/office/powerpoint/2010/main" val="912822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BB1EBFF1-CFC7-4E37-95DE-69BCA8964A0C}" type="slidenum">
              <a:rPr lang="en-US" altLang="en-US">
                <a:solidFill>
                  <a:srgbClr val="FFFFFF"/>
                </a:solidFill>
              </a:rPr>
              <a:pPr/>
              <a:t>27</a:t>
            </a:fld>
            <a:endParaRPr lang="en-US" altLang="en-US">
              <a:solidFill>
                <a:srgbClr val="FFFFFF"/>
              </a:solidFill>
            </a:endParaRPr>
          </a:p>
        </p:txBody>
      </p:sp>
      <p:sp>
        <p:nvSpPr>
          <p:cNvPr id="76802" name="Rectangle 2"/>
          <p:cNvSpPr>
            <a:spLocks noGrp="1" noChangeArrowheads="1"/>
          </p:cNvSpPr>
          <p:nvPr>
            <p:ph type="title"/>
          </p:nvPr>
        </p:nvSpPr>
        <p:spPr/>
        <p:txBody>
          <a:bodyPr/>
          <a:lstStyle/>
          <a:p>
            <a:r>
              <a:rPr lang="en-US" altLang="en-US"/>
              <a:t>Using LOCAL</a:t>
            </a:r>
          </a:p>
        </p:txBody>
      </p:sp>
      <p:sp>
        <p:nvSpPr>
          <p:cNvPr id="76803" name="Text Box 3"/>
          <p:cNvSpPr txBox="1">
            <a:spLocks noChangeArrowheads="1"/>
          </p:cNvSpPr>
          <p:nvPr/>
        </p:nvSpPr>
        <p:spPr bwMode="auto">
          <a:xfrm>
            <a:off x="762000" y="1981200"/>
            <a:ext cx="7162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a:solidFill>
                  <a:srgbClr val="FFFFFF"/>
                </a:solidFill>
                <a:latin typeface="Courier New" pitchFamily="49" charset="0"/>
              </a:rPr>
              <a:t>LOCAL flagVals[20]:BYTE	; array of bytes</a:t>
            </a:r>
          </a:p>
          <a:p>
            <a:pPr>
              <a:lnSpc>
                <a:spcPct val="50000"/>
              </a:lnSpc>
              <a:spcBef>
                <a:spcPct val="50000"/>
              </a:spcBef>
            </a:pPr>
            <a:endParaRPr lang="en-US" altLang="en-US" sz="1800">
              <a:solidFill>
                <a:srgbClr val="FFFFFF"/>
              </a:solidFill>
              <a:latin typeface="Courier New" pitchFamily="49" charset="0"/>
            </a:endParaRPr>
          </a:p>
          <a:p>
            <a:pPr>
              <a:lnSpc>
                <a:spcPct val="50000"/>
              </a:lnSpc>
              <a:spcBef>
                <a:spcPct val="50000"/>
              </a:spcBef>
            </a:pPr>
            <a:r>
              <a:rPr lang="en-US" altLang="en-US" sz="1800">
                <a:solidFill>
                  <a:srgbClr val="FFFFFF"/>
                </a:solidFill>
                <a:latin typeface="Courier New" pitchFamily="49" charset="0"/>
              </a:rPr>
              <a:t>LOCAL pArray:PTR WORD	; pointer to an array</a:t>
            </a:r>
          </a:p>
          <a:p>
            <a:pPr>
              <a:lnSpc>
                <a:spcPct val="50000"/>
              </a:lnSpc>
              <a:spcBef>
                <a:spcPct val="50000"/>
              </a:spcBef>
            </a:pPr>
            <a:endParaRPr lang="en-US" altLang="en-US" sz="1800">
              <a:solidFill>
                <a:srgbClr val="FFFFFF"/>
              </a:solidFill>
              <a:latin typeface="Courier New" pitchFamily="49" charset="0"/>
            </a:endParaRPr>
          </a:p>
          <a:p>
            <a:pPr>
              <a:lnSpc>
                <a:spcPct val="50000"/>
              </a:lnSpc>
              <a:spcBef>
                <a:spcPct val="50000"/>
              </a:spcBef>
            </a:pPr>
            <a:r>
              <a:rPr lang="en-US" altLang="en-US" sz="1800">
                <a:solidFill>
                  <a:srgbClr val="FFFFFF"/>
                </a:solidFill>
                <a:latin typeface="Courier New" pitchFamily="49" charset="0"/>
              </a:rPr>
              <a:t>myProc PROC,	; procedure</a:t>
            </a:r>
          </a:p>
          <a:p>
            <a:pPr>
              <a:lnSpc>
                <a:spcPct val="50000"/>
              </a:lnSpc>
              <a:spcBef>
                <a:spcPct val="50000"/>
              </a:spcBef>
            </a:pPr>
            <a:r>
              <a:rPr lang="en-US" altLang="en-US" sz="1800">
                <a:solidFill>
                  <a:srgbClr val="FFFFFF"/>
                </a:solidFill>
                <a:latin typeface="Courier New" pitchFamily="49" charset="0"/>
              </a:rPr>
              <a:t>	LOCAL t1:BYTE,	; local variables</a:t>
            </a:r>
          </a:p>
        </p:txBody>
      </p:sp>
      <p:sp>
        <p:nvSpPr>
          <p:cNvPr id="76804" name="Text Box 4"/>
          <p:cNvSpPr txBox="1">
            <a:spLocks noChangeArrowheads="1"/>
          </p:cNvSpPr>
          <p:nvPr/>
        </p:nvSpPr>
        <p:spPr bwMode="auto">
          <a:xfrm>
            <a:off x="685800" y="1066800"/>
            <a:ext cx="76962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b="0">
                <a:solidFill>
                  <a:srgbClr val="FFFFFF"/>
                </a:solidFill>
              </a:rPr>
              <a:t>Examples:</a:t>
            </a:r>
          </a:p>
        </p:txBody>
      </p:sp>
    </p:spTree>
    <p:extLst>
      <p:ext uri="{BB962C8B-B14F-4D97-AF65-F5344CB8AC3E}">
        <p14:creationId xmlns:p14="http://schemas.microsoft.com/office/powerpoint/2010/main" val="4211896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B867D745-F681-4627-897B-89D4C1AE606C}" type="slidenum">
              <a:rPr lang="en-US" altLang="en-US">
                <a:solidFill>
                  <a:srgbClr val="FFFFFF"/>
                </a:solidFill>
              </a:rPr>
              <a:pPr/>
              <a:t>28</a:t>
            </a:fld>
            <a:endParaRPr lang="en-US" altLang="en-US">
              <a:solidFill>
                <a:srgbClr val="FFFFFF"/>
              </a:solidFill>
            </a:endParaRPr>
          </a:p>
        </p:txBody>
      </p:sp>
      <p:sp>
        <p:nvSpPr>
          <p:cNvPr id="165890" name="Rectangle 2"/>
          <p:cNvSpPr>
            <a:spLocks noGrp="1" noChangeArrowheads="1"/>
          </p:cNvSpPr>
          <p:nvPr>
            <p:ph type="title"/>
          </p:nvPr>
        </p:nvSpPr>
        <p:spPr/>
        <p:txBody>
          <a:bodyPr/>
          <a:lstStyle/>
          <a:p>
            <a:r>
              <a:rPr lang="en-US" altLang="en-US"/>
              <a:t>LOCAL Example</a:t>
            </a:r>
            <a:r>
              <a:rPr lang="en-US" altLang="en-US" sz="2400"/>
              <a:t>  (1 of 2)</a:t>
            </a:r>
          </a:p>
        </p:txBody>
      </p:sp>
      <p:sp>
        <p:nvSpPr>
          <p:cNvPr id="165891" name="Text Box 3"/>
          <p:cNvSpPr txBox="1">
            <a:spLocks noChangeArrowheads="1"/>
          </p:cNvSpPr>
          <p:nvPr/>
        </p:nvSpPr>
        <p:spPr bwMode="auto">
          <a:xfrm>
            <a:off x="990600" y="1143000"/>
            <a:ext cx="6553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dirty="0" err="1">
                <a:solidFill>
                  <a:srgbClr val="FFFFFF"/>
                </a:solidFill>
                <a:latin typeface="Courier New" pitchFamily="49" charset="0"/>
              </a:rPr>
              <a:t>BubbleSort</a:t>
            </a:r>
            <a:r>
              <a:rPr lang="en-US" altLang="en-US" sz="1800" dirty="0">
                <a:solidFill>
                  <a:srgbClr val="FFFFFF"/>
                </a:solidFill>
                <a:latin typeface="Courier New" pitchFamily="49" charset="0"/>
              </a:rPr>
              <a:t> PROC</a:t>
            </a:r>
          </a:p>
          <a:p>
            <a:pPr>
              <a:lnSpc>
                <a:spcPct val="50000"/>
              </a:lnSpc>
              <a:spcBef>
                <a:spcPct val="50000"/>
              </a:spcBef>
            </a:pPr>
            <a:r>
              <a:rPr lang="en-US" altLang="en-US" sz="1800" dirty="0">
                <a:solidFill>
                  <a:srgbClr val="FFFFFF"/>
                </a:solidFill>
                <a:latin typeface="Courier New" pitchFamily="49" charset="0"/>
              </a:rPr>
              <a:t>	LOCAL </a:t>
            </a:r>
            <a:r>
              <a:rPr lang="en-US" altLang="en-US" sz="1800" dirty="0" err="1">
                <a:solidFill>
                  <a:srgbClr val="FFFFFF"/>
                </a:solidFill>
                <a:latin typeface="Courier New" pitchFamily="49" charset="0"/>
              </a:rPr>
              <a:t>temp:DWORD</a:t>
            </a:r>
            <a:r>
              <a:rPr lang="en-US" altLang="en-US" sz="1800" dirty="0">
                <a:solidFill>
                  <a:srgbClr val="FFFFFF"/>
                </a:solidFill>
                <a:latin typeface="Courier New" pitchFamily="49" charset="0"/>
              </a:rPr>
              <a:t>, </a:t>
            </a:r>
            <a:r>
              <a:rPr lang="en-US" altLang="en-US" sz="1800" dirty="0" err="1">
                <a:solidFill>
                  <a:srgbClr val="FFFFFF"/>
                </a:solidFill>
                <a:latin typeface="Courier New" pitchFamily="49" charset="0"/>
              </a:rPr>
              <a:t>SwapFlag:BYTE</a:t>
            </a:r>
            <a:endParaRPr lang="en-US" altLang="en-US" sz="1800" dirty="0">
              <a:solidFill>
                <a:srgbClr val="FFFFFF"/>
              </a:solidFill>
              <a:latin typeface="Courier New" pitchFamily="49" charset="0"/>
            </a:endParaRPr>
          </a:p>
          <a:p>
            <a:pPr>
              <a:lnSpc>
                <a:spcPct val="50000"/>
              </a:lnSpc>
              <a:spcBef>
                <a:spcPct val="50000"/>
              </a:spcBef>
            </a:pPr>
            <a:r>
              <a:rPr lang="en-US" altLang="en-US" sz="1800" dirty="0">
                <a:solidFill>
                  <a:srgbClr val="FFFFFF"/>
                </a:solidFill>
                <a:latin typeface="Courier New" pitchFamily="49" charset="0"/>
              </a:rPr>
              <a:t>	. . .</a:t>
            </a:r>
          </a:p>
          <a:p>
            <a:pPr>
              <a:lnSpc>
                <a:spcPct val="50000"/>
              </a:lnSpc>
              <a:spcBef>
                <a:spcPct val="50000"/>
              </a:spcBef>
            </a:pPr>
            <a:r>
              <a:rPr lang="en-US" altLang="en-US" sz="1800" dirty="0">
                <a:solidFill>
                  <a:srgbClr val="FFFFFF"/>
                </a:solidFill>
                <a:latin typeface="Courier New" pitchFamily="49" charset="0"/>
              </a:rPr>
              <a:t>	ret</a:t>
            </a:r>
          </a:p>
          <a:p>
            <a:pPr>
              <a:lnSpc>
                <a:spcPct val="50000"/>
              </a:lnSpc>
              <a:spcBef>
                <a:spcPct val="50000"/>
              </a:spcBef>
            </a:pPr>
            <a:r>
              <a:rPr lang="en-US" altLang="en-US" sz="1800" dirty="0" err="1">
                <a:solidFill>
                  <a:srgbClr val="FFFFFF"/>
                </a:solidFill>
                <a:latin typeface="Courier New" pitchFamily="49" charset="0"/>
              </a:rPr>
              <a:t>BubbleSort</a:t>
            </a:r>
            <a:r>
              <a:rPr lang="en-US" altLang="en-US" sz="1800" dirty="0">
                <a:solidFill>
                  <a:srgbClr val="FFFFFF"/>
                </a:solidFill>
                <a:latin typeface="Courier New" pitchFamily="49" charset="0"/>
              </a:rPr>
              <a:t> ENDP</a:t>
            </a:r>
          </a:p>
        </p:txBody>
      </p:sp>
      <p:sp>
        <p:nvSpPr>
          <p:cNvPr id="165892" name="Text Box 4"/>
          <p:cNvSpPr txBox="1">
            <a:spLocks noChangeArrowheads="1"/>
          </p:cNvSpPr>
          <p:nvPr/>
        </p:nvSpPr>
        <p:spPr bwMode="auto">
          <a:xfrm>
            <a:off x="990600" y="3429000"/>
            <a:ext cx="6629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pitchFamily="18" charset="0"/>
              </a:defRPr>
            </a:lvl1pPr>
            <a:lvl2pPr>
              <a:tabLst>
                <a:tab pos="457200" algn="l"/>
                <a:tab pos="4114800" algn="l"/>
              </a:tabLst>
              <a:defRPr sz="2400">
                <a:solidFill>
                  <a:schemeClr val="tx1"/>
                </a:solidFill>
                <a:latin typeface="Times New Roman" pitchFamily="18" charset="0"/>
              </a:defRPr>
            </a:lvl2pPr>
            <a:lvl3pPr>
              <a:tabLst>
                <a:tab pos="457200" algn="l"/>
                <a:tab pos="4114800" algn="l"/>
              </a:tabLst>
              <a:defRPr sz="2400">
                <a:solidFill>
                  <a:schemeClr val="tx1"/>
                </a:solidFill>
                <a:latin typeface="Times New Roman" pitchFamily="18" charset="0"/>
              </a:defRPr>
            </a:lvl3pPr>
            <a:lvl4pPr>
              <a:tabLst>
                <a:tab pos="457200" algn="l"/>
                <a:tab pos="4114800" algn="l"/>
              </a:tabLst>
              <a:defRPr sz="2400">
                <a:solidFill>
                  <a:schemeClr val="tx1"/>
                </a:solidFill>
                <a:latin typeface="Times New Roman" pitchFamily="18" charset="0"/>
              </a:defRPr>
            </a:lvl4pPr>
            <a:lvl5pPr>
              <a:tabLst>
                <a:tab pos="4572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dirty="0" err="1">
                <a:solidFill>
                  <a:srgbClr val="FFFFFF"/>
                </a:solidFill>
                <a:latin typeface="Courier New" pitchFamily="49" charset="0"/>
              </a:rPr>
              <a:t>BubbleSort</a:t>
            </a:r>
            <a:r>
              <a:rPr lang="en-US" altLang="en-US" sz="1800" dirty="0">
                <a:solidFill>
                  <a:srgbClr val="FFFFFF"/>
                </a:solidFill>
                <a:latin typeface="Courier New" pitchFamily="49" charset="0"/>
              </a:rPr>
              <a:t> PROC</a:t>
            </a:r>
          </a:p>
          <a:p>
            <a:pPr>
              <a:lnSpc>
                <a:spcPct val="50000"/>
              </a:lnSpc>
              <a:spcBef>
                <a:spcPct val="50000"/>
              </a:spcBef>
            </a:pPr>
            <a:r>
              <a:rPr lang="en-US" altLang="en-US" sz="1800" dirty="0">
                <a:solidFill>
                  <a:srgbClr val="FFFFFF"/>
                </a:solidFill>
                <a:latin typeface="Courier New" pitchFamily="49" charset="0"/>
              </a:rPr>
              <a:t>	push </a:t>
            </a:r>
            <a:r>
              <a:rPr lang="en-US" altLang="en-US" sz="1800" dirty="0" err="1">
                <a:solidFill>
                  <a:srgbClr val="FFFFFF"/>
                </a:solidFill>
                <a:latin typeface="Courier New" pitchFamily="49" charset="0"/>
              </a:rPr>
              <a:t>ebp</a:t>
            </a:r>
            <a:endParaRPr lang="en-US" altLang="en-US" sz="1800" dirty="0">
              <a:solidFill>
                <a:srgbClr val="FFFFFF"/>
              </a:solidFill>
              <a:latin typeface="Courier New" pitchFamily="49" charset="0"/>
            </a:endParaRPr>
          </a:p>
          <a:p>
            <a:pPr>
              <a:lnSpc>
                <a:spcPct val="50000"/>
              </a:lnSpc>
              <a:spcBef>
                <a:spcPct val="50000"/>
              </a:spcBef>
            </a:pPr>
            <a:r>
              <a:rPr lang="en-US" altLang="en-US" sz="1800" dirty="0">
                <a:solidFill>
                  <a:srgbClr val="FFFFFF"/>
                </a:solidFill>
                <a:latin typeface="Courier New" pitchFamily="49" charset="0"/>
              </a:rPr>
              <a:t>	</a:t>
            </a:r>
            <a:r>
              <a:rPr lang="en-US" altLang="en-US" sz="1800" dirty="0" err="1">
                <a:solidFill>
                  <a:srgbClr val="FFFFFF"/>
                </a:solidFill>
                <a:latin typeface="Courier New" pitchFamily="49" charset="0"/>
              </a:rPr>
              <a:t>mov</a:t>
            </a:r>
            <a:r>
              <a:rPr lang="en-US" altLang="en-US" sz="1800" dirty="0">
                <a:solidFill>
                  <a:srgbClr val="FFFFFF"/>
                </a:solidFill>
                <a:latin typeface="Courier New" pitchFamily="49" charset="0"/>
              </a:rPr>
              <a:t>  </a:t>
            </a:r>
            <a:r>
              <a:rPr lang="en-US" altLang="en-US" sz="1800" dirty="0" err="1">
                <a:solidFill>
                  <a:srgbClr val="FFFFFF"/>
                </a:solidFill>
                <a:latin typeface="Courier New" pitchFamily="49" charset="0"/>
              </a:rPr>
              <a:t>ebp,esp</a:t>
            </a:r>
            <a:endParaRPr lang="en-US" altLang="en-US" sz="1800" dirty="0">
              <a:solidFill>
                <a:srgbClr val="FFFFFF"/>
              </a:solidFill>
              <a:latin typeface="Courier New" pitchFamily="49" charset="0"/>
            </a:endParaRPr>
          </a:p>
          <a:p>
            <a:pPr>
              <a:lnSpc>
                <a:spcPct val="50000"/>
              </a:lnSpc>
              <a:spcBef>
                <a:spcPct val="50000"/>
              </a:spcBef>
            </a:pPr>
            <a:r>
              <a:rPr lang="en-US" altLang="en-US" sz="1800" dirty="0">
                <a:solidFill>
                  <a:srgbClr val="FFFFFF"/>
                </a:solidFill>
                <a:latin typeface="Courier New" pitchFamily="49" charset="0"/>
              </a:rPr>
              <a:t>	add  esp,0FFFFFFF8h	; add -8 to ESP</a:t>
            </a:r>
          </a:p>
          <a:p>
            <a:pPr>
              <a:lnSpc>
                <a:spcPct val="50000"/>
              </a:lnSpc>
              <a:spcBef>
                <a:spcPct val="50000"/>
              </a:spcBef>
            </a:pPr>
            <a:r>
              <a:rPr lang="en-US" altLang="en-US" sz="1800" dirty="0">
                <a:solidFill>
                  <a:srgbClr val="FFFFFF"/>
                </a:solidFill>
                <a:latin typeface="Courier New" pitchFamily="49" charset="0"/>
              </a:rPr>
              <a:t>	. . .</a:t>
            </a:r>
          </a:p>
          <a:p>
            <a:pPr>
              <a:lnSpc>
                <a:spcPct val="50000"/>
              </a:lnSpc>
              <a:spcBef>
                <a:spcPct val="50000"/>
              </a:spcBef>
            </a:pPr>
            <a:r>
              <a:rPr lang="en-US" altLang="en-US" sz="1800" dirty="0">
                <a:solidFill>
                  <a:srgbClr val="FFFFFF"/>
                </a:solidFill>
                <a:latin typeface="Courier New" pitchFamily="49" charset="0"/>
              </a:rPr>
              <a:t>	</a:t>
            </a:r>
            <a:r>
              <a:rPr lang="en-US" altLang="en-US" sz="1800" dirty="0" err="1">
                <a:solidFill>
                  <a:srgbClr val="FFFFFF"/>
                </a:solidFill>
                <a:latin typeface="Courier New" pitchFamily="49" charset="0"/>
              </a:rPr>
              <a:t>mov</a:t>
            </a:r>
            <a:r>
              <a:rPr lang="en-US" altLang="en-US" sz="1800" dirty="0">
                <a:solidFill>
                  <a:srgbClr val="FFFFFF"/>
                </a:solidFill>
                <a:latin typeface="Courier New" pitchFamily="49" charset="0"/>
              </a:rPr>
              <a:t>  </a:t>
            </a:r>
            <a:r>
              <a:rPr lang="en-US" altLang="en-US" sz="1800" dirty="0" err="1">
                <a:solidFill>
                  <a:srgbClr val="FFFFFF"/>
                </a:solidFill>
                <a:latin typeface="Courier New" pitchFamily="49" charset="0"/>
              </a:rPr>
              <a:t>esp,ebp</a:t>
            </a:r>
            <a:endParaRPr lang="en-US" altLang="en-US" sz="1800" dirty="0">
              <a:solidFill>
                <a:srgbClr val="FFFFFF"/>
              </a:solidFill>
              <a:latin typeface="Courier New" pitchFamily="49" charset="0"/>
            </a:endParaRPr>
          </a:p>
          <a:p>
            <a:pPr>
              <a:lnSpc>
                <a:spcPct val="50000"/>
              </a:lnSpc>
              <a:spcBef>
                <a:spcPct val="50000"/>
              </a:spcBef>
            </a:pPr>
            <a:r>
              <a:rPr lang="en-US" altLang="en-US" sz="1800" dirty="0">
                <a:solidFill>
                  <a:srgbClr val="FFFFFF"/>
                </a:solidFill>
                <a:latin typeface="Courier New" pitchFamily="49" charset="0"/>
              </a:rPr>
              <a:t>	pop  </a:t>
            </a:r>
            <a:r>
              <a:rPr lang="en-US" altLang="en-US" sz="1800" dirty="0" err="1">
                <a:solidFill>
                  <a:srgbClr val="FFFFFF"/>
                </a:solidFill>
                <a:latin typeface="Courier New" pitchFamily="49" charset="0"/>
              </a:rPr>
              <a:t>ebp</a:t>
            </a:r>
            <a:endParaRPr lang="en-US" altLang="en-US" sz="1800" dirty="0">
              <a:solidFill>
                <a:srgbClr val="FFFFFF"/>
              </a:solidFill>
              <a:latin typeface="Courier New" pitchFamily="49" charset="0"/>
            </a:endParaRPr>
          </a:p>
          <a:p>
            <a:pPr>
              <a:lnSpc>
                <a:spcPct val="50000"/>
              </a:lnSpc>
              <a:spcBef>
                <a:spcPct val="50000"/>
              </a:spcBef>
            </a:pPr>
            <a:r>
              <a:rPr lang="en-US" altLang="en-US" sz="1800" dirty="0">
                <a:solidFill>
                  <a:srgbClr val="FFFFFF"/>
                </a:solidFill>
                <a:latin typeface="Courier New" pitchFamily="49" charset="0"/>
              </a:rPr>
              <a:t>	ret</a:t>
            </a:r>
          </a:p>
          <a:p>
            <a:pPr>
              <a:lnSpc>
                <a:spcPct val="50000"/>
              </a:lnSpc>
              <a:spcBef>
                <a:spcPct val="50000"/>
              </a:spcBef>
            </a:pPr>
            <a:r>
              <a:rPr lang="en-US" altLang="en-US" sz="1800" dirty="0" err="1">
                <a:solidFill>
                  <a:srgbClr val="FFFFFF"/>
                </a:solidFill>
                <a:latin typeface="Courier New" pitchFamily="49" charset="0"/>
              </a:rPr>
              <a:t>BubbleSort</a:t>
            </a:r>
            <a:r>
              <a:rPr lang="en-US" altLang="en-US" sz="1800" dirty="0">
                <a:solidFill>
                  <a:srgbClr val="FFFFFF"/>
                </a:solidFill>
                <a:latin typeface="Courier New" pitchFamily="49" charset="0"/>
              </a:rPr>
              <a:t> ENDP</a:t>
            </a:r>
          </a:p>
        </p:txBody>
      </p:sp>
      <p:sp>
        <p:nvSpPr>
          <p:cNvPr id="165893" name="Text Box 5"/>
          <p:cNvSpPr txBox="1">
            <a:spLocks noChangeArrowheads="1"/>
          </p:cNvSpPr>
          <p:nvPr/>
        </p:nvSpPr>
        <p:spPr bwMode="auto">
          <a:xfrm>
            <a:off x="457200" y="2667000"/>
            <a:ext cx="59436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b="0">
                <a:solidFill>
                  <a:srgbClr val="FFFFFF"/>
                </a:solidFill>
              </a:rPr>
              <a:t>MASM generates the following code:</a:t>
            </a:r>
          </a:p>
        </p:txBody>
      </p:sp>
    </p:spTree>
    <p:extLst>
      <p:ext uri="{BB962C8B-B14F-4D97-AF65-F5344CB8AC3E}">
        <p14:creationId xmlns:p14="http://schemas.microsoft.com/office/powerpoint/2010/main" val="1815463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7C5F4D5B-A962-4CFA-8615-316DF002A27F}" type="slidenum">
              <a:rPr lang="en-US" altLang="en-US">
                <a:solidFill>
                  <a:srgbClr val="FFFFFF"/>
                </a:solidFill>
              </a:rPr>
              <a:pPr/>
              <a:t>29</a:t>
            </a:fld>
            <a:endParaRPr lang="en-US" altLang="en-US">
              <a:solidFill>
                <a:srgbClr val="FFFFFF"/>
              </a:solidFill>
            </a:endParaRPr>
          </a:p>
        </p:txBody>
      </p:sp>
      <p:sp>
        <p:nvSpPr>
          <p:cNvPr id="166914" name="Rectangle 2"/>
          <p:cNvSpPr>
            <a:spLocks noGrp="1" noChangeArrowheads="1"/>
          </p:cNvSpPr>
          <p:nvPr>
            <p:ph type="title"/>
          </p:nvPr>
        </p:nvSpPr>
        <p:spPr/>
        <p:txBody>
          <a:bodyPr/>
          <a:lstStyle/>
          <a:p>
            <a:r>
              <a:rPr lang="en-US" altLang="en-US"/>
              <a:t>LOCAL Example</a:t>
            </a:r>
            <a:r>
              <a:rPr lang="en-US" altLang="en-US" sz="2400"/>
              <a:t>  (2 of 2)</a:t>
            </a:r>
          </a:p>
        </p:txBody>
      </p:sp>
      <p:sp>
        <p:nvSpPr>
          <p:cNvPr id="166915" name="Text Box 3"/>
          <p:cNvSpPr txBox="1">
            <a:spLocks noChangeArrowheads="1"/>
          </p:cNvSpPr>
          <p:nvPr/>
        </p:nvSpPr>
        <p:spPr bwMode="auto">
          <a:xfrm>
            <a:off x="838200" y="1143000"/>
            <a:ext cx="746760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500" b="0">
                <a:solidFill>
                  <a:srgbClr val="FFFFFF"/>
                </a:solidFill>
              </a:rPr>
              <a:t>Diagram of the stack frame for the BubbleSort procedure:</a:t>
            </a:r>
          </a:p>
        </p:txBody>
      </p:sp>
      <p:graphicFrame>
        <p:nvGraphicFramePr>
          <p:cNvPr id="166916" name="Object 4"/>
          <p:cNvGraphicFramePr>
            <a:graphicFrameLocks noChangeAspect="1"/>
          </p:cNvGraphicFramePr>
          <p:nvPr/>
        </p:nvGraphicFramePr>
        <p:xfrm>
          <a:off x="1676400" y="2514600"/>
          <a:ext cx="4953000" cy="2382838"/>
        </p:xfrm>
        <a:graphic>
          <a:graphicData uri="http://schemas.openxmlformats.org/presentationml/2006/ole">
            <mc:AlternateContent xmlns:mc="http://schemas.openxmlformats.org/markup-compatibility/2006">
              <mc:Choice xmlns:v="urn:schemas-microsoft-com:vml" Requires="v">
                <p:oleObj spid="_x0000_s229412" name="VISIO" r:id="rId3" imgW="2747160" imgH="1071000" progId="Visio.Drawing.6">
                  <p:embed/>
                </p:oleObj>
              </mc:Choice>
              <mc:Fallback>
                <p:oleObj name="VISIO" r:id="rId3" imgW="2747160" imgH="10710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999" t="-6833" r="9334"/>
                      <a:stretch>
                        <a:fillRect/>
                      </a:stretch>
                    </p:blipFill>
                    <p:spPr bwMode="auto">
                      <a:xfrm>
                        <a:off x="1676400" y="2514600"/>
                        <a:ext cx="4953000" cy="23828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5319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E860E2DD-15BC-4304-B66E-B3BEAD1528FE}" type="slidenum">
              <a:rPr lang="en-US">
                <a:solidFill>
                  <a:srgbClr val="FF9966"/>
                </a:solidFill>
              </a:rPr>
              <a:pPr>
                <a:defRPr/>
              </a:pPr>
              <a:t>3</a:t>
            </a:fld>
            <a:endParaRPr lang="en-US">
              <a:solidFill>
                <a:srgbClr val="FF9966"/>
              </a:solidFill>
            </a:endParaRPr>
          </a:p>
        </p:txBody>
      </p:sp>
      <p:sp>
        <p:nvSpPr>
          <p:cNvPr id="83970" name="Rectangle 2"/>
          <p:cNvSpPr>
            <a:spLocks noGrp="1" noChangeArrowheads="1"/>
          </p:cNvSpPr>
          <p:nvPr>
            <p:ph type="title"/>
          </p:nvPr>
        </p:nvSpPr>
        <p:spPr>
          <a:xfrm>
            <a:off x="990600" y="152401"/>
            <a:ext cx="7885113" cy="609600"/>
          </a:xfrm>
        </p:spPr>
        <p:txBody>
          <a:bodyPr/>
          <a:lstStyle/>
          <a:p>
            <a:pPr>
              <a:defRPr/>
            </a:pPr>
            <a:r>
              <a:rPr lang="en-US" dirty="0" smtClean="0"/>
              <a:t>Stack Parameters</a:t>
            </a:r>
          </a:p>
        </p:txBody>
      </p:sp>
      <p:sp>
        <p:nvSpPr>
          <p:cNvPr id="14340" name="Rectangle 3"/>
          <p:cNvSpPr>
            <a:spLocks noGrp="1" noChangeArrowheads="1"/>
          </p:cNvSpPr>
          <p:nvPr>
            <p:ph type="body" idx="1"/>
          </p:nvPr>
        </p:nvSpPr>
        <p:spPr>
          <a:xfrm>
            <a:off x="152400" y="762000"/>
            <a:ext cx="8915400" cy="5943600"/>
          </a:xfrm>
        </p:spPr>
        <p:txBody>
          <a:bodyPr/>
          <a:lstStyle/>
          <a:p>
            <a:pPr algn="just">
              <a:lnSpc>
                <a:spcPct val="90000"/>
              </a:lnSpc>
            </a:pPr>
            <a:r>
              <a:rPr lang="en-US" altLang="en-US" sz="2000" dirty="0" smtClean="0"/>
              <a:t>Suppose that we have a procedure, called IMUL2, who’s task is to multiply two signed numbers and return the result into EAX.</a:t>
            </a:r>
          </a:p>
          <a:p>
            <a:pPr algn="just">
              <a:lnSpc>
                <a:spcPct val="90000"/>
              </a:lnSpc>
            </a:pPr>
            <a:endParaRPr lang="en-US" altLang="en-US" sz="2000" dirty="0" smtClean="0"/>
          </a:p>
          <a:p>
            <a:pPr lvl="1" algn="just">
              <a:lnSpc>
                <a:spcPct val="90000"/>
              </a:lnSpc>
            </a:pPr>
            <a:r>
              <a:rPr lang="en-US" altLang="en-US" sz="2000" dirty="0" smtClean="0"/>
              <a:t>The </a:t>
            </a:r>
            <a:r>
              <a:rPr lang="en-US" altLang="en-US" sz="2000" b="1" i="1" dirty="0" smtClean="0">
                <a:solidFill>
                  <a:srgbClr val="FF0000"/>
                </a:solidFill>
              </a:rPr>
              <a:t>caller</a:t>
            </a:r>
            <a:r>
              <a:rPr lang="en-US" altLang="en-US" sz="2000" dirty="0" smtClean="0"/>
              <a:t> calls </a:t>
            </a:r>
            <a:r>
              <a:rPr lang="en-US" altLang="en-US" sz="2000" dirty="0" smtClean="0">
                <a:solidFill>
                  <a:srgbClr val="FF0000"/>
                </a:solidFill>
              </a:rPr>
              <a:t>IMUL2</a:t>
            </a:r>
            <a:r>
              <a:rPr lang="en-US" altLang="en-US" sz="2000" dirty="0" smtClean="0"/>
              <a:t> with parameters </a:t>
            </a:r>
            <a:r>
              <a:rPr lang="en-US" altLang="en-US" sz="2000" dirty="0" err="1" smtClean="0">
                <a:solidFill>
                  <a:srgbClr val="FF0000"/>
                </a:solidFill>
              </a:rPr>
              <a:t>varA</a:t>
            </a:r>
            <a:r>
              <a:rPr lang="en-US" altLang="en-US" sz="2000" dirty="0" smtClean="0"/>
              <a:t> and </a:t>
            </a:r>
            <a:r>
              <a:rPr lang="en-US" altLang="en-US" sz="2000" dirty="0" err="1" smtClean="0">
                <a:solidFill>
                  <a:srgbClr val="FF0000"/>
                </a:solidFill>
              </a:rPr>
              <a:t>varB</a:t>
            </a:r>
            <a:r>
              <a:rPr lang="en-US" altLang="en-US" sz="2000" dirty="0" smtClean="0"/>
              <a:t> like this:</a:t>
            </a:r>
          </a:p>
          <a:p>
            <a:pPr lvl="2" algn="just">
              <a:lnSpc>
                <a:spcPct val="90000"/>
              </a:lnSpc>
            </a:pPr>
            <a:r>
              <a:rPr lang="en-US" altLang="en-US" sz="1800" dirty="0" smtClean="0"/>
              <a:t>push </a:t>
            </a:r>
            <a:r>
              <a:rPr lang="en-US" altLang="en-US" sz="1800" dirty="0" err="1" smtClean="0"/>
              <a:t>varA</a:t>
            </a:r>
            <a:r>
              <a:rPr lang="en-US" altLang="en-US" sz="1800" dirty="0" smtClean="0"/>
              <a:t> ;push a </a:t>
            </a:r>
            <a:r>
              <a:rPr lang="en-US" altLang="en-US" sz="1800" dirty="0" err="1" smtClean="0"/>
              <a:t>dword</a:t>
            </a:r>
            <a:r>
              <a:rPr lang="en-US" altLang="en-US" sz="1800" dirty="0" smtClean="0"/>
              <a:t> variable</a:t>
            </a:r>
          </a:p>
          <a:p>
            <a:pPr lvl="2" algn="just">
              <a:lnSpc>
                <a:spcPct val="90000"/>
              </a:lnSpc>
            </a:pPr>
            <a:r>
              <a:rPr lang="en-US" altLang="en-US" sz="1800" dirty="0" smtClean="0"/>
              <a:t>push </a:t>
            </a:r>
            <a:r>
              <a:rPr lang="en-US" altLang="en-US" sz="1800" dirty="0" err="1" smtClean="0"/>
              <a:t>varB</a:t>
            </a:r>
            <a:r>
              <a:rPr lang="en-US" altLang="en-US" sz="1800" dirty="0" smtClean="0"/>
              <a:t> ;another </a:t>
            </a:r>
            <a:r>
              <a:rPr lang="en-US" altLang="en-US" sz="1800" dirty="0" err="1" smtClean="0"/>
              <a:t>dword</a:t>
            </a:r>
            <a:r>
              <a:rPr lang="en-US" altLang="en-US" sz="1800" dirty="0" smtClean="0"/>
              <a:t> variable</a:t>
            </a:r>
          </a:p>
          <a:p>
            <a:pPr lvl="2" algn="just">
              <a:lnSpc>
                <a:spcPct val="90000"/>
              </a:lnSpc>
            </a:pPr>
            <a:r>
              <a:rPr lang="en-US" altLang="en-US" sz="1800" dirty="0" smtClean="0">
                <a:solidFill>
                  <a:srgbClr val="0000FF"/>
                </a:solidFill>
              </a:rPr>
              <a:t>call IMUL2 </a:t>
            </a:r>
            <a:r>
              <a:rPr lang="en-US" altLang="en-US" sz="1800" dirty="0" smtClean="0"/>
              <a:t>;result in EAX, stack unchanged</a:t>
            </a:r>
          </a:p>
          <a:p>
            <a:pPr lvl="2" algn="just">
              <a:lnSpc>
                <a:spcPct val="90000"/>
              </a:lnSpc>
            </a:pPr>
            <a:r>
              <a:rPr lang="en-US" altLang="en-US" sz="1800" dirty="0" smtClean="0">
                <a:solidFill>
                  <a:srgbClr val="FF0000"/>
                </a:solidFill>
              </a:rPr>
              <a:t>add esp,8 ; clean the stack (i.e. restore ESP)</a:t>
            </a:r>
          </a:p>
          <a:p>
            <a:pPr lvl="2" algn="just">
              <a:lnSpc>
                <a:spcPct val="90000"/>
              </a:lnSpc>
            </a:pPr>
            <a:endParaRPr lang="en-US" altLang="en-US" sz="1800" dirty="0" smtClean="0"/>
          </a:p>
          <a:p>
            <a:pPr algn="just">
              <a:lnSpc>
                <a:spcPct val="90000"/>
              </a:lnSpc>
            </a:pPr>
            <a:r>
              <a:rPr lang="en-US" altLang="en-US" sz="2000" dirty="0" smtClean="0"/>
              <a:t>We have assumed that IMUL2 did not changed the stack:</a:t>
            </a:r>
          </a:p>
          <a:p>
            <a:pPr lvl="1" algn="just">
              <a:lnSpc>
                <a:spcPct val="90000"/>
              </a:lnSpc>
            </a:pPr>
            <a:r>
              <a:rPr lang="en-US" altLang="en-US" sz="2000" dirty="0" smtClean="0"/>
              <a:t>ESP just after returning from IMUL2 is pointing to the same place as it was just before calling IMUL2.</a:t>
            </a:r>
          </a:p>
          <a:p>
            <a:pPr algn="just">
              <a:lnSpc>
                <a:spcPct val="90000"/>
              </a:lnSpc>
            </a:pPr>
            <a:r>
              <a:rPr lang="en-US" altLang="en-US" sz="2000" dirty="0" smtClean="0"/>
              <a:t>But, since 8 bytes of parameters were pushed on the stack, we need to increase ESP by 8 after returning from IMUL2</a:t>
            </a:r>
          </a:p>
          <a:p>
            <a:pPr lvl="1" algn="just">
              <a:lnSpc>
                <a:spcPct val="90000"/>
              </a:lnSpc>
            </a:pPr>
            <a:r>
              <a:rPr lang="en-US" altLang="en-US" sz="2000" dirty="0" smtClean="0"/>
              <a:t>Otherwise, ESP would be decreased by 8 at each IMUL2 usage and, consequently, the stack could overflow if the 3 first statements were inside a loop</a:t>
            </a:r>
          </a:p>
          <a:p>
            <a:pPr lvl="1" algn="just">
              <a:lnSpc>
                <a:spcPct val="90000"/>
              </a:lnSpc>
            </a:pPr>
            <a:r>
              <a:rPr lang="en-US" altLang="en-US" sz="2000" dirty="0" smtClean="0">
                <a:solidFill>
                  <a:srgbClr val="FF0000"/>
                </a:solidFill>
              </a:rPr>
              <a:t>We say that the stack has been restored by the caller</a:t>
            </a:r>
          </a:p>
          <a:p>
            <a:pPr lvl="1" algn="just">
              <a:lnSpc>
                <a:spcPct val="90000"/>
              </a:lnSpc>
            </a:pPr>
            <a:r>
              <a:rPr lang="en-US" altLang="en-US" sz="2000" dirty="0" smtClean="0">
                <a:solidFill>
                  <a:srgbClr val="FF0000"/>
                </a:solidFill>
              </a:rPr>
              <a:t>This is the method used by C/C++ compilers</a:t>
            </a:r>
            <a:endParaRPr lang="en-US" altLang="en-US" sz="2000" b="1" dirty="0" smtClean="0">
              <a:solidFill>
                <a:schemeClr val="folHlink"/>
              </a:solidFill>
            </a:endParaRPr>
          </a:p>
        </p:txBody>
      </p:sp>
    </p:spTree>
    <p:extLst>
      <p:ext uri="{BB962C8B-B14F-4D97-AF65-F5344CB8AC3E}">
        <p14:creationId xmlns:p14="http://schemas.microsoft.com/office/powerpoint/2010/main" val="443332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372D5511-73E0-4617-8B6A-07D45B114DC0}" type="slidenum">
              <a:rPr lang="en-US" altLang="en-US">
                <a:solidFill>
                  <a:srgbClr val="FFFFFF"/>
                </a:solidFill>
              </a:rPr>
              <a:pPr/>
              <a:t>30</a:t>
            </a:fld>
            <a:endParaRPr lang="en-US" altLang="en-US">
              <a:solidFill>
                <a:srgbClr val="FFFFFF"/>
              </a:solidFill>
            </a:endParaRPr>
          </a:p>
        </p:txBody>
      </p:sp>
      <p:sp>
        <p:nvSpPr>
          <p:cNvPr id="156674" name="Rectangle 2"/>
          <p:cNvSpPr>
            <a:spLocks noGrp="1" noChangeArrowheads="1"/>
          </p:cNvSpPr>
          <p:nvPr>
            <p:ph type="title"/>
          </p:nvPr>
        </p:nvSpPr>
        <p:spPr/>
        <p:txBody>
          <a:bodyPr/>
          <a:lstStyle/>
          <a:p>
            <a:r>
              <a:rPr lang="en-US" altLang="en-US"/>
              <a:t>Non-Doubleword Local Variables</a:t>
            </a:r>
          </a:p>
        </p:txBody>
      </p:sp>
      <p:sp>
        <p:nvSpPr>
          <p:cNvPr id="156675" name="Rectangle 3"/>
          <p:cNvSpPr>
            <a:spLocks noGrp="1" noChangeArrowheads="1"/>
          </p:cNvSpPr>
          <p:nvPr>
            <p:ph type="body" idx="1"/>
          </p:nvPr>
        </p:nvSpPr>
        <p:spPr>
          <a:xfrm>
            <a:off x="685800" y="1295400"/>
            <a:ext cx="7772400" cy="4495800"/>
          </a:xfrm>
        </p:spPr>
        <p:txBody>
          <a:bodyPr/>
          <a:lstStyle/>
          <a:p>
            <a:r>
              <a:rPr lang="en-US" altLang="en-US"/>
              <a:t>Local variables can be different sizes</a:t>
            </a:r>
          </a:p>
          <a:p>
            <a:r>
              <a:rPr lang="en-US" altLang="en-US"/>
              <a:t>How created in the stack by LOCAL directive:</a:t>
            </a:r>
          </a:p>
          <a:p>
            <a:pPr lvl="1"/>
            <a:r>
              <a:rPr lang="en-US" altLang="en-US"/>
              <a:t>8-bit: assigned to next available byte</a:t>
            </a:r>
          </a:p>
          <a:p>
            <a:pPr lvl="1"/>
            <a:r>
              <a:rPr lang="en-US" altLang="en-US"/>
              <a:t>16-bit: assigned to next even (word) boundary</a:t>
            </a:r>
          </a:p>
          <a:p>
            <a:pPr lvl="1"/>
            <a:r>
              <a:rPr lang="en-US" altLang="en-US"/>
              <a:t>32-bit: assigned to next doubleword boundary</a:t>
            </a:r>
          </a:p>
          <a:p>
            <a:endParaRPr lang="en-US" altLang="en-US"/>
          </a:p>
        </p:txBody>
      </p:sp>
    </p:spTree>
    <p:extLst>
      <p:ext uri="{BB962C8B-B14F-4D97-AF65-F5344CB8AC3E}">
        <p14:creationId xmlns:p14="http://schemas.microsoft.com/office/powerpoint/2010/main" val="2083256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13511614-7439-474A-83B3-130E9278DE9E}" type="slidenum">
              <a:rPr lang="en-US" altLang="en-US">
                <a:solidFill>
                  <a:srgbClr val="FFFFFF"/>
                </a:solidFill>
              </a:rPr>
              <a:pPr/>
              <a:t>31</a:t>
            </a:fld>
            <a:endParaRPr lang="en-US" altLang="en-US">
              <a:solidFill>
                <a:srgbClr val="FFFFFF"/>
              </a:solidFill>
            </a:endParaRPr>
          </a:p>
        </p:txBody>
      </p:sp>
      <p:sp>
        <p:nvSpPr>
          <p:cNvPr id="157698" name="Rectangle 2"/>
          <p:cNvSpPr>
            <a:spLocks noGrp="1" noChangeArrowheads="1"/>
          </p:cNvSpPr>
          <p:nvPr>
            <p:ph type="title"/>
          </p:nvPr>
        </p:nvSpPr>
        <p:spPr/>
        <p:txBody>
          <a:bodyPr/>
          <a:lstStyle/>
          <a:p>
            <a:r>
              <a:rPr lang="en-US" altLang="en-US"/>
              <a:t>Local Byte Variable</a:t>
            </a:r>
          </a:p>
        </p:txBody>
      </p:sp>
      <p:sp>
        <p:nvSpPr>
          <p:cNvPr id="157699" name="Rectangle 3"/>
          <p:cNvSpPr>
            <a:spLocks noGrp="1" noChangeArrowheads="1"/>
          </p:cNvSpPr>
          <p:nvPr>
            <p:ph type="body" idx="1"/>
          </p:nvPr>
        </p:nvSpPr>
        <p:spPr/>
        <p:txBody>
          <a:bodyPr/>
          <a:lstStyle/>
          <a:p>
            <a:pPr lvl="2"/>
            <a:endParaRPr lang="en-US" altLang="en-US">
              <a:solidFill>
                <a:schemeClr val="tx1"/>
              </a:solidFill>
            </a:endParaRPr>
          </a:p>
          <a:p>
            <a:pPr lvl="2"/>
            <a:r>
              <a:rPr lang="en-US" altLang="en-US">
                <a:solidFill>
                  <a:schemeClr val="tx1"/>
                </a:solidFill>
              </a:rPr>
              <a:t>Example1 PROC</a:t>
            </a:r>
          </a:p>
          <a:p>
            <a:pPr lvl="2"/>
            <a:r>
              <a:rPr lang="en-US" altLang="en-US">
                <a:solidFill>
                  <a:schemeClr val="tx1"/>
                </a:solidFill>
              </a:rPr>
              <a:t>   LOCAL var1:BYTE</a:t>
            </a:r>
          </a:p>
          <a:p>
            <a:pPr lvl="2"/>
            <a:r>
              <a:rPr lang="en-US" altLang="en-US">
                <a:solidFill>
                  <a:schemeClr val="tx1"/>
                </a:solidFill>
              </a:rPr>
              <a:t>   mov al,var1            ; [EBP - 1]</a:t>
            </a:r>
          </a:p>
          <a:p>
            <a:pPr lvl="2"/>
            <a:r>
              <a:rPr lang="en-US" altLang="en-US">
                <a:solidFill>
                  <a:schemeClr val="tx1"/>
                </a:solidFill>
              </a:rPr>
              <a:t>   ret</a:t>
            </a:r>
          </a:p>
          <a:p>
            <a:pPr lvl="2"/>
            <a:r>
              <a:rPr lang="en-US" altLang="en-US">
                <a:solidFill>
                  <a:schemeClr val="tx1"/>
                </a:solidFill>
              </a:rPr>
              <a:t>Example1 ENDP</a:t>
            </a:r>
          </a:p>
        </p:txBody>
      </p:sp>
      <p:pic>
        <p:nvPicPr>
          <p:cNvPr id="157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048000"/>
            <a:ext cx="287655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005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669B6B1F-1D1A-4C85-9F69-12A44B1CECD7}" type="slidenum">
              <a:rPr lang="en-US" altLang="en-US">
                <a:solidFill>
                  <a:srgbClr val="FFFFFF"/>
                </a:solidFill>
              </a:rPr>
              <a:pPr/>
              <a:t>32</a:t>
            </a:fld>
            <a:endParaRPr lang="en-US" altLang="en-US">
              <a:solidFill>
                <a:srgbClr val="FFFFFF"/>
              </a:solidFill>
            </a:endParaRPr>
          </a:p>
        </p:txBody>
      </p:sp>
      <p:sp>
        <p:nvSpPr>
          <p:cNvPr id="158722" name="Rectangle 2"/>
          <p:cNvSpPr>
            <a:spLocks noGrp="1" noChangeArrowheads="1"/>
          </p:cNvSpPr>
          <p:nvPr>
            <p:ph type="title"/>
          </p:nvPr>
        </p:nvSpPr>
        <p:spPr/>
        <p:txBody>
          <a:bodyPr/>
          <a:lstStyle/>
          <a:p>
            <a:r>
              <a:rPr lang="en-US" altLang="en-US"/>
              <a:t>WriteStackFrame Procedure</a:t>
            </a:r>
          </a:p>
        </p:txBody>
      </p:sp>
      <p:sp>
        <p:nvSpPr>
          <p:cNvPr id="158723" name="Rectangle 3"/>
          <p:cNvSpPr>
            <a:spLocks noGrp="1" noChangeArrowheads="1"/>
          </p:cNvSpPr>
          <p:nvPr>
            <p:ph type="body" idx="1"/>
          </p:nvPr>
        </p:nvSpPr>
        <p:spPr>
          <a:xfrm>
            <a:off x="304800" y="1143000"/>
            <a:ext cx="8458200" cy="4495800"/>
          </a:xfrm>
        </p:spPr>
        <p:txBody>
          <a:bodyPr/>
          <a:lstStyle/>
          <a:p>
            <a:r>
              <a:rPr lang="en-US" altLang="en-US" dirty="0"/>
              <a:t>Displays contents of current stack </a:t>
            </a:r>
            <a:r>
              <a:rPr lang="en-US" altLang="en-US" dirty="0" smtClean="0"/>
              <a:t>frame</a:t>
            </a:r>
          </a:p>
          <a:p>
            <a:endParaRPr lang="en-US" altLang="en-US" dirty="0"/>
          </a:p>
          <a:p>
            <a:pPr lvl="1"/>
            <a:r>
              <a:rPr lang="en-US" altLang="en-US" dirty="0"/>
              <a:t>Prototype</a:t>
            </a:r>
            <a:r>
              <a:rPr lang="en-US" altLang="en-US" dirty="0" smtClean="0"/>
              <a:t>:</a:t>
            </a:r>
          </a:p>
          <a:p>
            <a:pPr lvl="1"/>
            <a:endParaRPr lang="en-US" altLang="en-US" dirty="0"/>
          </a:p>
          <a:p>
            <a:pPr lvl="2"/>
            <a:endParaRPr lang="en-US" altLang="en-US" dirty="0">
              <a:solidFill>
                <a:schemeClr val="tx1"/>
              </a:solidFill>
            </a:endParaRPr>
          </a:p>
          <a:p>
            <a:pPr lvl="2"/>
            <a:r>
              <a:rPr lang="en-US" altLang="en-US" dirty="0" err="1">
                <a:solidFill>
                  <a:schemeClr val="tx1"/>
                </a:solidFill>
              </a:rPr>
              <a:t>WriteStackFrame</a:t>
            </a:r>
            <a:r>
              <a:rPr lang="en-US" altLang="en-US" dirty="0">
                <a:solidFill>
                  <a:schemeClr val="tx1"/>
                </a:solidFill>
              </a:rPr>
              <a:t> PROTO,</a:t>
            </a:r>
          </a:p>
          <a:p>
            <a:pPr lvl="2"/>
            <a:r>
              <a:rPr lang="en-US" altLang="en-US" dirty="0">
                <a:solidFill>
                  <a:schemeClr val="tx1"/>
                </a:solidFill>
              </a:rPr>
              <a:t>  </a:t>
            </a:r>
            <a:r>
              <a:rPr lang="en-US" altLang="en-US" dirty="0" err="1">
                <a:solidFill>
                  <a:schemeClr val="tx1"/>
                </a:solidFill>
              </a:rPr>
              <a:t>numParam:DWORD</a:t>
            </a:r>
            <a:r>
              <a:rPr lang="en-US" altLang="en-US" dirty="0">
                <a:solidFill>
                  <a:schemeClr val="tx1"/>
                </a:solidFill>
              </a:rPr>
              <a:t>,     ; number of passed parameters</a:t>
            </a:r>
          </a:p>
          <a:p>
            <a:pPr lvl="2"/>
            <a:r>
              <a:rPr lang="en-US" altLang="en-US" dirty="0">
                <a:solidFill>
                  <a:schemeClr val="tx1"/>
                </a:solidFill>
              </a:rPr>
              <a:t>  </a:t>
            </a:r>
            <a:r>
              <a:rPr lang="en-US" altLang="en-US" dirty="0" err="1">
                <a:solidFill>
                  <a:schemeClr val="tx1"/>
                </a:solidFill>
              </a:rPr>
              <a:t>numLocalVal</a:t>
            </a:r>
            <a:r>
              <a:rPr lang="en-US" altLang="en-US" dirty="0">
                <a:solidFill>
                  <a:schemeClr val="tx1"/>
                </a:solidFill>
              </a:rPr>
              <a:t>: DWORD, ; number of </a:t>
            </a:r>
            <a:r>
              <a:rPr lang="en-US" altLang="en-US" dirty="0" err="1">
                <a:solidFill>
                  <a:schemeClr val="tx1"/>
                </a:solidFill>
              </a:rPr>
              <a:t>DWordLocal</a:t>
            </a:r>
            <a:r>
              <a:rPr lang="en-US" altLang="en-US" dirty="0">
                <a:solidFill>
                  <a:schemeClr val="tx1"/>
                </a:solidFill>
              </a:rPr>
              <a:t> variables</a:t>
            </a:r>
          </a:p>
          <a:p>
            <a:pPr lvl="2"/>
            <a:r>
              <a:rPr lang="en-US" altLang="en-US" dirty="0">
                <a:solidFill>
                  <a:schemeClr val="tx1"/>
                </a:solidFill>
              </a:rPr>
              <a:t>  </a:t>
            </a:r>
            <a:r>
              <a:rPr lang="en-US" altLang="en-US" dirty="0" err="1">
                <a:solidFill>
                  <a:schemeClr val="tx1"/>
                </a:solidFill>
              </a:rPr>
              <a:t>numSavedReg</a:t>
            </a:r>
            <a:r>
              <a:rPr lang="en-US" altLang="en-US" dirty="0">
                <a:solidFill>
                  <a:schemeClr val="tx1"/>
                </a:solidFill>
              </a:rPr>
              <a:t>: DWORD  ; number of saved registers</a:t>
            </a:r>
          </a:p>
        </p:txBody>
      </p:sp>
    </p:spTree>
    <p:extLst>
      <p:ext uri="{BB962C8B-B14F-4D97-AF65-F5344CB8AC3E}">
        <p14:creationId xmlns:p14="http://schemas.microsoft.com/office/powerpoint/2010/main" val="463274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940921BB-3BE0-426E-9912-25EC40E236AD}" type="slidenum">
              <a:rPr lang="en-US" altLang="en-US">
                <a:solidFill>
                  <a:srgbClr val="FFFFFF"/>
                </a:solidFill>
              </a:rPr>
              <a:pPr/>
              <a:t>33</a:t>
            </a:fld>
            <a:endParaRPr lang="en-US" altLang="en-US">
              <a:solidFill>
                <a:srgbClr val="FFFFFF"/>
              </a:solidFill>
            </a:endParaRPr>
          </a:p>
        </p:txBody>
      </p:sp>
      <p:sp>
        <p:nvSpPr>
          <p:cNvPr id="159746" name="Rectangle 2"/>
          <p:cNvSpPr>
            <a:spLocks noGrp="1" noChangeArrowheads="1"/>
          </p:cNvSpPr>
          <p:nvPr>
            <p:ph type="title"/>
          </p:nvPr>
        </p:nvSpPr>
        <p:spPr/>
        <p:txBody>
          <a:bodyPr/>
          <a:lstStyle/>
          <a:p>
            <a:r>
              <a:rPr lang="en-US" altLang="en-US"/>
              <a:t>WriteStackFrame Example</a:t>
            </a:r>
          </a:p>
        </p:txBody>
      </p:sp>
      <p:sp>
        <p:nvSpPr>
          <p:cNvPr id="159747" name="Rectangle 3"/>
          <p:cNvSpPr>
            <a:spLocks noGrp="1" noChangeArrowheads="1"/>
          </p:cNvSpPr>
          <p:nvPr>
            <p:ph type="body" idx="1"/>
          </p:nvPr>
        </p:nvSpPr>
        <p:spPr>
          <a:xfrm>
            <a:off x="152400" y="1066800"/>
            <a:ext cx="8839200" cy="5257800"/>
          </a:xfrm>
        </p:spPr>
        <p:txBody>
          <a:bodyPr/>
          <a:lstStyle/>
          <a:p>
            <a:pPr marL="1138238" lvl="2" indent="-280988">
              <a:lnSpc>
                <a:spcPct val="90000"/>
              </a:lnSpc>
            </a:pPr>
            <a:r>
              <a:rPr lang="en-US" altLang="en-US" dirty="0">
                <a:solidFill>
                  <a:schemeClr val="tx1"/>
                </a:solidFill>
              </a:rPr>
              <a:t>main PROC</a:t>
            </a:r>
          </a:p>
          <a:p>
            <a:pPr marL="1138238" lvl="2" indent="-280988">
              <a:lnSpc>
                <a:spcPct val="90000"/>
              </a:lnSpc>
            </a:pPr>
            <a:r>
              <a:rPr lang="en-US" altLang="en-US" dirty="0">
                <a:solidFill>
                  <a:schemeClr val="tx1"/>
                </a:solidFill>
              </a:rPr>
              <a:t>	</a:t>
            </a:r>
            <a:r>
              <a:rPr lang="en-US" altLang="en-US" dirty="0" err="1">
                <a:solidFill>
                  <a:schemeClr val="tx1"/>
                </a:solidFill>
              </a:rPr>
              <a:t>mov</a:t>
            </a:r>
            <a:r>
              <a:rPr lang="en-US" altLang="en-US" dirty="0">
                <a:solidFill>
                  <a:schemeClr val="tx1"/>
                </a:solidFill>
              </a:rPr>
              <a:t> </a:t>
            </a:r>
            <a:r>
              <a:rPr lang="en-US" altLang="en-US" dirty="0" err="1">
                <a:solidFill>
                  <a:schemeClr val="tx1"/>
                </a:solidFill>
              </a:rPr>
              <a:t>eax</a:t>
            </a:r>
            <a:r>
              <a:rPr lang="en-US" altLang="en-US" dirty="0">
                <a:solidFill>
                  <a:schemeClr val="tx1"/>
                </a:solidFill>
              </a:rPr>
              <a:t>, 0EAEAEAEAh</a:t>
            </a:r>
          </a:p>
          <a:p>
            <a:pPr marL="1138238" lvl="2" indent="-280988">
              <a:lnSpc>
                <a:spcPct val="90000"/>
              </a:lnSpc>
            </a:pPr>
            <a:r>
              <a:rPr lang="en-US" altLang="en-US" dirty="0">
                <a:solidFill>
                  <a:schemeClr val="tx1"/>
                </a:solidFill>
              </a:rPr>
              <a:t>	</a:t>
            </a:r>
            <a:r>
              <a:rPr lang="en-US" altLang="en-US" dirty="0" err="1">
                <a:solidFill>
                  <a:schemeClr val="tx1"/>
                </a:solidFill>
              </a:rPr>
              <a:t>mov</a:t>
            </a:r>
            <a:r>
              <a:rPr lang="en-US" altLang="en-US" dirty="0">
                <a:solidFill>
                  <a:schemeClr val="tx1"/>
                </a:solidFill>
              </a:rPr>
              <a:t> </a:t>
            </a:r>
            <a:r>
              <a:rPr lang="en-US" altLang="en-US" dirty="0" err="1">
                <a:solidFill>
                  <a:schemeClr val="tx1"/>
                </a:solidFill>
              </a:rPr>
              <a:t>ebx</a:t>
            </a:r>
            <a:r>
              <a:rPr lang="en-US" altLang="en-US" dirty="0">
                <a:solidFill>
                  <a:schemeClr val="tx1"/>
                </a:solidFill>
              </a:rPr>
              <a:t>, 0EBEBEBEBh</a:t>
            </a:r>
          </a:p>
          <a:p>
            <a:pPr marL="1138238" lvl="2" indent="-280988">
              <a:lnSpc>
                <a:spcPct val="90000"/>
              </a:lnSpc>
            </a:pPr>
            <a:r>
              <a:rPr lang="en-US" altLang="en-US" dirty="0">
                <a:solidFill>
                  <a:schemeClr val="tx1"/>
                </a:solidFill>
              </a:rPr>
              <a:t>	INVOKE </a:t>
            </a:r>
            <a:r>
              <a:rPr lang="en-US" altLang="en-US" dirty="0" err="1">
                <a:solidFill>
                  <a:schemeClr val="tx1"/>
                </a:solidFill>
              </a:rPr>
              <a:t>aProc</a:t>
            </a:r>
            <a:r>
              <a:rPr lang="en-US" altLang="en-US" dirty="0">
                <a:solidFill>
                  <a:schemeClr val="tx1"/>
                </a:solidFill>
              </a:rPr>
              <a:t>, 1111h, 2222h</a:t>
            </a:r>
          </a:p>
          <a:p>
            <a:pPr marL="1138238" lvl="2" indent="-280988">
              <a:lnSpc>
                <a:spcPct val="90000"/>
              </a:lnSpc>
            </a:pPr>
            <a:r>
              <a:rPr lang="en-US" altLang="en-US" dirty="0">
                <a:solidFill>
                  <a:schemeClr val="tx1"/>
                </a:solidFill>
              </a:rPr>
              <a:t>	exit</a:t>
            </a:r>
          </a:p>
          <a:p>
            <a:pPr marL="1138238" lvl="2" indent="-280988">
              <a:lnSpc>
                <a:spcPct val="90000"/>
              </a:lnSpc>
            </a:pPr>
            <a:r>
              <a:rPr lang="en-US" altLang="en-US" dirty="0">
                <a:solidFill>
                  <a:schemeClr val="tx1"/>
                </a:solidFill>
              </a:rPr>
              <a:t>main ENDP</a:t>
            </a:r>
          </a:p>
          <a:p>
            <a:pPr marL="1138238" lvl="2" indent="-280988">
              <a:lnSpc>
                <a:spcPct val="90000"/>
              </a:lnSpc>
            </a:pPr>
            <a:endParaRPr lang="en-US" altLang="en-US" dirty="0" smtClean="0">
              <a:solidFill>
                <a:schemeClr val="tx1"/>
              </a:solidFill>
            </a:endParaRPr>
          </a:p>
          <a:p>
            <a:pPr marL="1138238" lvl="2" indent="-280988">
              <a:lnSpc>
                <a:spcPct val="90000"/>
              </a:lnSpc>
            </a:pPr>
            <a:endParaRPr lang="en-US" altLang="en-US" dirty="0">
              <a:solidFill>
                <a:schemeClr val="tx1"/>
              </a:solidFill>
            </a:endParaRPr>
          </a:p>
          <a:p>
            <a:pPr marL="1138238" lvl="2" indent="-280988">
              <a:lnSpc>
                <a:spcPct val="90000"/>
              </a:lnSpc>
            </a:pPr>
            <a:r>
              <a:rPr lang="en-US" altLang="en-US" dirty="0" err="1">
                <a:solidFill>
                  <a:schemeClr val="tx1"/>
                </a:solidFill>
              </a:rPr>
              <a:t>aProc</a:t>
            </a:r>
            <a:r>
              <a:rPr lang="en-US" altLang="en-US" dirty="0">
                <a:solidFill>
                  <a:schemeClr val="tx1"/>
                </a:solidFill>
              </a:rPr>
              <a:t> PROC USES </a:t>
            </a:r>
            <a:r>
              <a:rPr lang="en-US" altLang="en-US" dirty="0" err="1">
                <a:solidFill>
                  <a:schemeClr val="tx1"/>
                </a:solidFill>
              </a:rPr>
              <a:t>eax</a:t>
            </a:r>
            <a:r>
              <a:rPr lang="en-US" altLang="en-US" dirty="0">
                <a:solidFill>
                  <a:schemeClr val="tx1"/>
                </a:solidFill>
              </a:rPr>
              <a:t> </a:t>
            </a:r>
            <a:r>
              <a:rPr lang="en-US" altLang="en-US" dirty="0" err="1">
                <a:solidFill>
                  <a:schemeClr val="tx1"/>
                </a:solidFill>
              </a:rPr>
              <a:t>ebx</a:t>
            </a:r>
            <a:r>
              <a:rPr lang="en-US" altLang="en-US" dirty="0">
                <a:solidFill>
                  <a:schemeClr val="tx1"/>
                </a:solidFill>
              </a:rPr>
              <a:t>,</a:t>
            </a:r>
          </a:p>
          <a:p>
            <a:pPr marL="1138238" lvl="2" indent="-280988">
              <a:lnSpc>
                <a:spcPct val="90000"/>
              </a:lnSpc>
            </a:pPr>
            <a:r>
              <a:rPr lang="en-US" altLang="en-US" dirty="0">
                <a:solidFill>
                  <a:schemeClr val="tx1"/>
                </a:solidFill>
              </a:rPr>
              <a:t>	x: DWORD, y: DWORD</a:t>
            </a:r>
          </a:p>
          <a:p>
            <a:pPr marL="1138238" lvl="2" indent="-280988">
              <a:lnSpc>
                <a:spcPct val="90000"/>
              </a:lnSpc>
            </a:pPr>
            <a:r>
              <a:rPr lang="en-US" altLang="en-US" dirty="0">
                <a:solidFill>
                  <a:schemeClr val="tx1"/>
                </a:solidFill>
              </a:rPr>
              <a:t>	LOCAL a:DWORD, b:DWORD</a:t>
            </a:r>
          </a:p>
          <a:p>
            <a:pPr marL="1138238" lvl="2" indent="-280988">
              <a:lnSpc>
                <a:spcPct val="90000"/>
              </a:lnSpc>
            </a:pPr>
            <a:r>
              <a:rPr lang="en-US" altLang="en-US" dirty="0">
                <a:solidFill>
                  <a:schemeClr val="tx1"/>
                </a:solidFill>
              </a:rPr>
              <a:t>	PARAMS = 2</a:t>
            </a:r>
          </a:p>
          <a:p>
            <a:pPr marL="1138238" lvl="2" indent="-280988">
              <a:lnSpc>
                <a:spcPct val="90000"/>
              </a:lnSpc>
            </a:pPr>
            <a:r>
              <a:rPr lang="en-US" altLang="en-US" dirty="0">
                <a:solidFill>
                  <a:schemeClr val="tx1"/>
                </a:solidFill>
              </a:rPr>
              <a:t>	LOCALS = 2</a:t>
            </a:r>
          </a:p>
          <a:p>
            <a:pPr marL="1138238" lvl="2" indent="-280988">
              <a:lnSpc>
                <a:spcPct val="90000"/>
              </a:lnSpc>
            </a:pPr>
            <a:r>
              <a:rPr lang="en-US" altLang="en-US" dirty="0">
                <a:solidFill>
                  <a:schemeClr val="tx1"/>
                </a:solidFill>
              </a:rPr>
              <a:t>	SAVED_REGS = 2</a:t>
            </a:r>
          </a:p>
          <a:p>
            <a:pPr marL="1138238" lvl="2" indent="-280988">
              <a:lnSpc>
                <a:spcPct val="90000"/>
              </a:lnSpc>
            </a:pPr>
            <a:r>
              <a:rPr lang="en-US" altLang="en-US" dirty="0">
                <a:solidFill>
                  <a:schemeClr val="tx1"/>
                </a:solidFill>
              </a:rPr>
              <a:t>	</a:t>
            </a:r>
            <a:r>
              <a:rPr lang="en-US" altLang="en-US" dirty="0" err="1">
                <a:solidFill>
                  <a:schemeClr val="tx1"/>
                </a:solidFill>
              </a:rPr>
              <a:t>mov</a:t>
            </a:r>
            <a:r>
              <a:rPr lang="en-US" altLang="en-US" dirty="0">
                <a:solidFill>
                  <a:schemeClr val="tx1"/>
                </a:solidFill>
              </a:rPr>
              <a:t> a,0AAAAh</a:t>
            </a:r>
          </a:p>
          <a:p>
            <a:pPr marL="1138238" lvl="2" indent="-280988">
              <a:lnSpc>
                <a:spcPct val="90000"/>
              </a:lnSpc>
            </a:pPr>
            <a:r>
              <a:rPr lang="en-US" altLang="en-US" dirty="0">
                <a:solidFill>
                  <a:schemeClr val="tx1"/>
                </a:solidFill>
              </a:rPr>
              <a:t>	</a:t>
            </a:r>
            <a:r>
              <a:rPr lang="en-US" altLang="en-US" dirty="0" err="1">
                <a:solidFill>
                  <a:schemeClr val="tx1"/>
                </a:solidFill>
              </a:rPr>
              <a:t>mov</a:t>
            </a:r>
            <a:r>
              <a:rPr lang="en-US" altLang="en-US" dirty="0">
                <a:solidFill>
                  <a:schemeClr val="tx1"/>
                </a:solidFill>
              </a:rPr>
              <a:t> b,0BBBBh</a:t>
            </a:r>
          </a:p>
          <a:p>
            <a:pPr marL="1138238" lvl="2" indent="-280988">
              <a:lnSpc>
                <a:spcPct val="90000"/>
              </a:lnSpc>
            </a:pPr>
            <a:r>
              <a:rPr lang="en-US" altLang="en-US" dirty="0">
                <a:solidFill>
                  <a:schemeClr val="tx1"/>
                </a:solidFill>
              </a:rPr>
              <a:t>	INVOKE </a:t>
            </a:r>
            <a:r>
              <a:rPr lang="en-US" altLang="en-US" dirty="0" err="1">
                <a:solidFill>
                  <a:schemeClr val="tx1"/>
                </a:solidFill>
              </a:rPr>
              <a:t>WriteStackFrame</a:t>
            </a:r>
            <a:r>
              <a:rPr lang="en-US" altLang="en-US" dirty="0">
                <a:solidFill>
                  <a:schemeClr val="tx1"/>
                </a:solidFill>
              </a:rPr>
              <a:t>, PARAMS, LOCALS, SAVED_REGS</a:t>
            </a:r>
          </a:p>
        </p:txBody>
      </p:sp>
    </p:spTree>
    <p:extLst>
      <p:ext uri="{BB962C8B-B14F-4D97-AF65-F5344CB8AC3E}">
        <p14:creationId xmlns:p14="http://schemas.microsoft.com/office/powerpoint/2010/main" val="3733995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7DEC6EC3-001D-4949-AF16-3A1142FEF29B}" type="slidenum">
              <a:rPr lang="en-US" altLang="en-US">
                <a:solidFill>
                  <a:srgbClr val="FFFFFF"/>
                </a:solidFill>
              </a:rPr>
              <a:pPr/>
              <a:t>34</a:t>
            </a:fld>
            <a:endParaRPr lang="en-US" altLang="en-US">
              <a:solidFill>
                <a:srgbClr val="FFFFFF"/>
              </a:solidFill>
            </a:endParaRPr>
          </a:p>
        </p:txBody>
      </p:sp>
      <p:sp>
        <p:nvSpPr>
          <p:cNvPr id="77826" name="Rectangle 2"/>
          <p:cNvSpPr>
            <a:spLocks noGrp="1" noChangeArrowheads="1"/>
          </p:cNvSpPr>
          <p:nvPr>
            <p:ph type="title"/>
          </p:nvPr>
        </p:nvSpPr>
        <p:spPr>
          <a:xfrm>
            <a:off x="838200" y="3352800"/>
            <a:ext cx="7772400" cy="533400"/>
          </a:xfrm>
        </p:spPr>
        <p:txBody>
          <a:bodyPr/>
          <a:lstStyle/>
          <a:p>
            <a:r>
              <a:rPr lang="en-US" altLang="en-US">
                <a:latin typeface="Viner Hand ITC" pitchFamily="66" charset="0"/>
              </a:rPr>
              <a:t>53 68 75 72 79 6F</a:t>
            </a:r>
          </a:p>
        </p:txBody>
      </p:sp>
      <p:graphicFrame>
        <p:nvGraphicFramePr>
          <p:cNvPr id="77827" name="Object 3"/>
          <p:cNvGraphicFramePr>
            <a:graphicFrameLocks noChangeAspect="1"/>
          </p:cNvGraphicFramePr>
          <p:nvPr/>
        </p:nvGraphicFramePr>
        <p:xfrm>
          <a:off x="4114800" y="2438400"/>
          <a:ext cx="1295400" cy="688975"/>
        </p:xfrm>
        <a:graphic>
          <a:graphicData uri="http://schemas.openxmlformats.org/presentationml/2006/ole">
            <mc:AlternateContent xmlns:mc="http://schemas.openxmlformats.org/markup-compatibility/2006">
              <mc:Choice xmlns:v="urn:schemas-microsoft-com:vml" Requires="v">
                <p:oleObj spid="_x0000_s230436" name="Clip" r:id="rId3" imgW="4090320" imgH="2177640" progId="MS_ClipArt_Gallery.2">
                  <p:embed/>
                </p:oleObj>
              </mc:Choice>
              <mc:Fallback>
                <p:oleObj name="Clip" r:id="rId3" imgW="4090320" imgH="2177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47248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425BAE19-E08B-43C3-A5BD-0E4BC0188561}" type="slidenum">
              <a:rPr lang="en-US">
                <a:solidFill>
                  <a:srgbClr val="FF9966"/>
                </a:solidFill>
              </a:rPr>
              <a:pPr>
                <a:defRPr/>
              </a:pPr>
              <a:t>35</a:t>
            </a:fld>
            <a:endParaRPr lang="en-US">
              <a:solidFill>
                <a:srgbClr val="FF9966"/>
              </a:solidFill>
            </a:endParaRPr>
          </a:p>
        </p:txBody>
      </p:sp>
      <p:sp>
        <p:nvSpPr>
          <p:cNvPr id="88066" name="Rectangle 2"/>
          <p:cNvSpPr>
            <a:spLocks noGrp="1" noChangeArrowheads="1"/>
          </p:cNvSpPr>
          <p:nvPr>
            <p:ph type="title"/>
          </p:nvPr>
        </p:nvSpPr>
        <p:spPr>
          <a:xfrm>
            <a:off x="990600" y="152400"/>
            <a:ext cx="7885113" cy="571500"/>
          </a:xfrm>
        </p:spPr>
        <p:txBody>
          <a:bodyPr/>
          <a:lstStyle/>
          <a:p>
            <a:pPr>
              <a:defRPr/>
            </a:pPr>
            <a:r>
              <a:rPr lang="en-US" dirty="0" smtClean="0"/>
              <a:t>Recursion</a:t>
            </a:r>
          </a:p>
        </p:txBody>
      </p:sp>
      <p:sp>
        <p:nvSpPr>
          <p:cNvPr id="18436" name="Rectangle 3"/>
          <p:cNvSpPr>
            <a:spLocks noGrp="1" noChangeArrowheads="1"/>
          </p:cNvSpPr>
          <p:nvPr>
            <p:ph type="body" idx="1"/>
          </p:nvPr>
        </p:nvSpPr>
        <p:spPr>
          <a:xfrm>
            <a:off x="152400" y="685800"/>
            <a:ext cx="8839200" cy="6019800"/>
          </a:xfrm>
        </p:spPr>
        <p:txBody>
          <a:bodyPr/>
          <a:lstStyle/>
          <a:p>
            <a:pPr algn="just"/>
            <a:r>
              <a:rPr lang="en-US" altLang="en-US" sz="2200" dirty="0" smtClean="0"/>
              <a:t>A recursive procedure is one that calls itself</a:t>
            </a:r>
          </a:p>
          <a:p>
            <a:pPr lvl="1" algn="just"/>
            <a:r>
              <a:rPr lang="en-US" altLang="en-US" sz="2200" dirty="0" smtClean="0"/>
              <a:t>Recursive procedures can easily be implemented in ASM when parameter passing is done via the stack </a:t>
            </a:r>
          </a:p>
          <a:p>
            <a:pPr lvl="1" algn="just"/>
            <a:endParaRPr lang="en-US" altLang="en-US" sz="2200" dirty="0" smtClean="0"/>
          </a:p>
          <a:p>
            <a:pPr algn="just"/>
            <a:r>
              <a:rPr lang="en-US" altLang="en-US" sz="2200" dirty="0" smtClean="0"/>
              <a:t>Ex: a C implementation of factorial:</a:t>
            </a:r>
          </a:p>
          <a:p>
            <a:pPr lvl="2" algn="just">
              <a:buFont typeface="Monotype Sorts" pitchFamily="2" charset="2"/>
              <a:buNone/>
            </a:pPr>
            <a:r>
              <a:rPr lang="en-US" altLang="en-US" sz="2200" dirty="0" err="1" smtClean="0"/>
              <a:t>int</a:t>
            </a:r>
            <a:r>
              <a:rPr lang="en-US" altLang="en-US" sz="2200" dirty="0" smtClean="0"/>
              <a:t> factorial(</a:t>
            </a:r>
            <a:r>
              <a:rPr lang="en-US" altLang="en-US" sz="2200" dirty="0" err="1" smtClean="0"/>
              <a:t>int</a:t>
            </a:r>
            <a:r>
              <a:rPr lang="en-US" altLang="en-US" sz="2200" dirty="0" smtClean="0"/>
              <a:t> n)</a:t>
            </a:r>
          </a:p>
          <a:p>
            <a:pPr lvl="2" algn="just">
              <a:buFont typeface="Monotype Sorts" pitchFamily="2" charset="2"/>
              <a:buNone/>
            </a:pPr>
            <a:r>
              <a:rPr lang="en-US" altLang="en-US" sz="2200" dirty="0" smtClean="0"/>
              <a:t>{</a:t>
            </a:r>
          </a:p>
          <a:p>
            <a:pPr lvl="2" algn="just">
              <a:buFont typeface="Monotype Sorts" pitchFamily="2" charset="2"/>
              <a:buNone/>
            </a:pPr>
            <a:r>
              <a:rPr lang="en-US" altLang="en-US" sz="2200" dirty="0" smtClean="0"/>
              <a:t>	if (n&lt;=1) { return 1; }		</a:t>
            </a:r>
          </a:p>
          <a:p>
            <a:pPr lvl="2" algn="just">
              <a:buFont typeface="Monotype Sorts" pitchFamily="2" charset="2"/>
              <a:buNone/>
            </a:pPr>
            <a:r>
              <a:rPr lang="en-US" altLang="en-US" sz="2200" dirty="0" smtClean="0"/>
              <a:t>	else { return n*factorial(n-1); }</a:t>
            </a:r>
          </a:p>
          <a:p>
            <a:pPr lvl="2" algn="just">
              <a:buFont typeface="Monotype Sorts" pitchFamily="2" charset="2"/>
              <a:buNone/>
            </a:pPr>
            <a:r>
              <a:rPr lang="en-US" altLang="en-US" sz="2200" dirty="0" smtClean="0"/>
              <a:t>}</a:t>
            </a:r>
          </a:p>
          <a:p>
            <a:pPr lvl="2" algn="just">
              <a:buFont typeface="Monotype Sorts" pitchFamily="2" charset="2"/>
              <a:buNone/>
            </a:pPr>
            <a:endParaRPr lang="en-US" altLang="en-US" sz="2200" dirty="0" smtClean="0"/>
          </a:p>
          <a:p>
            <a:pPr algn="just"/>
            <a:r>
              <a:rPr lang="en-US" altLang="en-US" sz="2200" dirty="0" smtClean="0"/>
              <a:t>An ASM caller needs to push the argument into the stack: </a:t>
            </a:r>
            <a:endParaRPr lang="en-US" altLang="en-US" sz="2600" dirty="0" smtClean="0"/>
          </a:p>
          <a:p>
            <a:pPr lvl="2" algn="just">
              <a:buFont typeface="Monotype Sorts" pitchFamily="2" charset="2"/>
              <a:buNone/>
            </a:pPr>
            <a:r>
              <a:rPr lang="en-US" altLang="en-US" sz="2200" dirty="0" smtClean="0"/>
              <a:t>push 5</a:t>
            </a:r>
          </a:p>
          <a:p>
            <a:pPr lvl="2" algn="just">
              <a:buFont typeface="Monotype Sorts" pitchFamily="2" charset="2"/>
              <a:buNone/>
            </a:pPr>
            <a:r>
              <a:rPr lang="en-US" altLang="en-US" sz="2200" dirty="0" smtClean="0"/>
              <a:t>call factorial ;result in EAX = 40320</a:t>
            </a:r>
          </a:p>
          <a:p>
            <a:pPr lvl="2" algn="just">
              <a:buFont typeface="Monotype Sorts" pitchFamily="2" charset="2"/>
              <a:buNone/>
            </a:pPr>
            <a:r>
              <a:rPr lang="en-US" altLang="en-US" sz="2200" dirty="0" smtClean="0"/>
              <a:t>add esp,4      ;restore the stack</a:t>
            </a:r>
          </a:p>
        </p:txBody>
      </p:sp>
    </p:spTree>
    <p:extLst>
      <p:ext uri="{BB962C8B-B14F-4D97-AF65-F5344CB8AC3E}">
        <p14:creationId xmlns:p14="http://schemas.microsoft.com/office/powerpoint/2010/main" val="15889262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10" name="Slide Number Placeholder 4"/>
          <p:cNvSpPr>
            <a:spLocks noGrp="1"/>
          </p:cNvSpPr>
          <p:nvPr>
            <p:ph type="sldNum" sz="quarter" idx="11"/>
          </p:nvPr>
        </p:nvSpPr>
        <p:spPr/>
        <p:txBody>
          <a:bodyPr/>
          <a:lstStyle/>
          <a:p>
            <a:fld id="{DC241509-080E-470E-9B79-1EB98F8852FE}" type="slidenum">
              <a:rPr lang="en-US" altLang="en-US">
                <a:solidFill>
                  <a:srgbClr val="FFFFFF"/>
                </a:solidFill>
              </a:rPr>
              <a:pPr/>
              <a:t>36</a:t>
            </a:fld>
            <a:endParaRPr lang="en-US" altLang="en-US">
              <a:solidFill>
                <a:srgbClr val="FFFFFF"/>
              </a:solidFill>
            </a:endParaRPr>
          </a:p>
        </p:txBody>
      </p:sp>
      <p:sp>
        <p:nvSpPr>
          <p:cNvPr id="100354" name="Rectangle 2"/>
          <p:cNvSpPr>
            <a:spLocks noGrp="1" noChangeArrowheads="1"/>
          </p:cNvSpPr>
          <p:nvPr>
            <p:ph type="title"/>
          </p:nvPr>
        </p:nvSpPr>
        <p:spPr/>
        <p:txBody>
          <a:bodyPr/>
          <a:lstStyle/>
          <a:p>
            <a:r>
              <a:rPr lang="en-US" altLang="en-US" dirty="0"/>
              <a:t>Recursively Calculating </a:t>
            </a:r>
            <a:r>
              <a:rPr lang="en-US" altLang="en-US" dirty="0" smtClean="0"/>
              <a:t>Sum 1 + … + n </a:t>
            </a:r>
            <a:endParaRPr lang="en-US" altLang="en-US" dirty="0"/>
          </a:p>
        </p:txBody>
      </p:sp>
      <p:sp>
        <p:nvSpPr>
          <p:cNvPr id="100356" name="Text Box 4"/>
          <p:cNvSpPr txBox="1">
            <a:spLocks noChangeArrowheads="1"/>
          </p:cNvSpPr>
          <p:nvPr/>
        </p:nvSpPr>
        <p:spPr bwMode="auto">
          <a:xfrm>
            <a:off x="838200" y="1752600"/>
            <a:ext cx="7239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40000"/>
              </a:lnSpc>
              <a:spcBef>
                <a:spcPct val="50000"/>
              </a:spcBef>
            </a:pPr>
            <a:r>
              <a:rPr lang="en-US" altLang="en-US" sz="1800" dirty="0" err="1">
                <a:solidFill>
                  <a:srgbClr val="FFFFFF"/>
                </a:solidFill>
                <a:latin typeface="Courier New" pitchFamily="49" charset="0"/>
              </a:rPr>
              <a:t>CalcSum</a:t>
            </a:r>
            <a:r>
              <a:rPr lang="en-US" altLang="en-US" sz="1800" dirty="0">
                <a:solidFill>
                  <a:srgbClr val="FFFFFF"/>
                </a:solidFill>
                <a:latin typeface="Courier New" pitchFamily="49" charset="0"/>
              </a:rPr>
              <a:t> PROC</a:t>
            </a:r>
          </a:p>
          <a:p>
            <a:pPr>
              <a:lnSpc>
                <a:spcPct val="40000"/>
              </a:lnSpc>
              <a:spcBef>
                <a:spcPct val="50000"/>
              </a:spcBef>
            </a:pPr>
            <a:r>
              <a:rPr lang="en-US" altLang="en-US" sz="1800" dirty="0">
                <a:solidFill>
                  <a:srgbClr val="FFFFFF"/>
                </a:solidFill>
                <a:latin typeface="Courier New" pitchFamily="49" charset="0"/>
              </a:rPr>
              <a:t>	</a:t>
            </a:r>
            <a:r>
              <a:rPr lang="en-US" altLang="en-US" sz="1800" dirty="0" err="1">
                <a:solidFill>
                  <a:srgbClr val="FFFFFF"/>
                </a:solidFill>
                <a:latin typeface="Courier New" pitchFamily="49" charset="0"/>
              </a:rPr>
              <a:t>cmp</a:t>
            </a:r>
            <a:r>
              <a:rPr lang="en-US" altLang="en-US" sz="1800" dirty="0">
                <a:solidFill>
                  <a:srgbClr val="FFFFFF"/>
                </a:solidFill>
                <a:latin typeface="Courier New" pitchFamily="49" charset="0"/>
              </a:rPr>
              <a:t> ecx,0	; check counter value</a:t>
            </a:r>
          </a:p>
          <a:p>
            <a:pPr lvl="1">
              <a:lnSpc>
                <a:spcPct val="40000"/>
              </a:lnSpc>
              <a:spcBef>
                <a:spcPct val="50000"/>
              </a:spcBef>
            </a:pPr>
            <a:r>
              <a:rPr lang="en-US" altLang="en-US" sz="1800" dirty="0" err="1">
                <a:solidFill>
                  <a:srgbClr val="FFFFFF"/>
                </a:solidFill>
                <a:latin typeface="Courier New" pitchFamily="49" charset="0"/>
              </a:rPr>
              <a:t>jz</a:t>
            </a:r>
            <a:r>
              <a:rPr lang="en-US" altLang="en-US" sz="1800" dirty="0">
                <a:solidFill>
                  <a:srgbClr val="FFFFFF"/>
                </a:solidFill>
                <a:latin typeface="Courier New" pitchFamily="49" charset="0"/>
              </a:rPr>
              <a:t> L2	; quit if zero</a:t>
            </a:r>
          </a:p>
          <a:p>
            <a:pPr lvl="1">
              <a:lnSpc>
                <a:spcPct val="40000"/>
              </a:lnSpc>
              <a:spcBef>
                <a:spcPct val="50000"/>
              </a:spcBef>
            </a:pPr>
            <a:r>
              <a:rPr lang="en-US" altLang="en-US" sz="1800" dirty="0">
                <a:solidFill>
                  <a:srgbClr val="FFFFFF"/>
                </a:solidFill>
                <a:latin typeface="Courier New" pitchFamily="49" charset="0"/>
              </a:rPr>
              <a:t>add </a:t>
            </a:r>
            <a:r>
              <a:rPr lang="en-US" altLang="en-US" sz="1800" dirty="0" err="1">
                <a:solidFill>
                  <a:srgbClr val="FFFFFF"/>
                </a:solidFill>
                <a:latin typeface="Courier New" pitchFamily="49" charset="0"/>
              </a:rPr>
              <a:t>eax,ecx</a:t>
            </a:r>
            <a:r>
              <a:rPr lang="en-US" altLang="en-US" sz="1800" dirty="0">
                <a:solidFill>
                  <a:srgbClr val="FFFFFF"/>
                </a:solidFill>
                <a:latin typeface="Courier New" pitchFamily="49" charset="0"/>
              </a:rPr>
              <a:t>	; otherwise, add to sum</a:t>
            </a:r>
          </a:p>
          <a:p>
            <a:pPr lvl="1">
              <a:lnSpc>
                <a:spcPct val="40000"/>
              </a:lnSpc>
              <a:spcBef>
                <a:spcPct val="50000"/>
              </a:spcBef>
            </a:pPr>
            <a:r>
              <a:rPr lang="en-US" altLang="en-US" sz="1800" dirty="0" err="1">
                <a:solidFill>
                  <a:srgbClr val="FFFFFF"/>
                </a:solidFill>
                <a:latin typeface="Courier New" pitchFamily="49" charset="0"/>
              </a:rPr>
              <a:t>dec</a:t>
            </a:r>
            <a:r>
              <a:rPr lang="en-US" altLang="en-US" sz="1800" dirty="0">
                <a:solidFill>
                  <a:srgbClr val="FFFFFF"/>
                </a:solidFill>
                <a:latin typeface="Courier New" pitchFamily="49" charset="0"/>
              </a:rPr>
              <a:t> </a:t>
            </a:r>
            <a:r>
              <a:rPr lang="en-US" altLang="en-US" sz="1800" dirty="0" err="1">
                <a:solidFill>
                  <a:srgbClr val="FFFFFF"/>
                </a:solidFill>
                <a:latin typeface="Courier New" pitchFamily="49" charset="0"/>
              </a:rPr>
              <a:t>ecx</a:t>
            </a:r>
            <a:r>
              <a:rPr lang="en-US" altLang="en-US" sz="1800" dirty="0">
                <a:solidFill>
                  <a:srgbClr val="FFFFFF"/>
                </a:solidFill>
                <a:latin typeface="Courier New" pitchFamily="49" charset="0"/>
              </a:rPr>
              <a:t>	; decrement counter</a:t>
            </a:r>
          </a:p>
          <a:p>
            <a:pPr lvl="1">
              <a:lnSpc>
                <a:spcPct val="40000"/>
              </a:lnSpc>
              <a:spcBef>
                <a:spcPct val="50000"/>
              </a:spcBef>
            </a:pPr>
            <a:r>
              <a:rPr lang="en-US" altLang="en-US" sz="1800" dirty="0">
                <a:solidFill>
                  <a:srgbClr val="FFCC66"/>
                </a:solidFill>
                <a:latin typeface="Courier New" pitchFamily="49" charset="0"/>
              </a:rPr>
              <a:t>call </a:t>
            </a:r>
            <a:r>
              <a:rPr lang="en-US" altLang="en-US" sz="1800" dirty="0" err="1">
                <a:solidFill>
                  <a:srgbClr val="FFCC66"/>
                </a:solidFill>
                <a:latin typeface="Courier New" pitchFamily="49" charset="0"/>
              </a:rPr>
              <a:t>CalcSum</a:t>
            </a:r>
            <a:r>
              <a:rPr lang="en-US" altLang="en-US" sz="1800" dirty="0">
                <a:solidFill>
                  <a:srgbClr val="FFFFFF"/>
                </a:solidFill>
                <a:latin typeface="Courier New" pitchFamily="49" charset="0"/>
              </a:rPr>
              <a:t>	; recursive call</a:t>
            </a:r>
          </a:p>
          <a:p>
            <a:pPr>
              <a:lnSpc>
                <a:spcPct val="40000"/>
              </a:lnSpc>
              <a:spcBef>
                <a:spcPct val="50000"/>
              </a:spcBef>
            </a:pPr>
            <a:r>
              <a:rPr lang="en-US" altLang="en-US" sz="1800" dirty="0">
                <a:solidFill>
                  <a:srgbClr val="FFFFFF"/>
                </a:solidFill>
                <a:latin typeface="Courier New" pitchFamily="49" charset="0"/>
              </a:rPr>
              <a:t>L2: ret</a:t>
            </a:r>
          </a:p>
          <a:p>
            <a:pPr>
              <a:lnSpc>
                <a:spcPct val="40000"/>
              </a:lnSpc>
              <a:spcBef>
                <a:spcPct val="50000"/>
              </a:spcBef>
            </a:pPr>
            <a:r>
              <a:rPr lang="en-US" altLang="en-US" sz="1800" dirty="0" err="1">
                <a:solidFill>
                  <a:srgbClr val="FFFFFF"/>
                </a:solidFill>
                <a:latin typeface="Courier New" pitchFamily="49" charset="0"/>
              </a:rPr>
              <a:t>CalcSum</a:t>
            </a:r>
            <a:r>
              <a:rPr lang="en-US" altLang="en-US" sz="1800" dirty="0">
                <a:solidFill>
                  <a:srgbClr val="FFFFFF"/>
                </a:solidFill>
                <a:latin typeface="Courier New" pitchFamily="49" charset="0"/>
              </a:rPr>
              <a:t> ENDP</a:t>
            </a:r>
          </a:p>
        </p:txBody>
      </p:sp>
      <p:sp>
        <p:nvSpPr>
          <p:cNvPr id="100357" name="Text Box 5"/>
          <p:cNvSpPr txBox="1">
            <a:spLocks noChangeArrowheads="1"/>
          </p:cNvSpPr>
          <p:nvPr/>
        </p:nvSpPr>
        <p:spPr bwMode="auto">
          <a:xfrm>
            <a:off x="685800" y="8382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b="0" dirty="0">
                <a:solidFill>
                  <a:srgbClr val="FFFFFF"/>
                </a:solidFill>
              </a:rPr>
              <a:t>The </a:t>
            </a:r>
            <a:r>
              <a:rPr lang="en-US" altLang="en-US" b="0" dirty="0" err="1">
                <a:solidFill>
                  <a:srgbClr val="FFFFFF"/>
                </a:solidFill>
              </a:rPr>
              <a:t>CalcSum</a:t>
            </a:r>
            <a:r>
              <a:rPr lang="en-US" altLang="en-US" b="0" dirty="0">
                <a:solidFill>
                  <a:srgbClr val="FFFFFF"/>
                </a:solidFill>
              </a:rPr>
              <a:t> procedure recursively calculates the sum </a:t>
            </a:r>
            <a:r>
              <a:rPr lang="en-US" altLang="en-US" b="0" dirty="0" smtClean="0">
                <a:solidFill>
                  <a:srgbClr val="FFFFFF"/>
                </a:solidFill>
              </a:rPr>
              <a:t>1+2+…+n. </a:t>
            </a:r>
            <a:r>
              <a:rPr lang="en-US" altLang="en-US" b="0" dirty="0">
                <a:solidFill>
                  <a:srgbClr val="FFFFFF"/>
                </a:solidFill>
              </a:rPr>
              <a:t>Receives: ECX = </a:t>
            </a:r>
            <a:r>
              <a:rPr lang="en-US" altLang="en-US" b="0" dirty="0" smtClean="0">
                <a:solidFill>
                  <a:srgbClr val="FFFFFF"/>
                </a:solidFill>
              </a:rPr>
              <a:t>count = n. </a:t>
            </a:r>
            <a:r>
              <a:rPr lang="en-US" altLang="en-US" b="0" dirty="0">
                <a:solidFill>
                  <a:srgbClr val="FFFFFF"/>
                </a:solidFill>
              </a:rPr>
              <a:t>Returns: EAX = sum</a:t>
            </a:r>
          </a:p>
        </p:txBody>
      </p:sp>
      <p:grpSp>
        <p:nvGrpSpPr>
          <p:cNvPr id="100360" name="Group 8"/>
          <p:cNvGrpSpPr>
            <a:grpSpLocks/>
          </p:cNvGrpSpPr>
          <p:nvPr/>
        </p:nvGrpSpPr>
        <p:grpSpPr bwMode="auto">
          <a:xfrm>
            <a:off x="152400" y="4038600"/>
            <a:ext cx="5486400" cy="1985963"/>
            <a:chOff x="720" y="2544"/>
            <a:chExt cx="3456" cy="1251"/>
          </a:xfrm>
        </p:grpSpPr>
        <p:pic>
          <p:nvPicPr>
            <p:cNvPr id="1003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2544"/>
              <a:ext cx="1728" cy="1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9" name="Text Box 7"/>
            <p:cNvSpPr txBox="1">
              <a:spLocks noChangeArrowheads="1"/>
            </p:cNvSpPr>
            <p:nvPr/>
          </p:nvSpPr>
          <p:spPr bwMode="auto">
            <a:xfrm>
              <a:off x="720" y="2976"/>
              <a:ext cx="153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b="0">
                  <a:solidFill>
                    <a:srgbClr val="FFFFFF"/>
                  </a:solidFill>
                </a:rPr>
                <a:t>Stack frame:</a:t>
              </a:r>
            </a:p>
          </p:txBody>
        </p:sp>
      </p:grpSp>
      <p:sp>
        <p:nvSpPr>
          <p:cNvPr id="100361" name="Text Box 9"/>
          <p:cNvSpPr txBox="1">
            <a:spLocks noChangeArrowheads="1"/>
          </p:cNvSpPr>
          <p:nvPr/>
        </p:nvSpPr>
        <p:spPr bwMode="auto">
          <a:xfrm>
            <a:off x="5943600" y="4419600"/>
            <a:ext cx="25908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700" b="0">
                <a:solidFill>
                  <a:srgbClr val="FFFFFF"/>
                </a:solidFill>
              </a:rPr>
              <a:t>View the </a:t>
            </a:r>
            <a:r>
              <a:rPr lang="en-US" altLang="en-US" sz="1700" b="0">
                <a:solidFill>
                  <a:srgbClr val="FFFFFF"/>
                </a:solidFill>
                <a:hlinkClick r:id="rId3"/>
              </a:rPr>
              <a:t>complete program</a:t>
            </a:r>
            <a:endParaRPr lang="en-US" altLang="en-US" sz="1700" b="0">
              <a:solidFill>
                <a:srgbClr val="FFFFFF"/>
              </a:solidFill>
            </a:endParaRPr>
          </a:p>
        </p:txBody>
      </p:sp>
    </p:spTree>
    <p:extLst>
      <p:ext uri="{BB962C8B-B14F-4D97-AF65-F5344CB8AC3E}">
        <p14:creationId xmlns:p14="http://schemas.microsoft.com/office/powerpoint/2010/main" val="3408732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0360"/>
                                        </p:tgtEl>
                                        <p:attrNameLst>
                                          <p:attrName>style.visibility</p:attrName>
                                        </p:attrNameLst>
                                      </p:cBhvr>
                                      <p:to>
                                        <p:strVal val="visible"/>
                                      </p:to>
                                    </p:set>
                                    <p:animEffect transition="in" filter="box(in)">
                                      <p:cBhvr>
                                        <p:cTn id="7" dur="500"/>
                                        <p:tgtEl>
                                          <p:spTgt spid="1003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0361"/>
                                        </p:tgtEl>
                                        <p:attrNameLst>
                                          <p:attrName>style.visibility</p:attrName>
                                        </p:attrNameLst>
                                      </p:cBhvr>
                                      <p:to>
                                        <p:strVal val="visible"/>
                                      </p:to>
                                    </p:set>
                                    <p:animEffect transition="in" filter="dissolve">
                                      <p:cBhvr>
                                        <p:cTn id="12" dur="500"/>
                                        <p:tgtEl>
                                          <p:spTgt spid="100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8" name="Slide Number Placeholder 4"/>
          <p:cNvSpPr>
            <a:spLocks noGrp="1"/>
          </p:cNvSpPr>
          <p:nvPr>
            <p:ph type="sldNum" sz="quarter" idx="11"/>
          </p:nvPr>
        </p:nvSpPr>
        <p:spPr/>
        <p:txBody>
          <a:bodyPr/>
          <a:lstStyle/>
          <a:p>
            <a:fld id="{7D31BAF3-A2F7-40FE-8837-F934584B95E8}" type="slidenum">
              <a:rPr lang="en-US" altLang="en-US">
                <a:solidFill>
                  <a:srgbClr val="FFFFFF"/>
                </a:solidFill>
              </a:rPr>
              <a:pPr/>
              <a:t>37</a:t>
            </a:fld>
            <a:endParaRPr lang="en-US" altLang="en-US">
              <a:solidFill>
                <a:srgbClr val="FFFFFF"/>
              </a:solidFill>
            </a:endParaRPr>
          </a:p>
        </p:txBody>
      </p:sp>
      <p:sp>
        <p:nvSpPr>
          <p:cNvPr id="101378" name="Rectangle 2"/>
          <p:cNvSpPr>
            <a:spLocks noGrp="1" noChangeArrowheads="1"/>
          </p:cNvSpPr>
          <p:nvPr>
            <p:ph type="title"/>
          </p:nvPr>
        </p:nvSpPr>
        <p:spPr/>
        <p:txBody>
          <a:bodyPr/>
          <a:lstStyle/>
          <a:p>
            <a:r>
              <a:rPr lang="en-US" altLang="en-US"/>
              <a:t>Calculating a Factorial</a:t>
            </a:r>
            <a:r>
              <a:rPr lang="en-US" altLang="en-US" sz="2400"/>
              <a:t>  (1 of 3)</a:t>
            </a:r>
            <a:endParaRPr lang="en-US" altLang="en-US"/>
          </a:p>
        </p:txBody>
      </p:sp>
      <p:sp>
        <p:nvSpPr>
          <p:cNvPr id="101380" name="Text Box 4"/>
          <p:cNvSpPr txBox="1">
            <a:spLocks noChangeArrowheads="1"/>
          </p:cNvSpPr>
          <p:nvPr/>
        </p:nvSpPr>
        <p:spPr bwMode="auto">
          <a:xfrm>
            <a:off x="609600" y="2133600"/>
            <a:ext cx="4724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dirty="0" err="1">
                <a:solidFill>
                  <a:srgbClr val="FFFFFF"/>
                </a:solidFill>
                <a:latin typeface="Courier New" pitchFamily="49" charset="0"/>
              </a:rPr>
              <a:t>int</a:t>
            </a:r>
            <a:r>
              <a:rPr lang="en-US" altLang="en-US" sz="1800" dirty="0">
                <a:solidFill>
                  <a:srgbClr val="FFFFFF"/>
                </a:solidFill>
                <a:latin typeface="Courier New" pitchFamily="49" charset="0"/>
              </a:rPr>
              <a:t> function factorial(</a:t>
            </a:r>
            <a:r>
              <a:rPr lang="en-US" altLang="en-US" sz="1800" dirty="0" err="1">
                <a:solidFill>
                  <a:srgbClr val="FFFFFF"/>
                </a:solidFill>
                <a:latin typeface="Courier New" pitchFamily="49" charset="0"/>
              </a:rPr>
              <a:t>int</a:t>
            </a:r>
            <a:r>
              <a:rPr lang="en-US" altLang="en-US" sz="1800" dirty="0">
                <a:solidFill>
                  <a:srgbClr val="FFFFFF"/>
                </a:solidFill>
                <a:latin typeface="Courier New" pitchFamily="49" charset="0"/>
              </a:rPr>
              <a:t> n)</a:t>
            </a:r>
          </a:p>
          <a:p>
            <a:pPr>
              <a:lnSpc>
                <a:spcPct val="50000"/>
              </a:lnSpc>
              <a:spcBef>
                <a:spcPct val="50000"/>
              </a:spcBef>
            </a:pPr>
            <a:r>
              <a:rPr lang="en-US" altLang="en-US" sz="1800" dirty="0">
                <a:solidFill>
                  <a:srgbClr val="FFFFFF"/>
                </a:solidFill>
                <a:latin typeface="Courier New" pitchFamily="49" charset="0"/>
              </a:rPr>
              <a:t>{</a:t>
            </a:r>
          </a:p>
          <a:p>
            <a:pPr>
              <a:lnSpc>
                <a:spcPct val="50000"/>
              </a:lnSpc>
              <a:spcBef>
                <a:spcPct val="50000"/>
              </a:spcBef>
            </a:pPr>
            <a:r>
              <a:rPr lang="en-US" altLang="en-US" sz="1800" dirty="0">
                <a:solidFill>
                  <a:srgbClr val="FFFFFF"/>
                </a:solidFill>
                <a:latin typeface="Courier New" pitchFamily="49" charset="0"/>
              </a:rPr>
              <a:t>	if(n == 0)</a:t>
            </a:r>
          </a:p>
          <a:p>
            <a:pPr>
              <a:lnSpc>
                <a:spcPct val="50000"/>
              </a:lnSpc>
              <a:spcBef>
                <a:spcPct val="50000"/>
              </a:spcBef>
            </a:pPr>
            <a:r>
              <a:rPr lang="en-US" altLang="en-US" sz="1800" dirty="0">
                <a:solidFill>
                  <a:srgbClr val="FFFFFF"/>
                </a:solidFill>
                <a:latin typeface="Courier New" pitchFamily="49" charset="0"/>
              </a:rPr>
              <a:t>	  return 1;</a:t>
            </a:r>
          </a:p>
          <a:p>
            <a:pPr>
              <a:lnSpc>
                <a:spcPct val="50000"/>
              </a:lnSpc>
              <a:spcBef>
                <a:spcPct val="50000"/>
              </a:spcBef>
            </a:pPr>
            <a:r>
              <a:rPr lang="en-US" altLang="en-US" sz="1800" dirty="0">
                <a:solidFill>
                  <a:srgbClr val="FFFFFF"/>
                </a:solidFill>
                <a:latin typeface="Courier New" pitchFamily="49" charset="0"/>
              </a:rPr>
              <a:t>	else</a:t>
            </a:r>
          </a:p>
          <a:p>
            <a:pPr>
              <a:lnSpc>
                <a:spcPct val="50000"/>
              </a:lnSpc>
              <a:spcBef>
                <a:spcPct val="50000"/>
              </a:spcBef>
            </a:pPr>
            <a:r>
              <a:rPr lang="en-US" altLang="en-US" sz="1800" dirty="0">
                <a:solidFill>
                  <a:srgbClr val="FFFFFF"/>
                </a:solidFill>
                <a:latin typeface="Courier New" pitchFamily="49" charset="0"/>
              </a:rPr>
              <a:t>	  return n * factorial(n-1);</a:t>
            </a:r>
          </a:p>
          <a:p>
            <a:pPr>
              <a:lnSpc>
                <a:spcPct val="50000"/>
              </a:lnSpc>
              <a:spcBef>
                <a:spcPct val="50000"/>
              </a:spcBef>
            </a:pPr>
            <a:r>
              <a:rPr lang="en-US" altLang="en-US" sz="1800" dirty="0">
                <a:solidFill>
                  <a:srgbClr val="FFFFFF"/>
                </a:solidFill>
                <a:latin typeface="Courier New" pitchFamily="49" charset="0"/>
              </a:rPr>
              <a:t>}</a:t>
            </a:r>
          </a:p>
        </p:txBody>
      </p:sp>
      <p:graphicFrame>
        <p:nvGraphicFramePr>
          <p:cNvPr id="101381" name="Object 5"/>
          <p:cNvGraphicFramePr>
            <a:graphicFrameLocks noChangeAspect="1"/>
          </p:cNvGraphicFramePr>
          <p:nvPr/>
        </p:nvGraphicFramePr>
        <p:xfrm>
          <a:off x="5638800" y="2133600"/>
          <a:ext cx="2919413" cy="3657600"/>
        </p:xfrm>
        <a:graphic>
          <a:graphicData uri="http://schemas.openxmlformats.org/presentationml/2006/ole">
            <mc:AlternateContent xmlns:mc="http://schemas.openxmlformats.org/markup-compatibility/2006">
              <mc:Choice xmlns:v="urn:schemas-microsoft-com:vml" Requires="v">
                <p:oleObj spid="_x0000_s225349" name="VISIO" r:id="rId3" imgW="1789920" imgH="2242800" progId="Visio.Drawing.6">
                  <p:embed/>
                </p:oleObj>
              </mc:Choice>
              <mc:Fallback>
                <p:oleObj name="VISIO" r:id="rId3" imgW="1789920" imgH="22428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133600"/>
                        <a:ext cx="2919413" cy="3657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82" name="Text Box 6"/>
          <p:cNvSpPr txBox="1">
            <a:spLocks noChangeArrowheads="1"/>
          </p:cNvSpPr>
          <p:nvPr/>
        </p:nvSpPr>
        <p:spPr bwMode="auto">
          <a:xfrm>
            <a:off x="609600" y="1143000"/>
            <a:ext cx="7543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b="0">
                <a:solidFill>
                  <a:srgbClr val="FFFFFF"/>
                </a:solidFill>
              </a:rPr>
              <a:t>This function calculates the factorial of integer </a:t>
            </a:r>
            <a:r>
              <a:rPr lang="en-US" altLang="en-US" b="0" i="1">
                <a:solidFill>
                  <a:srgbClr val="FFFFFF"/>
                </a:solidFill>
              </a:rPr>
              <a:t>n</a:t>
            </a:r>
            <a:r>
              <a:rPr lang="en-US" altLang="en-US" b="0">
                <a:solidFill>
                  <a:srgbClr val="FFFFFF"/>
                </a:solidFill>
              </a:rPr>
              <a:t>. A new value of </a:t>
            </a:r>
            <a:r>
              <a:rPr lang="en-US" altLang="en-US" b="0" i="1">
                <a:solidFill>
                  <a:srgbClr val="FFFFFF"/>
                </a:solidFill>
              </a:rPr>
              <a:t>n</a:t>
            </a:r>
            <a:r>
              <a:rPr lang="en-US" altLang="en-US" b="0">
                <a:solidFill>
                  <a:srgbClr val="FFFFFF"/>
                </a:solidFill>
              </a:rPr>
              <a:t> is saved in each stack frame:</a:t>
            </a:r>
          </a:p>
        </p:txBody>
      </p:sp>
      <p:sp>
        <p:nvSpPr>
          <p:cNvPr id="101383" name="Text Box 7"/>
          <p:cNvSpPr txBox="1">
            <a:spLocks noChangeArrowheads="1"/>
          </p:cNvSpPr>
          <p:nvPr/>
        </p:nvSpPr>
        <p:spPr bwMode="auto">
          <a:xfrm>
            <a:off x="609600" y="4495800"/>
            <a:ext cx="4648200"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b="0" dirty="0">
                <a:solidFill>
                  <a:srgbClr val="FFFFFF"/>
                </a:solidFill>
              </a:rPr>
              <a:t>As each call instance returns, the product it returns is multiplied by the previous value of </a:t>
            </a:r>
            <a:r>
              <a:rPr lang="en-US" altLang="en-US" b="0" i="1" dirty="0">
                <a:solidFill>
                  <a:srgbClr val="FFFFFF"/>
                </a:solidFill>
              </a:rPr>
              <a:t>n</a:t>
            </a:r>
            <a:r>
              <a:rPr lang="en-US" altLang="en-US" b="0" dirty="0" smtClean="0">
                <a:solidFill>
                  <a:srgbClr val="FFFFFF"/>
                </a:solidFill>
              </a:rPr>
              <a:t>.</a:t>
            </a:r>
          </a:p>
          <a:p>
            <a:pPr>
              <a:spcBef>
                <a:spcPct val="50000"/>
              </a:spcBef>
            </a:pPr>
            <a:r>
              <a:rPr lang="en-US" altLang="en-US" b="0" dirty="0">
                <a:solidFill>
                  <a:srgbClr val="FFFFFF"/>
                </a:solidFill>
              </a:rPr>
              <a:t>	</a:t>
            </a:r>
            <a:r>
              <a:rPr lang="en-US" altLang="en-US" b="0" dirty="0" smtClean="0">
                <a:solidFill>
                  <a:srgbClr val="FFFF00"/>
                </a:solidFill>
              </a:rPr>
              <a:t>Ex: </a:t>
            </a:r>
            <a:r>
              <a:rPr lang="en-US" altLang="en-US" b="0" i="1" dirty="0" smtClean="0">
                <a:solidFill>
                  <a:srgbClr val="FFFF00"/>
                </a:solidFill>
              </a:rPr>
              <a:t>n</a:t>
            </a:r>
            <a:r>
              <a:rPr lang="en-US" altLang="en-US" b="0" dirty="0" smtClean="0">
                <a:solidFill>
                  <a:srgbClr val="FFFF00"/>
                </a:solidFill>
              </a:rPr>
              <a:t>! for </a:t>
            </a:r>
            <a:r>
              <a:rPr lang="en-US" altLang="en-US" b="0" i="1" dirty="0" smtClean="0">
                <a:solidFill>
                  <a:srgbClr val="FFFF00"/>
                </a:solidFill>
              </a:rPr>
              <a:t>n</a:t>
            </a:r>
            <a:r>
              <a:rPr lang="en-US" altLang="en-US" b="0" dirty="0" smtClean="0">
                <a:solidFill>
                  <a:srgbClr val="FFFF00"/>
                </a:solidFill>
              </a:rPr>
              <a:t> = 5</a:t>
            </a:r>
            <a:endParaRPr lang="en-US" altLang="en-US" b="0" dirty="0">
              <a:solidFill>
                <a:srgbClr val="FFFF00"/>
              </a:solidFill>
            </a:endParaRPr>
          </a:p>
        </p:txBody>
      </p:sp>
    </p:spTree>
    <p:extLst>
      <p:ext uri="{BB962C8B-B14F-4D97-AF65-F5344CB8AC3E}">
        <p14:creationId xmlns:p14="http://schemas.microsoft.com/office/powerpoint/2010/main" val="4039684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1383"/>
                                        </p:tgtEl>
                                        <p:attrNameLst>
                                          <p:attrName>style.visibility</p:attrName>
                                        </p:attrNameLst>
                                      </p:cBhvr>
                                      <p:to>
                                        <p:strVal val="visible"/>
                                      </p:to>
                                    </p:set>
                                    <p:animEffect transition="in" filter="box(in)">
                                      <p:cBhvr>
                                        <p:cTn id="7" dur="500"/>
                                        <p:tgtEl>
                                          <p:spTgt spid="1013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1381"/>
                                        </p:tgtEl>
                                        <p:attrNameLst>
                                          <p:attrName>style.visibility</p:attrName>
                                        </p:attrNameLst>
                                      </p:cBhvr>
                                      <p:to>
                                        <p:strVal val="visible"/>
                                      </p:to>
                                    </p:set>
                                    <p:animEffect transition="in" filter="box(in)">
                                      <p:cBhvr>
                                        <p:cTn id="12" dur="500"/>
                                        <p:tgtEl>
                                          <p:spTgt spid="10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7DB0A2EA-CF09-4757-873A-3EB8946E5519}" type="slidenum">
              <a:rPr lang="en-US" altLang="en-US">
                <a:solidFill>
                  <a:srgbClr val="FFFFFF"/>
                </a:solidFill>
              </a:rPr>
              <a:pPr/>
              <a:t>38</a:t>
            </a:fld>
            <a:endParaRPr lang="en-US" altLang="en-US">
              <a:solidFill>
                <a:srgbClr val="FFFFFF"/>
              </a:solidFill>
            </a:endParaRPr>
          </a:p>
        </p:txBody>
      </p:sp>
      <p:sp>
        <p:nvSpPr>
          <p:cNvPr id="128002" name="Rectangle 2"/>
          <p:cNvSpPr>
            <a:spLocks noGrp="1" noChangeArrowheads="1"/>
          </p:cNvSpPr>
          <p:nvPr>
            <p:ph type="title"/>
          </p:nvPr>
        </p:nvSpPr>
        <p:spPr/>
        <p:txBody>
          <a:bodyPr/>
          <a:lstStyle/>
          <a:p>
            <a:r>
              <a:rPr lang="en-US" altLang="en-US"/>
              <a:t>Calculating a Factorial</a:t>
            </a:r>
            <a:r>
              <a:rPr lang="en-US" altLang="en-US" sz="2400"/>
              <a:t>  (2 of 3)</a:t>
            </a:r>
            <a:endParaRPr lang="en-US" altLang="en-US"/>
          </a:p>
        </p:txBody>
      </p:sp>
      <p:sp>
        <p:nvSpPr>
          <p:cNvPr id="128003" name="Text Box 3"/>
          <p:cNvSpPr txBox="1">
            <a:spLocks noChangeArrowheads="1"/>
          </p:cNvSpPr>
          <p:nvPr/>
        </p:nvSpPr>
        <p:spPr bwMode="auto">
          <a:xfrm>
            <a:off x="1295400" y="1143000"/>
            <a:ext cx="6705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30000"/>
              </a:lnSpc>
              <a:spcBef>
                <a:spcPct val="50000"/>
              </a:spcBef>
            </a:pPr>
            <a:r>
              <a:rPr lang="en-US" altLang="en-US" sz="1600" dirty="0">
                <a:solidFill>
                  <a:srgbClr val="FFFFFF"/>
                </a:solidFill>
                <a:latin typeface="Courier New" pitchFamily="49" charset="0"/>
              </a:rPr>
              <a:t>Factorial PROC</a:t>
            </a:r>
          </a:p>
          <a:p>
            <a:pPr>
              <a:lnSpc>
                <a:spcPct val="30000"/>
              </a:lnSpc>
              <a:spcBef>
                <a:spcPct val="50000"/>
              </a:spcBef>
            </a:pPr>
            <a:r>
              <a:rPr lang="en-US" altLang="en-US" sz="1600" dirty="0">
                <a:solidFill>
                  <a:srgbClr val="FFFFFF"/>
                </a:solidFill>
                <a:latin typeface="Courier New" pitchFamily="49" charset="0"/>
              </a:rPr>
              <a:t>	push </a:t>
            </a:r>
            <a:r>
              <a:rPr lang="en-US" altLang="en-US" sz="1600" dirty="0" err="1">
                <a:solidFill>
                  <a:srgbClr val="FFFFFF"/>
                </a:solidFill>
                <a:latin typeface="Courier New" pitchFamily="49" charset="0"/>
              </a:rPr>
              <a:t>ebp</a:t>
            </a:r>
            <a:endParaRPr lang="en-US" altLang="en-US" sz="1600" dirty="0">
              <a:solidFill>
                <a:srgbClr val="FFFFFF"/>
              </a:solidFill>
              <a:latin typeface="Courier New" pitchFamily="49" charset="0"/>
            </a:endParaRPr>
          </a:p>
          <a:p>
            <a:pPr>
              <a:lnSpc>
                <a:spcPct val="30000"/>
              </a:lnSpc>
              <a:spcBef>
                <a:spcPct val="50000"/>
              </a:spcBef>
            </a:pPr>
            <a:r>
              <a:rPr lang="en-US" altLang="en-US" sz="1600" dirty="0">
                <a:solidFill>
                  <a:srgbClr val="FFFFFF"/>
                </a:solidFill>
                <a:latin typeface="Courier New" pitchFamily="49" charset="0"/>
              </a:rPr>
              <a:t>	</a:t>
            </a:r>
            <a:r>
              <a:rPr lang="en-US" altLang="en-US" sz="1600" dirty="0" err="1">
                <a:solidFill>
                  <a:srgbClr val="FFFFFF"/>
                </a:solidFill>
                <a:latin typeface="Courier New" pitchFamily="49" charset="0"/>
              </a:rPr>
              <a:t>mov</a:t>
            </a:r>
            <a:r>
              <a:rPr lang="en-US" altLang="en-US" sz="1600" dirty="0">
                <a:solidFill>
                  <a:srgbClr val="FFFFFF"/>
                </a:solidFill>
                <a:latin typeface="Courier New" pitchFamily="49" charset="0"/>
              </a:rPr>
              <a:t>  </a:t>
            </a:r>
            <a:r>
              <a:rPr lang="en-US" altLang="en-US" sz="1600" dirty="0" err="1">
                <a:solidFill>
                  <a:srgbClr val="FFFFFF"/>
                </a:solidFill>
                <a:latin typeface="Courier New" pitchFamily="49" charset="0"/>
              </a:rPr>
              <a:t>ebp,esp</a:t>
            </a:r>
            <a:endParaRPr lang="en-US" altLang="en-US" sz="1600" dirty="0">
              <a:solidFill>
                <a:srgbClr val="FFFFFF"/>
              </a:solidFill>
              <a:latin typeface="Courier New" pitchFamily="49" charset="0"/>
            </a:endParaRPr>
          </a:p>
          <a:p>
            <a:pPr>
              <a:lnSpc>
                <a:spcPct val="30000"/>
              </a:lnSpc>
              <a:spcBef>
                <a:spcPct val="50000"/>
              </a:spcBef>
            </a:pPr>
            <a:r>
              <a:rPr lang="en-US" altLang="en-US" sz="1600" dirty="0">
                <a:solidFill>
                  <a:srgbClr val="FFFFFF"/>
                </a:solidFill>
                <a:latin typeface="Courier New" pitchFamily="49" charset="0"/>
              </a:rPr>
              <a:t>	</a:t>
            </a:r>
            <a:r>
              <a:rPr lang="en-US" altLang="en-US" sz="1600" dirty="0" err="1">
                <a:solidFill>
                  <a:srgbClr val="FFFFFF"/>
                </a:solidFill>
                <a:latin typeface="Courier New" pitchFamily="49" charset="0"/>
              </a:rPr>
              <a:t>mov</a:t>
            </a:r>
            <a:r>
              <a:rPr lang="en-US" altLang="en-US" sz="1600" dirty="0">
                <a:solidFill>
                  <a:srgbClr val="FFFFFF"/>
                </a:solidFill>
                <a:latin typeface="Courier New" pitchFamily="49" charset="0"/>
              </a:rPr>
              <a:t>  </a:t>
            </a:r>
            <a:r>
              <a:rPr lang="en-US" altLang="en-US" sz="1600" dirty="0" err="1">
                <a:solidFill>
                  <a:srgbClr val="FFFFFF"/>
                </a:solidFill>
                <a:latin typeface="Courier New" pitchFamily="49" charset="0"/>
              </a:rPr>
              <a:t>eax</a:t>
            </a:r>
            <a:r>
              <a:rPr lang="en-US" altLang="en-US" sz="1600" dirty="0">
                <a:solidFill>
                  <a:srgbClr val="FFFFFF"/>
                </a:solidFill>
                <a:latin typeface="Courier New" pitchFamily="49" charset="0"/>
              </a:rPr>
              <a:t>,[ebp+8]		; get n</a:t>
            </a:r>
          </a:p>
          <a:p>
            <a:pPr>
              <a:lnSpc>
                <a:spcPct val="30000"/>
              </a:lnSpc>
              <a:spcBef>
                <a:spcPct val="50000"/>
              </a:spcBef>
            </a:pPr>
            <a:r>
              <a:rPr lang="en-US" altLang="en-US" sz="1600" dirty="0">
                <a:solidFill>
                  <a:srgbClr val="FFFFFF"/>
                </a:solidFill>
                <a:latin typeface="Courier New" pitchFamily="49" charset="0"/>
              </a:rPr>
              <a:t>	</a:t>
            </a:r>
            <a:r>
              <a:rPr lang="en-US" altLang="en-US" sz="1600" dirty="0" err="1">
                <a:solidFill>
                  <a:srgbClr val="FFFFFF"/>
                </a:solidFill>
                <a:latin typeface="Courier New" pitchFamily="49" charset="0"/>
              </a:rPr>
              <a:t>cmp</a:t>
            </a:r>
            <a:r>
              <a:rPr lang="en-US" altLang="en-US" sz="1600" dirty="0">
                <a:solidFill>
                  <a:srgbClr val="FFFFFF"/>
                </a:solidFill>
                <a:latin typeface="Courier New" pitchFamily="49" charset="0"/>
              </a:rPr>
              <a:t>  eax,0		; n &lt; 0?</a:t>
            </a:r>
          </a:p>
          <a:p>
            <a:pPr>
              <a:lnSpc>
                <a:spcPct val="30000"/>
              </a:lnSpc>
              <a:spcBef>
                <a:spcPct val="50000"/>
              </a:spcBef>
            </a:pPr>
            <a:r>
              <a:rPr lang="en-US" altLang="en-US" sz="1600" dirty="0">
                <a:solidFill>
                  <a:srgbClr val="FFFFFF"/>
                </a:solidFill>
                <a:latin typeface="Courier New" pitchFamily="49" charset="0"/>
              </a:rPr>
              <a:t>	</a:t>
            </a:r>
            <a:r>
              <a:rPr lang="en-US" altLang="en-US" sz="1600" dirty="0" err="1">
                <a:solidFill>
                  <a:srgbClr val="FFFFFF"/>
                </a:solidFill>
                <a:latin typeface="Courier New" pitchFamily="49" charset="0"/>
              </a:rPr>
              <a:t>ja</a:t>
            </a:r>
            <a:r>
              <a:rPr lang="en-US" altLang="en-US" sz="1600" dirty="0">
                <a:solidFill>
                  <a:srgbClr val="FFFFFF"/>
                </a:solidFill>
                <a:latin typeface="Courier New" pitchFamily="49" charset="0"/>
              </a:rPr>
              <a:t>   L1		; yes: continue</a:t>
            </a:r>
          </a:p>
          <a:p>
            <a:pPr>
              <a:lnSpc>
                <a:spcPct val="30000"/>
              </a:lnSpc>
              <a:spcBef>
                <a:spcPct val="50000"/>
              </a:spcBef>
            </a:pPr>
            <a:r>
              <a:rPr lang="en-US" altLang="en-US" sz="1600" dirty="0">
                <a:solidFill>
                  <a:srgbClr val="FFFFFF"/>
                </a:solidFill>
                <a:latin typeface="Courier New" pitchFamily="49" charset="0"/>
              </a:rPr>
              <a:t>	</a:t>
            </a:r>
            <a:r>
              <a:rPr lang="en-US" altLang="en-US" sz="1600" dirty="0" err="1">
                <a:solidFill>
                  <a:srgbClr val="FFFFFF"/>
                </a:solidFill>
                <a:latin typeface="Courier New" pitchFamily="49" charset="0"/>
              </a:rPr>
              <a:t>mov</a:t>
            </a:r>
            <a:r>
              <a:rPr lang="en-US" altLang="en-US" sz="1600" dirty="0">
                <a:solidFill>
                  <a:srgbClr val="FFFFFF"/>
                </a:solidFill>
                <a:latin typeface="Courier New" pitchFamily="49" charset="0"/>
              </a:rPr>
              <a:t>  eax,1		; no: return 1</a:t>
            </a:r>
          </a:p>
          <a:p>
            <a:pPr>
              <a:lnSpc>
                <a:spcPct val="30000"/>
              </a:lnSpc>
              <a:spcBef>
                <a:spcPct val="50000"/>
              </a:spcBef>
            </a:pPr>
            <a:r>
              <a:rPr lang="en-US" altLang="en-US" sz="1600" dirty="0">
                <a:solidFill>
                  <a:srgbClr val="FFFFFF"/>
                </a:solidFill>
                <a:latin typeface="Courier New" pitchFamily="49" charset="0"/>
              </a:rPr>
              <a:t>	</a:t>
            </a:r>
            <a:r>
              <a:rPr lang="en-US" altLang="en-US" sz="1600" dirty="0" err="1">
                <a:solidFill>
                  <a:srgbClr val="FFFFFF"/>
                </a:solidFill>
                <a:latin typeface="Courier New" pitchFamily="49" charset="0"/>
              </a:rPr>
              <a:t>jmp</a:t>
            </a:r>
            <a:r>
              <a:rPr lang="en-US" altLang="en-US" sz="1600" dirty="0">
                <a:solidFill>
                  <a:srgbClr val="FFFFFF"/>
                </a:solidFill>
                <a:latin typeface="Courier New" pitchFamily="49" charset="0"/>
              </a:rPr>
              <a:t>  L2</a:t>
            </a:r>
          </a:p>
          <a:p>
            <a:pPr>
              <a:lnSpc>
                <a:spcPct val="30000"/>
              </a:lnSpc>
              <a:spcBef>
                <a:spcPct val="50000"/>
              </a:spcBef>
            </a:pPr>
            <a:endParaRPr lang="en-US" altLang="en-US" sz="1600" dirty="0">
              <a:solidFill>
                <a:srgbClr val="FFFFFF"/>
              </a:solidFill>
              <a:latin typeface="Courier New" pitchFamily="49" charset="0"/>
            </a:endParaRPr>
          </a:p>
          <a:p>
            <a:pPr>
              <a:lnSpc>
                <a:spcPct val="30000"/>
              </a:lnSpc>
              <a:spcBef>
                <a:spcPct val="50000"/>
              </a:spcBef>
            </a:pPr>
            <a:r>
              <a:rPr lang="en-US" altLang="en-US" sz="1600" dirty="0">
                <a:solidFill>
                  <a:srgbClr val="FFFFFF"/>
                </a:solidFill>
                <a:latin typeface="Courier New" pitchFamily="49" charset="0"/>
              </a:rPr>
              <a:t>L1:	</a:t>
            </a:r>
            <a:r>
              <a:rPr lang="en-US" altLang="en-US" sz="1600" dirty="0" err="1">
                <a:solidFill>
                  <a:srgbClr val="FFFFFF"/>
                </a:solidFill>
                <a:latin typeface="Courier New" pitchFamily="49" charset="0"/>
              </a:rPr>
              <a:t>dec</a:t>
            </a:r>
            <a:r>
              <a:rPr lang="en-US" altLang="en-US" sz="1600" dirty="0">
                <a:solidFill>
                  <a:srgbClr val="FFFFFF"/>
                </a:solidFill>
                <a:latin typeface="Courier New" pitchFamily="49" charset="0"/>
              </a:rPr>
              <a:t>  </a:t>
            </a:r>
            <a:r>
              <a:rPr lang="en-US" altLang="en-US" sz="1600" dirty="0" err="1">
                <a:solidFill>
                  <a:srgbClr val="FFFFFF"/>
                </a:solidFill>
                <a:latin typeface="Courier New" pitchFamily="49" charset="0"/>
              </a:rPr>
              <a:t>eax</a:t>
            </a:r>
            <a:endParaRPr lang="en-US" altLang="en-US" sz="1600" dirty="0">
              <a:solidFill>
                <a:srgbClr val="FFFFFF"/>
              </a:solidFill>
              <a:latin typeface="Courier New" pitchFamily="49" charset="0"/>
            </a:endParaRPr>
          </a:p>
          <a:p>
            <a:pPr>
              <a:lnSpc>
                <a:spcPct val="30000"/>
              </a:lnSpc>
              <a:spcBef>
                <a:spcPct val="50000"/>
              </a:spcBef>
            </a:pPr>
            <a:r>
              <a:rPr lang="en-US" altLang="en-US" sz="1600" dirty="0">
                <a:solidFill>
                  <a:srgbClr val="FFFFFF"/>
                </a:solidFill>
                <a:latin typeface="Courier New" pitchFamily="49" charset="0"/>
              </a:rPr>
              <a:t>	push </a:t>
            </a:r>
            <a:r>
              <a:rPr lang="en-US" altLang="en-US" sz="1600" dirty="0" err="1">
                <a:solidFill>
                  <a:srgbClr val="FFFFFF"/>
                </a:solidFill>
                <a:latin typeface="Courier New" pitchFamily="49" charset="0"/>
              </a:rPr>
              <a:t>eax</a:t>
            </a:r>
            <a:r>
              <a:rPr lang="en-US" altLang="en-US" sz="1600" dirty="0">
                <a:solidFill>
                  <a:srgbClr val="FFFFFF"/>
                </a:solidFill>
                <a:latin typeface="Courier New" pitchFamily="49" charset="0"/>
              </a:rPr>
              <a:t>		; Factorial(n-1)</a:t>
            </a:r>
          </a:p>
          <a:p>
            <a:pPr>
              <a:lnSpc>
                <a:spcPct val="30000"/>
              </a:lnSpc>
              <a:spcBef>
                <a:spcPct val="50000"/>
              </a:spcBef>
            </a:pPr>
            <a:r>
              <a:rPr lang="en-US" altLang="en-US" sz="1600" dirty="0">
                <a:solidFill>
                  <a:srgbClr val="FFFFFF"/>
                </a:solidFill>
                <a:latin typeface="Courier New" pitchFamily="49" charset="0"/>
              </a:rPr>
              <a:t>	</a:t>
            </a:r>
            <a:r>
              <a:rPr lang="en-US" altLang="en-US" sz="1600" dirty="0">
                <a:solidFill>
                  <a:srgbClr val="FFCC66"/>
                </a:solidFill>
                <a:latin typeface="Courier New" pitchFamily="49" charset="0"/>
              </a:rPr>
              <a:t>call Factorial</a:t>
            </a:r>
          </a:p>
          <a:p>
            <a:pPr>
              <a:lnSpc>
                <a:spcPct val="30000"/>
              </a:lnSpc>
              <a:spcBef>
                <a:spcPct val="50000"/>
              </a:spcBef>
            </a:pPr>
            <a:endParaRPr lang="en-US" altLang="en-US" sz="1600" dirty="0">
              <a:solidFill>
                <a:srgbClr val="FFCC66"/>
              </a:solidFill>
              <a:latin typeface="Courier New" pitchFamily="49" charset="0"/>
            </a:endParaRPr>
          </a:p>
          <a:p>
            <a:pPr>
              <a:lnSpc>
                <a:spcPct val="30000"/>
              </a:lnSpc>
              <a:spcBef>
                <a:spcPct val="50000"/>
              </a:spcBef>
            </a:pPr>
            <a:r>
              <a:rPr lang="en-US" altLang="en-US" sz="1600" dirty="0">
                <a:solidFill>
                  <a:srgbClr val="FFFFFF"/>
                </a:solidFill>
                <a:latin typeface="Courier New" pitchFamily="49" charset="0"/>
              </a:rPr>
              <a:t>; Instructions from this point on execute when each</a:t>
            </a:r>
          </a:p>
          <a:p>
            <a:pPr>
              <a:lnSpc>
                <a:spcPct val="30000"/>
              </a:lnSpc>
              <a:spcBef>
                <a:spcPct val="50000"/>
              </a:spcBef>
            </a:pPr>
            <a:r>
              <a:rPr lang="en-US" altLang="en-US" sz="1600" dirty="0">
                <a:solidFill>
                  <a:srgbClr val="FFFFFF"/>
                </a:solidFill>
                <a:latin typeface="Courier New" pitchFamily="49" charset="0"/>
              </a:rPr>
              <a:t>; recursive call returns</a:t>
            </a:r>
            <a:r>
              <a:rPr lang="en-US" altLang="en-US" sz="1600" dirty="0" smtClean="0">
                <a:solidFill>
                  <a:srgbClr val="FFFFFF"/>
                </a:solidFill>
                <a:latin typeface="Courier New" pitchFamily="49" charset="0"/>
              </a:rPr>
              <a:t>.</a:t>
            </a:r>
          </a:p>
          <a:p>
            <a:pPr>
              <a:lnSpc>
                <a:spcPct val="30000"/>
              </a:lnSpc>
              <a:spcBef>
                <a:spcPct val="50000"/>
              </a:spcBef>
            </a:pPr>
            <a:endParaRPr lang="en-US" altLang="en-US" sz="1600" dirty="0">
              <a:solidFill>
                <a:srgbClr val="FFFFFF"/>
              </a:solidFill>
              <a:latin typeface="Courier New" pitchFamily="49" charset="0"/>
            </a:endParaRPr>
          </a:p>
          <a:p>
            <a:pPr>
              <a:lnSpc>
                <a:spcPct val="30000"/>
              </a:lnSpc>
              <a:spcBef>
                <a:spcPct val="50000"/>
              </a:spcBef>
            </a:pPr>
            <a:endParaRPr lang="en-US" altLang="en-US" sz="1600" dirty="0">
              <a:solidFill>
                <a:srgbClr val="FFFFFF"/>
              </a:solidFill>
              <a:latin typeface="Courier New" pitchFamily="49" charset="0"/>
            </a:endParaRPr>
          </a:p>
          <a:p>
            <a:pPr>
              <a:lnSpc>
                <a:spcPct val="30000"/>
              </a:lnSpc>
              <a:spcBef>
                <a:spcPct val="50000"/>
              </a:spcBef>
            </a:pPr>
            <a:r>
              <a:rPr lang="en-US" altLang="en-US" sz="1600" dirty="0" err="1">
                <a:solidFill>
                  <a:srgbClr val="FFFFFF"/>
                </a:solidFill>
                <a:latin typeface="Courier New" pitchFamily="49" charset="0"/>
              </a:rPr>
              <a:t>ReturnFact</a:t>
            </a:r>
            <a:r>
              <a:rPr lang="en-US" altLang="en-US" sz="1600" dirty="0">
                <a:solidFill>
                  <a:srgbClr val="FFFFFF"/>
                </a:solidFill>
                <a:latin typeface="Courier New" pitchFamily="49" charset="0"/>
              </a:rPr>
              <a:t>:</a:t>
            </a:r>
          </a:p>
          <a:p>
            <a:pPr>
              <a:lnSpc>
                <a:spcPct val="30000"/>
              </a:lnSpc>
              <a:spcBef>
                <a:spcPct val="50000"/>
              </a:spcBef>
            </a:pPr>
            <a:r>
              <a:rPr lang="en-US" altLang="en-US" sz="1600" dirty="0">
                <a:solidFill>
                  <a:srgbClr val="FFFFFF"/>
                </a:solidFill>
                <a:latin typeface="Courier New" pitchFamily="49" charset="0"/>
              </a:rPr>
              <a:t>	</a:t>
            </a:r>
            <a:r>
              <a:rPr lang="en-US" altLang="en-US" sz="1600" dirty="0" err="1">
                <a:solidFill>
                  <a:srgbClr val="FFFFFF"/>
                </a:solidFill>
                <a:latin typeface="Courier New" pitchFamily="49" charset="0"/>
              </a:rPr>
              <a:t>mov</a:t>
            </a:r>
            <a:r>
              <a:rPr lang="en-US" altLang="en-US" sz="1600" dirty="0">
                <a:solidFill>
                  <a:srgbClr val="FFFFFF"/>
                </a:solidFill>
                <a:latin typeface="Courier New" pitchFamily="49" charset="0"/>
              </a:rPr>
              <a:t>  </a:t>
            </a:r>
            <a:r>
              <a:rPr lang="en-US" altLang="en-US" sz="1600" dirty="0" err="1">
                <a:solidFill>
                  <a:srgbClr val="FFFFFF"/>
                </a:solidFill>
                <a:latin typeface="Courier New" pitchFamily="49" charset="0"/>
              </a:rPr>
              <a:t>ebx</a:t>
            </a:r>
            <a:r>
              <a:rPr lang="en-US" altLang="en-US" sz="1600" dirty="0">
                <a:solidFill>
                  <a:srgbClr val="FFFFFF"/>
                </a:solidFill>
                <a:latin typeface="Courier New" pitchFamily="49" charset="0"/>
              </a:rPr>
              <a:t>,[ebp+8]   		; get n</a:t>
            </a:r>
          </a:p>
          <a:p>
            <a:pPr>
              <a:lnSpc>
                <a:spcPct val="30000"/>
              </a:lnSpc>
              <a:spcBef>
                <a:spcPct val="50000"/>
              </a:spcBef>
            </a:pPr>
            <a:r>
              <a:rPr lang="en-US" altLang="en-US" sz="1600" dirty="0">
                <a:solidFill>
                  <a:srgbClr val="FFFFFF"/>
                </a:solidFill>
                <a:latin typeface="Courier New" pitchFamily="49" charset="0"/>
              </a:rPr>
              <a:t>	</a:t>
            </a:r>
            <a:r>
              <a:rPr lang="en-US" altLang="en-US" sz="1600" dirty="0" err="1">
                <a:solidFill>
                  <a:srgbClr val="FFFFFF"/>
                </a:solidFill>
                <a:latin typeface="Courier New" pitchFamily="49" charset="0"/>
              </a:rPr>
              <a:t>mul</a:t>
            </a:r>
            <a:r>
              <a:rPr lang="en-US" altLang="en-US" sz="1600" dirty="0">
                <a:solidFill>
                  <a:srgbClr val="FFFFFF"/>
                </a:solidFill>
                <a:latin typeface="Courier New" pitchFamily="49" charset="0"/>
              </a:rPr>
              <a:t>  </a:t>
            </a:r>
            <a:r>
              <a:rPr lang="en-US" altLang="en-US" sz="1600" dirty="0" err="1">
                <a:solidFill>
                  <a:srgbClr val="FFFFFF"/>
                </a:solidFill>
                <a:latin typeface="Courier New" pitchFamily="49" charset="0"/>
              </a:rPr>
              <a:t>ebx</a:t>
            </a:r>
            <a:r>
              <a:rPr lang="en-US" altLang="en-US" sz="1600" dirty="0">
                <a:solidFill>
                  <a:srgbClr val="FFFFFF"/>
                </a:solidFill>
                <a:latin typeface="Courier New" pitchFamily="49" charset="0"/>
              </a:rPr>
              <a:t>          		; </a:t>
            </a:r>
            <a:r>
              <a:rPr lang="en-US" altLang="en-US" sz="1600" dirty="0" err="1">
                <a:solidFill>
                  <a:srgbClr val="FFFFFF"/>
                </a:solidFill>
                <a:latin typeface="Courier New" pitchFamily="49" charset="0"/>
              </a:rPr>
              <a:t>eax</a:t>
            </a:r>
            <a:r>
              <a:rPr lang="en-US" altLang="en-US" sz="1600" dirty="0">
                <a:solidFill>
                  <a:srgbClr val="FFFFFF"/>
                </a:solidFill>
                <a:latin typeface="Courier New" pitchFamily="49" charset="0"/>
              </a:rPr>
              <a:t> = </a:t>
            </a:r>
            <a:r>
              <a:rPr lang="en-US" altLang="en-US" sz="1600" dirty="0" err="1">
                <a:solidFill>
                  <a:srgbClr val="FFFFFF"/>
                </a:solidFill>
                <a:latin typeface="Courier New" pitchFamily="49" charset="0"/>
              </a:rPr>
              <a:t>eax</a:t>
            </a:r>
            <a:r>
              <a:rPr lang="en-US" altLang="en-US" sz="1600" dirty="0">
                <a:solidFill>
                  <a:srgbClr val="FFFFFF"/>
                </a:solidFill>
                <a:latin typeface="Courier New" pitchFamily="49" charset="0"/>
              </a:rPr>
              <a:t> * </a:t>
            </a:r>
            <a:r>
              <a:rPr lang="en-US" altLang="en-US" sz="1600" dirty="0" err="1">
                <a:solidFill>
                  <a:srgbClr val="FFFFFF"/>
                </a:solidFill>
                <a:latin typeface="Courier New" pitchFamily="49" charset="0"/>
              </a:rPr>
              <a:t>ebx</a:t>
            </a:r>
            <a:endParaRPr lang="en-US" altLang="en-US" sz="1600" dirty="0">
              <a:solidFill>
                <a:srgbClr val="FFFFFF"/>
              </a:solidFill>
              <a:latin typeface="Courier New" pitchFamily="49" charset="0"/>
            </a:endParaRPr>
          </a:p>
          <a:p>
            <a:pPr>
              <a:lnSpc>
                <a:spcPct val="30000"/>
              </a:lnSpc>
              <a:spcBef>
                <a:spcPct val="50000"/>
              </a:spcBef>
            </a:pPr>
            <a:endParaRPr lang="en-US" altLang="en-US" sz="1600" dirty="0">
              <a:solidFill>
                <a:srgbClr val="FFFFFF"/>
              </a:solidFill>
              <a:latin typeface="Courier New" pitchFamily="49" charset="0"/>
            </a:endParaRPr>
          </a:p>
          <a:p>
            <a:pPr>
              <a:lnSpc>
                <a:spcPct val="30000"/>
              </a:lnSpc>
              <a:spcBef>
                <a:spcPct val="50000"/>
              </a:spcBef>
            </a:pPr>
            <a:r>
              <a:rPr lang="en-US" altLang="en-US" sz="1600" dirty="0">
                <a:solidFill>
                  <a:srgbClr val="FFFFFF"/>
                </a:solidFill>
                <a:latin typeface="Courier New" pitchFamily="49" charset="0"/>
              </a:rPr>
              <a:t>L2:	pop  </a:t>
            </a:r>
            <a:r>
              <a:rPr lang="en-US" altLang="en-US" sz="1600" dirty="0" err="1">
                <a:solidFill>
                  <a:srgbClr val="FFFFFF"/>
                </a:solidFill>
                <a:latin typeface="Courier New" pitchFamily="49" charset="0"/>
              </a:rPr>
              <a:t>ebp</a:t>
            </a:r>
            <a:r>
              <a:rPr lang="en-US" altLang="en-US" sz="1600" dirty="0">
                <a:solidFill>
                  <a:srgbClr val="FFFFFF"/>
                </a:solidFill>
                <a:latin typeface="Courier New" pitchFamily="49" charset="0"/>
              </a:rPr>
              <a:t>		; return EAX</a:t>
            </a:r>
          </a:p>
          <a:p>
            <a:pPr>
              <a:lnSpc>
                <a:spcPct val="30000"/>
              </a:lnSpc>
              <a:spcBef>
                <a:spcPct val="50000"/>
              </a:spcBef>
            </a:pPr>
            <a:r>
              <a:rPr lang="en-US" altLang="en-US" sz="1600" dirty="0">
                <a:solidFill>
                  <a:srgbClr val="FFFFFF"/>
                </a:solidFill>
                <a:latin typeface="Courier New" pitchFamily="49" charset="0"/>
              </a:rPr>
              <a:t>	ret  4		; clean up stack</a:t>
            </a:r>
          </a:p>
          <a:p>
            <a:pPr>
              <a:lnSpc>
                <a:spcPct val="30000"/>
              </a:lnSpc>
              <a:spcBef>
                <a:spcPct val="50000"/>
              </a:spcBef>
            </a:pPr>
            <a:r>
              <a:rPr lang="en-US" altLang="en-US" sz="1600" dirty="0">
                <a:solidFill>
                  <a:srgbClr val="FFFFFF"/>
                </a:solidFill>
                <a:latin typeface="Courier New" pitchFamily="49" charset="0"/>
              </a:rPr>
              <a:t>Factorial ENDP</a:t>
            </a:r>
          </a:p>
        </p:txBody>
      </p:sp>
      <p:sp>
        <p:nvSpPr>
          <p:cNvPr id="128007" name="Text Box 7"/>
          <p:cNvSpPr txBox="1">
            <a:spLocks noChangeArrowheads="1"/>
          </p:cNvSpPr>
          <p:nvPr/>
        </p:nvSpPr>
        <p:spPr bwMode="auto">
          <a:xfrm>
            <a:off x="1295400" y="5867400"/>
            <a:ext cx="35814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900" b="0">
                <a:solidFill>
                  <a:srgbClr val="FFFFFF"/>
                </a:solidFill>
              </a:rPr>
              <a:t>See the </a:t>
            </a:r>
            <a:r>
              <a:rPr lang="en-US" altLang="en-US" sz="1900" b="0">
                <a:solidFill>
                  <a:srgbClr val="FFFFFF"/>
                </a:solidFill>
                <a:hlinkClick r:id="rId2"/>
              </a:rPr>
              <a:t>program listing</a:t>
            </a:r>
            <a:endParaRPr lang="en-US" altLang="en-US" sz="1900" b="0">
              <a:solidFill>
                <a:srgbClr val="FFFFFF"/>
              </a:solidFill>
            </a:endParaRPr>
          </a:p>
        </p:txBody>
      </p:sp>
    </p:spTree>
    <p:extLst>
      <p:ext uri="{BB962C8B-B14F-4D97-AF65-F5344CB8AC3E}">
        <p14:creationId xmlns:p14="http://schemas.microsoft.com/office/powerpoint/2010/main" val="36646796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8238C47A-03EE-4236-96D6-CB29A1FCE1AF}" type="slidenum">
              <a:rPr lang="en-US" altLang="en-US">
                <a:solidFill>
                  <a:srgbClr val="FFFFFF"/>
                </a:solidFill>
              </a:rPr>
              <a:pPr/>
              <a:t>39</a:t>
            </a:fld>
            <a:endParaRPr lang="en-US" altLang="en-US">
              <a:solidFill>
                <a:srgbClr val="FFFFFF"/>
              </a:solidFill>
            </a:endParaRPr>
          </a:p>
        </p:txBody>
      </p:sp>
      <p:sp>
        <p:nvSpPr>
          <p:cNvPr id="129026" name="Rectangle 2"/>
          <p:cNvSpPr>
            <a:spLocks noGrp="1" noChangeArrowheads="1"/>
          </p:cNvSpPr>
          <p:nvPr>
            <p:ph type="title"/>
          </p:nvPr>
        </p:nvSpPr>
        <p:spPr/>
        <p:txBody>
          <a:bodyPr/>
          <a:lstStyle/>
          <a:p>
            <a:r>
              <a:rPr lang="en-US" altLang="en-US"/>
              <a:t>Calculating a Factorial</a:t>
            </a:r>
            <a:r>
              <a:rPr lang="en-US" altLang="en-US" sz="2400"/>
              <a:t>  (3 of 3)</a:t>
            </a:r>
            <a:endParaRPr lang="en-US" altLang="en-US"/>
          </a:p>
        </p:txBody>
      </p:sp>
      <p:graphicFrame>
        <p:nvGraphicFramePr>
          <p:cNvPr id="129029" name="Object 5"/>
          <p:cNvGraphicFramePr>
            <a:graphicFrameLocks noChangeAspect="1"/>
          </p:cNvGraphicFramePr>
          <p:nvPr/>
        </p:nvGraphicFramePr>
        <p:xfrm>
          <a:off x="4800600" y="914400"/>
          <a:ext cx="2590800" cy="4800600"/>
        </p:xfrm>
        <a:graphic>
          <a:graphicData uri="http://schemas.openxmlformats.org/presentationml/2006/ole">
            <mc:AlternateContent xmlns:mc="http://schemas.openxmlformats.org/markup-compatibility/2006">
              <mc:Choice xmlns:v="urn:schemas-microsoft-com:vml" Requires="v">
                <p:oleObj spid="_x0000_s226373" name="VISIO" r:id="rId3" imgW="2040840" imgH="3114720" progId="Visio.Drawing.6">
                  <p:embed/>
                </p:oleObj>
              </mc:Choice>
              <mc:Fallback>
                <p:oleObj name="VISIO" r:id="rId3" imgW="2040840" imgH="31147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4921" t="-1613" r="21271"/>
                      <a:stretch>
                        <a:fillRect/>
                      </a:stretch>
                    </p:blipFill>
                    <p:spPr bwMode="auto">
                      <a:xfrm>
                        <a:off x="4800600" y="914400"/>
                        <a:ext cx="2590800" cy="4800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30" name="Text Box 6"/>
          <p:cNvSpPr txBox="1">
            <a:spLocks noChangeArrowheads="1"/>
          </p:cNvSpPr>
          <p:nvPr/>
        </p:nvSpPr>
        <p:spPr bwMode="auto">
          <a:xfrm>
            <a:off x="990600" y="1752600"/>
            <a:ext cx="32766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b="0">
                <a:solidFill>
                  <a:srgbClr val="FFFFFF"/>
                </a:solidFill>
              </a:rPr>
              <a:t>Suppose we want to calculate 12! </a:t>
            </a:r>
          </a:p>
          <a:p>
            <a:pPr>
              <a:spcBef>
                <a:spcPct val="50000"/>
              </a:spcBef>
            </a:pPr>
            <a:r>
              <a:rPr lang="en-US" altLang="en-US" b="0">
                <a:solidFill>
                  <a:srgbClr val="FFFFFF"/>
                </a:solidFill>
              </a:rPr>
              <a:t>This diagram shows the first few stack frames created by recursive calls to Factorial</a:t>
            </a:r>
          </a:p>
          <a:p>
            <a:pPr>
              <a:spcBef>
                <a:spcPct val="50000"/>
              </a:spcBef>
            </a:pPr>
            <a:r>
              <a:rPr lang="en-US" altLang="en-US" b="0">
                <a:solidFill>
                  <a:srgbClr val="FFFFFF"/>
                </a:solidFill>
              </a:rPr>
              <a:t>Each recursive call uses 12 bytes of stack space.</a:t>
            </a:r>
          </a:p>
        </p:txBody>
      </p:sp>
    </p:spTree>
    <p:extLst>
      <p:ext uri="{BB962C8B-B14F-4D97-AF65-F5344CB8AC3E}">
        <p14:creationId xmlns:p14="http://schemas.microsoft.com/office/powerpoint/2010/main" val="4158247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6"/>
          <p:cNvSpPr>
            <a:spLocks noGrp="1"/>
          </p:cNvSpPr>
          <p:nvPr>
            <p:ph type="sldNum" sz="quarter" idx="12"/>
          </p:nvPr>
        </p:nvSpPr>
        <p:spPr/>
        <p:txBody>
          <a:bodyPr/>
          <a:lstStyle/>
          <a:p>
            <a:pPr>
              <a:defRPr/>
            </a:pPr>
            <a:fld id="{68FFE335-327A-4515-B782-61C6E1783F3A}" type="slidenum">
              <a:rPr lang="en-US">
                <a:solidFill>
                  <a:srgbClr val="FF9966"/>
                </a:solidFill>
              </a:rPr>
              <a:pPr>
                <a:defRPr/>
              </a:pPr>
              <a:t>4</a:t>
            </a:fld>
            <a:endParaRPr lang="en-US">
              <a:solidFill>
                <a:srgbClr val="FF9966"/>
              </a:solidFill>
            </a:endParaRPr>
          </a:p>
        </p:txBody>
      </p:sp>
      <p:sp>
        <p:nvSpPr>
          <p:cNvPr id="84994" name="Rectangle 2"/>
          <p:cNvSpPr>
            <a:spLocks noGrp="1" noChangeArrowheads="1"/>
          </p:cNvSpPr>
          <p:nvPr>
            <p:ph type="title"/>
          </p:nvPr>
        </p:nvSpPr>
        <p:spPr/>
        <p:txBody>
          <a:bodyPr/>
          <a:lstStyle/>
          <a:p>
            <a:pPr>
              <a:defRPr/>
            </a:pPr>
            <a:r>
              <a:rPr lang="en-US" dirty="0" smtClean="0"/>
              <a:t>Stack Parameters (cont.)</a:t>
            </a:r>
          </a:p>
        </p:txBody>
      </p:sp>
      <p:sp>
        <p:nvSpPr>
          <p:cNvPr id="15364" name="Rectangle 3"/>
          <p:cNvSpPr>
            <a:spLocks noGrp="1" noChangeArrowheads="1"/>
          </p:cNvSpPr>
          <p:nvPr>
            <p:ph type="body" sz="half" idx="1"/>
          </p:nvPr>
        </p:nvSpPr>
        <p:spPr>
          <a:xfrm>
            <a:off x="152400" y="838200"/>
            <a:ext cx="4743450" cy="5867400"/>
          </a:xfrm>
        </p:spPr>
        <p:txBody>
          <a:bodyPr/>
          <a:lstStyle/>
          <a:p>
            <a:pPr algn="just">
              <a:lnSpc>
                <a:spcPct val="90000"/>
              </a:lnSpc>
            </a:pPr>
            <a:r>
              <a:rPr lang="en-US" altLang="en-US" sz="2000" dirty="0" smtClean="0"/>
              <a:t>Given that IMUL2 is called that way, we can write it like this:</a:t>
            </a:r>
          </a:p>
          <a:p>
            <a:pPr algn="just">
              <a:lnSpc>
                <a:spcPct val="90000"/>
              </a:lnSpc>
            </a:pPr>
            <a:endParaRPr lang="en-US" altLang="en-US" sz="2000" dirty="0" smtClean="0"/>
          </a:p>
          <a:p>
            <a:pPr marL="914400" lvl="2" indent="0" algn="just">
              <a:lnSpc>
                <a:spcPct val="90000"/>
              </a:lnSpc>
            </a:pPr>
            <a:r>
              <a:rPr lang="en-US" altLang="en-US" sz="1800" dirty="0" smtClean="0"/>
              <a:t>IMUL2 PROC</a:t>
            </a:r>
          </a:p>
          <a:p>
            <a:pPr marL="914400" lvl="2" indent="0" algn="just">
              <a:lnSpc>
                <a:spcPct val="90000"/>
              </a:lnSpc>
            </a:pPr>
            <a:r>
              <a:rPr lang="en-US" altLang="en-US" sz="1800" dirty="0" smtClean="0"/>
              <a:t>  </a:t>
            </a:r>
            <a:r>
              <a:rPr lang="en-US" altLang="en-US" sz="1800" dirty="0" smtClean="0">
                <a:solidFill>
                  <a:srgbClr val="FF0000"/>
                </a:solidFill>
              </a:rPr>
              <a:t>push </a:t>
            </a:r>
            <a:r>
              <a:rPr lang="en-US" altLang="en-US" sz="1800" dirty="0" err="1" smtClean="0">
                <a:solidFill>
                  <a:srgbClr val="FF0000"/>
                </a:solidFill>
              </a:rPr>
              <a:t>ebp</a:t>
            </a:r>
            <a:endParaRPr lang="en-US" altLang="en-US" sz="1800" dirty="0" smtClean="0">
              <a:solidFill>
                <a:srgbClr val="FF0000"/>
              </a:solidFill>
            </a:endParaRPr>
          </a:p>
          <a:p>
            <a:pPr marL="914400" lvl="2" indent="0" algn="just">
              <a:lnSpc>
                <a:spcPct val="90000"/>
              </a:lnSpc>
            </a:pPr>
            <a:r>
              <a:rPr lang="en-US" altLang="en-US" sz="1800" dirty="0" smtClean="0"/>
              <a:t>  </a:t>
            </a:r>
            <a:r>
              <a:rPr lang="en-US" altLang="en-US" sz="1800" dirty="0" err="1" smtClean="0">
                <a:solidFill>
                  <a:srgbClr val="FF0000"/>
                </a:solidFill>
              </a:rPr>
              <a:t>mov</a:t>
            </a:r>
            <a:r>
              <a:rPr lang="en-US" altLang="en-US" sz="1800" dirty="0" smtClean="0">
                <a:solidFill>
                  <a:srgbClr val="FF0000"/>
                </a:solidFill>
              </a:rPr>
              <a:t> </a:t>
            </a:r>
            <a:r>
              <a:rPr lang="en-US" altLang="en-US" sz="1800" dirty="0" err="1" smtClean="0">
                <a:solidFill>
                  <a:srgbClr val="FF0000"/>
                </a:solidFill>
              </a:rPr>
              <a:t>ebp,esp</a:t>
            </a:r>
            <a:endParaRPr lang="en-US" altLang="en-US" sz="1800" dirty="0" smtClean="0">
              <a:solidFill>
                <a:srgbClr val="FF0000"/>
              </a:solidFill>
            </a:endParaRPr>
          </a:p>
          <a:p>
            <a:pPr marL="914400" lvl="2" indent="0" algn="just">
              <a:lnSpc>
                <a:spcPct val="90000"/>
              </a:lnSpc>
            </a:pPr>
            <a:r>
              <a:rPr lang="en-US" altLang="en-US" sz="1800" dirty="0" smtClean="0"/>
              <a:t>  </a:t>
            </a:r>
            <a:r>
              <a:rPr lang="en-US" altLang="en-US" sz="1800" dirty="0" err="1" smtClean="0"/>
              <a:t>mov</a:t>
            </a:r>
            <a:r>
              <a:rPr lang="en-US" altLang="en-US" sz="1800" dirty="0" smtClean="0"/>
              <a:t> </a:t>
            </a:r>
            <a:r>
              <a:rPr lang="en-US" altLang="en-US" sz="1800" dirty="0" err="1" smtClean="0"/>
              <a:t>eax</a:t>
            </a:r>
            <a:r>
              <a:rPr lang="en-US" altLang="en-US" sz="1800" dirty="0" smtClean="0"/>
              <a:t>,[ebp+12]</a:t>
            </a:r>
          </a:p>
          <a:p>
            <a:pPr marL="914400" lvl="2" indent="0" algn="just">
              <a:lnSpc>
                <a:spcPct val="90000"/>
              </a:lnSpc>
            </a:pPr>
            <a:r>
              <a:rPr lang="en-US" altLang="en-US" sz="1800" dirty="0" smtClean="0"/>
              <a:t>  </a:t>
            </a:r>
            <a:r>
              <a:rPr lang="en-US" altLang="en-US" sz="1800" dirty="0" err="1" smtClean="0"/>
              <a:t>imul</a:t>
            </a:r>
            <a:r>
              <a:rPr lang="en-US" altLang="en-US" sz="1800" dirty="0" smtClean="0"/>
              <a:t> </a:t>
            </a:r>
            <a:r>
              <a:rPr lang="en-US" altLang="en-US" sz="1800" dirty="0" err="1" smtClean="0"/>
              <a:t>eax</a:t>
            </a:r>
            <a:r>
              <a:rPr lang="en-US" altLang="en-US" sz="1800" dirty="0" smtClean="0"/>
              <a:t>,[ebp+8]</a:t>
            </a:r>
          </a:p>
          <a:p>
            <a:pPr marL="914400" lvl="2" indent="0" algn="just">
              <a:lnSpc>
                <a:spcPct val="90000"/>
              </a:lnSpc>
            </a:pPr>
            <a:r>
              <a:rPr lang="en-US" altLang="en-US" sz="1800" dirty="0" smtClean="0"/>
              <a:t>  </a:t>
            </a:r>
            <a:r>
              <a:rPr lang="en-US" altLang="en-US" sz="1800" dirty="0" smtClean="0">
                <a:solidFill>
                  <a:srgbClr val="FF0000"/>
                </a:solidFill>
              </a:rPr>
              <a:t>pop </a:t>
            </a:r>
            <a:r>
              <a:rPr lang="en-US" altLang="en-US" sz="1800" dirty="0" err="1" smtClean="0">
                <a:solidFill>
                  <a:srgbClr val="FF0000"/>
                </a:solidFill>
              </a:rPr>
              <a:t>ebp</a:t>
            </a:r>
            <a:endParaRPr lang="en-US" altLang="en-US" sz="1800" dirty="0" smtClean="0">
              <a:solidFill>
                <a:srgbClr val="FF0000"/>
              </a:solidFill>
            </a:endParaRPr>
          </a:p>
          <a:p>
            <a:pPr marL="914400" lvl="2" indent="0" algn="just">
              <a:lnSpc>
                <a:spcPct val="90000"/>
              </a:lnSpc>
            </a:pPr>
            <a:r>
              <a:rPr lang="en-US" altLang="en-US" sz="1800" dirty="0" smtClean="0"/>
              <a:t>  ret</a:t>
            </a:r>
          </a:p>
          <a:p>
            <a:pPr marL="914400" lvl="2" indent="0" algn="just">
              <a:lnSpc>
                <a:spcPct val="90000"/>
              </a:lnSpc>
            </a:pPr>
            <a:r>
              <a:rPr lang="en-US" altLang="en-US" sz="1800" dirty="0" smtClean="0"/>
              <a:t>IMUL2 ENDP</a:t>
            </a:r>
          </a:p>
          <a:p>
            <a:pPr algn="just">
              <a:lnSpc>
                <a:spcPct val="90000"/>
              </a:lnSpc>
            </a:pPr>
            <a:endParaRPr lang="en-US" altLang="en-US" sz="2000" dirty="0" smtClean="0"/>
          </a:p>
          <a:p>
            <a:pPr algn="just">
              <a:lnSpc>
                <a:spcPct val="90000"/>
              </a:lnSpc>
            </a:pPr>
            <a:r>
              <a:rPr lang="en-US" altLang="en-US" sz="2000" dirty="0" smtClean="0"/>
              <a:t>We use EBP to access the stack parameters (not ESP)</a:t>
            </a:r>
          </a:p>
          <a:p>
            <a:pPr algn="just">
              <a:lnSpc>
                <a:spcPct val="90000"/>
              </a:lnSpc>
            </a:pPr>
            <a:endParaRPr lang="en-US" altLang="en-US" sz="2000" dirty="0" smtClean="0"/>
          </a:p>
          <a:p>
            <a:pPr lvl="1" algn="just">
              <a:lnSpc>
                <a:spcPct val="90000"/>
              </a:lnSpc>
            </a:pPr>
            <a:r>
              <a:rPr lang="en-US" altLang="en-US" sz="2000" dirty="0" smtClean="0"/>
              <a:t>Compilers are using this method. But, more simply, we could have used ESP instead... </a:t>
            </a:r>
            <a:r>
              <a:rPr lang="en-US" altLang="en-US" sz="2000" b="1" i="1" u="sng" dirty="0" smtClean="0">
                <a:solidFill>
                  <a:srgbClr val="FF0000"/>
                </a:solidFill>
              </a:rPr>
              <a:t>[avoid using ESP, however]</a:t>
            </a:r>
          </a:p>
        </p:txBody>
      </p:sp>
      <p:sp>
        <p:nvSpPr>
          <p:cNvPr id="15365" name="Rectangle 4"/>
          <p:cNvSpPr>
            <a:spLocks noGrp="1" noChangeArrowheads="1"/>
          </p:cNvSpPr>
          <p:nvPr>
            <p:ph type="body" sz="half" idx="2"/>
          </p:nvPr>
        </p:nvSpPr>
        <p:spPr>
          <a:xfrm>
            <a:off x="5029200" y="1219200"/>
            <a:ext cx="3867150" cy="1143000"/>
          </a:xfrm>
        </p:spPr>
        <p:txBody>
          <a:bodyPr/>
          <a:lstStyle/>
          <a:p>
            <a:r>
              <a:rPr lang="en-US" altLang="en-US" sz="2000" dirty="0" smtClean="0"/>
              <a:t>These are called </a:t>
            </a:r>
            <a:r>
              <a:rPr lang="en-US" altLang="en-US" sz="2000" dirty="0" smtClean="0">
                <a:solidFill>
                  <a:schemeClr val="folHlink"/>
                </a:solidFill>
              </a:rPr>
              <a:t>stack frames (or </a:t>
            </a:r>
            <a:r>
              <a:rPr lang="en-US" altLang="en-US" sz="2000" dirty="0" smtClean="0">
                <a:solidFill>
                  <a:srgbClr val="0000FF"/>
                </a:solidFill>
              </a:rPr>
              <a:t>activation records</a:t>
            </a:r>
            <a:r>
              <a:rPr lang="en-US" altLang="en-US" sz="2000" dirty="0" smtClean="0">
                <a:solidFill>
                  <a:schemeClr val="folHlink"/>
                </a:solidFill>
              </a:rPr>
              <a:t>)</a:t>
            </a:r>
          </a:p>
        </p:txBody>
      </p:sp>
      <p:sp>
        <p:nvSpPr>
          <p:cNvPr id="15366" name="Rectangle 5"/>
          <p:cNvSpPr>
            <a:spLocks noChangeArrowheads="1"/>
          </p:cNvSpPr>
          <p:nvPr/>
        </p:nvSpPr>
        <p:spPr bwMode="auto">
          <a:xfrm>
            <a:off x="5562600" y="2590800"/>
            <a:ext cx="13716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endParaRPr lang="en-US" altLang="en-US" sz="1800" smtClean="0">
              <a:solidFill>
                <a:srgbClr val="010000"/>
              </a:solidFill>
            </a:endParaRPr>
          </a:p>
        </p:txBody>
      </p:sp>
      <p:sp>
        <p:nvSpPr>
          <p:cNvPr id="15367" name="Text Box 6"/>
          <p:cNvSpPr txBox="1">
            <a:spLocks noChangeArrowheads="1"/>
          </p:cNvSpPr>
          <p:nvPr/>
        </p:nvSpPr>
        <p:spPr bwMode="auto">
          <a:xfrm>
            <a:off x="5562600" y="2590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r>
              <a:rPr lang="en-US" altLang="en-US" sz="1800" smtClean="0">
                <a:solidFill>
                  <a:srgbClr val="010000"/>
                </a:solidFill>
              </a:rPr>
              <a:t>varA</a:t>
            </a:r>
          </a:p>
        </p:txBody>
      </p:sp>
      <p:sp>
        <p:nvSpPr>
          <p:cNvPr id="15368" name="Rectangle 7"/>
          <p:cNvSpPr>
            <a:spLocks noChangeArrowheads="1"/>
          </p:cNvSpPr>
          <p:nvPr/>
        </p:nvSpPr>
        <p:spPr bwMode="auto">
          <a:xfrm>
            <a:off x="5562600" y="2971800"/>
            <a:ext cx="13716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endParaRPr lang="en-US" altLang="en-US" sz="1800" smtClean="0">
              <a:solidFill>
                <a:srgbClr val="010000"/>
              </a:solidFill>
            </a:endParaRPr>
          </a:p>
        </p:txBody>
      </p:sp>
      <p:sp>
        <p:nvSpPr>
          <p:cNvPr id="15369" name="Rectangle 8"/>
          <p:cNvSpPr>
            <a:spLocks noChangeArrowheads="1"/>
          </p:cNvSpPr>
          <p:nvPr/>
        </p:nvSpPr>
        <p:spPr bwMode="auto">
          <a:xfrm>
            <a:off x="5562600" y="3352800"/>
            <a:ext cx="13716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endParaRPr lang="en-US" altLang="en-US" sz="1800" smtClean="0">
              <a:solidFill>
                <a:srgbClr val="010000"/>
              </a:solidFill>
            </a:endParaRPr>
          </a:p>
        </p:txBody>
      </p:sp>
      <p:sp>
        <p:nvSpPr>
          <p:cNvPr id="15370" name="Rectangle 9"/>
          <p:cNvSpPr>
            <a:spLocks noChangeArrowheads="1"/>
          </p:cNvSpPr>
          <p:nvPr/>
        </p:nvSpPr>
        <p:spPr bwMode="auto">
          <a:xfrm>
            <a:off x="5562600" y="3730625"/>
            <a:ext cx="13716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endParaRPr lang="en-US" altLang="en-US" sz="1800" smtClean="0">
              <a:solidFill>
                <a:srgbClr val="010000"/>
              </a:solidFill>
            </a:endParaRPr>
          </a:p>
        </p:txBody>
      </p:sp>
      <p:sp>
        <p:nvSpPr>
          <p:cNvPr id="15371" name="Text Box 10"/>
          <p:cNvSpPr txBox="1">
            <a:spLocks noChangeArrowheads="1"/>
          </p:cNvSpPr>
          <p:nvPr/>
        </p:nvSpPr>
        <p:spPr bwMode="auto">
          <a:xfrm>
            <a:off x="5562600" y="2971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r>
              <a:rPr lang="en-US" altLang="en-US" sz="1800" smtClean="0">
                <a:solidFill>
                  <a:srgbClr val="010000"/>
                </a:solidFill>
              </a:rPr>
              <a:t>varB</a:t>
            </a:r>
          </a:p>
        </p:txBody>
      </p:sp>
      <p:sp>
        <p:nvSpPr>
          <p:cNvPr id="15372" name="Text Box 11"/>
          <p:cNvSpPr txBox="1">
            <a:spLocks noChangeArrowheads="1"/>
          </p:cNvSpPr>
          <p:nvPr/>
        </p:nvSpPr>
        <p:spPr bwMode="auto">
          <a:xfrm>
            <a:off x="5562600" y="3352800"/>
            <a:ext cx="1412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r>
              <a:rPr lang="en-US" altLang="en-US" sz="1800" dirty="0" smtClean="0">
                <a:solidFill>
                  <a:srgbClr val="010000"/>
                </a:solidFill>
              </a:rPr>
              <a:t>ret </a:t>
            </a:r>
            <a:r>
              <a:rPr lang="en-US" altLang="en-US" sz="1800" dirty="0" err="1" smtClean="0">
                <a:solidFill>
                  <a:srgbClr val="010000"/>
                </a:solidFill>
              </a:rPr>
              <a:t>addr</a:t>
            </a:r>
            <a:r>
              <a:rPr lang="en-US" altLang="en-US" sz="1800" dirty="0" smtClean="0">
                <a:solidFill>
                  <a:srgbClr val="010000"/>
                </a:solidFill>
              </a:rPr>
              <a:t>.</a:t>
            </a:r>
          </a:p>
        </p:txBody>
      </p:sp>
      <p:sp>
        <p:nvSpPr>
          <p:cNvPr id="15373" name="Text Box 12"/>
          <p:cNvSpPr txBox="1">
            <a:spLocks noChangeArrowheads="1"/>
          </p:cNvSpPr>
          <p:nvPr/>
        </p:nvSpPr>
        <p:spPr bwMode="auto">
          <a:xfrm>
            <a:off x="5562600" y="3733800"/>
            <a:ext cx="1425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r>
              <a:rPr lang="en-US" altLang="en-US" sz="1800" dirty="0">
                <a:solidFill>
                  <a:srgbClr val="010000"/>
                </a:solidFill>
              </a:rPr>
              <a:t>o</a:t>
            </a:r>
            <a:r>
              <a:rPr lang="en-US" altLang="en-US" sz="1800" dirty="0" smtClean="0">
                <a:solidFill>
                  <a:srgbClr val="010000"/>
                </a:solidFill>
              </a:rPr>
              <a:t>rig. </a:t>
            </a:r>
            <a:r>
              <a:rPr lang="en-US" altLang="en-US" sz="1800" dirty="0" err="1" smtClean="0">
                <a:solidFill>
                  <a:srgbClr val="010000"/>
                </a:solidFill>
              </a:rPr>
              <a:t>ebp</a:t>
            </a:r>
            <a:endParaRPr lang="en-US" altLang="en-US" sz="1800" dirty="0" smtClean="0">
              <a:solidFill>
                <a:srgbClr val="010000"/>
              </a:solidFill>
            </a:endParaRPr>
          </a:p>
        </p:txBody>
      </p:sp>
      <p:sp>
        <p:nvSpPr>
          <p:cNvPr id="15374" name="Text Box 13"/>
          <p:cNvSpPr txBox="1">
            <a:spLocks noChangeArrowheads="1"/>
          </p:cNvSpPr>
          <p:nvPr/>
        </p:nvSpPr>
        <p:spPr bwMode="auto">
          <a:xfrm>
            <a:off x="5486400" y="4267200"/>
            <a:ext cx="2505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r>
              <a:rPr lang="en-US" altLang="en-US" sz="1800" smtClean="0">
                <a:solidFill>
                  <a:srgbClr val="FF9900"/>
                </a:solidFill>
              </a:rPr>
              <a:t>after mov ebp,esp</a:t>
            </a:r>
          </a:p>
        </p:txBody>
      </p:sp>
      <p:sp>
        <p:nvSpPr>
          <p:cNvPr id="15375" name="Text Box 14"/>
          <p:cNvSpPr txBox="1">
            <a:spLocks noChangeArrowheads="1"/>
          </p:cNvSpPr>
          <p:nvPr/>
        </p:nvSpPr>
        <p:spPr bwMode="auto">
          <a:xfrm>
            <a:off x="7391400" y="3581400"/>
            <a:ext cx="593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r>
              <a:rPr lang="en-US" altLang="en-US" sz="1800" smtClean="0">
                <a:solidFill>
                  <a:srgbClr val="010000"/>
                </a:solidFill>
              </a:rPr>
              <a:t>ebp</a:t>
            </a:r>
          </a:p>
          <a:p>
            <a:pPr eaLnBrk="0" hangingPunct="0"/>
            <a:r>
              <a:rPr lang="en-US" altLang="en-US" sz="1800" smtClean="0">
                <a:solidFill>
                  <a:srgbClr val="010000"/>
                </a:solidFill>
              </a:rPr>
              <a:t>esp</a:t>
            </a:r>
          </a:p>
        </p:txBody>
      </p:sp>
      <p:sp>
        <p:nvSpPr>
          <p:cNvPr id="15376" name="Line 15"/>
          <p:cNvSpPr>
            <a:spLocks noChangeShapeType="1"/>
          </p:cNvSpPr>
          <p:nvPr/>
        </p:nvSpPr>
        <p:spPr bwMode="auto">
          <a:xfrm flipH="1">
            <a:off x="7010400" y="3886200"/>
            <a:ext cx="381000" cy="0"/>
          </a:xfrm>
          <a:prstGeom prst="line">
            <a:avLst/>
          </a:prstGeom>
          <a:noFill/>
          <a:ln w="12700" cap="sq">
            <a:solidFill>
              <a:schemeClr val="bg2"/>
            </a:solidFill>
            <a:round/>
            <a:headEnd type="none" w="sm" len="sm"/>
            <a:tailEnd type="triangle" w="lg" len="med"/>
          </a:ln>
          <a:extLst>
            <a:ext uri="{909E8E84-426E-40DD-AFC4-6F175D3DCCD1}">
              <a14:hiddenFill xmlns:a14="http://schemas.microsoft.com/office/drawing/2010/main">
                <a:noFill/>
              </a14:hiddenFill>
            </a:ext>
          </a:extLst>
        </p:spPr>
        <p:txBody>
          <a:bodyPr/>
          <a:lstStyle/>
          <a:p>
            <a:pPr eaLnBrk="0" hangingPunct="0"/>
            <a:endParaRPr lang="en-US" sz="1800" smtClean="0">
              <a:solidFill>
                <a:srgbClr val="010000"/>
              </a:solidFill>
              <a:latin typeface="Courier New" pitchFamily="49" charset="0"/>
            </a:endParaRPr>
          </a:p>
        </p:txBody>
      </p:sp>
      <p:sp>
        <p:nvSpPr>
          <p:cNvPr id="15377" name="Rectangle 16"/>
          <p:cNvSpPr>
            <a:spLocks noChangeArrowheads="1"/>
          </p:cNvSpPr>
          <p:nvPr/>
        </p:nvSpPr>
        <p:spPr bwMode="auto">
          <a:xfrm>
            <a:off x="5638800" y="5257800"/>
            <a:ext cx="13716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endParaRPr lang="en-US" altLang="en-US" sz="1800" smtClean="0">
              <a:solidFill>
                <a:srgbClr val="010000"/>
              </a:solidFill>
            </a:endParaRPr>
          </a:p>
        </p:txBody>
      </p:sp>
      <p:sp>
        <p:nvSpPr>
          <p:cNvPr id="15378" name="Text Box 17"/>
          <p:cNvSpPr txBox="1">
            <a:spLocks noChangeArrowheads="1"/>
          </p:cNvSpPr>
          <p:nvPr/>
        </p:nvSpPr>
        <p:spPr bwMode="auto">
          <a:xfrm>
            <a:off x="5638800" y="5257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r>
              <a:rPr lang="en-US" altLang="en-US" sz="1800" smtClean="0">
                <a:solidFill>
                  <a:srgbClr val="010000"/>
                </a:solidFill>
              </a:rPr>
              <a:t>varA</a:t>
            </a:r>
          </a:p>
        </p:txBody>
      </p:sp>
      <p:sp>
        <p:nvSpPr>
          <p:cNvPr id="15379" name="Rectangle 18"/>
          <p:cNvSpPr>
            <a:spLocks noChangeArrowheads="1"/>
          </p:cNvSpPr>
          <p:nvPr/>
        </p:nvSpPr>
        <p:spPr bwMode="auto">
          <a:xfrm>
            <a:off x="5638800" y="5638800"/>
            <a:ext cx="1371600" cy="3810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endParaRPr lang="en-US" altLang="en-US" sz="1800" smtClean="0">
              <a:solidFill>
                <a:srgbClr val="010000"/>
              </a:solidFill>
            </a:endParaRPr>
          </a:p>
        </p:txBody>
      </p:sp>
      <p:sp>
        <p:nvSpPr>
          <p:cNvPr id="15380" name="Text Box 19"/>
          <p:cNvSpPr txBox="1">
            <a:spLocks noChangeArrowheads="1"/>
          </p:cNvSpPr>
          <p:nvPr/>
        </p:nvSpPr>
        <p:spPr bwMode="auto">
          <a:xfrm>
            <a:off x="5638800" y="5638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r>
              <a:rPr lang="en-US" altLang="en-US" sz="1800" smtClean="0">
                <a:solidFill>
                  <a:srgbClr val="010000"/>
                </a:solidFill>
              </a:rPr>
              <a:t>varB</a:t>
            </a:r>
          </a:p>
        </p:txBody>
      </p:sp>
      <p:sp>
        <p:nvSpPr>
          <p:cNvPr id="15381" name="Line 20"/>
          <p:cNvSpPr>
            <a:spLocks noChangeShapeType="1"/>
          </p:cNvSpPr>
          <p:nvPr/>
        </p:nvSpPr>
        <p:spPr bwMode="auto">
          <a:xfrm flipH="1">
            <a:off x="7086600" y="5791200"/>
            <a:ext cx="381000" cy="0"/>
          </a:xfrm>
          <a:prstGeom prst="line">
            <a:avLst/>
          </a:prstGeom>
          <a:noFill/>
          <a:ln w="12700" cap="sq">
            <a:solidFill>
              <a:schemeClr val="bg2"/>
            </a:solidFill>
            <a:round/>
            <a:headEnd type="none" w="sm" len="sm"/>
            <a:tailEnd type="triangle" w="lg" len="med"/>
          </a:ln>
          <a:extLst>
            <a:ext uri="{909E8E84-426E-40DD-AFC4-6F175D3DCCD1}">
              <a14:hiddenFill xmlns:a14="http://schemas.microsoft.com/office/drawing/2010/main">
                <a:noFill/>
              </a14:hiddenFill>
            </a:ext>
          </a:extLst>
        </p:spPr>
        <p:txBody>
          <a:bodyPr/>
          <a:lstStyle/>
          <a:p>
            <a:pPr eaLnBrk="0" hangingPunct="0"/>
            <a:endParaRPr lang="en-US" sz="1800" smtClean="0">
              <a:solidFill>
                <a:srgbClr val="010000"/>
              </a:solidFill>
              <a:latin typeface="Courier New" pitchFamily="49" charset="0"/>
            </a:endParaRPr>
          </a:p>
        </p:txBody>
      </p:sp>
      <p:sp>
        <p:nvSpPr>
          <p:cNvPr id="15382" name="Text Box 21"/>
          <p:cNvSpPr txBox="1">
            <a:spLocks noChangeArrowheads="1"/>
          </p:cNvSpPr>
          <p:nvPr/>
        </p:nvSpPr>
        <p:spPr bwMode="auto">
          <a:xfrm>
            <a:off x="7467600" y="56388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r>
              <a:rPr lang="en-US" altLang="en-US" sz="1800" smtClean="0">
                <a:solidFill>
                  <a:srgbClr val="010000"/>
                </a:solidFill>
              </a:rPr>
              <a:t>esp</a:t>
            </a:r>
          </a:p>
        </p:txBody>
      </p:sp>
      <p:sp>
        <p:nvSpPr>
          <p:cNvPr id="15383" name="Text Box 22"/>
          <p:cNvSpPr txBox="1">
            <a:spLocks noChangeArrowheads="1"/>
          </p:cNvSpPr>
          <p:nvPr/>
        </p:nvSpPr>
        <p:spPr bwMode="auto">
          <a:xfrm>
            <a:off x="5562600" y="6096000"/>
            <a:ext cx="1412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r>
              <a:rPr lang="en-US" altLang="en-US" sz="1800" smtClean="0">
                <a:solidFill>
                  <a:srgbClr val="FF9900"/>
                </a:solidFill>
              </a:rPr>
              <a:t>after ret</a:t>
            </a:r>
          </a:p>
        </p:txBody>
      </p:sp>
    </p:spTree>
    <p:extLst>
      <p:ext uri="{BB962C8B-B14F-4D97-AF65-F5344CB8AC3E}">
        <p14:creationId xmlns:p14="http://schemas.microsoft.com/office/powerpoint/2010/main" val="16349149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B2097966-BF94-46BA-A0BB-8011983FD516}" type="slidenum">
              <a:rPr lang="en-US">
                <a:solidFill>
                  <a:srgbClr val="FF9966"/>
                </a:solidFill>
              </a:rPr>
              <a:pPr>
                <a:defRPr/>
              </a:pPr>
              <a:t>40</a:t>
            </a:fld>
            <a:endParaRPr lang="en-US">
              <a:solidFill>
                <a:srgbClr val="FF9966"/>
              </a:solidFill>
            </a:endParaRPr>
          </a:p>
        </p:txBody>
      </p:sp>
      <p:sp>
        <p:nvSpPr>
          <p:cNvPr id="109570" name="Rectangle 2"/>
          <p:cNvSpPr>
            <a:spLocks noGrp="1" noChangeArrowheads="1"/>
          </p:cNvSpPr>
          <p:nvPr>
            <p:ph type="title"/>
          </p:nvPr>
        </p:nvSpPr>
        <p:spPr/>
        <p:txBody>
          <a:bodyPr/>
          <a:lstStyle/>
          <a:p>
            <a:pPr>
              <a:defRPr/>
            </a:pPr>
            <a:r>
              <a:rPr lang="en-US" smtClean="0"/>
              <a:t>Exercises</a:t>
            </a:r>
          </a:p>
        </p:txBody>
      </p:sp>
      <p:sp>
        <p:nvSpPr>
          <p:cNvPr id="20484" name="Rectangle 3"/>
          <p:cNvSpPr>
            <a:spLocks noGrp="1" noChangeArrowheads="1"/>
          </p:cNvSpPr>
          <p:nvPr>
            <p:ph type="body" idx="1"/>
          </p:nvPr>
        </p:nvSpPr>
        <p:spPr>
          <a:xfrm>
            <a:off x="152400" y="762000"/>
            <a:ext cx="8839200" cy="5943600"/>
          </a:xfrm>
        </p:spPr>
        <p:txBody>
          <a:bodyPr/>
          <a:lstStyle/>
          <a:p>
            <a:pPr algn="just"/>
            <a:r>
              <a:rPr lang="fr-CA" altLang="en-US" dirty="0" smtClean="0">
                <a:solidFill>
                  <a:srgbClr val="FF0000"/>
                </a:solidFill>
              </a:rPr>
              <a:t>Ex1</a:t>
            </a:r>
            <a:r>
              <a:rPr lang="fr-CA" altLang="en-US" dirty="0" smtClean="0"/>
              <a:t>: </a:t>
            </a:r>
            <a:r>
              <a:rPr lang="en-US" altLang="en-US" dirty="0" smtClean="0"/>
              <a:t>Rewrite the factorial procedure when stack cleaning is done by the caller (</a:t>
            </a:r>
            <a:r>
              <a:rPr lang="en-US" altLang="en-US" dirty="0" err="1" smtClean="0"/>
              <a:t>ie</a:t>
            </a:r>
            <a:r>
              <a:rPr lang="en-US" altLang="en-US" dirty="0" smtClean="0"/>
              <a:t>: in the Java/C/C++way)</a:t>
            </a:r>
          </a:p>
          <a:p>
            <a:pPr algn="just"/>
            <a:r>
              <a:rPr lang="fr-CA" altLang="en-US" dirty="0" smtClean="0">
                <a:solidFill>
                  <a:srgbClr val="FF0000"/>
                </a:solidFill>
              </a:rPr>
              <a:t>Ex2</a:t>
            </a:r>
            <a:r>
              <a:rPr lang="fr-CA" altLang="en-US" dirty="0" smtClean="0"/>
              <a:t>: </a:t>
            </a:r>
            <a:r>
              <a:rPr lang="en-US" altLang="en-US" dirty="0" smtClean="0"/>
              <a:t>Write a procedure who’s task is to fill with value 0 the first k bytes of a byte array. All parameters must be passed by the stack and stack cleaning must be done by the caller. Give an example of how this procedure would be called. </a:t>
            </a:r>
            <a:endParaRPr lang="fr-CA" altLang="en-US" dirty="0" smtClean="0"/>
          </a:p>
          <a:p>
            <a:pPr algn="just"/>
            <a:r>
              <a:rPr lang="fr-CA" altLang="en-US" dirty="0" smtClean="0">
                <a:solidFill>
                  <a:srgbClr val="FF0000"/>
                </a:solidFill>
              </a:rPr>
              <a:t>Ex3</a:t>
            </a:r>
            <a:r>
              <a:rPr lang="fr-CA" altLang="en-US" dirty="0" smtClean="0"/>
              <a:t>: </a:t>
            </a:r>
            <a:r>
              <a:rPr lang="en-US" altLang="en-US" dirty="0" smtClean="0"/>
              <a:t>Rewrite the </a:t>
            </a:r>
            <a:r>
              <a:rPr lang="fr-CA" altLang="en-US" dirty="0" err="1" smtClean="0"/>
              <a:t>AddSome</a:t>
            </a:r>
            <a:r>
              <a:rPr lang="en-US" altLang="en-US" dirty="0" smtClean="0"/>
              <a:t> procedure when stack cleaning is done by the called procedure (</a:t>
            </a:r>
            <a:r>
              <a:rPr lang="en-US" altLang="en-US" dirty="0" err="1" smtClean="0"/>
              <a:t>ie</a:t>
            </a:r>
            <a:r>
              <a:rPr lang="en-US" altLang="en-US" dirty="0" smtClean="0"/>
              <a:t>: in the Pascal way)</a:t>
            </a:r>
          </a:p>
          <a:p>
            <a:pPr algn="just"/>
            <a:endParaRPr lang="en-US" altLang="en-US" dirty="0" smtClean="0"/>
          </a:p>
          <a:p>
            <a:pPr algn="just"/>
            <a:r>
              <a:rPr lang="en-US" altLang="en-US" dirty="0" smtClean="0">
                <a:solidFill>
                  <a:srgbClr val="FF0000"/>
                </a:solidFill>
              </a:rPr>
              <a:t>Challenge</a:t>
            </a:r>
            <a:r>
              <a:rPr lang="en-US" altLang="en-US" dirty="0" smtClean="0"/>
              <a:t>: Write the </a:t>
            </a:r>
            <a:r>
              <a:rPr lang="en-US" altLang="en-US" dirty="0" err="1" smtClean="0"/>
              <a:t>pseudocode</a:t>
            </a:r>
            <a:r>
              <a:rPr lang="en-US" altLang="en-US" dirty="0" smtClean="0"/>
              <a:t> for a recursive algorithm that generates the first 20 integers of the Fibonacci series (1, 1, 2, 3, 5, 8, 13, 21, . . .).</a:t>
            </a:r>
          </a:p>
        </p:txBody>
      </p:sp>
    </p:spTree>
    <p:extLst>
      <p:ext uri="{BB962C8B-B14F-4D97-AF65-F5344CB8AC3E}">
        <p14:creationId xmlns:p14="http://schemas.microsoft.com/office/powerpoint/2010/main" val="2845456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1B79B8F-CFE1-4218-935F-A910D7431A0B}" type="slidenum">
              <a:rPr lang="en-US">
                <a:solidFill>
                  <a:srgbClr val="FF9966"/>
                </a:solidFill>
              </a:rPr>
              <a:pPr>
                <a:defRPr/>
              </a:pPr>
              <a:t>41</a:t>
            </a:fld>
            <a:endParaRPr lang="en-US">
              <a:solidFill>
                <a:srgbClr val="FF9966"/>
              </a:solidFill>
            </a:endParaRPr>
          </a:p>
        </p:txBody>
      </p:sp>
      <p:sp>
        <p:nvSpPr>
          <p:cNvPr id="73730" name="Rectangle 2"/>
          <p:cNvSpPr>
            <a:spLocks noGrp="1" noChangeArrowheads="1"/>
          </p:cNvSpPr>
          <p:nvPr>
            <p:ph type="title"/>
          </p:nvPr>
        </p:nvSpPr>
        <p:spPr/>
        <p:txBody>
          <a:bodyPr/>
          <a:lstStyle/>
          <a:p>
            <a:pPr>
              <a:defRPr/>
            </a:pPr>
            <a:r>
              <a:rPr lang="en-US" smtClean="0"/>
              <a:t>Modular Programming</a:t>
            </a:r>
          </a:p>
        </p:txBody>
      </p:sp>
      <p:sp>
        <p:nvSpPr>
          <p:cNvPr id="4100" name="Rectangle 3"/>
          <p:cNvSpPr>
            <a:spLocks noGrp="1" noChangeArrowheads="1"/>
          </p:cNvSpPr>
          <p:nvPr>
            <p:ph type="body" idx="1"/>
          </p:nvPr>
        </p:nvSpPr>
        <p:spPr>
          <a:xfrm>
            <a:off x="152400" y="838200"/>
            <a:ext cx="8839200" cy="5867400"/>
          </a:xfrm>
        </p:spPr>
        <p:txBody>
          <a:bodyPr/>
          <a:lstStyle/>
          <a:p>
            <a:pPr algn="just">
              <a:lnSpc>
                <a:spcPct val="90000"/>
              </a:lnSpc>
            </a:pPr>
            <a:r>
              <a:rPr lang="en-US" altLang="en-US" dirty="0" smtClean="0"/>
              <a:t>Large projects need to be broken into small modules with clean interfaces between modules</a:t>
            </a:r>
          </a:p>
          <a:p>
            <a:pPr algn="just">
              <a:lnSpc>
                <a:spcPct val="90000"/>
              </a:lnSpc>
            </a:pPr>
            <a:endParaRPr lang="en-US" altLang="en-US" dirty="0" smtClean="0"/>
          </a:p>
          <a:p>
            <a:pPr lvl="1" algn="just">
              <a:lnSpc>
                <a:spcPct val="90000"/>
              </a:lnSpc>
            </a:pPr>
            <a:r>
              <a:rPr lang="en-US" altLang="en-US" dirty="0" smtClean="0"/>
              <a:t>The way to program a module should only depend on the interfaces provided by other modules – not their implementation</a:t>
            </a:r>
          </a:p>
          <a:p>
            <a:pPr lvl="1" algn="just">
              <a:lnSpc>
                <a:spcPct val="90000"/>
              </a:lnSpc>
            </a:pPr>
            <a:endParaRPr lang="en-US" altLang="en-US" dirty="0" smtClean="0"/>
          </a:p>
          <a:p>
            <a:pPr algn="just">
              <a:lnSpc>
                <a:spcPct val="90000"/>
              </a:lnSpc>
            </a:pPr>
            <a:r>
              <a:rPr lang="en-US" altLang="en-US" dirty="0"/>
              <a:t>Instead, </a:t>
            </a:r>
            <a:r>
              <a:rPr lang="en-US" altLang="en-US" dirty="0">
                <a:solidFill>
                  <a:srgbClr val="00FF00"/>
                </a:solidFill>
              </a:rPr>
              <a:t>we should assemble each file separately to obtain a separate object module for each file </a:t>
            </a:r>
            <a:r>
              <a:rPr lang="en-US" altLang="en-US" dirty="0"/>
              <a:t>and, thus, have a private namespace for each </a:t>
            </a:r>
            <a:r>
              <a:rPr lang="en-US" altLang="en-US" dirty="0" smtClean="0"/>
              <a:t>file</a:t>
            </a:r>
          </a:p>
          <a:p>
            <a:pPr algn="just">
              <a:lnSpc>
                <a:spcPct val="90000"/>
              </a:lnSpc>
            </a:pPr>
            <a:endParaRPr lang="en-US" altLang="en-US" dirty="0"/>
          </a:p>
          <a:p>
            <a:pPr lvl="1" algn="just">
              <a:lnSpc>
                <a:spcPct val="90000"/>
              </a:lnSpc>
            </a:pPr>
            <a:r>
              <a:rPr lang="en-US" altLang="en-US" dirty="0"/>
              <a:t>Make sure, however, to have an </a:t>
            </a:r>
            <a:r>
              <a:rPr lang="en-US" altLang="en-US" b="1" i="1" u="sng" dirty="0">
                <a:solidFill>
                  <a:srgbClr val="FF0000"/>
                </a:solidFill>
              </a:rPr>
              <a:t>INCLUDE Irvine32.inc</a:t>
            </a:r>
            <a:r>
              <a:rPr lang="en-US" altLang="en-US" dirty="0"/>
              <a:t> (or </a:t>
            </a:r>
            <a:r>
              <a:rPr lang="en-US" altLang="en-US" b="1" i="1" u="sng" dirty="0">
                <a:solidFill>
                  <a:srgbClr val="FF0000"/>
                </a:solidFill>
              </a:rPr>
              <a:t>INCLUDE </a:t>
            </a:r>
            <a:r>
              <a:rPr lang="en-US" altLang="en-US" b="1" i="1" u="sng" dirty="0" err="1">
                <a:solidFill>
                  <a:srgbClr val="FF0000"/>
                </a:solidFill>
              </a:rPr>
              <a:t>Macros.inc</a:t>
            </a:r>
            <a:r>
              <a:rPr lang="en-US" altLang="en-US" dirty="0"/>
              <a:t>) and an </a:t>
            </a:r>
            <a:r>
              <a:rPr lang="en-US" altLang="en-US" b="1" i="1" u="sng" dirty="0">
                <a:solidFill>
                  <a:srgbClr val="FF0000"/>
                </a:solidFill>
              </a:rPr>
              <a:t>END</a:t>
            </a:r>
            <a:r>
              <a:rPr lang="en-US" altLang="en-US" dirty="0"/>
              <a:t> directive in each separate file. </a:t>
            </a:r>
          </a:p>
          <a:p>
            <a:pPr lvl="1" algn="just">
              <a:lnSpc>
                <a:spcPct val="90000"/>
              </a:lnSpc>
            </a:pPr>
            <a:r>
              <a:rPr lang="en-US" altLang="en-US" dirty="0"/>
              <a:t>The file containing the main program </a:t>
            </a:r>
            <a:r>
              <a:rPr lang="en-US" altLang="en-US" dirty="0">
                <a:solidFill>
                  <a:srgbClr val="FF0000"/>
                </a:solidFill>
              </a:rPr>
              <a:t>must have </a:t>
            </a:r>
            <a:r>
              <a:rPr lang="en-US" altLang="en-US" b="1" i="1" u="sng" dirty="0">
                <a:solidFill>
                  <a:srgbClr val="FF0000"/>
                </a:solidFill>
              </a:rPr>
              <a:t>END main</a:t>
            </a:r>
            <a:r>
              <a:rPr lang="en-US" altLang="en-US" dirty="0">
                <a:solidFill>
                  <a:srgbClr val="FF0000"/>
                </a:solidFill>
              </a:rPr>
              <a:t> </a:t>
            </a:r>
            <a:r>
              <a:rPr lang="en-US" altLang="en-US" dirty="0"/>
              <a:t>as last </a:t>
            </a:r>
            <a:r>
              <a:rPr lang="en-US" altLang="en-US" dirty="0" smtClean="0"/>
              <a:t>line</a:t>
            </a:r>
            <a:endParaRPr lang="en-US" altLang="en-US" dirty="0"/>
          </a:p>
        </p:txBody>
      </p:sp>
    </p:spTree>
    <p:extLst>
      <p:ext uri="{BB962C8B-B14F-4D97-AF65-F5344CB8AC3E}">
        <p14:creationId xmlns:p14="http://schemas.microsoft.com/office/powerpoint/2010/main" val="3965968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B8A23542-5181-43F3-9DEA-CCD7B9965FD0}" type="slidenum">
              <a:rPr lang="en-US">
                <a:solidFill>
                  <a:srgbClr val="FF9966"/>
                </a:solidFill>
              </a:rPr>
              <a:pPr>
                <a:defRPr/>
              </a:pPr>
              <a:t>42</a:t>
            </a:fld>
            <a:endParaRPr lang="en-US">
              <a:solidFill>
                <a:srgbClr val="FF9966"/>
              </a:solidFill>
            </a:endParaRPr>
          </a:p>
        </p:txBody>
      </p:sp>
      <p:sp>
        <p:nvSpPr>
          <p:cNvPr id="77826" name="Rectangle 1026"/>
          <p:cNvSpPr>
            <a:spLocks noGrp="1" noChangeArrowheads="1"/>
          </p:cNvSpPr>
          <p:nvPr>
            <p:ph type="title"/>
          </p:nvPr>
        </p:nvSpPr>
        <p:spPr/>
        <p:txBody>
          <a:bodyPr/>
          <a:lstStyle/>
          <a:p>
            <a:pPr>
              <a:defRPr/>
            </a:pPr>
            <a:r>
              <a:rPr lang="en-US" dirty="0" smtClean="0"/>
              <a:t>Separately Assembled Modules</a:t>
            </a:r>
          </a:p>
        </p:txBody>
      </p:sp>
      <p:sp>
        <p:nvSpPr>
          <p:cNvPr id="7172" name="Rectangle 1027"/>
          <p:cNvSpPr>
            <a:spLocks noGrp="1" noChangeArrowheads="1"/>
          </p:cNvSpPr>
          <p:nvPr>
            <p:ph type="body" idx="1"/>
          </p:nvPr>
        </p:nvSpPr>
        <p:spPr>
          <a:xfrm>
            <a:off x="152400" y="838200"/>
            <a:ext cx="8839200" cy="5867400"/>
          </a:xfrm>
        </p:spPr>
        <p:txBody>
          <a:bodyPr/>
          <a:lstStyle/>
          <a:p>
            <a:r>
              <a:rPr lang="en-US" altLang="en-US" sz="2000" dirty="0" smtClean="0"/>
              <a:t>However any module that wants to be used need to provide at least one name to be used by others</a:t>
            </a:r>
          </a:p>
          <a:p>
            <a:endParaRPr lang="en-US" altLang="en-US" sz="2000" dirty="0" smtClean="0"/>
          </a:p>
          <a:p>
            <a:r>
              <a:rPr lang="en-US" altLang="en-US" sz="2000" dirty="0" smtClean="0"/>
              <a:t>Use the directive </a:t>
            </a:r>
            <a:r>
              <a:rPr lang="en-US" altLang="en-US" sz="2000" dirty="0" smtClean="0">
                <a:solidFill>
                  <a:srgbClr val="FF0000"/>
                </a:solidFill>
              </a:rPr>
              <a:t>PUBLIC</a:t>
            </a:r>
            <a:r>
              <a:rPr lang="en-US" altLang="en-US" sz="2000" dirty="0" smtClean="0"/>
              <a:t> to enable other modules to use names defined in the module where </a:t>
            </a:r>
            <a:r>
              <a:rPr lang="en-US" altLang="en-US" sz="2000" dirty="0" smtClean="0">
                <a:solidFill>
                  <a:srgbClr val="FF0000"/>
                </a:solidFill>
              </a:rPr>
              <a:t>PUBLIC </a:t>
            </a:r>
            <a:r>
              <a:rPr lang="en-US" altLang="en-US" sz="2000" dirty="0" smtClean="0"/>
              <a:t>is. Ex: </a:t>
            </a:r>
          </a:p>
          <a:p>
            <a:pPr lvl="2"/>
            <a:r>
              <a:rPr lang="en-US" altLang="en-US" sz="1800" dirty="0" smtClean="0"/>
              <a:t>PUBLIC </a:t>
            </a:r>
            <a:r>
              <a:rPr lang="en-US" altLang="en-US" sz="1800" dirty="0" err="1" smtClean="0"/>
              <a:t>procA</a:t>
            </a:r>
            <a:r>
              <a:rPr lang="en-US" altLang="en-US" sz="1800" dirty="0" smtClean="0"/>
              <a:t>, </a:t>
            </a:r>
            <a:r>
              <a:rPr lang="en-US" altLang="en-US" sz="1800" dirty="0" err="1" smtClean="0"/>
              <a:t>varC</a:t>
            </a:r>
            <a:r>
              <a:rPr lang="en-US" altLang="en-US" sz="1800" dirty="0" smtClean="0"/>
              <a:t>, </a:t>
            </a:r>
            <a:r>
              <a:rPr lang="en-US" altLang="en-US" sz="1800" dirty="0" err="1" smtClean="0"/>
              <a:t>labelB</a:t>
            </a:r>
            <a:endParaRPr lang="en-US" altLang="en-US" sz="1800" dirty="0" smtClean="0"/>
          </a:p>
          <a:p>
            <a:pPr lvl="1"/>
            <a:r>
              <a:rPr lang="en-US" altLang="en-US" sz="2000" dirty="0" smtClean="0"/>
              <a:t>Note that the usage is the same for any kind of names (procedures, variables, label...)</a:t>
            </a:r>
          </a:p>
          <a:p>
            <a:r>
              <a:rPr lang="en-US" altLang="en-US" sz="2000" dirty="0" smtClean="0"/>
              <a:t>Use the directive </a:t>
            </a:r>
            <a:r>
              <a:rPr lang="en-US" altLang="en-US" sz="2000" dirty="0" smtClean="0">
                <a:solidFill>
                  <a:srgbClr val="FF0000"/>
                </a:solidFill>
              </a:rPr>
              <a:t>EXTERN </a:t>
            </a:r>
            <a:r>
              <a:rPr lang="en-US" altLang="en-US" sz="2000" dirty="0" smtClean="0"/>
              <a:t>to declare names that are defined in other modules</a:t>
            </a:r>
          </a:p>
          <a:p>
            <a:pPr lvl="1"/>
            <a:r>
              <a:rPr lang="en-US" altLang="en-US" sz="2000" dirty="0" smtClean="0"/>
              <a:t>But now we need to provide the qualifiers:</a:t>
            </a:r>
          </a:p>
          <a:p>
            <a:pPr lvl="2"/>
            <a:r>
              <a:rPr lang="en-US" altLang="en-US" sz="1600" dirty="0" smtClean="0"/>
              <a:t>PROC for procedure names</a:t>
            </a:r>
          </a:p>
          <a:p>
            <a:pPr lvl="2"/>
            <a:r>
              <a:rPr lang="en-US" altLang="en-US" sz="1600" dirty="0" smtClean="0"/>
              <a:t>BYTE, WORD, DWORD... for variable names</a:t>
            </a:r>
          </a:p>
          <a:p>
            <a:pPr lvl="1"/>
            <a:r>
              <a:rPr lang="en-US" altLang="en-US" sz="2000" dirty="0" smtClean="0"/>
              <a:t>Example:</a:t>
            </a:r>
          </a:p>
          <a:p>
            <a:pPr lvl="2"/>
            <a:r>
              <a:rPr lang="en-US" altLang="en-US" sz="1800" dirty="0" smtClean="0"/>
              <a:t>EXTERN procA@0:proc, </a:t>
            </a:r>
            <a:r>
              <a:rPr lang="en-US" altLang="en-US" sz="1800" dirty="0" err="1" smtClean="0"/>
              <a:t>varA:dword</a:t>
            </a:r>
            <a:r>
              <a:rPr lang="en-US" altLang="en-US" sz="1800" dirty="0" smtClean="0"/>
              <a:t>, </a:t>
            </a:r>
            <a:r>
              <a:rPr lang="en-US" altLang="en-US" sz="1800" dirty="0" err="1" smtClean="0"/>
              <a:t>varB:word</a:t>
            </a:r>
            <a:endParaRPr lang="en-US" altLang="en-US" sz="1800" dirty="0" smtClean="0"/>
          </a:p>
          <a:p>
            <a:pPr lvl="2"/>
            <a:endParaRPr lang="en-US" altLang="en-US" sz="1800" dirty="0" smtClean="0"/>
          </a:p>
          <a:p>
            <a:r>
              <a:rPr lang="en-US" altLang="en-US" sz="2000" dirty="0" smtClean="0"/>
              <a:t>Place the directives </a:t>
            </a:r>
            <a:r>
              <a:rPr lang="en-US" altLang="en-US" sz="2000" dirty="0" smtClean="0">
                <a:solidFill>
                  <a:srgbClr val="FF0000"/>
                </a:solidFill>
              </a:rPr>
              <a:t>extern </a:t>
            </a:r>
            <a:r>
              <a:rPr lang="en-US" altLang="en-US" sz="2000" dirty="0" smtClean="0"/>
              <a:t>and </a:t>
            </a:r>
            <a:r>
              <a:rPr lang="en-US" altLang="en-US" sz="2000" dirty="0" smtClean="0">
                <a:solidFill>
                  <a:srgbClr val="FF0000"/>
                </a:solidFill>
              </a:rPr>
              <a:t>public </a:t>
            </a:r>
            <a:r>
              <a:rPr lang="en-US" altLang="en-US" sz="2000" dirty="0" smtClean="0"/>
              <a:t>just after </a:t>
            </a:r>
            <a:r>
              <a:rPr lang="en-US" altLang="en-US" sz="2000" b="0" dirty="0" smtClean="0">
                <a:solidFill>
                  <a:srgbClr val="FF0000"/>
                </a:solidFill>
              </a:rPr>
              <a:t>INCLUDE directives</a:t>
            </a:r>
          </a:p>
          <a:p>
            <a:pPr lvl="2"/>
            <a:endParaRPr lang="en-US" altLang="en-US" sz="1800" dirty="0" smtClean="0"/>
          </a:p>
        </p:txBody>
      </p:sp>
    </p:spTree>
    <p:extLst>
      <p:ext uri="{BB962C8B-B14F-4D97-AF65-F5344CB8AC3E}">
        <p14:creationId xmlns:p14="http://schemas.microsoft.com/office/powerpoint/2010/main" val="2541163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pPr>
              <a:defRPr/>
            </a:pPr>
            <a:fld id="{19DEA65E-0D54-44C8-A48B-8530C1712226}" type="slidenum">
              <a:rPr lang="en-US">
                <a:solidFill>
                  <a:srgbClr val="FF9966"/>
                </a:solidFill>
              </a:rPr>
              <a:pPr>
                <a:defRPr/>
              </a:pPr>
              <a:t>43</a:t>
            </a:fld>
            <a:endParaRPr lang="en-US">
              <a:solidFill>
                <a:srgbClr val="FF9966"/>
              </a:solidFill>
            </a:endParaRPr>
          </a:p>
        </p:txBody>
      </p:sp>
      <p:sp>
        <p:nvSpPr>
          <p:cNvPr id="76802" name="Rectangle 2"/>
          <p:cNvSpPr>
            <a:spLocks noGrp="1" noChangeArrowheads="1"/>
          </p:cNvSpPr>
          <p:nvPr>
            <p:ph type="title"/>
          </p:nvPr>
        </p:nvSpPr>
        <p:spPr>
          <a:xfrm>
            <a:off x="533400" y="152400"/>
            <a:ext cx="1981200" cy="741363"/>
          </a:xfrm>
        </p:spPr>
        <p:txBody>
          <a:bodyPr/>
          <a:lstStyle/>
          <a:p>
            <a:pPr>
              <a:defRPr/>
            </a:pPr>
            <a:r>
              <a:rPr lang="en-US" smtClean="0"/>
              <a:t>Example</a:t>
            </a:r>
          </a:p>
        </p:txBody>
      </p:sp>
      <p:sp>
        <p:nvSpPr>
          <p:cNvPr id="8196" name="Text Box 4"/>
          <p:cNvSpPr txBox="1">
            <a:spLocks noChangeArrowheads="1"/>
          </p:cNvSpPr>
          <p:nvPr/>
        </p:nvSpPr>
        <p:spPr bwMode="auto">
          <a:xfrm>
            <a:off x="457200" y="1066800"/>
            <a:ext cx="4724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r>
              <a:rPr lang="en-US" altLang="en-US" sz="1800" i="1" u="sng" dirty="0" smtClean="0">
                <a:solidFill>
                  <a:srgbClr val="FF0000"/>
                </a:solidFill>
              </a:rPr>
              <a:t>File my_prog.asm</a:t>
            </a:r>
          </a:p>
          <a:p>
            <a:pPr eaLnBrk="0" hangingPunct="0"/>
            <a:endParaRPr lang="en-US" altLang="en-US" sz="1800" i="1" u="sng" dirty="0" smtClean="0">
              <a:solidFill>
                <a:srgbClr val="010000"/>
              </a:solidFill>
            </a:endParaRPr>
          </a:p>
          <a:p>
            <a:pPr eaLnBrk="0" hangingPunct="0"/>
            <a:r>
              <a:rPr lang="en-US" altLang="en-US" sz="1800" dirty="0" smtClean="0">
                <a:solidFill>
                  <a:srgbClr val="010000"/>
                </a:solidFill>
              </a:rPr>
              <a:t>INCLUDE Irvine32.inc</a:t>
            </a:r>
          </a:p>
          <a:p>
            <a:pPr eaLnBrk="0" hangingPunct="0"/>
            <a:r>
              <a:rPr lang="en-US" altLang="en-US" sz="1800" dirty="0" smtClean="0">
                <a:solidFill>
                  <a:srgbClr val="010000"/>
                </a:solidFill>
              </a:rPr>
              <a:t>INCLUDE Macros.inc</a:t>
            </a:r>
          </a:p>
          <a:p>
            <a:pPr eaLnBrk="0" hangingPunct="0"/>
            <a:r>
              <a:rPr lang="en-US" altLang="en-US" sz="1800" dirty="0" smtClean="0">
                <a:solidFill>
                  <a:srgbClr val="FF0000"/>
                </a:solidFill>
              </a:rPr>
              <a:t>EXTERN procA@0:proc, procB@0:proc</a:t>
            </a:r>
          </a:p>
          <a:p>
            <a:pPr eaLnBrk="0" hangingPunct="0"/>
            <a:endParaRPr lang="en-US" altLang="en-US" sz="1800" dirty="0" smtClean="0">
              <a:solidFill>
                <a:srgbClr val="010000"/>
              </a:solidFill>
            </a:endParaRPr>
          </a:p>
          <a:p>
            <a:pPr eaLnBrk="0" hangingPunct="0"/>
            <a:r>
              <a:rPr lang="en-US" altLang="en-US" sz="1800" dirty="0" smtClean="0">
                <a:solidFill>
                  <a:srgbClr val="010000"/>
                </a:solidFill>
              </a:rPr>
              <a:t>.data</a:t>
            </a:r>
          </a:p>
          <a:p>
            <a:pPr eaLnBrk="0" hangingPunct="0"/>
            <a:r>
              <a:rPr lang="en-US" altLang="en-US" sz="1800" dirty="0" smtClean="0">
                <a:solidFill>
                  <a:srgbClr val="010000"/>
                </a:solidFill>
              </a:rPr>
              <a:t>   msg1 BYTE "In main",0</a:t>
            </a:r>
          </a:p>
          <a:p>
            <a:pPr eaLnBrk="0" hangingPunct="0"/>
            <a:r>
              <a:rPr lang="en-US" altLang="en-US" sz="1800" dirty="0" smtClean="0">
                <a:solidFill>
                  <a:srgbClr val="010000"/>
                </a:solidFill>
              </a:rPr>
              <a:t>.code</a:t>
            </a:r>
          </a:p>
          <a:p>
            <a:pPr eaLnBrk="0" hangingPunct="0"/>
            <a:r>
              <a:rPr lang="en-US" altLang="en-US" sz="1800" dirty="0" smtClean="0">
                <a:solidFill>
                  <a:srgbClr val="010000"/>
                </a:solidFill>
              </a:rPr>
              <a:t>  main PROC</a:t>
            </a:r>
          </a:p>
          <a:p>
            <a:pPr eaLnBrk="0" hangingPunct="0"/>
            <a:r>
              <a:rPr lang="en-US" altLang="en-US" sz="1800" dirty="0" smtClean="0">
                <a:solidFill>
                  <a:srgbClr val="010000"/>
                </a:solidFill>
              </a:rPr>
              <a:t>	</a:t>
            </a:r>
            <a:r>
              <a:rPr lang="en-US" altLang="en-US" sz="1800" dirty="0" err="1" smtClean="0">
                <a:solidFill>
                  <a:srgbClr val="010000"/>
                </a:solidFill>
              </a:rPr>
              <a:t>mWriteString</a:t>
            </a:r>
            <a:r>
              <a:rPr lang="en-US" altLang="en-US" sz="1800" dirty="0" smtClean="0">
                <a:solidFill>
                  <a:srgbClr val="010000"/>
                </a:solidFill>
              </a:rPr>
              <a:t> msg1</a:t>
            </a:r>
          </a:p>
          <a:p>
            <a:pPr eaLnBrk="0" hangingPunct="0"/>
            <a:r>
              <a:rPr lang="en-US" altLang="en-US" sz="1800" dirty="0" smtClean="0">
                <a:solidFill>
                  <a:srgbClr val="010000"/>
                </a:solidFill>
              </a:rPr>
              <a:t>	</a:t>
            </a:r>
            <a:r>
              <a:rPr lang="en-US" altLang="en-US" sz="1800" dirty="0" smtClean="0">
                <a:solidFill>
                  <a:srgbClr val="00FF00"/>
                </a:solidFill>
              </a:rPr>
              <a:t>call </a:t>
            </a:r>
            <a:r>
              <a:rPr lang="en-US" altLang="en-US" sz="1800" dirty="0" err="1" smtClean="0">
                <a:solidFill>
                  <a:srgbClr val="00FF00"/>
                </a:solidFill>
              </a:rPr>
              <a:t>procA</a:t>
            </a:r>
            <a:endParaRPr lang="en-US" altLang="en-US" sz="1800" dirty="0" smtClean="0">
              <a:solidFill>
                <a:srgbClr val="00FF00"/>
              </a:solidFill>
            </a:endParaRPr>
          </a:p>
          <a:p>
            <a:pPr eaLnBrk="0" hangingPunct="0"/>
            <a:r>
              <a:rPr lang="en-US" altLang="en-US" sz="1800" dirty="0" smtClean="0">
                <a:solidFill>
                  <a:srgbClr val="010000"/>
                </a:solidFill>
              </a:rPr>
              <a:t>	</a:t>
            </a:r>
            <a:r>
              <a:rPr lang="en-US" altLang="en-US" sz="1800" dirty="0" smtClean="0">
                <a:solidFill>
                  <a:srgbClr val="0000FF"/>
                </a:solidFill>
              </a:rPr>
              <a:t>call </a:t>
            </a:r>
            <a:r>
              <a:rPr lang="en-US" altLang="en-US" sz="1800" dirty="0" err="1" smtClean="0">
                <a:solidFill>
                  <a:srgbClr val="0000FF"/>
                </a:solidFill>
              </a:rPr>
              <a:t>procB</a:t>
            </a:r>
            <a:endParaRPr lang="en-US" altLang="en-US" sz="1800" dirty="0" smtClean="0">
              <a:solidFill>
                <a:srgbClr val="0000FF"/>
              </a:solidFill>
            </a:endParaRPr>
          </a:p>
          <a:p>
            <a:pPr eaLnBrk="0" hangingPunct="0"/>
            <a:r>
              <a:rPr lang="en-US" altLang="en-US" sz="1800" dirty="0" smtClean="0">
                <a:solidFill>
                  <a:srgbClr val="010000"/>
                </a:solidFill>
              </a:rPr>
              <a:t>       exit</a:t>
            </a:r>
          </a:p>
          <a:p>
            <a:pPr eaLnBrk="0" hangingPunct="0"/>
            <a:r>
              <a:rPr lang="en-US" altLang="en-US" sz="1800" dirty="0">
                <a:solidFill>
                  <a:srgbClr val="010000"/>
                </a:solidFill>
              </a:rPr>
              <a:t> </a:t>
            </a:r>
            <a:r>
              <a:rPr lang="en-US" altLang="en-US" sz="1800" dirty="0" smtClean="0">
                <a:solidFill>
                  <a:srgbClr val="010000"/>
                </a:solidFill>
              </a:rPr>
              <a:t> main ENDP</a:t>
            </a:r>
          </a:p>
          <a:p>
            <a:pPr eaLnBrk="0" hangingPunct="0"/>
            <a:r>
              <a:rPr lang="en-US" altLang="en-US" sz="1800" dirty="0" smtClean="0">
                <a:solidFill>
                  <a:srgbClr val="FF0000"/>
                </a:solidFill>
              </a:rPr>
              <a:t>END main</a:t>
            </a:r>
          </a:p>
        </p:txBody>
      </p:sp>
      <p:sp>
        <p:nvSpPr>
          <p:cNvPr id="8197" name="Text Box 5"/>
          <p:cNvSpPr txBox="1">
            <a:spLocks noChangeArrowheads="1"/>
          </p:cNvSpPr>
          <p:nvPr/>
        </p:nvSpPr>
        <p:spPr bwMode="auto">
          <a:xfrm>
            <a:off x="5486400" y="304800"/>
            <a:ext cx="332422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r>
              <a:rPr lang="en-US" altLang="en-US" sz="1600" i="1" u="sng" dirty="0" smtClean="0">
                <a:solidFill>
                  <a:srgbClr val="00FF00"/>
                </a:solidFill>
              </a:rPr>
              <a:t>File procA.asm</a:t>
            </a:r>
          </a:p>
          <a:p>
            <a:pPr eaLnBrk="0" hangingPunct="0"/>
            <a:endParaRPr lang="en-US" altLang="en-US" sz="1600" i="1" u="sng" dirty="0" smtClean="0">
              <a:solidFill>
                <a:srgbClr val="00FF00"/>
              </a:solidFill>
            </a:endParaRPr>
          </a:p>
          <a:p>
            <a:pPr eaLnBrk="0" hangingPunct="0"/>
            <a:r>
              <a:rPr lang="en-US" altLang="en-US" sz="1600" dirty="0">
                <a:solidFill>
                  <a:srgbClr val="010000"/>
                </a:solidFill>
              </a:rPr>
              <a:t>INCLUDE </a:t>
            </a:r>
            <a:r>
              <a:rPr lang="en-US" altLang="en-US" sz="1600" dirty="0" smtClean="0">
                <a:solidFill>
                  <a:srgbClr val="010000"/>
                </a:solidFill>
              </a:rPr>
              <a:t>Irvine32.inc</a:t>
            </a:r>
          </a:p>
          <a:p>
            <a:pPr eaLnBrk="0" hangingPunct="0"/>
            <a:r>
              <a:rPr lang="en-US" altLang="en-US" sz="1600" dirty="0" smtClean="0">
                <a:solidFill>
                  <a:srgbClr val="010000"/>
                </a:solidFill>
              </a:rPr>
              <a:t>INCLUDE Macros.inc</a:t>
            </a:r>
          </a:p>
          <a:p>
            <a:pPr eaLnBrk="0" hangingPunct="0"/>
            <a:r>
              <a:rPr lang="en-US" altLang="en-US" sz="1600" dirty="0" smtClean="0">
                <a:solidFill>
                  <a:srgbClr val="FF0000"/>
                </a:solidFill>
              </a:rPr>
              <a:t>public </a:t>
            </a:r>
            <a:r>
              <a:rPr lang="en-US" altLang="en-US" sz="1600" dirty="0" err="1" smtClean="0">
                <a:solidFill>
                  <a:srgbClr val="FF0000"/>
                </a:solidFill>
              </a:rPr>
              <a:t>procA</a:t>
            </a:r>
            <a:endParaRPr lang="en-US" altLang="en-US" sz="1600" dirty="0" smtClean="0">
              <a:solidFill>
                <a:srgbClr val="010000"/>
              </a:solidFill>
            </a:endParaRPr>
          </a:p>
          <a:p>
            <a:pPr eaLnBrk="0" hangingPunct="0"/>
            <a:r>
              <a:rPr lang="en-US" altLang="en-US" sz="1600" dirty="0" smtClean="0">
                <a:solidFill>
                  <a:srgbClr val="010000"/>
                </a:solidFill>
              </a:rPr>
              <a:t>.code</a:t>
            </a:r>
          </a:p>
          <a:p>
            <a:pPr eaLnBrk="0" hangingPunct="0"/>
            <a:r>
              <a:rPr lang="en-US" altLang="en-US" sz="1600" dirty="0" smtClean="0">
                <a:solidFill>
                  <a:srgbClr val="010000"/>
                </a:solidFill>
              </a:rPr>
              <a:t>  </a:t>
            </a:r>
            <a:r>
              <a:rPr lang="en-US" altLang="en-US" sz="1600" dirty="0" err="1" smtClean="0">
                <a:solidFill>
                  <a:srgbClr val="010000"/>
                </a:solidFill>
              </a:rPr>
              <a:t>procA</a:t>
            </a:r>
            <a:r>
              <a:rPr lang="en-US" altLang="en-US" sz="1600" dirty="0" smtClean="0">
                <a:solidFill>
                  <a:srgbClr val="010000"/>
                </a:solidFill>
              </a:rPr>
              <a:t> PROC</a:t>
            </a:r>
          </a:p>
          <a:p>
            <a:pPr eaLnBrk="0" hangingPunct="0"/>
            <a:r>
              <a:rPr lang="en-US" altLang="en-US" sz="1600" dirty="0" smtClean="0">
                <a:solidFill>
                  <a:srgbClr val="010000"/>
                </a:solidFill>
              </a:rPr>
              <a:t>	</a:t>
            </a:r>
            <a:r>
              <a:rPr lang="en-US" altLang="en-US" sz="1600" dirty="0" err="1" smtClean="0">
                <a:solidFill>
                  <a:srgbClr val="010000"/>
                </a:solidFill>
              </a:rPr>
              <a:t>mWriteString</a:t>
            </a:r>
            <a:r>
              <a:rPr lang="en-US" altLang="en-US" sz="1600" dirty="0" smtClean="0">
                <a:solidFill>
                  <a:srgbClr val="010000"/>
                </a:solidFill>
              </a:rPr>
              <a:t> msg1</a:t>
            </a:r>
          </a:p>
          <a:p>
            <a:pPr eaLnBrk="0" hangingPunct="0"/>
            <a:r>
              <a:rPr lang="en-US" altLang="en-US" sz="1600" dirty="0" smtClean="0">
                <a:solidFill>
                  <a:srgbClr val="010000"/>
                </a:solidFill>
              </a:rPr>
              <a:t>	ret</a:t>
            </a:r>
          </a:p>
          <a:p>
            <a:pPr eaLnBrk="0" hangingPunct="0"/>
            <a:r>
              <a:rPr lang="en-US" altLang="en-US" sz="1600" dirty="0">
                <a:solidFill>
                  <a:srgbClr val="010000"/>
                </a:solidFill>
              </a:rPr>
              <a:t> </a:t>
            </a:r>
            <a:r>
              <a:rPr lang="en-US" altLang="en-US" sz="1600" dirty="0" smtClean="0">
                <a:solidFill>
                  <a:srgbClr val="010000"/>
                </a:solidFill>
              </a:rPr>
              <a:t> </a:t>
            </a:r>
            <a:r>
              <a:rPr lang="en-US" altLang="en-US" sz="1600" dirty="0" err="1" smtClean="0">
                <a:solidFill>
                  <a:srgbClr val="010000"/>
                </a:solidFill>
              </a:rPr>
              <a:t>procA</a:t>
            </a:r>
            <a:r>
              <a:rPr lang="en-US" altLang="en-US" sz="1600" dirty="0" smtClean="0">
                <a:solidFill>
                  <a:srgbClr val="010000"/>
                </a:solidFill>
              </a:rPr>
              <a:t> ENDP</a:t>
            </a:r>
          </a:p>
          <a:p>
            <a:pPr eaLnBrk="0" hangingPunct="0"/>
            <a:r>
              <a:rPr lang="en-US" altLang="en-US" sz="1600" dirty="0" smtClean="0">
                <a:solidFill>
                  <a:srgbClr val="010000"/>
                </a:solidFill>
              </a:rPr>
              <a:t>.data</a:t>
            </a:r>
          </a:p>
          <a:p>
            <a:pPr eaLnBrk="0" hangingPunct="0"/>
            <a:r>
              <a:rPr lang="en-US" altLang="en-US" sz="1600" dirty="0" smtClean="0">
                <a:solidFill>
                  <a:srgbClr val="010000"/>
                </a:solidFill>
              </a:rPr>
              <a:t>  msg1 BYTE "In procA",0</a:t>
            </a:r>
          </a:p>
          <a:p>
            <a:pPr eaLnBrk="0" hangingPunct="0"/>
            <a:r>
              <a:rPr lang="en-US" altLang="en-US" sz="1600" dirty="0" smtClean="0">
                <a:solidFill>
                  <a:srgbClr val="FF0000"/>
                </a:solidFill>
              </a:rPr>
              <a:t>END</a:t>
            </a:r>
          </a:p>
        </p:txBody>
      </p:sp>
      <p:sp>
        <p:nvSpPr>
          <p:cNvPr id="8198" name="Text Box 6"/>
          <p:cNvSpPr txBox="1">
            <a:spLocks noChangeArrowheads="1"/>
          </p:cNvSpPr>
          <p:nvPr/>
        </p:nvSpPr>
        <p:spPr bwMode="auto">
          <a:xfrm>
            <a:off x="5562600" y="3581400"/>
            <a:ext cx="3206327"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r>
              <a:rPr lang="en-US" altLang="en-US" sz="1600" i="1" u="sng" dirty="0" smtClean="0">
                <a:solidFill>
                  <a:srgbClr val="0000FF"/>
                </a:solidFill>
              </a:rPr>
              <a:t>File procB.asm</a:t>
            </a:r>
          </a:p>
          <a:p>
            <a:pPr eaLnBrk="0" hangingPunct="0"/>
            <a:endParaRPr lang="en-US" altLang="en-US" sz="1600" i="1" u="sng" dirty="0" smtClean="0">
              <a:solidFill>
                <a:srgbClr val="0000FF"/>
              </a:solidFill>
            </a:endParaRPr>
          </a:p>
          <a:p>
            <a:pPr eaLnBrk="0" hangingPunct="0"/>
            <a:r>
              <a:rPr lang="en-US" altLang="en-US" sz="1600" dirty="0">
                <a:solidFill>
                  <a:srgbClr val="010000"/>
                </a:solidFill>
              </a:rPr>
              <a:t>INCLUDE </a:t>
            </a:r>
            <a:r>
              <a:rPr lang="en-US" altLang="en-US" sz="1600" dirty="0" smtClean="0">
                <a:solidFill>
                  <a:srgbClr val="010000"/>
                </a:solidFill>
              </a:rPr>
              <a:t>Irvine32.inc</a:t>
            </a:r>
          </a:p>
          <a:p>
            <a:pPr eaLnBrk="0" hangingPunct="0"/>
            <a:r>
              <a:rPr lang="en-US" altLang="en-US" sz="1600" dirty="0" smtClean="0">
                <a:solidFill>
                  <a:srgbClr val="010000"/>
                </a:solidFill>
              </a:rPr>
              <a:t>INCLUDE Macros.inc</a:t>
            </a:r>
          </a:p>
          <a:p>
            <a:pPr eaLnBrk="0" hangingPunct="0"/>
            <a:r>
              <a:rPr lang="en-US" altLang="en-US" sz="1600" dirty="0" smtClean="0">
                <a:solidFill>
                  <a:srgbClr val="FF0000"/>
                </a:solidFill>
              </a:rPr>
              <a:t>public </a:t>
            </a:r>
            <a:r>
              <a:rPr lang="en-US" altLang="en-US" sz="1600" dirty="0" err="1" smtClean="0">
                <a:solidFill>
                  <a:srgbClr val="FF0000"/>
                </a:solidFill>
              </a:rPr>
              <a:t>procB</a:t>
            </a:r>
            <a:endParaRPr lang="en-US" altLang="en-US" sz="1600" dirty="0" smtClean="0">
              <a:solidFill>
                <a:srgbClr val="010000"/>
              </a:solidFill>
            </a:endParaRPr>
          </a:p>
          <a:p>
            <a:pPr eaLnBrk="0" hangingPunct="0"/>
            <a:r>
              <a:rPr lang="en-US" altLang="en-US" sz="1600" dirty="0" smtClean="0">
                <a:solidFill>
                  <a:srgbClr val="010000"/>
                </a:solidFill>
              </a:rPr>
              <a:t>.code</a:t>
            </a:r>
          </a:p>
          <a:p>
            <a:pPr eaLnBrk="0" hangingPunct="0"/>
            <a:r>
              <a:rPr lang="en-US" altLang="en-US" sz="1600" dirty="0" smtClean="0">
                <a:solidFill>
                  <a:srgbClr val="010000"/>
                </a:solidFill>
              </a:rPr>
              <a:t>  </a:t>
            </a:r>
            <a:r>
              <a:rPr lang="en-US" altLang="en-US" sz="1600" dirty="0" err="1" smtClean="0">
                <a:solidFill>
                  <a:srgbClr val="010000"/>
                </a:solidFill>
              </a:rPr>
              <a:t>procB</a:t>
            </a:r>
            <a:r>
              <a:rPr lang="en-US" altLang="en-US" sz="1600" dirty="0">
                <a:solidFill>
                  <a:srgbClr val="010000"/>
                </a:solidFill>
              </a:rPr>
              <a:t> </a:t>
            </a:r>
            <a:r>
              <a:rPr lang="en-US" altLang="en-US" sz="1600" dirty="0" smtClean="0">
                <a:solidFill>
                  <a:srgbClr val="010000"/>
                </a:solidFill>
              </a:rPr>
              <a:t>PROC</a:t>
            </a:r>
          </a:p>
          <a:p>
            <a:pPr eaLnBrk="0" hangingPunct="0"/>
            <a:r>
              <a:rPr lang="en-US" altLang="en-US" sz="1600" dirty="0" smtClean="0">
                <a:solidFill>
                  <a:srgbClr val="010000"/>
                </a:solidFill>
              </a:rPr>
              <a:t>	</a:t>
            </a:r>
            <a:r>
              <a:rPr lang="en-US" altLang="en-US" sz="1600" dirty="0" err="1" smtClean="0">
                <a:solidFill>
                  <a:srgbClr val="010000"/>
                </a:solidFill>
              </a:rPr>
              <a:t>mWriteString</a:t>
            </a:r>
            <a:r>
              <a:rPr lang="en-US" altLang="en-US" sz="1600" dirty="0" smtClean="0">
                <a:solidFill>
                  <a:srgbClr val="010000"/>
                </a:solidFill>
              </a:rPr>
              <a:t> msg1</a:t>
            </a:r>
          </a:p>
          <a:p>
            <a:pPr eaLnBrk="0" hangingPunct="0"/>
            <a:r>
              <a:rPr lang="en-US" altLang="en-US" sz="1600" dirty="0" smtClean="0">
                <a:solidFill>
                  <a:srgbClr val="010000"/>
                </a:solidFill>
              </a:rPr>
              <a:t>	ret</a:t>
            </a:r>
          </a:p>
          <a:p>
            <a:pPr eaLnBrk="0" hangingPunct="0"/>
            <a:r>
              <a:rPr lang="en-US" altLang="en-US" sz="1600" dirty="0">
                <a:solidFill>
                  <a:srgbClr val="010000"/>
                </a:solidFill>
              </a:rPr>
              <a:t> </a:t>
            </a:r>
            <a:r>
              <a:rPr lang="en-US" altLang="en-US" sz="1600" dirty="0" smtClean="0">
                <a:solidFill>
                  <a:srgbClr val="010000"/>
                </a:solidFill>
              </a:rPr>
              <a:t> </a:t>
            </a:r>
            <a:r>
              <a:rPr lang="en-US" altLang="en-US" sz="1600" dirty="0" err="1" smtClean="0">
                <a:solidFill>
                  <a:srgbClr val="010000"/>
                </a:solidFill>
              </a:rPr>
              <a:t>procB</a:t>
            </a:r>
            <a:r>
              <a:rPr lang="en-US" altLang="en-US" sz="1600" dirty="0" smtClean="0">
                <a:solidFill>
                  <a:srgbClr val="010000"/>
                </a:solidFill>
              </a:rPr>
              <a:t> ENDP</a:t>
            </a:r>
          </a:p>
          <a:p>
            <a:pPr eaLnBrk="0" hangingPunct="0"/>
            <a:r>
              <a:rPr lang="en-US" altLang="en-US" sz="1600" dirty="0" smtClean="0">
                <a:solidFill>
                  <a:srgbClr val="010000"/>
                </a:solidFill>
              </a:rPr>
              <a:t>.data</a:t>
            </a:r>
          </a:p>
          <a:p>
            <a:pPr eaLnBrk="0" hangingPunct="0"/>
            <a:r>
              <a:rPr lang="en-US" altLang="en-US" sz="1600" dirty="0" smtClean="0">
                <a:solidFill>
                  <a:srgbClr val="010000"/>
                </a:solidFill>
              </a:rPr>
              <a:t>  msg1 BYTE "In procB",0</a:t>
            </a:r>
          </a:p>
          <a:p>
            <a:pPr eaLnBrk="0" hangingPunct="0"/>
            <a:r>
              <a:rPr lang="en-US" altLang="en-US" sz="1600" dirty="0" smtClean="0">
                <a:solidFill>
                  <a:srgbClr val="FF0000"/>
                </a:solidFill>
              </a:rPr>
              <a:t>END</a:t>
            </a:r>
          </a:p>
        </p:txBody>
      </p:sp>
      <p:sp>
        <p:nvSpPr>
          <p:cNvPr id="8199" name="Rectangle 9"/>
          <p:cNvSpPr>
            <a:spLocks noChangeArrowheads="1"/>
          </p:cNvSpPr>
          <p:nvPr/>
        </p:nvSpPr>
        <p:spPr bwMode="auto">
          <a:xfrm>
            <a:off x="304800" y="1066799"/>
            <a:ext cx="4876800" cy="4419601"/>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endParaRPr lang="en-US" altLang="en-US" sz="1800" smtClean="0">
              <a:solidFill>
                <a:srgbClr val="010000"/>
              </a:solidFill>
            </a:endParaRPr>
          </a:p>
        </p:txBody>
      </p:sp>
      <p:sp>
        <p:nvSpPr>
          <p:cNvPr id="8200" name="Rectangle 10"/>
          <p:cNvSpPr>
            <a:spLocks noChangeArrowheads="1"/>
          </p:cNvSpPr>
          <p:nvPr/>
        </p:nvSpPr>
        <p:spPr bwMode="auto">
          <a:xfrm>
            <a:off x="5486400" y="304800"/>
            <a:ext cx="3200400" cy="32004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endParaRPr lang="en-US" altLang="en-US" sz="1800" smtClean="0">
              <a:solidFill>
                <a:srgbClr val="010000"/>
              </a:solidFill>
            </a:endParaRPr>
          </a:p>
        </p:txBody>
      </p:sp>
      <p:sp>
        <p:nvSpPr>
          <p:cNvPr id="8201" name="Rectangle 11"/>
          <p:cNvSpPr>
            <a:spLocks noChangeArrowheads="1"/>
          </p:cNvSpPr>
          <p:nvPr/>
        </p:nvSpPr>
        <p:spPr bwMode="auto">
          <a:xfrm>
            <a:off x="5486400" y="3581400"/>
            <a:ext cx="3276600" cy="3200400"/>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endParaRPr lang="en-US" altLang="en-US" sz="1800" smtClean="0">
              <a:solidFill>
                <a:srgbClr val="010000"/>
              </a:solidFill>
            </a:endParaRPr>
          </a:p>
        </p:txBody>
      </p:sp>
    </p:spTree>
    <p:extLst>
      <p:ext uri="{BB962C8B-B14F-4D97-AF65-F5344CB8AC3E}">
        <p14:creationId xmlns:p14="http://schemas.microsoft.com/office/powerpoint/2010/main" val="3316168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89D9A85F-1F51-4412-9529-08C6E914BB72}" type="slidenum">
              <a:rPr lang="en-US">
                <a:solidFill>
                  <a:srgbClr val="FF9966"/>
                </a:solidFill>
              </a:rPr>
              <a:pPr>
                <a:defRPr/>
              </a:pPr>
              <a:t>44</a:t>
            </a:fld>
            <a:endParaRPr lang="en-US">
              <a:solidFill>
                <a:srgbClr val="FF9966"/>
              </a:solidFill>
            </a:endParaRPr>
          </a:p>
        </p:txBody>
      </p:sp>
      <p:sp>
        <p:nvSpPr>
          <p:cNvPr id="78850" name="Rectangle 2"/>
          <p:cNvSpPr>
            <a:spLocks noGrp="1" noChangeArrowheads="1"/>
          </p:cNvSpPr>
          <p:nvPr>
            <p:ph type="title"/>
          </p:nvPr>
        </p:nvSpPr>
        <p:spPr/>
        <p:txBody>
          <a:bodyPr/>
          <a:lstStyle/>
          <a:p>
            <a:pPr>
              <a:defRPr/>
            </a:pPr>
            <a:r>
              <a:rPr lang="en-US" dirty="0" smtClean="0"/>
              <a:t>Example (cont.)</a:t>
            </a:r>
          </a:p>
        </p:txBody>
      </p:sp>
      <p:sp>
        <p:nvSpPr>
          <p:cNvPr id="9220" name="Rectangle 3"/>
          <p:cNvSpPr>
            <a:spLocks noGrp="1" noChangeArrowheads="1"/>
          </p:cNvSpPr>
          <p:nvPr>
            <p:ph type="body" idx="1"/>
          </p:nvPr>
        </p:nvSpPr>
        <p:spPr>
          <a:xfrm>
            <a:off x="152400" y="838200"/>
            <a:ext cx="8839200" cy="5867400"/>
          </a:xfrm>
        </p:spPr>
        <p:txBody>
          <a:bodyPr/>
          <a:lstStyle/>
          <a:p>
            <a:pPr algn="just">
              <a:lnSpc>
                <a:spcPct val="90000"/>
              </a:lnSpc>
            </a:pPr>
            <a:r>
              <a:rPr lang="en-US" altLang="en-US" sz="2000" dirty="0" smtClean="0"/>
              <a:t>To assemble each file separately and link them do:</a:t>
            </a:r>
          </a:p>
          <a:p>
            <a:pPr lvl="2" algn="just">
              <a:lnSpc>
                <a:spcPct val="90000"/>
              </a:lnSpc>
            </a:pPr>
            <a:r>
              <a:rPr lang="en-US" altLang="en-US" sz="1800" dirty="0" smtClean="0"/>
              <a:t>ML –c </a:t>
            </a:r>
            <a:r>
              <a:rPr lang="en-US" altLang="en-US" sz="1800" dirty="0" smtClean="0">
                <a:solidFill>
                  <a:srgbClr val="00B050"/>
                </a:solidFill>
              </a:rPr>
              <a:t>procA.asm</a:t>
            </a:r>
          </a:p>
          <a:p>
            <a:pPr lvl="2" algn="just">
              <a:lnSpc>
                <a:spcPct val="90000"/>
              </a:lnSpc>
            </a:pPr>
            <a:r>
              <a:rPr lang="en-US" altLang="en-US" sz="1800" dirty="0" smtClean="0"/>
              <a:t>ML –c </a:t>
            </a:r>
            <a:r>
              <a:rPr lang="en-US" altLang="en-US" sz="1800" dirty="0" smtClean="0">
                <a:solidFill>
                  <a:srgbClr val="0070C0"/>
                </a:solidFill>
              </a:rPr>
              <a:t>procB.asm</a:t>
            </a:r>
          </a:p>
          <a:p>
            <a:pPr lvl="2" algn="just">
              <a:lnSpc>
                <a:spcPct val="90000"/>
              </a:lnSpc>
            </a:pPr>
            <a:r>
              <a:rPr lang="en-US" altLang="en-US" sz="1800" dirty="0" smtClean="0"/>
              <a:t>ML </a:t>
            </a:r>
            <a:r>
              <a:rPr lang="en-US" altLang="en-US" sz="1800" dirty="0" smtClean="0">
                <a:solidFill>
                  <a:srgbClr val="FF0000"/>
                </a:solidFill>
              </a:rPr>
              <a:t>my_prog.asm</a:t>
            </a:r>
            <a:r>
              <a:rPr lang="en-US" altLang="en-US" sz="1800" dirty="0" smtClean="0"/>
              <a:t> </a:t>
            </a:r>
            <a:r>
              <a:rPr lang="en-US" altLang="en-US" sz="1800" dirty="0" smtClean="0">
                <a:solidFill>
                  <a:srgbClr val="00B050"/>
                </a:solidFill>
              </a:rPr>
              <a:t>procA.obj</a:t>
            </a:r>
            <a:r>
              <a:rPr lang="en-US" altLang="en-US" sz="1800" dirty="0" smtClean="0"/>
              <a:t> </a:t>
            </a:r>
            <a:r>
              <a:rPr lang="en-US" altLang="en-US" sz="1800" dirty="0" smtClean="0">
                <a:solidFill>
                  <a:srgbClr val="0070C0"/>
                </a:solidFill>
              </a:rPr>
              <a:t>procB.obj</a:t>
            </a:r>
          </a:p>
          <a:p>
            <a:pPr lvl="2" algn="just">
              <a:lnSpc>
                <a:spcPct val="90000"/>
              </a:lnSpc>
            </a:pPr>
            <a:endParaRPr lang="en-US" altLang="en-US" sz="1800" dirty="0" smtClean="0">
              <a:solidFill>
                <a:srgbClr val="0070C0"/>
              </a:solidFill>
            </a:endParaRPr>
          </a:p>
          <a:p>
            <a:pPr lvl="1" algn="just">
              <a:lnSpc>
                <a:spcPct val="90000"/>
              </a:lnSpc>
            </a:pPr>
            <a:r>
              <a:rPr lang="en-US" altLang="en-US" sz="2000" dirty="0" smtClean="0"/>
              <a:t>The –c is the “</a:t>
            </a:r>
            <a:r>
              <a:rPr lang="en-US" altLang="en-US" sz="2000" dirty="0" smtClean="0">
                <a:solidFill>
                  <a:srgbClr val="0000FF"/>
                </a:solidFill>
              </a:rPr>
              <a:t>compile only</a:t>
            </a:r>
            <a:r>
              <a:rPr lang="en-US" altLang="en-US" sz="2000" dirty="0" smtClean="0"/>
              <a:t>” option: it only produces an object file </a:t>
            </a:r>
            <a:r>
              <a:rPr lang="en-US" altLang="en-US" sz="2000" dirty="0" smtClean="0">
                <a:solidFill>
                  <a:srgbClr val="0000FF"/>
                </a:solidFill>
              </a:rPr>
              <a:t>[no executable file is produced]</a:t>
            </a:r>
          </a:p>
          <a:p>
            <a:pPr lvl="1" algn="just">
              <a:lnSpc>
                <a:spcPct val="90000"/>
              </a:lnSpc>
            </a:pPr>
            <a:r>
              <a:rPr lang="en-US" altLang="en-US" sz="2000" dirty="0" smtClean="0"/>
              <a:t>The last command will produce my_prog.obj and link all the .</a:t>
            </a:r>
            <a:r>
              <a:rPr lang="en-US" altLang="en-US" sz="2000" dirty="0" err="1" smtClean="0"/>
              <a:t>obj</a:t>
            </a:r>
            <a:r>
              <a:rPr lang="en-US" altLang="en-US" sz="2000" dirty="0" smtClean="0"/>
              <a:t> files to produce </a:t>
            </a:r>
            <a:r>
              <a:rPr lang="en-US" altLang="en-US" sz="2000" dirty="0" smtClean="0">
                <a:solidFill>
                  <a:srgbClr val="0000FF"/>
                </a:solidFill>
              </a:rPr>
              <a:t>my_prog.exe </a:t>
            </a:r>
          </a:p>
          <a:p>
            <a:pPr lvl="1" algn="just">
              <a:lnSpc>
                <a:spcPct val="90000"/>
              </a:lnSpc>
            </a:pPr>
            <a:endParaRPr lang="en-US" altLang="en-US" sz="2000" dirty="0" smtClean="0">
              <a:solidFill>
                <a:srgbClr val="0000FF"/>
              </a:solidFill>
            </a:endParaRPr>
          </a:p>
          <a:p>
            <a:pPr algn="just">
              <a:lnSpc>
                <a:spcPct val="90000"/>
              </a:lnSpc>
            </a:pPr>
            <a:r>
              <a:rPr lang="en-US" altLang="en-US" sz="2000" dirty="0" smtClean="0"/>
              <a:t>All .data segments will be concatenated into a single .data segment and all .code segments will be concatenated into a single .code segment</a:t>
            </a:r>
          </a:p>
          <a:p>
            <a:pPr algn="just">
              <a:lnSpc>
                <a:spcPct val="90000"/>
              </a:lnSpc>
            </a:pPr>
            <a:endParaRPr lang="en-US" altLang="en-US" sz="2000" dirty="0" smtClean="0"/>
          </a:p>
          <a:p>
            <a:pPr algn="just">
              <a:lnSpc>
                <a:spcPct val="90000"/>
              </a:lnSpc>
            </a:pPr>
            <a:r>
              <a:rPr lang="en-US" altLang="en-US" sz="2000" dirty="0" smtClean="0">
                <a:solidFill>
                  <a:schemeClr val="folHlink"/>
                </a:solidFill>
              </a:rPr>
              <a:t>Each .</a:t>
            </a:r>
            <a:r>
              <a:rPr lang="en-US" altLang="en-US" sz="2000" dirty="0" err="1" smtClean="0">
                <a:solidFill>
                  <a:schemeClr val="folHlink"/>
                </a:solidFill>
              </a:rPr>
              <a:t>asm</a:t>
            </a:r>
            <a:r>
              <a:rPr lang="en-US" altLang="en-US" sz="2000" dirty="0" smtClean="0">
                <a:solidFill>
                  <a:schemeClr val="folHlink"/>
                </a:solidFill>
              </a:rPr>
              <a:t> file now provides a separate namespace since each file has been assembled separately</a:t>
            </a:r>
          </a:p>
          <a:p>
            <a:pPr lvl="1" algn="just">
              <a:lnSpc>
                <a:spcPct val="90000"/>
              </a:lnSpc>
            </a:pPr>
            <a:r>
              <a:rPr lang="en-US" altLang="en-US" sz="2000" dirty="0" smtClean="0"/>
              <a:t>Note that all three files are </a:t>
            </a:r>
            <a:r>
              <a:rPr lang="en-US" altLang="en-US" sz="2000" dirty="0" smtClean="0">
                <a:solidFill>
                  <a:srgbClr val="0000FF"/>
                </a:solidFill>
              </a:rPr>
              <a:t>using the same name msg1</a:t>
            </a:r>
            <a:r>
              <a:rPr lang="en-US" altLang="en-US" sz="2000" dirty="0" smtClean="0"/>
              <a:t>. These refer to different memory locations since the assembler and linker will produce a </a:t>
            </a:r>
            <a:r>
              <a:rPr lang="en-US" altLang="en-US" sz="2000" dirty="0" smtClean="0">
                <a:solidFill>
                  <a:srgbClr val="0000FF"/>
                </a:solidFill>
              </a:rPr>
              <a:t>different memory address </a:t>
            </a:r>
            <a:r>
              <a:rPr lang="en-US" altLang="en-US" sz="2000" dirty="0" smtClean="0"/>
              <a:t>for each variable msg1.  </a:t>
            </a:r>
          </a:p>
        </p:txBody>
      </p:sp>
    </p:spTree>
    <p:extLst>
      <p:ext uri="{BB962C8B-B14F-4D97-AF65-F5344CB8AC3E}">
        <p14:creationId xmlns:p14="http://schemas.microsoft.com/office/powerpoint/2010/main" val="548473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B373B511-8897-46CD-8CDB-BAE2B6E0B638}" type="slidenum">
              <a:rPr lang="en-US">
                <a:solidFill>
                  <a:srgbClr val="FF9966"/>
                </a:solidFill>
              </a:rPr>
              <a:pPr>
                <a:defRPr/>
              </a:pPr>
              <a:t>45</a:t>
            </a:fld>
            <a:endParaRPr lang="en-US">
              <a:solidFill>
                <a:srgbClr val="FF9966"/>
              </a:solidFill>
            </a:endParaRPr>
          </a:p>
        </p:txBody>
      </p:sp>
      <p:sp>
        <p:nvSpPr>
          <p:cNvPr id="79874" name="Rectangle 2"/>
          <p:cNvSpPr>
            <a:spLocks noGrp="1" noChangeArrowheads="1"/>
          </p:cNvSpPr>
          <p:nvPr>
            <p:ph type="title"/>
          </p:nvPr>
        </p:nvSpPr>
        <p:spPr/>
        <p:txBody>
          <a:bodyPr/>
          <a:lstStyle/>
          <a:p>
            <a:pPr>
              <a:defRPr/>
            </a:pPr>
            <a:r>
              <a:rPr lang="en-US" smtClean="0"/>
              <a:t>The Program’s Entry Point</a:t>
            </a:r>
          </a:p>
        </p:txBody>
      </p:sp>
      <p:sp>
        <p:nvSpPr>
          <p:cNvPr id="10244" name="Rectangle 3"/>
          <p:cNvSpPr>
            <a:spLocks noGrp="1" noChangeArrowheads="1"/>
          </p:cNvSpPr>
          <p:nvPr>
            <p:ph type="body" idx="1"/>
          </p:nvPr>
        </p:nvSpPr>
        <p:spPr>
          <a:xfrm>
            <a:off x="152400" y="838200"/>
            <a:ext cx="8839200" cy="5867400"/>
          </a:xfrm>
        </p:spPr>
        <p:txBody>
          <a:bodyPr/>
          <a:lstStyle/>
          <a:p>
            <a:pPr algn="just">
              <a:lnSpc>
                <a:spcPct val="90000"/>
              </a:lnSpc>
            </a:pPr>
            <a:r>
              <a:rPr lang="en-US" altLang="en-US" sz="2000" dirty="0" smtClean="0"/>
              <a:t>An executable program must have only one entry point (the address of the first instruction to execute). </a:t>
            </a:r>
          </a:p>
          <a:p>
            <a:pPr algn="just">
              <a:lnSpc>
                <a:spcPct val="90000"/>
              </a:lnSpc>
            </a:pPr>
            <a:endParaRPr lang="en-US" altLang="en-US" sz="2000" dirty="0" smtClean="0"/>
          </a:p>
          <a:p>
            <a:pPr algn="just">
              <a:lnSpc>
                <a:spcPct val="90000"/>
              </a:lnSpc>
            </a:pPr>
            <a:endParaRPr lang="en-US" altLang="en-US" sz="2000" dirty="0" smtClean="0"/>
          </a:p>
          <a:p>
            <a:pPr algn="just">
              <a:lnSpc>
                <a:spcPct val="90000"/>
              </a:lnSpc>
            </a:pPr>
            <a:r>
              <a:rPr lang="en-US" altLang="en-US" sz="2000" dirty="0" smtClean="0"/>
              <a:t>This entry point must be in your main program, and is the very first instruction to be executed</a:t>
            </a:r>
          </a:p>
          <a:p>
            <a:pPr algn="just">
              <a:lnSpc>
                <a:spcPct val="90000"/>
              </a:lnSpc>
            </a:pPr>
            <a:endParaRPr lang="en-US" altLang="en-US" sz="2000" dirty="0" smtClean="0"/>
          </a:p>
          <a:p>
            <a:pPr algn="just">
              <a:lnSpc>
                <a:spcPct val="90000"/>
              </a:lnSpc>
            </a:pPr>
            <a:endParaRPr lang="en-US" altLang="en-US" sz="2000" dirty="0" smtClean="0"/>
          </a:p>
          <a:p>
            <a:pPr lvl="1" algn="just">
              <a:lnSpc>
                <a:spcPct val="90000"/>
              </a:lnSpc>
            </a:pPr>
            <a:r>
              <a:rPr lang="en-US" altLang="en-US" sz="2000" dirty="0" smtClean="0"/>
              <a:t>The file containing the main program must end with the line </a:t>
            </a:r>
            <a:r>
              <a:rPr lang="en-US" altLang="en-US" sz="1600" dirty="0" smtClean="0"/>
              <a:t>“</a:t>
            </a:r>
            <a:r>
              <a:rPr lang="en-US" altLang="en-US" sz="1600" b="1" i="1" u="sng" dirty="0" smtClean="0">
                <a:solidFill>
                  <a:srgbClr val="FF0000"/>
                </a:solidFill>
              </a:rPr>
              <a:t>END main</a:t>
            </a:r>
            <a:r>
              <a:rPr lang="en-US" altLang="en-US" sz="1600" dirty="0" smtClean="0"/>
              <a:t>”</a:t>
            </a:r>
          </a:p>
          <a:p>
            <a:pPr lvl="2" algn="just">
              <a:lnSpc>
                <a:spcPct val="90000"/>
              </a:lnSpc>
            </a:pPr>
            <a:endParaRPr lang="en-US" altLang="en-US" sz="1400" dirty="0" smtClean="0"/>
          </a:p>
          <a:p>
            <a:pPr lvl="2" algn="just">
              <a:lnSpc>
                <a:spcPct val="90000"/>
              </a:lnSpc>
            </a:pPr>
            <a:endParaRPr lang="en-US" altLang="en-US" sz="1400" dirty="0" smtClean="0"/>
          </a:p>
          <a:p>
            <a:pPr lvl="1" algn="just">
              <a:lnSpc>
                <a:spcPct val="90000"/>
              </a:lnSpc>
            </a:pPr>
            <a:r>
              <a:rPr lang="en-US" altLang="en-US" sz="2000" dirty="0" smtClean="0"/>
              <a:t>A program must have only one single entry point</a:t>
            </a:r>
          </a:p>
          <a:p>
            <a:pPr lvl="1" algn="just">
              <a:lnSpc>
                <a:spcPct val="90000"/>
              </a:lnSpc>
            </a:pPr>
            <a:endParaRPr lang="en-US" altLang="en-US" sz="2000" dirty="0" smtClean="0"/>
          </a:p>
          <a:p>
            <a:pPr lvl="1" algn="just">
              <a:lnSpc>
                <a:spcPct val="90000"/>
              </a:lnSpc>
            </a:pPr>
            <a:endParaRPr lang="en-US" altLang="en-US" sz="2000" dirty="0" smtClean="0"/>
          </a:p>
          <a:p>
            <a:pPr lvl="1" algn="just">
              <a:lnSpc>
                <a:spcPct val="90000"/>
              </a:lnSpc>
            </a:pPr>
            <a:r>
              <a:rPr lang="en-US" altLang="en-US" sz="2000" dirty="0" smtClean="0"/>
              <a:t>Any file other than the one containing the main program should terminate with the line </a:t>
            </a:r>
            <a:r>
              <a:rPr lang="en-US" altLang="en-US" sz="2000" b="1" i="1" u="sng" dirty="0" smtClean="0">
                <a:solidFill>
                  <a:srgbClr val="FF0000"/>
                </a:solidFill>
              </a:rPr>
              <a:t>END</a:t>
            </a:r>
          </a:p>
        </p:txBody>
      </p:sp>
    </p:spTree>
    <p:extLst>
      <p:ext uri="{BB962C8B-B14F-4D97-AF65-F5344CB8AC3E}">
        <p14:creationId xmlns:p14="http://schemas.microsoft.com/office/powerpoint/2010/main" val="2140764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7DDCA8A5-958E-472C-94DA-A8CD283EC53F}" type="slidenum">
              <a:rPr lang="en-US">
                <a:solidFill>
                  <a:srgbClr val="FF9966"/>
                </a:solidFill>
              </a:rPr>
              <a:pPr>
                <a:defRPr/>
              </a:pPr>
              <a:t>46</a:t>
            </a:fld>
            <a:endParaRPr lang="en-US">
              <a:solidFill>
                <a:srgbClr val="FF9966"/>
              </a:solidFill>
            </a:endParaRPr>
          </a:p>
        </p:txBody>
      </p:sp>
      <p:sp>
        <p:nvSpPr>
          <p:cNvPr id="80898" name="Rectangle 2"/>
          <p:cNvSpPr>
            <a:spLocks noGrp="1" noChangeArrowheads="1"/>
          </p:cNvSpPr>
          <p:nvPr>
            <p:ph type="title"/>
          </p:nvPr>
        </p:nvSpPr>
        <p:spPr/>
        <p:txBody>
          <a:bodyPr/>
          <a:lstStyle/>
          <a:p>
            <a:pPr>
              <a:defRPr/>
            </a:pPr>
            <a:r>
              <a:rPr lang="en-US" smtClean="0"/>
              <a:t>Using Global Variables</a:t>
            </a:r>
          </a:p>
        </p:txBody>
      </p:sp>
      <p:sp>
        <p:nvSpPr>
          <p:cNvPr id="11268" name="Rectangle 3"/>
          <p:cNvSpPr>
            <a:spLocks noGrp="1" noChangeArrowheads="1"/>
          </p:cNvSpPr>
          <p:nvPr>
            <p:ph type="body" idx="1"/>
          </p:nvPr>
        </p:nvSpPr>
        <p:spPr>
          <a:xfrm>
            <a:off x="152400" y="762000"/>
            <a:ext cx="8839200" cy="5943600"/>
          </a:xfrm>
        </p:spPr>
        <p:txBody>
          <a:bodyPr/>
          <a:lstStyle/>
          <a:p>
            <a:pPr>
              <a:lnSpc>
                <a:spcPct val="90000"/>
              </a:lnSpc>
            </a:pPr>
            <a:r>
              <a:rPr lang="en-US" altLang="en-US" dirty="0" smtClean="0"/>
              <a:t>A variable made public in one object module will be accessible to every other object module that will be linked into the same .exe file</a:t>
            </a:r>
          </a:p>
          <a:p>
            <a:pPr>
              <a:lnSpc>
                <a:spcPct val="90000"/>
              </a:lnSpc>
            </a:pPr>
            <a:endParaRPr lang="en-US" altLang="en-US" dirty="0" smtClean="0"/>
          </a:p>
          <a:p>
            <a:pPr lvl="1">
              <a:lnSpc>
                <a:spcPct val="90000"/>
              </a:lnSpc>
            </a:pPr>
            <a:r>
              <a:rPr lang="en-US" altLang="en-US" dirty="0" smtClean="0"/>
              <a:t>As long as the other object modules are declaring this variable to be extern</a:t>
            </a:r>
          </a:p>
          <a:p>
            <a:pPr lvl="1">
              <a:lnSpc>
                <a:spcPct val="90000"/>
              </a:lnSpc>
            </a:pPr>
            <a:endParaRPr lang="en-US" altLang="en-US" dirty="0" smtClean="0"/>
          </a:p>
          <a:p>
            <a:pPr>
              <a:lnSpc>
                <a:spcPct val="90000"/>
              </a:lnSpc>
            </a:pPr>
            <a:r>
              <a:rPr lang="en-US" altLang="en-US" dirty="0" smtClean="0"/>
              <a:t>Such a variable, which is said to be global, can be used by procedures to pass a value across different modules.</a:t>
            </a:r>
          </a:p>
          <a:p>
            <a:pPr>
              <a:lnSpc>
                <a:spcPct val="90000"/>
              </a:lnSpc>
            </a:pPr>
            <a:endParaRPr lang="en-US" altLang="en-US" dirty="0" smtClean="0"/>
          </a:p>
          <a:p>
            <a:pPr lvl="1">
              <a:lnSpc>
                <a:spcPct val="90000"/>
              </a:lnSpc>
            </a:pPr>
            <a:r>
              <a:rPr lang="en-US" altLang="en-US" dirty="0" smtClean="0"/>
              <a:t>This mechanism increases the complexity of the interfaces (since every module must be aware of all the global variables)</a:t>
            </a:r>
          </a:p>
          <a:p>
            <a:pPr lvl="1">
              <a:lnSpc>
                <a:spcPct val="90000"/>
              </a:lnSpc>
            </a:pPr>
            <a:endParaRPr lang="en-US" altLang="en-US" dirty="0" smtClean="0"/>
          </a:p>
          <a:p>
            <a:pPr lvl="1">
              <a:lnSpc>
                <a:spcPct val="90000"/>
              </a:lnSpc>
            </a:pPr>
            <a:r>
              <a:rPr lang="en-US" altLang="en-US" dirty="0" smtClean="0"/>
              <a:t>Hence the number of global variables should be limited</a:t>
            </a:r>
          </a:p>
        </p:txBody>
      </p:sp>
    </p:spTree>
    <p:extLst>
      <p:ext uri="{BB962C8B-B14F-4D97-AF65-F5344CB8AC3E}">
        <p14:creationId xmlns:p14="http://schemas.microsoft.com/office/powerpoint/2010/main" val="1368592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defRPr/>
            </a:pPr>
            <a:fld id="{B001B886-9B90-44E3-9E1C-2FF9FCD06425}" type="slidenum">
              <a:rPr lang="en-US">
                <a:solidFill>
                  <a:srgbClr val="FF9966"/>
                </a:solidFill>
              </a:rPr>
              <a:pPr>
                <a:defRPr/>
              </a:pPr>
              <a:t>47</a:t>
            </a:fld>
            <a:endParaRPr lang="en-US">
              <a:solidFill>
                <a:srgbClr val="FF9966"/>
              </a:solidFill>
            </a:endParaRPr>
          </a:p>
        </p:txBody>
      </p:sp>
      <p:sp>
        <p:nvSpPr>
          <p:cNvPr id="81922" name="Rectangle 2"/>
          <p:cNvSpPr>
            <a:spLocks noGrp="1" noChangeArrowheads="1"/>
          </p:cNvSpPr>
          <p:nvPr>
            <p:ph type="title"/>
          </p:nvPr>
        </p:nvSpPr>
        <p:spPr/>
        <p:txBody>
          <a:bodyPr/>
          <a:lstStyle/>
          <a:p>
            <a:pPr>
              <a:defRPr/>
            </a:pPr>
            <a:r>
              <a:rPr lang="en-US" dirty="0" smtClean="0"/>
              <a:t>Global Variable Example</a:t>
            </a:r>
          </a:p>
        </p:txBody>
      </p:sp>
      <p:sp>
        <p:nvSpPr>
          <p:cNvPr id="12292" name="Text Box 3"/>
          <p:cNvSpPr txBox="1">
            <a:spLocks noChangeArrowheads="1"/>
          </p:cNvSpPr>
          <p:nvPr/>
        </p:nvSpPr>
        <p:spPr bwMode="auto">
          <a:xfrm>
            <a:off x="5410200" y="1295400"/>
            <a:ext cx="294183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r>
              <a:rPr lang="en-US" altLang="en-US" sz="1800" dirty="0" smtClean="0">
                <a:solidFill>
                  <a:srgbClr val="FF0000"/>
                </a:solidFill>
              </a:rPr>
              <a:t>File procA.asm</a:t>
            </a:r>
          </a:p>
          <a:p>
            <a:pPr eaLnBrk="0" hangingPunct="0"/>
            <a:endParaRPr lang="en-US" altLang="en-US" sz="1800" dirty="0" smtClean="0">
              <a:solidFill>
                <a:srgbClr val="FF0000"/>
              </a:solidFill>
            </a:endParaRPr>
          </a:p>
          <a:p>
            <a:pPr eaLnBrk="0" hangingPunct="0"/>
            <a:r>
              <a:rPr lang="en-US" altLang="en-US" sz="1800" dirty="0" smtClean="0">
                <a:solidFill>
                  <a:srgbClr val="010000"/>
                </a:solidFill>
              </a:rPr>
              <a:t>INCLUDE Irvine32.inc</a:t>
            </a:r>
          </a:p>
          <a:p>
            <a:pPr eaLnBrk="0" hangingPunct="0"/>
            <a:endParaRPr lang="en-US" altLang="en-US" sz="1800" dirty="0" smtClean="0">
              <a:solidFill>
                <a:srgbClr val="010000"/>
              </a:solidFill>
            </a:endParaRPr>
          </a:p>
          <a:p>
            <a:pPr eaLnBrk="0" hangingPunct="0"/>
            <a:r>
              <a:rPr lang="en-US" altLang="en-US" sz="1800" dirty="0" smtClean="0">
                <a:solidFill>
                  <a:srgbClr val="010000"/>
                </a:solidFill>
              </a:rPr>
              <a:t>PUBLIC </a:t>
            </a:r>
            <a:r>
              <a:rPr lang="en-US" altLang="en-US" sz="1800" dirty="0" err="1" smtClean="0">
                <a:solidFill>
                  <a:srgbClr val="0000FF"/>
                </a:solidFill>
              </a:rPr>
              <a:t>procA</a:t>
            </a:r>
            <a:endParaRPr lang="en-US" altLang="en-US" sz="1800" dirty="0" smtClean="0">
              <a:solidFill>
                <a:srgbClr val="0000FF"/>
              </a:solidFill>
            </a:endParaRPr>
          </a:p>
          <a:p>
            <a:pPr eaLnBrk="0" hangingPunct="0"/>
            <a:r>
              <a:rPr lang="en-US" altLang="en-US" sz="1800" dirty="0" smtClean="0">
                <a:solidFill>
                  <a:srgbClr val="010000"/>
                </a:solidFill>
              </a:rPr>
              <a:t>EXTERN </a:t>
            </a:r>
            <a:r>
              <a:rPr lang="en-US" altLang="en-US" sz="1800" dirty="0" err="1" smtClean="0">
                <a:solidFill>
                  <a:srgbClr val="010000"/>
                </a:solidFill>
              </a:rPr>
              <a:t>varA:dword</a:t>
            </a:r>
            <a:endParaRPr lang="en-US" altLang="en-US" sz="1800" dirty="0" smtClean="0">
              <a:solidFill>
                <a:srgbClr val="010000"/>
              </a:solidFill>
            </a:endParaRPr>
          </a:p>
          <a:p>
            <a:pPr eaLnBrk="0" hangingPunct="0"/>
            <a:endParaRPr lang="en-US" altLang="en-US" sz="1800" dirty="0" smtClean="0">
              <a:solidFill>
                <a:srgbClr val="010000"/>
              </a:solidFill>
            </a:endParaRPr>
          </a:p>
          <a:p>
            <a:pPr eaLnBrk="0" hangingPunct="0"/>
            <a:r>
              <a:rPr lang="en-US" altLang="en-US" sz="1800" dirty="0" smtClean="0">
                <a:solidFill>
                  <a:srgbClr val="010000"/>
                </a:solidFill>
              </a:rPr>
              <a:t>.code</a:t>
            </a:r>
          </a:p>
          <a:p>
            <a:pPr eaLnBrk="0" hangingPunct="0"/>
            <a:r>
              <a:rPr lang="en-US" altLang="en-US" sz="1800" dirty="0" err="1" smtClean="0">
                <a:solidFill>
                  <a:srgbClr val="010000"/>
                </a:solidFill>
              </a:rPr>
              <a:t>procA</a:t>
            </a:r>
            <a:r>
              <a:rPr lang="en-US" altLang="en-US" sz="1800" dirty="0">
                <a:solidFill>
                  <a:srgbClr val="010000"/>
                </a:solidFill>
              </a:rPr>
              <a:t> </a:t>
            </a:r>
            <a:r>
              <a:rPr lang="en-US" altLang="en-US" sz="1800" dirty="0" smtClean="0">
                <a:solidFill>
                  <a:srgbClr val="010000"/>
                </a:solidFill>
              </a:rPr>
              <a:t>PROC</a:t>
            </a:r>
          </a:p>
          <a:p>
            <a:pPr eaLnBrk="0" hangingPunct="0"/>
            <a:r>
              <a:rPr lang="en-US" altLang="en-US" sz="1800" dirty="0">
                <a:solidFill>
                  <a:srgbClr val="010000"/>
                </a:solidFill>
              </a:rPr>
              <a:t> </a:t>
            </a:r>
            <a:r>
              <a:rPr lang="en-US" altLang="en-US" sz="1800" dirty="0" smtClean="0">
                <a:solidFill>
                  <a:srgbClr val="010000"/>
                </a:solidFill>
              </a:rPr>
              <a:t> </a:t>
            </a:r>
            <a:r>
              <a:rPr lang="en-US" altLang="en-US" sz="1800" dirty="0" err="1" smtClean="0">
                <a:solidFill>
                  <a:srgbClr val="010000"/>
                </a:solidFill>
              </a:rPr>
              <a:t>mov</a:t>
            </a:r>
            <a:r>
              <a:rPr lang="en-US" altLang="en-US" sz="1800" dirty="0" smtClean="0">
                <a:solidFill>
                  <a:srgbClr val="010000"/>
                </a:solidFill>
              </a:rPr>
              <a:t> </a:t>
            </a:r>
            <a:r>
              <a:rPr lang="en-US" altLang="en-US" sz="1800" dirty="0" err="1" smtClean="0">
                <a:solidFill>
                  <a:srgbClr val="010000"/>
                </a:solidFill>
              </a:rPr>
              <a:t>eax,varA</a:t>
            </a:r>
            <a:endParaRPr lang="en-US" altLang="en-US" sz="1800" dirty="0" smtClean="0">
              <a:solidFill>
                <a:srgbClr val="010000"/>
              </a:solidFill>
            </a:endParaRPr>
          </a:p>
          <a:p>
            <a:pPr eaLnBrk="0" hangingPunct="0"/>
            <a:r>
              <a:rPr lang="en-US" altLang="en-US" sz="1800" dirty="0" smtClean="0">
                <a:solidFill>
                  <a:srgbClr val="010000"/>
                </a:solidFill>
              </a:rPr>
              <a:t>  call </a:t>
            </a:r>
            <a:r>
              <a:rPr lang="en-US" altLang="en-US" sz="1800" dirty="0" err="1" smtClean="0">
                <a:solidFill>
                  <a:srgbClr val="010000"/>
                </a:solidFill>
              </a:rPr>
              <a:t>WriteDec</a:t>
            </a:r>
            <a:endParaRPr lang="en-US" altLang="en-US" sz="1800" dirty="0" smtClean="0">
              <a:solidFill>
                <a:srgbClr val="010000"/>
              </a:solidFill>
            </a:endParaRPr>
          </a:p>
          <a:p>
            <a:pPr eaLnBrk="0" hangingPunct="0"/>
            <a:r>
              <a:rPr lang="en-US" altLang="en-US" sz="1800" dirty="0" smtClean="0">
                <a:solidFill>
                  <a:srgbClr val="010000"/>
                </a:solidFill>
              </a:rPr>
              <a:t>  ret</a:t>
            </a:r>
          </a:p>
          <a:p>
            <a:pPr eaLnBrk="0" hangingPunct="0"/>
            <a:r>
              <a:rPr lang="en-US" altLang="en-US" sz="1800" dirty="0" err="1" smtClean="0">
                <a:solidFill>
                  <a:srgbClr val="010000"/>
                </a:solidFill>
              </a:rPr>
              <a:t>procA</a:t>
            </a:r>
            <a:r>
              <a:rPr lang="en-US" altLang="en-US" sz="1800" dirty="0" smtClean="0">
                <a:solidFill>
                  <a:srgbClr val="010000"/>
                </a:solidFill>
              </a:rPr>
              <a:t> ENDP</a:t>
            </a:r>
          </a:p>
          <a:p>
            <a:pPr eaLnBrk="0" hangingPunct="0"/>
            <a:r>
              <a:rPr lang="en-US" altLang="en-US" sz="1800" dirty="0" smtClean="0">
                <a:solidFill>
                  <a:srgbClr val="010000"/>
                </a:solidFill>
              </a:rPr>
              <a:t>END</a:t>
            </a:r>
          </a:p>
        </p:txBody>
      </p:sp>
      <p:sp>
        <p:nvSpPr>
          <p:cNvPr id="12293" name="Text Box 4"/>
          <p:cNvSpPr txBox="1">
            <a:spLocks noChangeArrowheads="1"/>
          </p:cNvSpPr>
          <p:nvPr/>
        </p:nvSpPr>
        <p:spPr bwMode="auto">
          <a:xfrm>
            <a:off x="1219200" y="1295400"/>
            <a:ext cx="2941831"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r>
              <a:rPr lang="en-US" altLang="en-US" sz="1800" dirty="0" smtClean="0">
                <a:solidFill>
                  <a:srgbClr val="FF0000"/>
                </a:solidFill>
              </a:rPr>
              <a:t>File mp.asm</a:t>
            </a:r>
          </a:p>
          <a:p>
            <a:pPr eaLnBrk="0" hangingPunct="0"/>
            <a:endParaRPr lang="en-US" altLang="en-US" sz="1800" dirty="0" smtClean="0">
              <a:solidFill>
                <a:srgbClr val="FF0000"/>
              </a:solidFill>
            </a:endParaRPr>
          </a:p>
          <a:p>
            <a:pPr eaLnBrk="0" hangingPunct="0"/>
            <a:r>
              <a:rPr lang="en-US" altLang="en-US" sz="1800" dirty="0" smtClean="0">
                <a:solidFill>
                  <a:srgbClr val="010000"/>
                </a:solidFill>
              </a:rPr>
              <a:t>INCLUDE Irvine32.inc</a:t>
            </a:r>
          </a:p>
          <a:p>
            <a:pPr eaLnBrk="0" hangingPunct="0"/>
            <a:endParaRPr lang="en-US" altLang="en-US" sz="1800" dirty="0" smtClean="0">
              <a:solidFill>
                <a:srgbClr val="010000"/>
              </a:solidFill>
            </a:endParaRPr>
          </a:p>
          <a:p>
            <a:pPr eaLnBrk="0" hangingPunct="0"/>
            <a:r>
              <a:rPr lang="en-US" altLang="en-US" sz="1800" dirty="0" smtClean="0">
                <a:solidFill>
                  <a:srgbClr val="010000"/>
                </a:solidFill>
              </a:rPr>
              <a:t>PUBLIC </a:t>
            </a:r>
            <a:r>
              <a:rPr lang="en-US" altLang="en-US" sz="1800" dirty="0" err="1" smtClean="0">
                <a:solidFill>
                  <a:srgbClr val="0000FF"/>
                </a:solidFill>
              </a:rPr>
              <a:t>varA</a:t>
            </a:r>
            <a:endParaRPr lang="en-US" altLang="en-US" sz="1800" dirty="0" smtClean="0">
              <a:solidFill>
                <a:srgbClr val="0000FF"/>
              </a:solidFill>
            </a:endParaRPr>
          </a:p>
          <a:p>
            <a:pPr eaLnBrk="0" hangingPunct="0"/>
            <a:r>
              <a:rPr lang="en-US" altLang="en-US" sz="1800" dirty="0" smtClean="0">
                <a:solidFill>
                  <a:srgbClr val="010000"/>
                </a:solidFill>
              </a:rPr>
              <a:t>EXTERN procA@0:proc</a:t>
            </a:r>
          </a:p>
          <a:p>
            <a:pPr eaLnBrk="0" hangingPunct="0"/>
            <a:endParaRPr lang="en-US" altLang="en-US" sz="1800" dirty="0" smtClean="0">
              <a:solidFill>
                <a:srgbClr val="010000"/>
              </a:solidFill>
            </a:endParaRPr>
          </a:p>
          <a:p>
            <a:pPr eaLnBrk="0" hangingPunct="0"/>
            <a:r>
              <a:rPr lang="en-US" altLang="en-US" sz="1800" dirty="0" smtClean="0">
                <a:solidFill>
                  <a:srgbClr val="010000"/>
                </a:solidFill>
              </a:rPr>
              <a:t>.data</a:t>
            </a:r>
          </a:p>
          <a:p>
            <a:pPr eaLnBrk="0" hangingPunct="0"/>
            <a:r>
              <a:rPr lang="en-US" altLang="en-US" sz="1800" dirty="0" smtClean="0">
                <a:solidFill>
                  <a:srgbClr val="010000"/>
                </a:solidFill>
              </a:rPr>
              <a:t>  </a:t>
            </a:r>
            <a:r>
              <a:rPr lang="en-US" altLang="en-US" sz="1800" dirty="0" err="1" smtClean="0">
                <a:solidFill>
                  <a:srgbClr val="010000"/>
                </a:solidFill>
              </a:rPr>
              <a:t>varA</a:t>
            </a:r>
            <a:r>
              <a:rPr lang="en-US" altLang="en-US" sz="1800" dirty="0" smtClean="0">
                <a:solidFill>
                  <a:srgbClr val="010000"/>
                </a:solidFill>
              </a:rPr>
              <a:t> DWORD ?</a:t>
            </a:r>
          </a:p>
          <a:p>
            <a:pPr eaLnBrk="0" hangingPunct="0"/>
            <a:endParaRPr lang="en-US" altLang="en-US" sz="1800" dirty="0" smtClean="0">
              <a:solidFill>
                <a:srgbClr val="010000"/>
              </a:solidFill>
            </a:endParaRPr>
          </a:p>
          <a:p>
            <a:pPr eaLnBrk="0" hangingPunct="0"/>
            <a:r>
              <a:rPr lang="en-US" altLang="en-US" sz="1800" dirty="0" smtClean="0">
                <a:solidFill>
                  <a:srgbClr val="010000"/>
                </a:solidFill>
              </a:rPr>
              <a:t>.code</a:t>
            </a:r>
          </a:p>
          <a:p>
            <a:pPr eaLnBrk="0" hangingPunct="0"/>
            <a:r>
              <a:rPr lang="en-US" altLang="en-US" sz="1800" dirty="0">
                <a:solidFill>
                  <a:srgbClr val="010000"/>
                </a:solidFill>
              </a:rPr>
              <a:t>m</a:t>
            </a:r>
            <a:r>
              <a:rPr lang="en-US" altLang="en-US" sz="1800" dirty="0" smtClean="0">
                <a:solidFill>
                  <a:srgbClr val="010000"/>
                </a:solidFill>
              </a:rPr>
              <a:t>ain PROC</a:t>
            </a:r>
          </a:p>
          <a:p>
            <a:pPr eaLnBrk="0" hangingPunct="0"/>
            <a:r>
              <a:rPr lang="en-US" altLang="en-US" sz="1800" dirty="0" smtClean="0">
                <a:solidFill>
                  <a:srgbClr val="010000"/>
                </a:solidFill>
              </a:rPr>
              <a:t>     </a:t>
            </a:r>
            <a:r>
              <a:rPr lang="en-US" altLang="en-US" sz="1800" dirty="0" err="1" smtClean="0">
                <a:solidFill>
                  <a:srgbClr val="010000"/>
                </a:solidFill>
              </a:rPr>
              <a:t>mov</a:t>
            </a:r>
            <a:r>
              <a:rPr lang="en-US" altLang="en-US" sz="1800" dirty="0" smtClean="0">
                <a:solidFill>
                  <a:srgbClr val="010000"/>
                </a:solidFill>
              </a:rPr>
              <a:t> varA,333</a:t>
            </a:r>
          </a:p>
          <a:p>
            <a:pPr eaLnBrk="0" hangingPunct="0"/>
            <a:r>
              <a:rPr lang="en-US" altLang="en-US" sz="1800" dirty="0" smtClean="0">
                <a:solidFill>
                  <a:srgbClr val="010000"/>
                </a:solidFill>
              </a:rPr>
              <a:t>     call </a:t>
            </a:r>
            <a:r>
              <a:rPr lang="en-US" altLang="en-US" sz="1800" dirty="0" err="1" smtClean="0">
                <a:solidFill>
                  <a:srgbClr val="010000"/>
                </a:solidFill>
              </a:rPr>
              <a:t>procA</a:t>
            </a:r>
            <a:endParaRPr lang="en-US" altLang="en-US" sz="1800" dirty="0" smtClean="0">
              <a:solidFill>
                <a:srgbClr val="010000"/>
              </a:solidFill>
            </a:endParaRPr>
          </a:p>
          <a:p>
            <a:pPr eaLnBrk="0" hangingPunct="0"/>
            <a:r>
              <a:rPr lang="en-US" altLang="en-US" sz="1800" dirty="0" smtClean="0">
                <a:solidFill>
                  <a:srgbClr val="010000"/>
                </a:solidFill>
              </a:rPr>
              <a:t>     exit</a:t>
            </a:r>
          </a:p>
          <a:p>
            <a:pPr eaLnBrk="0" hangingPunct="0"/>
            <a:r>
              <a:rPr lang="en-US" altLang="en-US" sz="1800" dirty="0">
                <a:solidFill>
                  <a:srgbClr val="010000"/>
                </a:solidFill>
              </a:rPr>
              <a:t>m</a:t>
            </a:r>
            <a:r>
              <a:rPr lang="en-US" altLang="en-US" sz="1800" dirty="0" smtClean="0">
                <a:solidFill>
                  <a:srgbClr val="010000"/>
                </a:solidFill>
              </a:rPr>
              <a:t>ain ENDP</a:t>
            </a:r>
          </a:p>
          <a:p>
            <a:pPr eaLnBrk="0" hangingPunct="0"/>
            <a:r>
              <a:rPr lang="en-US" altLang="en-US" sz="1800" dirty="0" smtClean="0">
                <a:solidFill>
                  <a:srgbClr val="010000"/>
                </a:solidFill>
              </a:rPr>
              <a:t>END main</a:t>
            </a:r>
          </a:p>
        </p:txBody>
      </p:sp>
      <p:sp>
        <p:nvSpPr>
          <p:cNvPr id="12294" name="Text Box 5"/>
          <p:cNvSpPr txBox="1">
            <a:spLocks noChangeArrowheads="1"/>
          </p:cNvSpPr>
          <p:nvPr/>
        </p:nvSpPr>
        <p:spPr bwMode="auto">
          <a:xfrm>
            <a:off x="2743200" y="5867400"/>
            <a:ext cx="468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bg2"/>
                </a:solidFill>
                <a:latin typeface="Courier New" pitchFamily="49" charset="0"/>
              </a:defRPr>
            </a:lvl1pPr>
            <a:lvl2pPr marL="742950" indent="-285750">
              <a:defRPr b="1">
                <a:solidFill>
                  <a:schemeClr val="bg2"/>
                </a:solidFill>
                <a:latin typeface="Courier New" pitchFamily="49" charset="0"/>
              </a:defRPr>
            </a:lvl2pPr>
            <a:lvl3pPr marL="1143000" indent="-228600">
              <a:defRPr b="1">
                <a:solidFill>
                  <a:schemeClr val="bg2"/>
                </a:solidFill>
                <a:latin typeface="Courier New" pitchFamily="49" charset="0"/>
              </a:defRPr>
            </a:lvl3pPr>
            <a:lvl4pPr marL="1600200" indent="-228600">
              <a:defRPr b="1">
                <a:solidFill>
                  <a:schemeClr val="bg2"/>
                </a:solidFill>
                <a:latin typeface="Courier New" pitchFamily="49" charset="0"/>
              </a:defRPr>
            </a:lvl4pPr>
            <a:lvl5pPr marL="2057400" indent="-228600">
              <a:defRPr b="1">
                <a:solidFill>
                  <a:schemeClr val="bg2"/>
                </a:solidFill>
                <a:latin typeface="Courier New" pitchFamily="49" charset="0"/>
              </a:defRPr>
            </a:lvl5pPr>
            <a:lvl6pPr marL="2514600" indent="-228600" eaLnBrk="0" fontAlgn="base" hangingPunct="0">
              <a:spcBef>
                <a:spcPct val="0"/>
              </a:spcBef>
              <a:spcAft>
                <a:spcPct val="0"/>
              </a:spcAft>
              <a:defRPr b="1">
                <a:solidFill>
                  <a:schemeClr val="bg2"/>
                </a:solidFill>
                <a:latin typeface="Courier New" pitchFamily="49" charset="0"/>
              </a:defRPr>
            </a:lvl6pPr>
            <a:lvl7pPr marL="2971800" indent="-228600" eaLnBrk="0" fontAlgn="base" hangingPunct="0">
              <a:spcBef>
                <a:spcPct val="0"/>
              </a:spcBef>
              <a:spcAft>
                <a:spcPct val="0"/>
              </a:spcAft>
              <a:defRPr b="1">
                <a:solidFill>
                  <a:schemeClr val="bg2"/>
                </a:solidFill>
                <a:latin typeface="Courier New" pitchFamily="49" charset="0"/>
              </a:defRPr>
            </a:lvl7pPr>
            <a:lvl8pPr marL="3429000" indent="-228600" eaLnBrk="0" fontAlgn="base" hangingPunct="0">
              <a:spcBef>
                <a:spcPct val="0"/>
              </a:spcBef>
              <a:spcAft>
                <a:spcPct val="0"/>
              </a:spcAft>
              <a:defRPr b="1">
                <a:solidFill>
                  <a:schemeClr val="bg2"/>
                </a:solidFill>
                <a:latin typeface="Courier New" pitchFamily="49" charset="0"/>
              </a:defRPr>
            </a:lvl8pPr>
            <a:lvl9pPr marL="3886200" indent="-228600" eaLnBrk="0" fontAlgn="base" hangingPunct="0">
              <a:spcBef>
                <a:spcPct val="0"/>
              </a:spcBef>
              <a:spcAft>
                <a:spcPct val="0"/>
              </a:spcAft>
              <a:defRPr b="1">
                <a:solidFill>
                  <a:schemeClr val="bg2"/>
                </a:solidFill>
                <a:latin typeface="Courier New" pitchFamily="49" charset="0"/>
              </a:defRPr>
            </a:lvl9pPr>
          </a:lstStyle>
          <a:p>
            <a:pPr eaLnBrk="0" hangingPunct="0"/>
            <a:r>
              <a:rPr lang="en-US" altLang="en-US" sz="1800" dirty="0" smtClean="0">
                <a:solidFill>
                  <a:srgbClr val="FF9900"/>
                </a:solidFill>
              </a:rPr>
              <a:t>To assemble and link, you can do:</a:t>
            </a:r>
          </a:p>
          <a:p>
            <a:pPr eaLnBrk="0" hangingPunct="0"/>
            <a:r>
              <a:rPr lang="en-US" altLang="en-US" sz="1800" dirty="0" smtClean="0">
                <a:solidFill>
                  <a:srgbClr val="010000"/>
                </a:solidFill>
              </a:rPr>
              <a:t>ML mp.asm procA.asm</a:t>
            </a:r>
          </a:p>
        </p:txBody>
      </p:sp>
    </p:spTree>
    <p:extLst>
      <p:ext uri="{BB962C8B-B14F-4D97-AF65-F5344CB8AC3E}">
        <p14:creationId xmlns:p14="http://schemas.microsoft.com/office/powerpoint/2010/main" val="1285233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76B47188-9196-4351-BED9-81E1927B3126}" type="slidenum">
              <a:rPr lang="en-US" altLang="en-US">
                <a:solidFill>
                  <a:srgbClr val="FFFFFF"/>
                </a:solidFill>
              </a:rPr>
              <a:pPr/>
              <a:t>48</a:t>
            </a:fld>
            <a:endParaRPr lang="en-US" altLang="en-US">
              <a:solidFill>
                <a:srgbClr val="FFFFFF"/>
              </a:solidFill>
            </a:endParaRPr>
          </a:p>
        </p:txBody>
      </p:sp>
      <p:sp>
        <p:nvSpPr>
          <p:cNvPr id="137218" name="Rectangle 2"/>
          <p:cNvSpPr>
            <a:spLocks noGrp="1" noChangeArrowheads="1"/>
          </p:cNvSpPr>
          <p:nvPr>
            <p:ph type="title"/>
          </p:nvPr>
        </p:nvSpPr>
        <p:spPr/>
        <p:txBody>
          <a:bodyPr/>
          <a:lstStyle/>
          <a:p>
            <a:r>
              <a:rPr lang="en-US" altLang="en-US"/>
              <a:t>Multimodule Programs</a:t>
            </a:r>
          </a:p>
        </p:txBody>
      </p:sp>
      <p:sp>
        <p:nvSpPr>
          <p:cNvPr id="137219" name="Rectangle 3"/>
          <p:cNvSpPr>
            <a:spLocks noGrp="1" noChangeArrowheads="1"/>
          </p:cNvSpPr>
          <p:nvPr>
            <p:ph type="body" idx="1"/>
          </p:nvPr>
        </p:nvSpPr>
        <p:spPr>
          <a:xfrm>
            <a:off x="685800" y="1219200"/>
            <a:ext cx="7772400" cy="4495800"/>
          </a:xfrm>
        </p:spPr>
        <p:txBody>
          <a:bodyPr/>
          <a:lstStyle/>
          <a:p>
            <a:pPr>
              <a:lnSpc>
                <a:spcPct val="110000"/>
              </a:lnSpc>
            </a:pPr>
            <a:r>
              <a:rPr lang="en-US" altLang="en-US" dirty="0"/>
              <a:t>A </a:t>
            </a:r>
            <a:r>
              <a:rPr lang="en-US" altLang="en-US" dirty="0" err="1">
                <a:solidFill>
                  <a:schemeClr val="tx2"/>
                </a:solidFill>
              </a:rPr>
              <a:t>multimodule</a:t>
            </a:r>
            <a:r>
              <a:rPr lang="en-US" altLang="en-US" dirty="0">
                <a:solidFill>
                  <a:schemeClr val="tx2"/>
                </a:solidFill>
              </a:rPr>
              <a:t> program</a:t>
            </a:r>
            <a:r>
              <a:rPr lang="en-US" altLang="en-US" dirty="0"/>
              <a:t> is a program whose source code has been divided up into separate ASM files</a:t>
            </a:r>
            <a:r>
              <a:rPr lang="en-US" altLang="en-US" dirty="0" smtClean="0"/>
              <a:t>.</a:t>
            </a:r>
          </a:p>
          <a:p>
            <a:pPr>
              <a:lnSpc>
                <a:spcPct val="110000"/>
              </a:lnSpc>
            </a:pPr>
            <a:endParaRPr lang="en-US" altLang="en-US" dirty="0"/>
          </a:p>
          <a:p>
            <a:pPr>
              <a:lnSpc>
                <a:spcPct val="110000"/>
              </a:lnSpc>
            </a:pPr>
            <a:r>
              <a:rPr lang="en-US" altLang="en-US" dirty="0"/>
              <a:t>Each ASM file (module) is assembled into a separate OBJ file</a:t>
            </a:r>
            <a:r>
              <a:rPr lang="en-US" altLang="en-US" dirty="0" smtClean="0"/>
              <a:t>.</a:t>
            </a:r>
          </a:p>
          <a:p>
            <a:pPr>
              <a:lnSpc>
                <a:spcPct val="110000"/>
              </a:lnSpc>
            </a:pPr>
            <a:endParaRPr lang="en-US" altLang="en-US" dirty="0"/>
          </a:p>
          <a:p>
            <a:pPr>
              <a:lnSpc>
                <a:spcPct val="110000"/>
              </a:lnSpc>
            </a:pPr>
            <a:r>
              <a:rPr lang="en-US" altLang="en-US" dirty="0"/>
              <a:t>All OBJ files belonging to the same program are linked using the </a:t>
            </a:r>
            <a:r>
              <a:rPr lang="en-US" altLang="en-US" dirty="0">
                <a:solidFill>
                  <a:schemeClr val="tx2"/>
                </a:solidFill>
              </a:rPr>
              <a:t>link</a:t>
            </a:r>
            <a:r>
              <a:rPr lang="en-US" altLang="en-US" dirty="0"/>
              <a:t> utility into a single EXE file</a:t>
            </a:r>
            <a:r>
              <a:rPr lang="en-US" altLang="en-US" dirty="0" smtClean="0"/>
              <a:t>.</a:t>
            </a:r>
          </a:p>
          <a:p>
            <a:pPr>
              <a:lnSpc>
                <a:spcPct val="110000"/>
              </a:lnSpc>
            </a:pPr>
            <a:endParaRPr lang="en-US" altLang="en-US" dirty="0"/>
          </a:p>
          <a:p>
            <a:pPr lvl="1">
              <a:lnSpc>
                <a:spcPct val="110000"/>
              </a:lnSpc>
            </a:pPr>
            <a:r>
              <a:rPr lang="en-US" altLang="en-US" dirty="0"/>
              <a:t>This process is called </a:t>
            </a:r>
            <a:r>
              <a:rPr lang="en-US" altLang="en-US" dirty="0">
                <a:solidFill>
                  <a:schemeClr val="tx2"/>
                </a:solidFill>
              </a:rPr>
              <a:t>static linking</a:t>
            </a:r>
          </a:p>
        </p:txBody>
      </p:sp>
    </p:spTree>
    <p:extLst>
      <p:ext uri="{BB962C8B-B14F-4D97-AF65-F5344CB8AC3E}">
        <p14:creationId xmlns:p14="http://schemas.microsoft.com/office/powerpoint/2010/main" val="2561528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1F3691FF-6BD3-431A-98E8-ED744829C529}" type="slidenum">
              <a:rPr lang="en-US" altLang="en-US">
                <a:solidFill>
                  <a:srgbClr val="FFFFFF"/>
                </a:solidFill>
              </a:rPr>
              <a:pPr/>
              <a:t>49</a:t>
            </a:fld>
            <a:endParaRPr lang="en-US" altLang="en-US">
              <a:solidFill>
                <a:srgbClr val="FFFFFF"/>
              </a:solidFill>
            </a:endParaRPr>
          </a:p>
        </p:txBody>
      </p:sp>
      <p:sp>
        <p:nvSpPr>
          <p:cNvPr id="82946" name="Rectangle 2"/>
          <p:cNvSpPr>
            <a:spLocks noGrp="1" noChangeArrowheads="1"/>
          </p:cNvSpPr>
          <p:nvPr>
            <p:ph type="title"/>
          </p:nvPr>
        </p:nvSpPr>
        <p:spPr/>
        <p:txBody>
          <a:bodyPr/>
          <a:lstStyle/>
          <a:p>
            <a:r>
              <a:rPr lang="en-US" altLang="en-US"/>
              <a:t>Advantages</a:t>
            </a:r>
          </a:p>
        </p:txBody>
      </p:sp>
      <p:sp>
        <p:nvSpPr>
          <p:cNvPr id="82947" name="Rectangle 3"/>
          <p:cNvSpPr>
            <a:spLocks noGrp="1" noChangeArrowheads="1"/>
          </p:cNvSpPr>
          <p:nvPr>
            <p:ph type="body" idx="1"/>
          </p:nvPr>
        </p:nvSpPr>
        <p:spPr>
          <a:xfrm>
            <a:off x="685800" y="1143000"/>
            <a:ext cx="7696200" cy="1295400"/>
          </a:xfrm>
        </p:spPr>
        <p:txBody>
          <a:bodyPr/>
          <a:lstStyle/>
          <a:p>
            <a:r>
              <a:rPr lang="en-US" altLang="en-US" dirty="0"/>
              <a:t>Large programs are easier to write, maintain, and debug when divided into separate source code modules</a:t>
            </a:r>
            <a:r>
              <a:rPr lang="en-US" altLang="en-US" dirty="0" smtClean="0"/>
              <a:t>.</a:t>
            </a:r>
            <a:endParaRPr lang="en-US" altLang="en-US" dirty="0"/>
          </a:p>
        </p:txBody>
      </p:sp>
      <p:sp>
        <p:nvSpPr>
          <p:cNvPr id="82948" name="Rectangle 4"/>
          <p:cNvSpPr>
            <a:spLocks noChangeArrowheads="1"/>
          </p:cNvSpPr>
          <p:nvPr/>
        </p:nvSpPr>
        <p:spPr bwMode="auto">
          <a:xfrm>
            <a:off x="685800" y="24384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nSpc>
                <a:spcPct val="90000"/>
              </a:lnSpc>
              <a:spcBef>
                <a:spcPct val="20000"/>
              </a:spcBef>
              <a:buClr>
                <a:srgbClr val="FFFFFF"/>
              </a:buClr>
              <a:buFontTx/>
              <a:buChar char="•"/>
            </a:pPr>
            <a:r>
              <a:rPr lang="en-US" altLang="en-US" sz="2200" b="0" dirty="0">
                <a:solidFill>
                  <a:srgbClr val="FFFFFF"/>
                </a:solidFill>
                <a:latin typeface="Arial" charset="0"/>
              </a:rPr>
              <a:t>When changing a line of code, only its enclosing module needs to be assembled again. Linking assembled modules requires little time.</a:t>
            </a:r>
            <a:endParaRPr lang="en-US" altLang="en-US" b="0" dirty="0">
              <a:solidFill>
                <a:srgbClr val="FFFFFF"/>
              </a:solidFill>
              <a:latin typeface="Arial" charset="0"/>
            </a:endParaRPr>
          </a:p>
        </p:txBody>
      </p:sp>
      <p:sp>
        <p:nvSpPr>
          <p:cNvPr id="82949" name="Rectangle 5"/>
          <p:cNvSpPr>
            <a:spLocks noChangeArrowheads="1"/>
          </p:cNvSpPr>
          <p:nvPr/>
        </p:nvSpPr>
        <p:spPr bwMode="auto">
          <a:xfrm>
            <a:off x="685800" y="3581400"/>
            <a:ext cx="7620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rgbClr val="FFFFFF"/>
              </a:buClr>
              <a:buFontTx/>
              <a:buChar char="•"/>
            </a:pPr>
            <a:r>
              <a:rPr lang="en-US" altLang="en-US" b="0" dirty="0">
                <a:solidFill>
                  <a:srgbClr val="FFFFFF"/>
                </a:solidFill>
                <a:latin typeface="Arial" charset="0"/>
              </a:rPr>
              <a:t>A module can be a container for logically related code and data (think object-oriented here</a:t>
            </a:r>
            <a:r>
              <a:rPr lang="en-US" altLang="en-US" b="0" dirty="0" smtClean="0">
                <a:solidFill>
                  <a:srgbClr val="FFFFFF"/>
                </a:solidFill>
                <a:latin typeface="Arial" charset="0"/>
              </a:rPr>
              <a:t>...)</a:t>
            </a:r>
          </a:p>
          <a:p>
            <a:pPr>
              <a:spcBef>
                <a:spcPct val="20000"/>
              </a:spcBef>
              <a:buClr>
                <a:srgbClr val="FFFFFF"/>
              </a:buClr>
              <a:buFontTx/>
              <a:buChar char="•"/>
            </a:pPr>
            <a:endParaRPr lang="en-US" altLang="en-US" b="0" dirty="0">
              <a:solidFill>
                <a:srgbClr val="FFFFFF"/>
              </a:solidFill>
              <a:latin typeface="Arial" charset="0"/>
            </a:endParaRPr>
          </a:p>
          <a:p>
            <a:pPr lvl="1">
              <a:spcBef>
                <a:spcPct val="20000"/>
              </a:spcBef>
              <a:buClr>
                <a:srgbClr val="FFFFFF"/>
              </a:buClr>
              <a:buFontTx/>
              <a:buChar char="•"/>
            </a:pPr>
            <a:r>
              <a:rPr lang="en-US" altLang="en-US" sz="2200" b="0" dirty="0">
                <a:solidFill>
                  <a:srgbClr val="FFCC66"/>
                </a:solidFill>
                <a:latin typeface="Arial" charset="0"/>
              </a:rPr>
              <a:t>encapsulation:</a:t>
            </a:r>
            <a:r>
              <a:rPr lang="en-US" altLang="en-US" sz="2200" b="0" dirty="0">
                <a:solidFill>
                  <a:srgbClr val="FFFFFF"/>
                </a:solidFill>
                <a:latin typeface="Arial" charset="0"/>
              </a:rPr>
              <a:t> procedures and variables are automatically hidden in a module unless you declare them public</a:t>
            </a:r>
          </a:p>
        </p:txBody>
      </p:sp>
    </p:spTree>
    <p:extLst>
      <p:ext uri="{BB962C8B-B14F-4D97-AF65-F5344CB8AC3E}">
        <p14:creationId xmlns:p14="http://schemas.microsoft.com/office/powerpoint/2010/main" val="29491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box(in)">
                                      <p:cBhvr>
                                        <p:cTn id="7" dur="500"/>
                                        <p:tgtEl>
                                          <p:spTgt spid="82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2949"/>
                                        </p:tgtEl>
                                        <p:attrNameLst>
                                          <p:attrName>style.visibility</p:attrName>
                                        </p:attrNameLst>
                                      </p:cBhvr>
                                      <p:to>
                                        <p:strVal val="visible"/>
                                      </p:to>
                                    </p:set>
                                    <p:animEffect transition="in" filter="box(in)">
                                      <p:cBhvr>
                                        <p:cTn id="12"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utoUpdateAnimBg="0"/>
      <p:bldP spid="8294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C05052B1-6F4B-46A5-9D61-5D7EA9CD2310}" type="slidenum">
              <a:rPr lang="en-US" altLang="en-US"/>
              <a:pPr/>
              <a:t>5</a:t>
            </a:fld>
            <a:endParaRPr lang="en-US" altLang="en-US"/>
          </a:p>
        </p:txBody>
      </p:sp>
      <p:sp>
        <p:nvSpPr>
          <p:cNvPr id="121858" name="Rectangle 1026"/>
          <p:cNvSpPr>
            <a:spLocks noGrp="1" noChangeArrowheads="1"/>
          </p:cNvSpPr>
          <p:nvPr>
            <p:ph type="title"/>
          </p:nvPr>
        </p:nvSpPr>
        <p:spPr/>
        <p:txBody>
          <a:bodyPr/>
          <a:lstStyle/>
          <a:p>
            <a:r>
              <a:rPr lang="en-US" altLang="en-US"/>
              <a:t>Stack Frame</a:t>
            </a:r>
          </a:p>
        </p:txBody>
      </p:sp>
      <p:sp>
        <p:nvSpPr>
          <p:cNvPr id="121859" name="Rectangle 1027"/>
          <p:cNvSpPr>
            <a:spLocks noGrp="1" noChangeArrowheads="1"/>
          </p:cNvSpPr>
          <p:nvPr>
            <p:ph type="body" idx="1"/>
          </p:nvPr>
        </p:nvSpPr>
        <p:spPr>
          <a:xfrm>
            <a:off x="685800" y="1143000"/>
            <a:ext cx="7772400" cy="5181600"/>
          </a:xfrm>
        </p:spPr>
        <p:txBody>
          <a:bodyPr/>
          <a:lstStyle/>
          <a:p>
            <a:r>
              <a:rPr lang="en-US" altLang="en-US" dirty="0"/>
              <a:t>Also known as an </a:t>
            </a:r>
            <a:r>
              <a:rPr lang="en-US" altLang="en-US" i="1" dirty="0">
                <a:solidFill>
                  <a:schemeClr val="tx2"/>
                </a:solidFill>
              </a:rPr>
              <a:t>activation </a:t>
            </a:r>
            <a:r>
              <a:rPr lang="en-US" altLang="en-US" i="1" dirty="0" smtClean="0">
                <a:solidFill>
                  <a:schemeClr val="tx2"/>
                </a:solidFill>
              </a:rPr>
              <a:t>record</a:t>
            </a:r>
          </a:p>
          <a:p>
            <a:endParaRPr lang="en-US" altLang="en-US" i="1" dirty="0">
              <a:solidFill>
                <a:schemeClr val="tx2"/>
              </a:solidFill>
            </a:endParaRPr>
          </a:p>
          <a:p>
            <a:r>
              <a:rPr lang="en-US" altLang="en-US" dirty="0"/>
              <a:t>Area of the stack set aside for a procedure's return address, passed parameters, saved registers, and local </a:t>
            </a:r>
            <a:r>
              <a:rPr lang="en-US" altLang="en-US" dirty="0" smtClean="0"/>
              <a:t>variables</a:t>
            </a:r>
          </a:p>
          <a:p>
            <a:endParaRPr lang="en-US" altLang="en-US" dirty="0"/>
          </a:p>
          <a:p>
            <a:r>
              <a:rPr lang="en-US" altLang="en-US" dirty="0"/>
              <a:t>Created by the following steps:</a:t>
            </a:r>
          </a:p>
          <a:p>
            <a:pPr lvl="1"/>
            <a:r>
              <a:rPr lang="en-US" altLang="en-US" dirty="0"/>
              <a:t>Calling program pushes </a:t>
            </a:r>
            <a:r>
              <a:rPr lang="en-US" altLang="en-US" dirty="0" smtClean="0"/>
              <a:t>arguments (</a:t>
            </a:r>
            <a:r>
              <a:rPr lang="en-US" altLang="en-US" dirty="0" smtClean="0">
                <a:solidFill>
                  <a:srgbClr val="FFC000"/>
                </a:solidFill>
              </a:rPr>
              <a:t>i.e. parameters</a:t>
            </a:r>
            <a:r>
              <a:rPr lang="en-US" altLang="en-US" dirty="0" smtClean="0"/>
              <a:t>) </a:t>
            </a:r>
            <a:r>
              <a:rPr lang="en-US" altLang="en-US" dirty="0"/>
              <a:t>on the stack and calls the procedure.</a:t>
            </a:r>
          </a:p>
          <a:p>
            <a:pPr lvl="1"/>
            <a:r>
              <a:rPr lang="en-US" altLang="en-US" dirty="0"/>
              <a:t>The called procedure pushes EBP on the stack, and sets EBP to ESP.</a:t>
            </a:r>
          </a:p>
          <a:p>
            <a:pPr lvl="1"/>
            <a:r>
              <a:rPr lang="en-US" altLang="en-US" dirty="0"/>
              <a:t>If local variables are needed, a constant is subtracted from ESP to make room on the stack.</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6E89CCD2-3F64-4882-B12E-521D7BE0C519}" type="slidenum">
              <a:rPr lang="en-US" altLang="en-US">
                <a:solidFill>
                  <a:srgbClr val="FFFFFF"/>
                </a:solidFill>
              </a:rPr>
              <a:pPr/>
              <a:t>50</a:t>
            </a:fld>
            <a:endParaRPr lang="en-US" altLang="en-US">
              <a:solidFill>
                <a:srgbClr val="FFFFFF"/>
              </a:solidFill>
            </a:endParaRPr>
          </a:p>
        </p:txBody>
      </p:sp>
      <p:sp>
        <p:nvSpPr>
          <p:cNvPr id="135170" name="Rectangle 2"/>
          <p:cNvSpPr>
            <a:spLocks noGrp="1" noChangeArrowheads="1"/>
          </p:cNvSpPr>
          <p:nvPr>
            <p:ph type="title"/>
          </p:nvPr>
        </p:nvSpPr>
        <p:spPr/>
        <p:txBody>
          <a:bodyPr/>
          <a:lstStyle/>
          <a:p>
            <a:r>
              <a:rPr lang="en-US" altLang="en-US"/>
              <a:t>Creating a Multimodule Program</a:t>
            </a:r>
          </a:p>
        </p:txBody>
      </p:sp>
      <p:sp>
        <p:nvSpPr>
          <p:cNvPr id="135171" name="Rectangle 3"/>
          <p:cNvSpPr>
            <a:spLocks noGrp="1" noChangeArrowheads="1"/>
          </p:cNvSpPr>
          <p:nvPr>
            <p:ph type="body" idx="1"/>
          </p:nvPr>
        </p:nvSpPr>
        <p:spPr>
          <a:xfrm>
            <a:off x="762000" y="1295400"/>
            <a:ext cx="7162800" cy="4800600"/>
          </a:xfrm>
        </p:spPr>
        <p:txBody>
          <a:bodyPr/>
          <a:lstStyle/>
          <a:p>
            <a:pPr>
              <a:lnSpc>
                <a:spcPct val="110000"/>
              </a:lnSpc>
            </a:pPr>
            <a:r>
              <a:rPr lang="en-US" altLang="en-US" dirty="0"/>
              <a:t>Here are some basic steps to follow when creating a </a:t>
            </a:r>
            <a:r>
              <a:rPr lang="en-US" altLang="en-US" dirty="0" err="1"/>
              <a:t>multimodule</a:t>
            </a:r>
            <a:r>
              <a:rPr lang="en-US" altLang="en-US" dirty="0"/>
              <a:t> program</a:t>
            </a:r>
            <a:r>
              <a:rPr lang="en-US" altLang="en-US" dirty="0" smtClean="0"/>
              <a:t>:</a:t>
            </a:r>
          </a:p>
          <a:p>
            <a:pPr>
              <a:lnSpc>
                <a:spcPct val="110000"/>
              </a:lnSpc>
            </a:pPr>
            <a:endParaRPr lang="en-US" altLang="en-US" dirty="0"/>
          </a:p>
          <a:p>
            <a:pPr lvl="1">
              <a:lnSpc>
                <a:spcPct val="110000"/>
              </a:lnSpc>
            </a:pPr>
            <a:r>
              <a:rPr lang="en-US" altLang="en-US" dirty="0"/>
              <a:t>Create the main module</a:t>
            </a:r>
          </a:p>
          <a:p>
            <a:pPr lvl="1">
              <a:lnSpc>
                <a:spcPct val="110000"/>
              </a:lnSpc>
            </a:pPr>
            <a:r>
              <a:rPr lang="en-US" altLang="en-US" dirty="0"/>
              <a:t>Create a separate source code module for each procedure or set of related procedures</a:t>
            </a:r>
          </a:p>
          <a:p>
            <a:pPr lvl="1">
              <a:lnSpc>
                <a:spcPct val="110000"/>
              </a:lnSpc>
            </a:pPr>
            <a:r>
              <a:rPr lang="en-US" altLang="en-US" dirty="0"/>
              <a:t>Create an include file that contains procedure prototypes for </a:t>
            </a:r>
            <a:r>
              <a:rPr lang="en-US" altLang="en-US" dirty="0">
                <a:solidFill>
                  <a:schemeClr val="tx2"/>
                </a:solidFill>
              </a:rPr>
              <a:t>external</a:t>
            </a:r>
            <a:r>
              <a:rPr lang="en-US" altLang="en-US" dirty="0"/>
              <a:t> </a:t>
            </a:r>
            <a:r>
              <a:rPr lang="en-US" altLang="en-US" dirty="0">
                <a:solidFill>
                  <a:schemeClr val="tx2"/>
                </a:solidFill>
              </a:rPr>
              <a:t>procedures</a:t>
            </a:r>
            <a:r>
              <a:rPr lang="en-US" altLang="en-US" dirty="0"/>
              <a:t> (ones that are called between modules)</a:t>
            </a:r>
          </a:p>
          <a:p>
            <a:pPr lvl="1">
              <a:lnSpc>
                <a:spcPct val="110000"/>
              </a:lnSpc>
            </a:pPr>
            <a:r>
              <a:rPr lang="en-US" altLang="en-US" dirty="0"/>
              <a:t>Use the INCLUDE directive to make your procedure prototypes available to each module</a:t>
            </a:r>
          </a:p>
        </p:txBody>
      </p:sp>
    </p:spTree>
    <p:extLst>
      <p:ext uri="{BB962C8B-B14F-4D97-AF65-F5344CB8AC3E}">
        <p14:creationId xmlns:p14="http://schemas.microsoft.com/office/powerpoint/2010/main" val="40986287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C80AF6A9-DBCB-4BCB-B03A-E83A0BDD8A3D}" type="slidenum">
              <a:rPr lang="en-US" altLang="en-US">
                <a:solidFill>
                  <a:srgbClr val="FFFFFF"/>
                </a:solidFill>
              </a:rPr>
              <a:pPr/>
              <a:t>51</a:t>
            </a:fld>
            <a:endParaRPr lang="en-US" altLang="en-US">
              <a:solidFill>
                <a:srgbClr val="FFFFFF"/>
              </a:solidFill>
            </a:endParaRPr>
          </a:p>
        </p:txBody>
      </p:sp>
      <p:sp>
        <p:nvSpPr>
          <p:cNvPr id="83970" name="Rectangle 2"/>
          <p:cNvSpPr>
            <a:spLocks noGrp="1" noChangeArrowheads="1"/>
          </p:cNvSpPr>
          <p:nvPr>
            <p:ph type="title"/>
          </p:nvPr>
        </p:nvSpPr>
        <p:spPr/>
        <p:txBody>
          <a:bodyPr/>
          <a:lstStyle/>
          <a:p>
            <a:r>
              <a:rPr lang="en-US" altLang="en-US"/>
              <a:t>Example: ArraySum Program</a:t>
            </a:r>
          </a:p>
        </p:txBody>
      </p:sp>
      <p:sp>
        <p:nvSpPr>
          <p:cNvPr id="83971" name="Rectangle 3"/>
          <p:cNvSpPr>
            <a:spLocks noGrp="1" noChangeArrowheads="1"/>
          </p:cNvSpPr>
          <p:nvPr>
            <p:ph type="body" idx="1"/>
          </p:nvPr>
        </p:nvSpPr>
        <p:spPr>
          <a:xfrm>
            <a:off x="685800" y="1143000"/>
            <a:ext cx="7772400" cy="609600"/>
          </a:xfrm>
        </p:spPr>
        <p:txBody>
          <a:bodyPr/>
          <a:lstStyle/>
          <a:p>
            <a:r>
              <a:rPr lang="en-US" altLang="en-US"/>
              <a:t>Let's review the ArraySum program from Chapter 5. </a:t>
            </a:r>
          </a:p>
        </p:txBody>
      </p:sp>
      <p:graphicFrame>
        <p:nvGraphicFramePr>
          <p:cNvPr id="83972" name="Object 4"/>
          <p:cNvGraphicFramePr>
            <a:graphicFrameLocks noChangeAspect="1"/>
          </p:cNvGraphicFramePr>
          <p:nvPr/>
        </p:nvGraphicFramePr>
        <p:xfrm>
          <a:off x="838200" y="1752600"/>
          <a:ext cx="7391400" cy="3429000"/>
        </p:xfrm>
        <a:graphic>
          <a:graphicData uri="http://schemas.openxmlformats.org/presentationml/2006/ole">
            <mc:AlternateContent xmlns:mc="http://schemas.openxmlformats.org/markup-compatibility/2006">
              <mc:Choice xmlns:v="urn:schemas-microsoft-com:vml" Requires="v">
                <p:oleObj spid="_x0000_s227394" name="VISIO" r:id="rId3" imgW="4475880" imgH="1990080" progId="Visio.Drawing.6">
                  <p:embed/>
                </p:oleObj>
              </mc:Choice>
              <mc:Fallback>
                <p:oleObj name="VISIO" r:id="rId3" imgW="4475880" imgH="19900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053" t="-2367" r="-1053" b="-4143"/>
                      <a:stretch>
                        <a:fillRect/>
                      </a:stretch>
                    </p:blipFill>
                    <p:spPr bwMode="auto">
                      <a:xfrm>
                        <a:off x="838200" y="1752600"/>
                        <a:ext cx="7391400" cy="3429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3" name="Text Box 5"/>
          <p:cNvSpPr txBox="1">
            <a:spLocks noChangeArrowheads="1"/>
          </p:cNvSpPr>
          <p:nvPr/>
        </p:nvSpPr>
        <p:spPr bwMode="auto">
          <a:xfrm>
            <a:off x="838200" y="5334000"/>
            <a:ext cx="7467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b="0">
                <a:solidFill>
                  <a:srgbClr val="FFFFFF"/>
                </a:solidFill>
              </a:rPr>
              <a:t>Each of the four white rectangles will become a module.</a:t>
            </a:r>
          </a:p>
        </p:txBody>
      </p:sp>
    </p:spTree>
    <p:extLst>
      <p:ext uri="{BB962C8B-B14F-4D97-AF65-F5344CB8AC3E}">
        <p14:creationId xmlns:p14="http://schemas.microsoft.com/office/powerpoint/2010/main" val="1298297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973"/>
                                        </p:tgtEl>
                                        <p:attrNameLst>
                                          <p:attrName>style.visibility</p:attrName>
                                        </p:attrNameLst>
                                      </p:cBhvr>
                                      <p:to>
                                        <p:strVal val="visible"/>
                                      </p:to>
                                    </p:set>
                                    <p:animEffect transition="in" filter="box(in)">
                                      <p:cBhvr>
                                        <p:cTn id="7" dur="500"/>
                                        <p:tgtEl>
                                          <p:spTgt spid="8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04B2EC5A-663B-445B-B262-02A72D5FC9DF}" type="slidenum">
              <a:rPr lang="en-US" altLang="en-US">
                <a:solidFill>
                  <a:srgbClr val="FFFFFF"/>
                </a:solidFill>
              </a:rPr>
              <a:pPr/>
              <a:t>52</a:t>
            </a:fld>
            <a:endParaRPr lang="en-US" altLang="en-US">
              <a:solidFill>
                <a:srgbClr val="FFFFFF"/>
              </a:solidFill>
            </a:endParaRPr>
          </a:p>
        </p:txBody>
      </p:sp>
      <p:sp>
        <p:nvSpPr>
          <p:cNvPr id="103426" name="Rectangle 2"/>
          <p:cNvSpPr>
            <a:spLocks noGrp="1" noChangeArrowheads="1"/>
          </p:cNvSpPr>
          <p:nvPr>
            <p:ph type="title"/>
          </p:nvPr>
        </p:nvSpPr>
        <p:spPr/>
        <p:txBody>
          <a:bodyPr/>
          <a:lstStyle/>
          <a:p>
            <a:r>
              <a:rPr lang="en-US" altLang="en-US"/>
              <a:t>Sample Program output</a:t>
            </a:r>
          </a:p>
        </p:txBody>
      </p:sp>
      <p:sp>
        <p:nvSpPr>
          <p:cNvPr id="103427" name="Text Box 3"/>
          <p:cNvSpPr txBox="1">
            <a:spLocks noChangeArrowheads="1"/>
          </p:cNvSpPr>
          <p:nvPr/>
        </p:nvSpPr>
        <p:spPr bwMode="auto">
          <a:xfrm>
            <a:off x="1981200" y="1981200"/>
            <a:ext cx="5410200" cy="22098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a:solidFill>
                  <a:srgbClr val="FFFFFF"/>
                </a:solidFill>
                <a:latin typeface="Courier New" pitchFamily="49" charset="0"/>
              </a:rPr>
              <a:t>Enter a signed integer: -25</a:t>
            </a:r>
          </a:p>
          <a:p>
            <a:pPr>
              <a:lnSpc>
                <a:spcPct val="50000"/>
              </a:lnSpc>
              <a:spcBef>
                <a:spcPct val="50000"/>
              </a:spcBef>
            </a:pPr>
            <a:endParaRPr lang="en-US" altLang="en-US" sz="1800">
              <a:solidFill>
                <a:srgbClr val="FFFFFF"/>
              </a:solidFill>
              <a:latin typeface="Courier New" pitchFamily="49" charset="0"/>
            </a:endParaRPr>
          </a:p>
          <a:p>
            <a:pPr>
              <a:lnSpc>
                <a:spcPct val="50000"/>
              </a:lnSpc>
              <a:spcBef>
                <a:spcPct val="50000"/>
              </a:spcBef>
            </a:pPr>
            <a:r>
              <a:rPr lang="en-US" altLang="en-US" sz="1800">
                <a:solidFill>
                  <a:srgbClr val="FFFFFF"/>
                </a:solidFill>
                <a:latin typeface="Courier New" pitchFamily="49" charset="0"/>
              </a:rPr>
              <a:t>Enter a signed integer: 36</a:t>
            </a:r>
          </a:p>
          <a:p>
            <a:pPr>
              <a:lnSpc>
                <a:spcPct val="50000"/>
              </a:lnSpc>
              <a:spcBef>
                <a:spcPct val="50000"/>
              </a:spcBef>
            </a:pPr>
            <a:endParaRPr lang="en-US" altLang="en-US" sz="1800">
              <a:solidFill>
                <a:srgbClr val="FFFFFF"/>
              </a:solidFill>
              <a:latin typeface="Courier New" pitchFamily="49" charset="0"/>
            </a:endParaRPr>
          </a:p>
          <a:p>
            <a:pPr>
              <a:lnSpc>
                <a:spcPct val="50000"/>
              </a:lnSpc>
              <a:spcBef>
                <a:spcPct val="50000"/>
              </a:spcBef>
            </a:pPr>
            <a:r>
              <a:rPr lang="en-US" altLang="en-US" sz="1800">
                <a:solidFill>
                  <a:srgbClr val="FFFFFF"/>
                </a:solidFill>
                <a:latin typeface="Courier New" pitchFamily="49" charset="0"/>
              </a:rPr>
              <a:t>Enter a signed integer: 42</a:t>
            </a:r>
          </a:p>
          <a:p>
            <a:pPr>
              <a:lnSpc>
                <a:spcPct val="50000"/>
              </a:lnSpc>
              <a:spcBef>
                <a:spcPct val="50000"/>
              </a:spcBef>
            </a:pPr>
            <a:endParaRPr lang="en-US" altLang="en-US" sz="1800">
              <a:solidFill>
                <a:srgbClr val="FFFFFF"/>
              </a:solidFill>
              <a:latin typeface="Courier New" pitchFamily="49" charset="0"/>
            </a:endParaRPr>
          </a:p>
          <a:p>
            <a:pPr>
              <a:lnSpc>
                <a:spcPct val="50000"/>
              </a:lnSpc>
              <a:spcBef>
                <a:spcPct val="50000"/>
              </a:spcBef>
            </a:pPr>
            <a:r>
              <a:rPr lang="en-US" altLang="en-US" sz="1800">
                <a:solidFill>
                  <a:srgbClr val="FFFFFF"/>
                </a:solidFill>
                <a:latin typeface="Courier New" pitchFamily="49" charset="0"/>
              </a:rPr>
              <a:t>The sum of the integers is: +53</a:t>
            </a:r>
          </a:p>
        </p:txBody>
      </p:sp>
    </p:spTree>
    <p:extLst>
      <p:ext uri="{BB962C8B-B14F-4D97-AF65-F5344CB8AC3E}">
        <p14:creationId xmlns:p14="http://schemas.microsoft.com/office/powerpoint/2010/main" val="5659793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4B9C840A-A8EA-4FEB-B1E6-17F07E95EF5E}" type="slidenum">
              <a:rPr lang="en-US" altLang="en-US">
                <a:solidFill>
                  <a:srgbClr val="FFFFFF"/>
                </a:solidFill>
              </a:rPr>
              <a:pPr/>
              <a:t>53</a:t>
            </a:fld>
            <a:endParaRPr lang="en-US" altLang="en-US">
              <a:solidFill>
                <a:srgbClr val="FFFFFF"/>
              </a:solidFill>
            </a:endParaRPr>
          </a:p>
        </p:txBody>
      </p:sp>
      <p:sp>
        <p:nvSpPr>
          <p:cNvPr id="131074" name="Rectangle 2"/>
          <p:cNvSpPr>
            <a:spLocks noGrp="1" noChangeArrowheads="1"/>
          </p:cNvSpPr>
          <p:nvPr>
            <p:ph type="title"/>
          </p:nvPr>
        </p:nvSpPr>
        <p:spPr/>
        <p:txBody>
          <a:bodyPr/>
          <a:lstStyle/>
          <a:p>
            <a:r>
              <a:rPr lang="en-US" altLang="en-US"/>
              <a:t>INCLUDE File</a:t>
            </a:r>
          </a:p>
        </p:txBody>
      </p:sp>
      <p:sp>
        <p:nvSpPr>
          <p:cNvPr id="131075" name="Text Box 3"/>
          <p:cNvSpPr txBox="1">
            <a:spLocks noChangeArrowheads="1"/>
          </p:cNvSpPr>
          <p:nvPr/>
        </p:nvSpPr>
        <p:spPr bwMode="auto">
          <a:xfrm>
            <a:off x="762000" y="1828800"/>
            <a:ext cx="7467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dirty="0">
                <a:solidFill>
                  <a:srgbClr val="FFFFFF"/>
                </a:solidFill>
                <a:latin typeface="Courier New" pitchFamily="49" charset="0"/>
              </a:rPr>
              <a:t>INCLUDE Irvine32.inc</a:t>
            </a:r>
          </a:p>
          <a:p>
            <a:pPr>
              <a:lnSpc>
                <a:spcPct val="50000"/>
              </a:lnSpc>
              <a:spcBef>
                <a:spcPct val="50000"/>
              </a:spcBef>
            </a:pPr>
            <a:endParaRPr lang="en-US" altLang="en-US" sz="1800" dirty="0">
              <a:solidFill>
                <a:srgbClr val="FFFFFF"/>
              </a:solidFill>
              <a:latin typeface="Courier New" pitchFamily="49" charset="0"/>
            </a:endParaRPr>
          </a:p>
          <a:p>
            <a:pPr>
              <a:lnSpc>
                <a:spcPct val="50000"/>
              </a:lnSpc>
              <a:spcBef>
                <a:spcPct val="50000"/>
              </a:spcBef>
            </a:pPr>
            <a:r>
              <a:rPr lang="en-US" altLang="en-US" sz="1800" dirty="0" err="1">
                <a:solidFill>
                  <a:srgbClr val="FFCC66"/>
                </a:solidFill>
                <a:latin typeface="Courier New" pitchFamily="49" charset="0"/>
              </a:rPr>
              <a:t>PromptForIntegers</a:t>
            </a:r>
            <a:r>
              <a:rPr lang="en-US" altLang="en-US" sz="1800" dirty="0">
                <a:solidFill>
                  <a:srgbClr val="FFFFFF"/>
                </a:solidFill>
                <a:latin typeface="Courier New" pitchFamily="49" charset="0"/>
              </a:rPr>
              <a:t> PROTO,</a:t>
            </a:r>
          </a:p>
          <a:p>
            <a:pPr>
              <a:lnSpc>
                <a:spcPct val="50000"/>
              </a:lnSpc>
              <a:spcBef>
                <a:spcPct val="50000"/>
              </a:spcBef>
            </a:pPr>
            <a:r>
              <a:rPr lang="en-US" altLang="en-US" sz="1800" dirty="0">
                <a:solidFill>
                  <a:srgbClr val="FFFFFF"/>
                </a:solidFill>
                <a:latin typeface="Courier New" pitchFamily="49" charset="0"/>
              </a:rPr>
              <a:t>	</a:t>
            </a:r>
            <a:r>
              <a:rPr lang="en-US" altLang="en-US" sz="1800" dirty="0" err="1">
                <a:solidFill>
                  <a:srgbClr val="FFFFFF"/>
                </a:solidFill>
                <a:latin typeface="Courier New" pitchFamily="49" charset="0"/>
              </a:rPr>
              <a:t>ptrPrompt:PTR</a:t>
            </a:r>
            <a:r>
              <a:rPr lang="en-US" altLang="en-US" sz="1800" dirty="0">
                <a:solidFill>
                  <a:srgbClr val="FFFFFF"/>
                </a:solidFill>
                <a:latin typeface="Courier New" pitchFamily="49" charset="0"/>
              </a:rPr>
              <a:t> BYTE,		; prompt string</a:t>
            </a:r>
          </a:p>
          <a:p>
            <a:pPr>
              <a:lnSpc>
                <a:spcPct val="50000"/>
              </a:lnSpc>
              <a:spcBef>
                <a:spcPct val="50000"/>
              </a:spcBef>
            </a:pPr>
            <a:r>
              <a:rPr lang="en-US" altLang="en-US" sz="1800" dirty="0">
                <a:solidFill>
                  <a:srgbClr val="FFFFFF"/>
                </a:solidFill>
                <a:latin typeface="Courier New" pitchFamily="49" charset="0"/>
              </a:rPr>
              <a:t>	</a:t>
            </a:r>
            <a:r>
              <a:rPr lang="en-US" altLang="en-US" sz="1800" dirty="0" err="1">
                <a:solidFill>
                  <a:srgbClr val="FFFFFF"/>
                </a:solidFill>
                <a:latin typeface="Courier New" pitchFamily="49" charset="0"/>
              </a:rPr>
              <a:t>ptrArray:PTR</a:t>
            </a:r>
            <a:r>
              <a:rPr lang="en-US" altLang="en-US" sz="1800" dirty="0">
                <a:solidFill>
                  <a:srgbClr val="FFFFFF"/>
                </a:solidFill>
                <a:latin typeface="Courier New" pitchFamily="49" charset="0"/>
              </a:rPr>
              <a:t> DWORD,		; points to the array</a:t>
            </a:r>
          </a:p>
          <a:p>
            <a:pPr>
              <a:lnSpc>
                <a:spcPct val="50000"/>
              </a:lnSpc>
              <a:spcBef>
                <a:spcPct val="50000"/>
              </a:spcBef>
            </a:pPr>
            <a:r>
              <a:rPr lang="en-US" altLang="en-US" sz="1800" dirty="0">
                <a:solidFill>
                  <a:srgbClr val="FFFFFF"/>
                </a:solidFill>
                <a:latin typeface="Courier New" pitchFamily="49" charset="0"/>
              </a:rPr>
              <a:t>	</a:t>
            </a:r>
            <a:r>
              <a:rPr lang="en-US" altLang="en-US" sz="1800" dirty="0" err="1">
                <a:solidFill>
                  <a:srgbClr val="FFFFFF"/>
                </a:solidFill>
                <a:latin typeface="Courier New" pitchFamily="49" charset="0"/>
              </a:rPr>
              <a:t>arraySize:DWORD</a:t>
            </a:r>
            <a:r>
              <a:rPr lang="en-US" altLang="en-US" sz="1800" dirty="0">
                <a:solidFill>
                  <a:srgbClr val="FFFFFF"/>
                </a:solidFill>
                <a:latin typeface="Courier New" pitchFamily="49" charset="0"/>
              </a:rPr>
              <a:t>		; size of the array</a:t>
            </a:r>
          </a:p>
          <a:p>
            <a:pPr>
              <a:lnSpc>
                <a:spcPct val="50000"/>
              </a:lnSpc>
              <a:spcBef>
                <a:spcPct val="50000"/>
              </a:spcBef>
            </a:pPr>
            <a:endParaRPr lang="en-US" altLang="en-US" sz="1800" dirty="0">
              <a:solidFill>
                <a:srgbClr val="FFFFFF"/>
              </a:solidFill>
              <a:latin typeface="Courier New" pitchFamily="49" charset="0"/>
            </a:endParaRPr>
          </a:p>
          <a:p>
            <a:pPr>
              <a:lnSpc>
                <a:spcPct val="50000"/>
              </a:lnSpc>
              <a:spcBef>
                <a:spcPct val="50000"/>
              </a:spcBef>
            </a:pPr>
            <a:r>
              <a:rPr lang="en-US" altLang="en-US" sz="1800" dirty="0" err="1">
                <a:solidFill>
                  <a:srgbClr val="FFCC66"/>
                </a:solidFill>
                <a:latin typeface="Courier New" pitchFamily="49" charset="0"/>
              </a:rPr>
              <a:t>ArraySum</a:t>
            </a:r>
            <a:r>
              <a:rPr lang="en-US" altLang="en-US" sz="1800" dirty="0">
                <a:solidFill>
                  <a:srgbClr val="FFFFFF"/>
                </a:solidFill>
                <a:latin typeface="Courier New" pitchFamily="49" charset="0"/>
              </a:rPr>
              <a:t> PROTO,</a:t>
            </a:r>
          </a:p>
          <a:p>
            <a:pPr>
              <a:lnSpc>
                <a:spcPct val="50000"/>
              </a:lnSpc>
              <a:spcBef>
                <a:spcPct val="50000"/>
              </a:spcBef>
            </a:pPr>
            <a:r>
              <a:rPr lang="en-US" altLang="en-US" sz="1800" dirty="0">
                <a:solidFill>
                  <a:srgbClr val="FFFFFF"/>
                </a:solidFill>
                <a:latin typeface="Courier New" pitchFamily="49" charset="0"/>
              </a:rPr>
              <a:t>	</a:t>
            </a:r>
            <a:r>
              <a:rPr lang="en-US" altLang="en-US" sz="1800" dirty="0" err="1">
                <a:solidFill>
                  <a:srgbClr val="FFFFFF"/>
                </a:solidFill>
                <a:latin typeface="Courier New" pitchFamily="49" charset="0"/>
              </a:rPr>
              <a:t>ptrArray:PTR</a:t>
            </a:r>
            <a:r>
              <a:rPr lang="en-US" altLang="en-US" sz="1800" dirty="0">
                <a:solidFill>
                  <a:srgbClr val="FFFFFF"/>
                </a:solidFill>
                <a:latin typeface="Courier New" pitchFamily="49" charset="0"/>
              </a:rPr>
              <a:t> DWORD,		; points to the array</a:t>
            </a:r>
          </a:p>
          <a:p>
            <a:pPr>
              <a:lnSpc>
                <a:spcPct val="50000"/>
              </a:lnSpc>
              <a:spcBef>
                <a:spcPct val="50000"/>
              </a:spcBef>
            </a:pPr>
            <a:r>
              <a:rPr lang="en-US" altLang="en-US" sz="1800" dirty="0">
                <a:solidFill>
                  <a:srgbClr val="FFFFFF"/>
                </a:solidFill>
                <a:latin typeface="Courier New" pitchFamily="49" charset="0"/>
              </a:rPr>
              <a:t>	</a:t>
            </a:r>
            <a:r>
              <a:rPr lang="en-US" altLang="en-US" sz="1800" dirty="0" err="1">
                <a:solidFill>
                  <a:srgbClr val="FFFFFF"/>
                </a:solidFill>
                <a:latin typeface="Courier New" pitchFamily="49" charset="0"/>
              </a:rPr>
              <a:t>count:DWORD</a:t>
            </a:r>
            <a:r>
              <a:rPr lang="en-US" altLang="en-US" sz="1800" dirty="0">
                <a:solidFill>
                  <a:srgbClr val="FFFFFF"/>
                </a:solidFill>
                <a:latin typeface="Courier New" pitchFamily="49" charset="0"/>
              </a:rPr>
              <a:t>		; size of the array</a:t>
            </a:r>
          </a:p>
          <a:p>
            <a:pPr>
              <a:lnSpc>
                <a:spcPct val="50000"/>
              </a:lnSpc>
              <a:spcBef>
                <a:spcPct val="50000"/>
              </a:spcBef>
            </a:pPr>
            <a:endParaRPr lang="en-US" altLang="en-US" sz="1800" dirty="0">
              <a:solidFill>
                <a:srgbClr val="FFFFFF"/>
              </a:solidFill>
              <a:latin typeface="Courier New" pitchFamily="49" charset="0"/>
            </a:endParaRPr>
          </a:p>
          <a:p>
            <a:pPr>
              <a:lnSpc>
                <a:spcPct val="50000"/>
              </a:lnSpc>
              <a:spcBef>
                <a:spcPct val="50000"/>
              </a:spcBef>
            </a:pPr>
            <a:r>
              <a:rPr lang="en-US" altLang="en-US" sz="1800" dirty="0" err="1">
                <a:solidFill>
                  <a:srgbClr val="FFCC66"/>
                </a:solidFill>
                <a:latin typeface="Courier New" pitchFamily="49" charset="0"/>
              </a:rPr>
              <a:t>DisplaySum</a:t>
            </a:r>
            <a:r>
              <a:rPr lang="en-US" altLang="en-US" sz="1800" dirty="0">
                <a:solidFill>
                  <a:srgbClr val="FFFFFF"/>
                </a:solidFill>
                <a:latin typeface="Courier New" pitchFamily="49" charset="0"/>
              </a:rPr>
              <a:t> PROTO,</a:t>
            </a:r>
          </a:p>
          <a:p>
            <a:pPr>
              <a:lnSpc>
                <a:spcPct val="50000"/>
              </a:lnSpc>
              <a:spcBef>
                <a:spcPct val="50000"/>
              </a:spcBef>
            </a:pPr>
            <a:r>
              <a:rPr lang="en-US" altLang="en-US" sz="1800" dirty="0">
                <a:solidFill>
                  <a:srgbClr val="FFFFFF"/>
                </a:solidFill>
                <a:latin typeface="Courier New" pitchFamily="49" charset="0"/>
              </a:rPr>
              <a:t>	</a:t>
            </a:r>
            <a:r>
              <a:rPr lang="en-US" altLang="en-US" sz="1800" dirty="0" err="1">
                <a:solidFill>
                  <a:srgbClr val="FFFFFF"/>
                </a:solidFill>
                <a:latin typeface="Courier New" pitchFamily="49" charset="0"/>
              </a:rPr>
              <a:t>ptrPrompt:PTR</a:t>
            </a:r>
            <a:r>
              <a:rPr lang="en-US" altLang="en-US" sz="1800" dirty="0">
                <a:solidFill>
                  <a:srgbClr val="FFFFFF"/>
                </a:solidFill>
                <a:latin typeface="Courier New" pitchFamily="49" charset="0"/>
              </a:rPr>
              <a:t> BYTE,		; prompt string</a:t>
            </a:r>
          </a:p>
          <a:p>
            <a:pPr>
              <a:lnSpc>
                <a:spcPct val="50000"/>
              </a:lnSpc>
              <a:spcBef>
                <a:spcPct val="50000"/>
              </a:spcBef>
            </a:pPr>
            <a:r>
              <a:rPr lang="en-US" altLang="en-US" sz="1800" dirty="0">
                <a:solidFill>
                  <a:srgbClr val="FFFFFF"/>
                </a:solidFill>
                <a:latin typeface="Courier New" pitchFamily="49" charset="0"/>
              </a:rPr>
              <a:t>	</a:t>
            </a:r>
            <a:r>
              <a:rPr lang="en-US" altLang="en-US" sz="1800" dirty="0" err="1">
                <a:solidFill>
                  <a:srgbClr val="FFFFFF"/>
                </a:solidFill>
                <a:latin typeface="Courier New" pitchFamily="49" charset="0"/>
              </a:rPr>
              <a:t>theSum:DWORD</a:t>
            </a:r>
            <a:r>
              <a:rPr lang="en-US" altLang="en-US" sz="1800" dirty="0">
                <a:solidFill>
                  <a:srgbClr val="FFFFFF"/>
                </a:solidFill>
                <a:latin typeface="Courier New" pitchFamily="49" charset="0"/>
              </a:rPr>
              <a:t>		; sum of the array</a:t>
            </a:r>
          </a:p>
        </p:txBody>
      </p:sp>
      <p:sp>
        <p:nvSpPr>
          <p:cNvPr id="131076" name="Text Box 4"/>
          <p:cNvSpPr txBox="1">
            <a:spLocks noChangeArrowheads="1"/>
          </p:cNvSpPr>
          <p:nvPr/>
        </p:nvSpPr>
        <p:spPr bwMode="auto">
          <a:xfrm>
            <a:off x="685800" y="9144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b="0">
                <a:solidFill>
                  <a:srgbClr val="FFFFFF"/>
                </a:solidFill>
              </a:rPr>
              <a:t>The </a:t>
            </a:r>
            <a:r>
              <a:rPr lang="en-US" altLang="en-US" b="0">
                <a:solidFill>
                  <a:srgbClr val="FFCC66"/>
                </a:solidFill>
              </a:rPr>
              <a:t>sum.inc</a:t>
            </a:r>
            <a:r>
              <a:rPr lang="en-US" altLang="en-US" b="0">
                <a:solidFill>
                  <a:srgbClr val="FFFFFF"/>
                </a:solidFill>
              </a:rPr>
              <a:t> file contains prototypes for external functions that are not in the Irvine32 library:</a:t>
            </a:r>
          </a:p>
        </p:txBody>
      </p:sp>
    </p:spTree>
    <p:extLst>
      <p:ext uri="{BB962C8B-B14F-4D97-AF65-F5344CB8AC3E}">
        <p14:creationId xmlns:p14="http://schemas.microsoft.com/office/powerpoint/2010/main" val="22768940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A4F1BB6E-EAB4-4431-82E2-12BFE6BFABBE}" type="slidenum">
              <a:rPr lang="en-US" altLang="en-US">
                <a:solidFill>
                  <a:srgbClr val="FFFFFF"/>
                </a:solidFill>
              </a:rPr>
              <a:pPr/>
              <a:t>54</a:t>
            </a:fld>
            <a:endParaRPr lang="en-US" altLang="en-US">
              <a:solidFill>
                <a:srgbClr val="FFFFFF"/>
              </a:solidFill>
            </a:endParaRPr>
          </a:p>
        </p:txBody>
      </p:sp>
      <p:sp>
        <p:nvSpPr>
          <p:cNvPr id="133122" name="Rectangle 2"/>
          <p:cNvSpPr>
            <a:spLocks noGrp="1" noChangeArrowheads="1"/>
          </p:cNvSpPr>
          <p:nvPr>
            <p:ph type="title"/>
          </p:nvPr>
        </p:nvSpPr>
        <p:spPr/>
        <p:txBody>
          <a:bodyPr/>
          <a:lstStyle/>
          <a:p>
            <a:r>
              <a:rPr lang="en-US" altLang="en-US"/>
              <a:t>Inspect Individual Modules</a:t>
            </a:r>
          </a:p>
        </p:txBody>
      </p:sp>
      <p:sp>
        <p:nvSpPr>
          <p:cNvPr id="133123" name="Rectangle 3"/>
          <p:cNvSpPr>
            <a:spLocks noGrp="1" noChangeArrowheads="1"/>
          </p:cNvSpPr>
          <p:nvPr>
            <p:ph type="body" idx="1"/>
          </p:nvPr>
        </p:nvSpPr>
        <p:spPr>
          <a:xfrm>
            <a:off x="1828800" y="1600200"/>
            <a:ext cx="5715000" cy="1981200"/>
          </a:xfrm>
        </p:spPr>
        <p:txBody>
          <a:bodyPr/>
          <a:lstStyle/>
          <a:p>
            <a:r>
              <a:rPr lang="en-US" altLang="en-US">
                <a:hlinkClick r:id="rId2" action="ppaction://hlinkfile"/>
              </a:rPr>
              <a:t>Main</a:t>
            </a:r>
            <a:endParaRPr lang="en-US" altLang="en-US"/>
          </a:p>
          <a:p>
            <a:r>
              <a:rPr lang="en-US" altLang="en-US">
                <a:hlinkClick r:id="rId3" action="ppaction://hlinkfile"/>
              </a:rPr>
              <a:t>PromptForIntegers</a:t>
            </a:r>
            <a:endParaRPr lang="en-US" altLang="en-US"/>
          </a:p>
          <a:p>
            <a:r>
              <a:rPr lang="en-US" altLang="en-US">
                <a:hlinkClick r:id="rId4" action="ppaction://hlinkfile"/>
              </a:rPr>
              <a:t>ArraySum</a:t>
            </a:r>
            <a:endParaRPr lang="en-US" altLang="en-US"/>
          </a:p>
          <a:p>
            <a:r>
              <a:rPr lang="en-US" altLang="en-US">
                <a:hlinkClick r:id="rId5" action="ppaction://hlinkfile"/>
              </a:rPr>
              <a:t>DisplaySum</a:t>
            </a:r>
            <a:endParaRPr lang="en-US" altLang="en-US"/>
          </a:p>
        </p:txBody>
      </p:sp>
    </p:spTree>
    <p:extLst>
      <p:ext uri="{BB962C8B-B14F-4D97-AF65-F5344CB8AC3E}">
        <p14:creationId xmlns:p14="http://schemas.microsoft.com/office/powerpoint/2010/main" val="1692447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01C72031-93CD-4CA1-BFC4-65C1DD09D07D}" type="slidenum">
              <a:rPr lang="en-US" altLang="en-US">
                <a:solidFill>
                  <a:srgbClr val="FFFFFF"/>
                </a:solidFill>
              </a:rPr>
              <a:pPr/>
              <a:t>55</a:t>
            </a:fld>
            <a:endParaRPr lang="en-US" altLang="en-US">
              <a:solidFill>
                <a:srgbClr val="FFFFFF"/>
              </a:solidFill>
            </a:endParaRPr>
          </a:p>
        </p:txBody>
      </p:sp>
      <p:sp>
        <p:nvSpPr>
          <p:cNvPr id="201730" name="Rectangle 2"/>
          <p:cNvSpPr>
            <a:spLocks noGrp="1" noChangeArrowheads="1"/>
          </p:cNvSpPr>
          <p:nvPr>
            <p:ph type="title"/>
          </p:nvPr>
        </p:nvSpPr>
        <p:spPr/>
        <p:txBody>
          <a:bodyPr/>
          <a:lstStyle/>
          <a:p>
            <a:r>
              <a:rPr lang="en-US" altLang="en-US" dirty="0" smtClean="0"/>
              <a:t>Macros</a:t>
            </a:r>
            <a:endParaRPr lang="en-US" altLang="en-US" dirty="0"/>
          </a:p>
        </p:txBody>
      </p:sp>
      <p:sp>
        <p:nvSpPr>
          <p:cNvPr id="201731" name="Rectangle 3"/>
          <p:cNvSpPr>
            <a:spLocks noGrp="1" noChangeArrowheads="1"/>
          </p:cNvSpPr>
          <p:nvPr>
            <p:ph type="body" idx="1"/>
          </p:nvPr>
        </p:nvSpPr>
        <p:spPr>
          <a:xfrm>
            <a:off x="152400" y="838200"/>
            <a:ext cx="8839200" cy="5486400"/>
          </a:xfrm>
        </p:spPr>
        <p:txBody>
          <a:bodyPr/>
          <a:lstStyle/>
          <a:p>
            <a:r>
              <a:rPr lang="en-US" altLang="en-US" dirty="0" smtClean="0"/>
              <a:t>Read Chapter 10, Section 10.2</a:t>
            </a:r>
          </a:p>
          <a:p>
            <a:endParaRPr lang="en-US" altLang="en-US" dirty="0"/>
          </a:p>
          <a:p>
            <a:r>
              <a:rPr lang="en-US" altLang="en-US" dirty="0" smtClean="0"/>
              <a:t>Macro procedures are named block of ASM statements</a:t>
            </a:r>
          </a:p>
          <a:p>
            <a:endParaRPr lang="en-US" altLang="en-US" dirty="0"/>
          </a:p>
          <a:p>
            <a:r>
              <a:rPr lang="en-US" altLang="en-US" dirty="0" smtClean="0"/>
              <a:t>Can be invoked as many times in a program as you wish</a:t>
            </a:r>
          </a:p>
          <a:p>
            <a:endParaRPr lang="en-US" altLang="en-US" dirty="0"/>
          </a:p>
          <a:p>
            <a:r>
              <a:rPr lang="en-US" altLang="en-US" dirty="0" smtClean="0"/>
              <a:t>When invoking a macro, a copy of its code is inserted directly into the program at the location where it is being invoked</a:t>
            </a:r>
          </a:p>
          <a:p>
            <a:pPr lvl="1"/>
            <a:r>
              <a:rPr lang="en-US" altLang="en-US" dirty="0" smtClean="0"/>
              <a:t>Automatic code insertion</a:t>
            </a:r>
          </a:p>
          <a:p>
            <a:endParaRPr lang="en-US" altLang="en-US" dirty="0"/>
          </a:p>
          <a:p>
            <a:r>
              <a:rPr lang="en-US" altLang="en-US" dirty="0" smtClean="0"/>
              <a:t>Book’s macro codes are defined in the </a:t>
            </a:r>
            <a:r>
              <a:rPr lang="en-US" altLang="en-US" b="1" i="1" u="sng" dirty="0" smtClean="0">
                <a:solidFill>
                  <a:srgbClr val="FFC000"/>
                </a:solidFill>
              </a:rPr>
              <a:t>Macro.inc</a:t>
            </a:r>
            <a:r>
              <a:rPr lang="en-US" altLang="en-US" dirty="0" smtClean="0"/>
              <a:t> file </a:t>
            </a:r>
          </a:p>
          <a:p>
            <a:pPr lvl="1"/>
            <a:r>
              <a:rPr lang="en-US" altLang="en-US" dirty="0" smtClean="0"/>
              <a:t>Use </a:t>
            </a:r>
            <a:r>
              <a:rPr lang="en-US" altLang="en-US" b="1" i="1" u="sng" dirty="0" smtClean="0">
                <a:solidFill>
                  <a:srgbClr val="FFC000"/>
                </a:solidFill>
              </a:rPr>
              <a:t>INCLUDE Macro.inc</a:t>
            </a:r>
            <a:r>
              <a:rPr lang="en-US" altLang="en-US" dirty="0" smtClean="0"/>
              <a:t> when using macros from the book</a:t>
            </a:r>
          </a:p>
          <a:p>
            <a:pPr lvl="1"/>
            <a:endParaRPr lang="en-US" altLang="en-US" dirty="0"/>
          </a:p>
        </p:txBody>
      </p:sp>
    </p:spTree>
    <p:extLst>
      <p:ext uri="{BB962C8B-B14F-4D97-AF65-F5344CB8AC3E}">
        <p14:creationId xmlns:p14="http://schemas.microsoft.com/office/powerpoint/2010/main" val="1651486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571500" y="6477000"/>
            <a:ext cx="4191000" cy="304800"/>
          </a:xfrm>
        </p:spPr>
        <p:txBody>
          <a:bodyPr/>
          <a:lstStyle/>
          <a:p>
            <a:r>
              <a:rPr lang="en-US" altLang="en-US" dirty="0">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01C72031-93CD-4CA1-BFC4-65C1DD09D07D}" type="slidenum">
              <a:rPr lang="en-US" altLang="en-US">
                <a:solidFill>
                  <a:srgbClr val="FFFFFF"/>
                </a:solidFill>
              </a:rPr>
              <a:pPr/>
              <a:t>56</a:t>
            </a:fld>
            <a:endParaRPr lang="en-US" altLang="en-US">
              <a:solidFill>
                <a:srgbClr val="FFFFFF"/>
              </a:solidFill>
            </a:endParaRPr>
          </a:p>
        </p:txBody>
      </p:sp>
      <p:sp>
        <p:nvSpPr>
          <p:cNvPr id="201730" name="Rectangle 2"/>
          <p:cNvSpPr>
            <a:spLocks noGrp="1" noChangeArrowheads="1"/>
          </p:cNvSpPr>
          <p:nvPr>
            <p:ph type="title"/>
          </p:nvPr>
        </p:nvSpPr>
        <p:spPr/>
        <p:txBody>
          <a:bodyPr/>
          <a:lstStyle/>
          <a:p>
            <a:r>
              <a:rPr lang="en-US" altLang="en-US" dirty="0" smtClean="0"/>
              <a:t>Defining Macros</a:t>
            </a:r>
            <a:endParaRPr lang="en-US" altLang="en-US" dirty="0"/>
          </a:p>
        </p:txBody>
      </p:sp>
      <p:sp>
        <p:nvSpPr>
          <p:cNvPr id="201731" name="Rectangle 3"/>
          <p:cNvSpPr>
            <a:spLocks noGrp="1" noChangeArrowheads="1"/>
          </p:cNvSpPr>
          <p:nvPr>
            <p:ph type="body" idx="1"/>
          </p:nvPr>
        </p:nvSpPr>
        <p:spPr>
          <a:xfrm>
            <a:off x="152400" y="838200"/>
            <a:ext cx="8839200" cy="3962400"/>
          </a:xfrm>
        </p:spPr>
        <p:txBody>
          <a:bodyPr/>
          <a:lstStyle/>
          <a:p>
            <a:r>
              <a:rPr lang="en-US" altLang="en-US" dirty="0"/>
              <a:t>Defined directly at the beginning of a source program, or, placed in separate file and included using INCLUDE directive</a:t>
            </a:r>
            <a:endParaRPr lang="en-US" altLang="en-US" dirty="0" smtClean="0"/>
          </a:p>
          <a:p>
            <a:endParaRPr lang="en-US" altLang="en-US" dirty="0"/>
          </a:p>
          <a:p>
            <a:r>
              <a:rPr lang="en-US" altLang="en-US" dirty="0" smtClean="0"/>
              <a:t>Example: Macros to display character ‘X’ or a char variable</a:t>
            </a:r>
          </a:p>
          <a:p>
            <a:endParaRPr lang="en-US" altLang="en-US" dirty="0"/>
          </a:p>
          <a:p>
            <a:endParaRPr lang="en-US" altLang="en-US" dirty="0" smtClean="0"/>
          </a:p>
          <a:p>
            <a:endParaRPr lang="en-US" altLang="en-US" dirty="0"/>
          </a:p>
          <a:p>
            <a:endParaRPr lang="en-US" altLang="en-US" dirty="0" smtClean="0"/>
          </a:p>
          <a:p>
            <a:endParaRPr lang="en-US" altLang="en-US" dirty="0" smtClean="0"/>
          </a:p>
          <a:p>
            <a:r>
              <a:rPr lang="en-US" altLang="en-US" dirty="0" smtClean="0"/>
              <a:t>Defined using MACRO and ENDM directives</a:t>
            </a:r>
          </a:p>
        </p:txBody>
      </p:sp>
      <p:sp>
        <p:nvSpPr>
          <p:cNvPr id="7" name="Text Box 3"/>
          <p:cNvSpPr txBox="1">
            <a:spLocks noChangeArrowheads="1"/>
          </p:cNvSpPr>
          <p:nvPr/>
        </p:nvSpPr>
        <p:spPr bwMode="auto">
          <a:xfrm>
            <a:off x="1066800" y="2743200"/>
            <a:ext cx="3200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30000"/>
              </a:lnSpc>
              <a:spcBef>
                <a:spcPct val="50000"/>
              </a:spcBef>
            </a:pPr>
            <a:r>
              <a:rPr lang="en-US" altLang="en-US" sz="2000" dirty="0" err="1" smtClean="0">
                <a:solidFill>
                  <a:srgbClr val="FFC000"/>
                </a:solidFill>
                <a:latin typeface="Courier New" pitchFamily="49" charset="0"/>
              </a:rPr>
              <a:t>mPrintX</a:t>
            </a:r>
            <a:r>
              <a:rPr lang="en-US" altLang="en-US" sz="2000" dirty="0" smtClean="0">
                <a:solidFill>
                  <a:srgbClr val="FFC000"/>
                </a:solidFill>
                <a:latin typeface="Courier New" pitchFamily="49" charset="0"/>
              </a:rPr>
              <a:t> Macro</a:t>
            </a:r>
            <a:endParaRPr lang="en-US" altLang="en-US" sz="2000" dirty="0">
              <a:solidFill>
                <a:srgbClr val="FFC000"/>
              </a:solidFill>
              <a:latin typeface="Courier New" pitchFamily="49" charset="0"/>
            </a:endParaRPr>
          </a:p>
          <a:p>
            <a:pPr>
              <a:lnSpc>
                <a:spcPct val="30000"/>
              </a:lnSpc>
              <a:spcBef>
                <a:spcPct val="50000"/>
              </a:spcBef>
            </a:pPr>
            <a:r>
              <a:rPr lang="en-US" altLang="en-US" sz="2000" dirty="0">
                <a:solidFill>
                  <a:srgbClr val="FFFFFF"/>
                </a:solidFill>
                <a:latin typeface="Courier New" pitchFamily="49" charset="0"/>
              </a:rPr>
              <a:t>	</a:t>
            </a:r>
            <a:r>
              <a:rPr lang="en-US" altLang="en-US" sz="2000" dirty="0" err="1" smtClean="0">
                <a:solidFill>
                  <a:srgbClr val="FFFFFF"/>
                </a:solidFill>
                <a:latin typeface="Courier New" pitchFamily="49" charset="0"/>
              </a:rPr>
              <a:t>mov</a:t>
            </a:r>
            <a:r>
              <a:rPr lang="en-US" altLang="en-US" sz="2000" dirty="0" smtClean="0">
                <a:solidFill>
                  <a:srgbClr val="FFFFFF"/>
                </a:solidFill>
                <a:latin typeface="Courier New" pitchFamily="49" charset="0"/>
              </a:rPr>
              <a:t>  al, ’X’</a:t>
            </a:r>
            <a:endParaRPr lang="en-US" altLang="en-US" sz="2000" dirty="0">
              <a:solidFill>
                <a:srgbClr val="FFFFFF"/>
              </a:solidFill>
              <a:latin typeface="Courier New" pitchFamily="49" charset="0"/>
            </a:endParaRPr>
          </a:p>
          <a:p>
            <a:pPr>
              <a:lnSpc>
                <a:spcPct val="30000"/>
              </a:lnSpc>
              <a:spcBef>
                <a:spcPct val="50000"/>
              </a:spcBef>
            </a:pPr>
            <a:r>
              <a:rPr lang="en-US" altLang="en-US" sz="2000" dirty="0">
                <a:solidFill>
                  <a:srgbClr val="FFFFFF"/>
                </a:solidFill>
                <a:latin typeface="Courier New" pitchFamily="49" charset="0"/>
              </a:rPr>
              <a:t>	</a:t>
            </a:r>
            <a:r>
              <a:rPr lang="en-US" altLang="en-US" sz="2000" dirty="0" smtClean="0">
                <a:solidFill>
                  <a:srgbClr val="FFFFFF"/>
                </a:solidFill>
                <a:latin typeface="Courier New" pitchFamily="49" charset="0"/>
              </a:rPr>
              <a:t>call </a:t>
            </a:r>
            <a:r>
              <a:rPr lang="en-US" altLang="en-US" sz="2000" dirty="0" err="1" smtClean="0">
                <a:solidFill>
                  <a:srgbClr val="FFFFFF"/>
                </a:solidFill>
                <a:latin typeface="Courier New" pitchFamily="49" charset="0"/>
              </a:rPr>
              <a:t>WriteChar</a:t>
            </a:r>
            <a:endParaRPr lang="en-US" altLang="en-US" sz="2000" dirty="0" smtClean="0">
              <a:solidFill>
                <a:srgbClr val="FFFFFF"/>
              </a:solidFill>
              <a:latin typeface="Courier New" pitchFamily="49" charset="0"/>
            </a:endParaRPr>
          </a:p>
          <a:p>
            <a:pPr>
              <a:lnSpc>
                <a:spcPct val="30000"/>
              </a:lnSpc>
              <a:spcBef>
                <a:spcPct val="50000"/>
              </a:spcBef>
            </a:pPr>
            <a:r>
              <a:rPr lang="en-US" altLang="en-US" sz="2000" dirty="0" smtClean="0">
                <a:solidFill>
                  <a:srgbClr val="FFC000"/>
                </a:solidFill>
                <a:latin typeface="Courier New" pitchFamily="49" charset="0"/>
              </a:rPr>
              <a:t>ENDM</a:t>
            </a:r>
            <a:endParaRPr lang="en-US" altLang="en-US" sz="2000" dirty="0">
              <a:solidFill>
                <a:srgbClr val="FFC000"/>
              </a:solidFill>
              <a:latin typeface="Courier New" pitchFamily="49" charset="0"/>
            </a:endParaRPr>
          </a:p>
        </p:txBody>
      </p:sp>
      <p:sp>
        <p:nvSpPr>
          <p:cNvPr id="8" name="Text Box 3"/>
          <p:cNvSpPr txBox="1">
            <a:spLocks noChangeArrowheads="1"/>
          </p:cNvSpPr>
          <p:nvPr/>
        </p:nvSpPr>
        <p:spPr bwMode="auto">
          <a:xfrm>
            <a:off x="1143000" y="5257800"/>
            <a:ext cx="7315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30000"/>
              </a:lnSpc>
              <a:spcBef>
                <a:spcPct val="50000"/>
              </a:spcBef>
            </a:pPr>
            <a:r>
              <a:rPr lang="en-US" altLang="en-US" sz="2000" dirty="0" err="1" smtClean="0">
                <a:solidFill>
                  <a:srgbClr val="FFC000"/>
                </a:solidFill>
                <a:latin typeface="Courier New" pitchFamily="49" charset="0"/>
              </a:rPr>
              <a:t>MacroName</a:t>
            </a:r>
            <a:r>
              <a:rPr lang="en-US" altLang="en-US" sz="2000" dirty="0" smtClean="0">
                <a:solidFill>
                  <a:srgbClr val="FFC000"/>
                </a:solidFill>
                <a:latin typeface="Courier New" pitchFamily="49" charset="0"/>
              </a:rPr>
              <a:t> Macro parameter-1, parameter-2, …</a:t>
            </a:r>
          </a:p>
          <a:p>
            <a:pPr>
              <a:lnSpc>
                <a:spcPct val="30000"/>
              </a:lnSpc>
              <a:spcBef>
                <a:spcPct val="50000"/>
              </a:spcBef>
            </a:pPr>
            <a:endParaRPr lang="en-US" altLang="en-US" sz="2000" dirty="0">
              <a:solidFill>
                <a:srgbClr val="FFC000"/>
              </a:solidFill>
              <a:latin typeface="Courier New" pitchFamily="49" charset="0"/>
            </a:endParaRPr>
          </a:p>
          <a:p>
            <a:pPr>
              <a:lnSpc>
                <a:spcPct val="30000"/>
              </a:lnSpc>
              <a:spcBef>
                <a:spcPct val="50000"/>
              </a:spcBef>
            </a:pPr>
            <a:r>
              <a:rPr lang="en-US" altLang="en-US" sz="2000" dirty="0">
                <a:solidFill>
                  <a:srgbClr val="FFFFFF"/>
                </a:solidFill>
                <a:latin typeface="Courier New" pitchFamily="49" charset="0"/>
              </a:rPr>
              <a:t>	</a:t>
            </a:r>
            <a:r>
              <a:rPr lang="en-US" altLang="en-US" sz="2000" dirty="0" smtClean="0">
                <a:solidFill>
                  <a:srgbClr val="FFFFFF"/>
                </a:solidFill>
                <a:latin typeface="Courier New" pitchFamily="49" charset="0"/>
              </a:rPr>
              <a:t>Statement-list</a:t>
            </a:r>
          </a:p>
          <a:p>
            <a:pPr>
              <a:lnSpc>
                <a:spcPct val="30000"/>
              </a:lnSpc>
              <a:spcBef>
                <a:spcPct val="50000"/>
              </a:spcBef>
            </a:pPr>
            <a:endParaRPr lang="en-US" altLang="en-US" sz="2000" dirty="0" smtClean="0">
              <a:solidFill>
                <a:srgbClr val="FFFFFF"/>
              </a:solidFill>
              <a:latin typeface="Courier New" pitchFamily="49" charset="0"/>
            </a:endParaRPr>
          </a:p>
          <a:p>
            <a:pPr>
              <a:lnSpc>
                <a:spcPct val="30000"/>
              </a:lnSpc>
              <a:spcBef>
                <a:spcPct val="50000"/>
              </a:spcBef>
            </a:pPr>
            <a:r>
              <a:rPr lang="en-US" altLang="en-US" sz="2000" dirty="0" smtClean="0">
                <a:solidFill>
                  <a:srgbClr val="FFC000"/>
                </a:solidFill>
                <a:latin typeface="Courier New" pitchFamily="49" charset="0"/>
              </a:rPr>
              <a:t>ENDM</a:t>
            </a:r>
            <a:endParaRPr lang="en-US" altLang="en-US" sz="2000" dirty="0">
              <a:solidFill>
                <a:srgbClr val="FFC000"/>
              </a:solidFill>
              <a:latin typeface="Courier New" pitchFamily="49" charset="0"/>
            </a:endParaRPr>
          </a:p>
        </p:txBody>
      </p:sp>
      <p:sp>
        <p:nvSpPr>
          <p:cNvPr id="9" name="Text Box 3"/>
          <p:cNvSpPr txBox="1">
            <a:spLocks noChangeArrowheads="1"/>
          </p:cNvSpPr>
          <p:nvPr/>
        </p:nvSpPr>
        <p:spPr bwMode="auto">
          <a:xfrm>
            <a:off x="4953000" y="2743200"/>
            <a:ext cx="3200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30000"/>
              </a:lnSpc>
              <a:spcBef>
                <a:spcPct val="50000"/>
              </a:spcBef>
            </a:pPr>
            <a:r>
              <a:rPr lang="en-US" altLang="en-US" sz="2000" dirty="0" err="1" smtClean="0">
                <a:solidFill>
                  <a:srgbClr val="FFC000"/>
                </a:solidFill>
                <a:latin typeface="Courier New" pitchFamily="49" charset="0"/>
              </a:rPr>
              <a:t>mPutChar</a:t>
            </a:r>
            <a:r>
              <a:rPr lang="en-US" altLang="en-US" sz="2000" dirty="0" smtClean="0">
                <a:solidFill>
                  <a:srgbClr val="FFC000"/>
                </a:solidFill>
                <a:latin typeface="Courier New" pitchFamily="49" charset="0"/>
              </a:rPr>
              <a:t> Macro </a:t>
            </a:r>
            <a:r>
              <a:rPr lang="en-US" altLang="en-US" sz="2000" dirty="0" err="1" smtClean="0">
                <a:solidFill>
                  <a:srgbClr val="FFC000"/>
                </a:solidFill>
                <a:latin typeface="Courier New" pitchFamily="49" charset="0"/>
              </a:rPr>
              <a:t>cvar</a:t>
            </a:r>
            <a:endParaRPr lang="en-US" altLang="en-US" sz="2000" dirty="0">
              <a:solidFill>
                <a:srgbClr val="FFC000"/>
              </a:solidFill>
              <a:latin typeface="Courier New" pitchFamily="49" charset="0"/>
            </a:endParaRPr>
          </a:p>
          <a:p>
            <a:pPr>
              <a:lnSpc>
                <a:spcPct val="30000"/>
              </a:lnSpc>
              <a:spcBef>
                <a:spcPct val="50000"/>
              </a:spcBef>
            </a:pPr>
            <a:r>
              <a:rPr lang="en-US" altLang="en-US" sz="2000" dirty="0">
                <a:solidFill>
                  <a:srgbClr val="FFFFFF"/>
                </a:solidFill>
                <a:latin typeface="Courier New" pitchFamily="49" charset="0"/>
              </a:rPr>
              <a:t>	</a:t>
            </a:r>
            <a:r>
              <a:rPr lang="en-US" altLang="en-US" sz="2000" dirty="0" smtClean="0">
                <a:solidFill>
                  <a:srgbClr val="FFFFFF"/>
                </a:solidFill>
                <a:latin typeface="Courier New" pitchFamily="49" charset="0"/>
              </a:rPr>
              <a:t>push </a:t>
            </a:r>
            <a:r>
              <a:rPr lang="en-US" altLang="en-US" sz="2000" dirty="0" err="1" smtClean="0">
                <a:solidFill>
                  <a:srgbClr val="FFFFFF"/>
                </a:solidFill>
                <a:latin typeface="Courier New" pitchFamily="49" charset="0"/>
              </a:rPr>
              <a:t>eax</a:t>
            </a:r>
            <a:endParaRPr lang="en-US" altLang="en-US" sz="2000" dirty="0" smtClean="0">
              <a:solidFill>
                <a:srgbClr val="FFFFFF"/>
              </a:solidFill>
              <a:latin typeface="Courier New" pitchFamily="49" charset="0"/>
            </a:endParaRPr>
          </a:p>
          <a:p>
            <a:pPr>
              <a:lnSpc>
                <a:spcPct val="30000"/>
              </a:lnSpc>
              <a:spcBef>
                <a:spcPct val="50000"/>
              </a:spcBef>
            </a:pPr>
            <a:r>
              <a:rPr lang="en-US" altLang="en-US" sz="2000" dirty="0">
                <a:solidFill>
                  <a:srgbClr val="FFFFFF"/>
                </a:solidFill>
                <a:latin typeface="Courier New" pitchFamily="49" charset="0"/>
              </a:rPr>
              <a:t>	</a:t>
            </a:r>
            <a:r>
              <a:rPr lang="en-US" altLang="en-US" sz="2000" dirty="0" err="1" smtClean="0">
                <a:solidFill>
                  <a:srgbClr val="FFFFFF"/>
                </a:solidFill>
                <a:latin typeface="Courier New" pitchFamily="49" charset="0"/>
              </a:rPr>
              <a:t>mov</a:t>
            </a:r>
            <a:r>
              <a:rPr lang="en-US" altLang="en-US" sz="2000" dirty="0" smtClean="0">
                <a:solidFill>
                  <a:srgbClr val="FFFFFF"/>
                </a:solidFill>
                <a:latin typeface="Courier New" pitchFamily="49" charset="0"/>
              </a:rPr>
              <a:t>  al, </a:t>
            </a:r>
            <a:r>
              <a:rPr lang="en-US" altLang="en-US" sz="2000" dirty="0" err="1" smtClean="0">
                <a:solidFill>
                  <a:srgbClr val="FFFFFF"/>
                </a:solidFill>
                <a:latin typeface="Courier New" pitchFamily="49" charset="0"/>
              </a:rPr>
              <a:t>cvar</a:t>
            </a:r>
            <a:endParaRPr lang="en-US" altLang="en-US" sz="2000" dirty="0">
              <a:solidFill>
                <a:srgbClr val="FFFFFF"/>
              </a:solidFill>
              <a:latin typeface="Courier New" pitchFamily="49" charset="0"/>
            </a:endParaRPr>
          </a:p>
          <a:p>
            <a:pPr>
              <a:lnSpc>
                <a:spcPct val="30000"/>
              </a:lnSpc>
              <a:spcBef>
                <a:spcPct val="50000"/>
              </a:spcBef>
            </a:pPr>
            <a:r>
              <a:rPr lang="en-US" altLang="en-US" sz="2000" dirty="0">
                <a:solidFill>
                  <a:srgbClr val="FFFFFF"/>
                </a:solidFill>
                <a:latin typeface="Courier New" pitchFamily="49" charset="0"/>
              </a:rPr>
              <a:t>	</a:t>
            </a:r>
            <a:r>
              <a:rPr lang="en-US" altLang="en-US" sz="2000" dirty="0" smtClean="0">
                <a:solidFill>
                  <a:srgbClr val="FFFFFF"/>
                </a:solidFill>
                <a:latin typeface="Courier New" pitchFamily="49" charset="0"/>
              </a:rPr>
              <a:t>call </a:t>
            </a:r>
            <a:r>
              <a:rPr lang="en-US" altLang="en-US" sz="2000" dirty="0" err="1" smtClean="0">
                <a:solidFill>
                  <a:srgbClr val="FFFFFF"/>
                </a:solidFill>
                <a:latin typeface="Courier New" pitchFamily="49" charset="0"/>
              </a:rPr>
              <a:t>WriteChar</a:t>
            </a:r>
            <a:endParaRPr lang="en-US" altLang="en-US" sz="2000" dirty="0" smtClean="0">
              <a:solidFill>
                <a:srgbClr val="FFFFFF"/>
              </a:solidFill>
              <a:latin typeface="Courier New" pitchFamily="49" charset="0"/>
            </a:endParaRPr>
          </a:p>
          <a:p>
            <a:pPr>
              <a:lnSpc>
                <a:spcPct val="30000"/>
              </a:lnSpc>
              <a:spcBef>
                <a:spcPct val="50000"/>
              </a:spcBef>
            </a:pPr>
            <a:r>
              <a:rPr lang="en-US" altLang="en-US" sz="2000" dirty="0" smtClean="0">
                <a:solidFill>
                  <a:srgbClr val="FFFFFF"/>
                </a:solidFill>
                <a:latin typeface="Courier New" pitchFamily="49" charset="0"/>
              </a:rPr>
              <a:t>	pop  </a:t>
            </a:r>
            <a:r>
              <a:rPr lang="en-US" altLang="en-US" sz="2000" dirty="0" err="1" smtClean="0">
                <a:solidFill>
                  <a:srgbClr val="FFFFFF"/>
                </a:solidFill>
                <a:latin typeface="Courier New" pitchFamily="49" charset="0"/>
              </a:rPr>
              <a:t>eax</a:t>
            </a:r>
            <a:endParaRPr lang="en-US" altLang="en-US" sz="2000" dirty="0" smtClean="0">
              <a:solidFill>
                <a:srgbClr val="FFFFFF"/>
              </a:solidFill>
              <a:latin typeface="Courier New" pitchFamily="49" charset="0"/>
            </a:endParaRPr>
          </a:p>
          <a:p>
            <a:pPr>
              <a:lnSpc>
                <a:spcPct val="30000"/>
              </a:lnSpc>
              <a:spcBef>
                <a:spcPct val="50000"/>
              </a:spcBef>
            </a:pPr>
            <a:r>
              <a:rPr lang="en-US" altLang="en-US" sz="2000" dirty="0" smtClean="0">
                <a:solidFill>
                  <a:srgbClr val="FFC000"/>
                </a:solidFill>
                <a:latin typeface="Courier New" pitchFamily="49" charset="0"/>
              </a:rPr>
              <a:t>ENDM</a:t>
            </a:r>
            <a:endParaRPr lang="en-US" altLang="en-US" sz="2000" dirty="0">
              <a:solidFill>
                <a:srgbClr val="FFC000"/>
              </a:solidFill>
              <a:latin typeface="Courier New" pitchFamily="49" charset="0"/>
            </a:endParaRPr>
          </a:p>
        </p:txBody>
      </p:sp>
    </p:spTree>
    <p:extLst>
      <p:ext uri="{BB962C8B-B14F-4D97-AF65-F5344CB8AC3E}">
        <p14:creationId xmlns:p14="http://schemas.microsoft.com/office/powerpoint/2010/main" val="13129759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533400" y="6524625"/>
            <a:ext cx="4191000" cy="304800"/>
          </a:xfrm>
        </p:spPr>
        <p:txBody>
          <a:bodyPr/>
          <a:lstStyle/>
          <a:p>
            <a:r>
              <a:rPr lang="en-US" altLang="en-US" dirty="0">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01C72031-93CD-4CA1-BFC4-65C1DD09D07D}" type="slidenum">
              <a:rPr lang="en-US" altLang="en-US">
                <a:solidFill>
                  <a:srgbClr val="FFFFFF"/>
                </a:solidFill>
              </a:rPr>
              <a:pPr/>
              <a:t>57</a:t>
            </a:fld>
            <a:endParaRPr lang="en-US" altLang="en-US">
              <a:solidFill>
                <a:srgbClr val="FFFFFF"/>
              </a:solidFill>
            </a:endParaRPr>
          </a:p>
        </p:txBody>
      </p:sp>
      <p:sp>
        <p:nvSpPr>
          <p:cNvPr id="201730" name="Rectangle 2"/>
          <p:cNvSpPr>
            <a:spLocks noGrp="1" noChangeArrowheads="1"/>
          </p:cNvSpPr>
          <p:nvPr>
            <p:ph type="title"/>
          </p:nvPr>
        </p:nvSpPr>
        <p:spPr/>
        <p:txBody>
          <a:bodyPr/>
          <a:lstStyle/>
          <a:p>
            <a:r>
              <a:rPr lang="en-US" altLang="en-US" dirty="0" smtClean="0"/>
              <a:t>Invoking Macros</a:t>
            </a:r>
            <a:endParaRPr lang="en-US" altLang="en-US" dirty="0"/>
          </a:p>
        </p:txBody>
      </p:sp>
      <p:sp>
        <p:nvSpPr>
          <p:cNvPr id="201731" name="Rectangle 3"/>
          <p:cNvSpPr>
            <a:spLocks noGrp="1" noChangeArrowheads="1"/>
          </p:cNvSpPr>
          <p:nvPr>
            <p:ph type="body" idx="1"/>
          </p:nvPr>
        </p:nvSpPr>
        <p:spPr>
          <a:xfrm>
            <a:off x="152400" y="838200"/>
            <a:ext cx="8839200" cy="5715000"/>
          </a:xfrm>
        </p:spPr>
        <p:txBody>
          <a:bodyPr/>
          <a:lstStyle/>
          <a:p>
            <a:pPr algn="just"/>
            <a:r>
              <a:rPr lang="en-US" altLang="en-US" dirty="0"/>
              <a:t>Macros are </a:t>
            </a:r>
            <a:r>
              <a:rPr lang="en-US" altLang="en-US" dirty="0" smtClean="0"/>
              <a:t>called (invoked) </a:t>
            </a:r>
            <a:r>
              <a:rPr lang="en-US" altLang="en-US" dirty="0"/>
              <a:t>by simply inserting their names, possibly followed by their </a:t>
            </a:r>
            <a:r>
              <a:rPr lang="en-US" altLang="en-US" dirty="0" smtClean="0"/>
              <a:t>arguments</a:t>
            </a:r>
          </a:p>
          <a:p>
            <a:pPr algn="just"/>
            <a:endParaRPr lang="en-US" altLang="en-US" dirty="0"/>
          </a:p>
          <a:p>
            <a:pPr algn="just"/>
            <a:r>
              <a:rPr lang="en-US" altLang="en-US" dirty="0" smtClean="0"/>
              <a:t>Example: Display the first 20 letters of the alphabet</a:t>
            </a:r>
          </a:p>
          <a:p>
            <a:pPr algn="just"/>
            <a:endParaRPr lang="en-US" altLang="en-US" dirty="0"/>
          </a:p>
          <a:p>
            <a:pPr algn="just"/>
            <a:endParaRPr lang="en-US" altLang="en-US" dirty="0" smtClean="0"/>
          </a:p>
          <a:p>
            <a:pPr algn="just"/>
            <a:endParaRPr lang="en-US" altLang="en-US" dirty="0"/>
          </a:p>
          <a:p>
            <a:pPr algn="just"/>
            <a:endParaRPr lang="en-US" altLang="en-US" dirty="0" smtClean="0"/>
          </a:p>
          <a:p>
            <a:pPr algn="just"/>
            <a:endParaRPr lang="en-US" altLang="en-US" dirty="0"/>
          </a:p>
          <a:p>
            <a:pPr algn="just"/>
            <a:endParaRPr lang="en-US" altLang="en-US" dirty="0" smtClean="0"/>
          </a:p>
          <a:p>
            <a:pPr algn="just"/>
            <a:r>
              <a:rPr lang="en-US" altLang="en-US" sz="2000" dirty="0" smtClean="0"/>
              <a:t>At compile time: the actual source code (</a:t>
            </a:r>
            <a:r>
              <a:rPr lang="en-US" altLang="en-US" sz="2000" dirty="0" smtClean="0">
                <a:solidFill>
                  <a:srgbClr val="FFC000"/>
                </a:solidFill>
              </a:rPr>
              <a:t>on the left</a:t>
            </a:r>
            <a:r>
              <a:rPr lang="en-US" altLang="en-US" sz="2000" dirty="0" smtClean="0"/>
              <a:t>) is expanded by substituting all </a:t>
            </a:r>
            <a:r>
              <a:rPr lang="en-US" altLang="en-US" sz="2000" dirty="0" err="1" smtClean="0"/>
              <a:t>occurences</a:t>
            </a:r>
            <a:r>
              <a:rPr lang="en-US" altLang="en-US" sz="2000" dirty="0" smtClean="0"/>
              <a:t> of </a:t>
            </a:r>
            <a:r>
              <a:rPr lang="en-US" altLang="en-US" sz="2000" dirty="0" err="1" smtClean="0">
                <a:solidFill>
                  <a:srgbClr val="FFC000"/>
                </a:solidFill>
              </a:rPr>
              <a:t>mPutChar</a:t>
            </a:r>
            <a:r>
              <a:rPr lang="en-US" altLang="en-US" sz="2000" dirty="0" smtClean="0">
                <a:solidFill>
                  <a:srgbClr val="FFC000"/>
                </a:solidFill>
              </a:rPr>
              <a:t> al</a:t>
            </a:r>
            <a:r>
              <a:rPr lang="en-US" altLang="en-US" sz="2000" dirty="0" smtClean="0"/>
              <a:t> with its actual macro code. The expanded code (</a:t>
            </a:r>
            <a:r>
              <a:rPr lang="en-US" altLang="en-US" sz="2000" dirty="0" smtClean="0">
                <a:solidFill>
                  <a:srgbClr val="FFC000"/>
                </a:solidFill>
              </a:rPr>
              <a:t>on the right</a:t>
            </a:r>
            <a:r>
              <a:rPr lang="en-US" altLang="en-US" sz="2000" dirty="0" smtClean="0"/>
              <a:t>) is visible in the source listing file.</a:t>
            </a:r>
          </a:p>
          <a:p>
            <a:pPr algn="just"/>
            <a:r>
              <a:rPr lang="en-US" altLang="en-US" sz="2000" dirty="0" smtClean="0">
                <a:solidFill>
                  <a:srgbClr val="FFC000"/>
                </a:solidFill>
              </a:rPr>
              <a:t>Macros execute </a:t>
            </a:r>
            <a:r>
              <a:rPr lang="en-US" altLang="en-US" sz="2000" b="1" i="1" u="sng" dirty="0" smtClean="0">
                <a:solidFill>
                  <a:srgbClr val="FFC000"/>
                </a:solidFill>
              </a:rPr>
              <a:t>faster</a:t>
            </a:r>
            <a:r>
              <a:rPr lang="en-US" altLang="en-US" sz="2000" dirty="0" smtClean="0">
                <a:solidFill>
                  <a:srgbClr val="FFC000"/>
                </a:solidFill>
              </a:rPr>
              <a:t> than PROCs but tend to yield </a:t>
            </a:r>
            <a:r>
              <a:rPr lang="en-US" altLang="en-US" sz="2000" b="1" i="1" u="sng" dirty="0" smtClean="0">
                <a:solidFill>
                  <a:srgbClr val="FFC000"/>
                </a:solidFill>
              </a:rPr>
              <a:t>larger</a:t>
            </a:r>
            <a:r>
              <a:rPr lang="en-US" altLang="en-US" sz="2000" dirty="0" smtClean="0">
                <a:solidFill>
                  <a:srgbClr val="FFC000"/>
                </a:solidFill>
              </a:rPr>
              <a:t> programs</a:t>
            </a:r>
          </a:p>
        </p:txBody>
      </p:sp>
      <p:sp>
        <p:nvSpPr>
          <p:cNvPr id="7" name="Text Box 3"/>
          <p:cNvSpPr txBox="1">
            <a:spLocks noChangeArrowheads="1"/>
          </p:cNvSpPr>
          <p:nvPr/>
        </p:nvSpPr>
        <p:spPr bwMode="auto">
          <a:xfrm>
            <a:off x="457200" y="2743200"/>
            <a:ext cx="4267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30000"/>
              </a:lnSpc>
              <a:spcBef>
                <a:spcPct val="50000"/>
              </a:spcBef>
            </a:pPr>
            <a:r>
              <a:rPr lang="en-US" altLang="en-US" sz="2000" dirty="0" err="1">
                <a:solidFill>
                  <a:srgbClr val="FFFFFF"/>
                </a:solidFill>
                <a:latin typeface="Courier New" pitchFamily="49" charset="0"/>
              </a:rPr>
              <a:t>m</a:t>
            </a:r>
            <a:r>
              <a:rPr lang="en-US" altLang="en-US" sz="2000" dirty="0" err="1" smtClean="0">
                <a:solidFill>
                  <a:srgbClr val="FFFFFF"/>
                </a:solidFill>
                <a:latin typeface="Courier New" pitchFamily="49" charset="0"/>
              </a:rPr>
              <a:t>ov</a:t>
            </a:r>
            <a:r>
              <a:rPr lang="en-US" altLang="en-US" sz="2000" dirty="0" smtClean="0">
                <a:solidFill>
                  <a:srgbClr val="FFFFFF"/>
                </a:solidFill>
                <a:latin typeface="Courier New" pitchFamily="49" charset="0"/>
              </a:rPr>
              <a:t> al,  ’A’</a:t>
            </a:r>
            <a:endParaRPr lang="en-US" altLang="en-US" sz="2000" dirty="0">
              <a:solidFill>
                <a:srgbClr val="FFFFFF"/>
              </a:solidFill>
              <a:latin typeface="Courier New" pitchFamily="49" charset="0"/>
            </a:endParaRPr>
          </a:p>
          <a:p>
            <a:pPr>
              <a:lnSpc>
                <a:spcPct val="30000"/>
              </a:lnSpc>
              <a:spcBef>
                <a:spcPct val="50000"/>
              </a:spcBef>
            </a:pPr>
            <a:r>
              <a:rPr lang="en-US" altLang="en-US" sz="2000" dirty="0" err="1" smtClean="0">
                <a:solidFill>
                  <a:srgbClr val="FFFFFF"/>
                </a:solidFill>
                <a:latin typeface="Courier New" pitchFamily="49" charset="0"/>
              </a:rPr>
              <a:t>mov</a:t>
            </a:r>
            <a:r>
              <a:rPr lang="en-US" altLang="en-US" sz="2000" dirty="0" smtClean="0">
                <a:solidFill>
                  <a:srgbClr val="FFFFFF"/>
                </a:solidFill>
                <a:latin typeface="Courier New" pitchFamily="49" charset="0"/>
              </a:rPr>
              <a:t> </a:t>
            </a:r>
            <a:r>
              <a:rPr lang="en-US" altLang="en-US" sz="2000" dirty="0" err="1" smtClean="0">
                <a:solidFill>
                  <a:srgbClr val="FFFFFF"/>
                </a:solidFill>
                <a:latin typeface="Courier New" pitchFamily="49" charset="0"/>
              </a:rPr>
              <a:t>ecx</a:t>
            </a:r>
            <a:r>
              <a:rPr lang="en-US" altLang="en-US" sz="2000" dirty="0" smtClean="0">
                <a:solidFill>
                  <a:srgbClr val="FFFFFF"/>
                </a:solidFill>
                <a:latin typeface="Courier New" pitchFamily="49" charset="0"/>
              </a:rPr>
              <a:t>, 20</a:t>
            </a:r>
          </a:p>
          <a:p>
            <a:pPr>
              <a:lnSpc>
                <a:spcPct val="30000"/>
              </a:lnSpc>
              <a:spcBef>
                <a:spcPct val="50000"/>
              </a:spcBef>
            </a:pPr>
            <a:r>
              <a:rPr lang="en-US" altLang="en-US" sz="2000" dirty="0" smtClean="0">
                <a:solidFill>
                  <a:srgbClr val="FFFFFF"/>
                </a:solidFill>
                <a:latin typeface="Courier New" pitchFamily="49" charset="0"/>
              </a:rPr>
              <a:t>Iterate:</a:t>
            </a:r>
            <a:endParaRPr lang="en-US" altLang="en-US" sz="2000" dirty="0">
              <a:solidFill>
                <a:srgbClr val="FFFFFF"/>
              </a:solidFill>
              <a:latin typeface="Courier New" pitchFamily="49" charset="0"/>
            </a:endParaRPr>
          </a:p>
          <a:p>
            <a:pPr>
              <a:lnSpc>
                <a:spcPct val="30000"/>
              </a:lnSpc>
              <a:spcBef>
                <a:spcPct val="50000"/>
              </a:spcBef>
            </a:pPr>
            <a:r>
              <a:rPr lang="en-US" altLang="en-US" sz="2000" dirty="0" smtClean="0">
                <a:solidFill>
                  <a:srgbClr val="FFC000"/>
                </a:solidFill>
                <a:latin typeface="Courier New" pitchFamily="49" charset="0"/>
              </a:rPr>
              <a:t>  </a:t>
            </a:r>
            <a:r>
              <a:rPr lang="en-US" altLang="en-US" sz="2000" dirty="0" err="1" smtClean="0">
                <a:solidFill>
                  <a:srgbClr val="FFC000"/>
                </a:solidFill>
                <a:latin typeface="Courier New" pitchFamily="49" charset="0"/>
              </a:rPr>
              <a:t>mPutChar</a:t>
            </a:r>
            <a:r>
              <a:rPr lang="en-US" altLang="en-US" sz="2000" dirty="0" smtClean="0">
                <a:solidFill>
                  <a:srgbClr val="FFC000"/>
                </a:solidFill>
                <a:latin typeface="Courier New" pitchFamily="49" charset="0"/>
              </a:rPr>
              <a:t> al ; macro call</a:t>
            </a:r>
          </a:p>
          <a:p>
            <a:pPr>
              <a:lnSpc>
                <a:spcPct val="30000"/>
              </a:lnSpc>
              <a:spcBef>
                <a:spcPct val="50000"/>
              </a:spcBef>
            </a:pPr>
            <a:r>
              <a:rPr lang="en-US" altLang="en-US" sz="2000" dirty="0" smtClean="0">
                <a:solidFill>
                  <a:srgbClr val="FFFFFF"/>
                </a:solidFill>
                <a:latin typeface="Courier New" pitchFamily="49" charset="0"/>
              </a:rPr>
              <a:t>  </a:t>
            </a:r>
            <a:r>
              <a:rPr lang="en-US" altLang="en-US" sz="2000" dirty="0" err="1" smtClean="0">
                <a:solidFill>
                  <a:srgbClr val="FFFFFF"/>
                </a:solidFill>
                <a:latin typeface="Courier New" pitchFamily="49" charset="0"/>
              </a:rPr>
              <a:t>inc</a:t>
            </a:r>
            <a:r>
              <a:rPr lang="en-US" altLang="en-US" sz="2000" dirty="0" smtClean="0">
                <a:solidFill>
                  <a:srgbClr val="FFFFFF"/>
                </a:solidFill>
                <a:latin typeface="Courier New" pitchFamily="49" charset="0"/>
              </a:rPr>
              <a:t> al</a:t>
            </a:r>
          </a:p>
          <a:p>
            <a:pPr>
              <a:lnSpc>
                <a:spcPct val="30000"/>
              </a:lnSpc>
              <a:spcBef>
                <a:spcPct val="50000"/>
              </a:spcBef>
            </a:pPr>
            <a:r>
              <a:rPr lang="en-US" altLang="en-US" sz="2000" dirty="0">
                <a:solidFill>
                  <a:srgbClr val="FFFFFF"/>
                </a:solidFill>
                <a:latin typeface="Courier New" pitchFamily="49" charset="0"/>
              </a:rPr>
              <a:t> </a:t>
            </a:r>
            <a:r>
              <a:rPr lang="en-US" altLang="en-US" sz="2000" dirty="0" smtClean="0">
                <a:solidFill>
                  <a:srgbClr val="FFFFFF"/>
                </a:solidFill>
                <a:latin typeface="Courier New" pitchFamily="49" charset="0"/>
              </a:rPr>
              <a:t> loop Iterate</a:t>
            </a:r>
          </a:p>
          <a:p>
            <a:pPr>
              <a:lnSpc>
                <a:spcPct val="30000"/>
              </a:lnSpc>
              <a:spcBef>
                <a:spcPct val="50000"/>
              </a:spcBef>
            </a:pPr>
            <a:endParaRPr lang="en-US" altLang="en-US" sz="2000" dirty="0">
              <a:solidFill>
                <a:srgbClr val="FFFFFF"/>
              </a:solidFill>
              <a:latin typeface="Courier New" pitchFamily="49" charset="0"/>
            </a:endParaRPr>
          </a:p>
        </p:txBody>
      </p:sp>
      <p:sp>
        <p:nvSpPr>
          <p:cNvPr id="10" name="Text Box 3"/>
          <p:cNvSpPr txBox="1">
            <a:spLocks noChangeArrowheads="1"/>
          </p:cNvSpPr>
          <p:nvPr/>
        </p:nvSpPr>
        <p:spPr bwMode="auto">
          <a:xfrm>
            <a:off x="5638800" y="2743200"/>
            <a:ext cx="3276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30000"/>
              </a:lnSpc>
              <a:spcBef>
                <a:spcPct val="50000"/>
              </a:spcBef>
            </a:pPr>
            <a:r>
              <a:rPr lang="en-US" altLang="en-US" sz="2000" dirty="0" err="1">
                <a:solidFill>
                  <a:srgbClr val="FFFFFF"/>
                </a:solidFill>
                <a:latin typeface="Courier New" pitchFamily="49" charset="0"/>
              </a:rPr>
              <a:t>m</a:t>
            </a:r>
            <a:r>
              <a:rPr lang="en-US" altLang="en-US" sz="2000" dirty="0" err="1" smtClean="0">
                <a:solidFill>
                  <a:srgbClr val="FFFFFF"/>
                </a:solidFill>
                <a:latin typeface="Courier New" pitchFamily="49" charset="0"/>
              </a:rPr>
              <a:t>ov</a:t>
            </a:r>
            <a:r>
              <a:rPr lang="en-US" altLang="en-US" sz="2000" dirty="0" smtClean="0">
                <a:solidFill>
                  <a:srgbClr val="FFFFFF"/>
                </a:solidFill>
                <a:latin typeface="Courier New" pitchFamily="49" charset="0"/>
              </a:rPr>
              <a:t> al,  ’A’</a:t>
            </a:r>
            <a:endParaRPr lang="en-US" altLang="en-US" sz="2000" dirty="0">
              <a:solidFill>
                <a:srgbClr val="FFFFFF"/>
              </a:solidFill>
              <a:latin typeface="Courier New" pitchFamily="49" charset="0"/>
            </a:endParaRPr>
          </a:p>
          <a:p>
            <a:pPr>
              <a:lnSpc>
                <a:spcPct val="30000"/>
              </a:lnSpc>
              <a:spcBef>
                <a:spcPct val="50000"/>
              </a:spcBef>
            </a:pPr>
            <a:r>
              <a:rPr lang="en-US" altLang="en-US" sz="2000" dirty="0" err="1" smtClean="0">
                <a:solidFill>
                  <a:srgbClr val="FFFFFF"/>
                </a:solidFill>
                <a:latin typeface="Courier New" pitchFamily="49" charset="0"/>
              </a:rPr>
              <a:t>mov</a:t>
            </a:r>
            <a:r>
              <a:rPr lang="en-US" altLang="en-US" sz="2000" dirty="0" smtClean="0">
                <a:solidFill>
                  <a:srgbClr val="FFFFFF"/>
                </a:solidFill>
                <a:latin typeface="Courier New" pitchFamily="49" charset="0"/>
              </a:rPr>
              <a:t> </a:t>
            </a:r>
            <a:r>
              <a:rPr lang="en-US" altLang="en-US" sz="2000" dirty="0" err="1" smtClean="0">
                <a:solidFill>
                  <a:srgbClr val="FFFFFF"/>
                </a:solidFill>
                <a:latin typeface="Courier New" pitchFamily="49" charset="0"/>
              </a:rPr>
              <a:t>ecx</a:t>
            </a:r>
            <a:r>
              <a:rPr lang="en-US" altLang="en-US" sz="2000" dirty="0" smtClean="0">
                <a:solidFill>
                  <a:srgbClr val="FFFFFF"/>
                </a:solidFill>
                <a:latin typeface="Courier New" pitchFamily="49" charset="0"/>
              </a:rPr>
              <a:t>, 20</a:t>
            </a:r>
          </a:p>
          <a:p>
            <a:pPr>
              <a:lnSpc>
                <a:spcPct val="30000"/>
              </a:lnSpc>
              <a:spcBef>
                <a:spcPct val="50000"/>
              </a:spcBef>
            </a:pPr>
            <a:r>
              <a:rPr lang="en-US" altLang="en-US" sz="2000" dirty="0" smtClean="0">
                <a:solidFill>
                  <a:srgbClr val="FFFFFF"/>
                </a:solidFill>
                <a:latin typeface="Courier New" pitchFamily="49" charset="0"/>
              </a:rPr>
              <a:t>Iterate:</a:t>
            </a:r>
            <a:endParaRPr lang="en-US" altLang="en-US" sz="2000" dirty="0">
              <a:solidFill>
                <a:srgbClr val="FFFFFF"/>
              </a:solidFill>
              <a:latin typeface="Courier New" pitchFamily="49" charset="0"/>
            </a:endParaRPr>
          </a:p>
          <a:p>
            <a:pPr>
              <a:lnSpc>
                <a:spcPct val="30000"/>
              </a:lnSpc>
              <a:spcBef>
                <a:spcPct val="50000"/>
              </a:spcBef>
            </a:pPr>
            <a:r>
              <a:rPr lang="en-US" altLang="en-US" sz="2000" dirty="0" smtClean="0">
                <a:solidFill>
                  <a:srgbClr val="FFC000"/>
                </a:solidFill>
                <a:latin typeface="Courier New" pitchFamily="49" charset="0"/>
              </a:rPr>
              <a:t>  1 push </a:t>
            </a:r>
            <a:r>
              <a:rPr lang="en-US" altLang="en-US" sz="2000" dirty="0" err="1">
                <a:solidFill>
                  <a:srgbClr val="FFC000"/>
                </a:solidFill>
                <a:latin typeface="Courier New" pitchFamily="49" charset="0"/>
              </a:rPr>
              <a:t>eax</a:t>
            </a:r>
            <a:endParaRPr lang="en-US" altLang="en-US" sz="2000" dirty="0">
              <a:solidFill>
                <a:srgbClr val="FFC000"/>
              </a:solidFill>
              <a:latin typeface="Courier New" pitchFamily="49" charset="0"/>
            </a:endParaRPr>
          </a:p>
          <a:p>
            <a:pPr>
              <a:lnSpc>
                <a:spcPct val="30000"/>
              </a:lnSpc>
              <a:spcBef>
                <a:spcPct val="50000"/>
              </a:spcBef>
            </a:pPr>
            <a:r>
              <a:rPr lang="en-US" altLang="en-US" sz="2000" dirty="0" smtClean="0">
                <a:solidFill>
                  <a:srgbClr val="FFC000"/>
                </a:solidFill>
                <a:latin typeface="Courier New" pitchFamily="49" charset="0"/>
              </a:rPr>
              <a:t>  1 </a:t>
            </a:r>
            <a:r>
              <a:rPr lang="en-US" altLang="en-US" sz="2000" dirty="0" err="1" smtClean="0">
                <a:solidFill>
                  <a:srgbClr val="FFC000"/>
                </a:solidFill>
                <a:latin typeface="Courier New" pitchFamily="49" charset="0"/>
              </a:rPr>
              <a:t>mov</a:t>
            </a:r>
            <a:r>
              <a:rPr lang="en-US" altLang="en-US" sz="2000" dirty="0" smtClean="0">
                <a:solidFill>
                  <a:srgbClr val="FFC000"/>
                </a:solidFill>
                <a:latin typeface="Courier New" pitchFamily="49" charset="0"/>
              </a:rPr>
              <a:t>  </a:t>
            </a:r>
            <a:r>
              <a:rPr lang="en-US" altLang="en-US" sz="2000" dirty="0">
                <a:solidFill>
                  <a:srgbClr val="FFC000"/>
                </a:solidFill>
                <a:latin typeface="Courier New" pitchFamily="49" charset="0"/>
              </a:rPr>
              <a:t>al, </a:t>
            </a:r>
            <a:r>
              <a:rPr lang="en-US" altLang="en-US" sz="2000" dirty="0" err="1">
                <a:solidFill>
                  <a:srgbClr val="FFC000"/>
                </a:solidFill>
                <a:latin typeface="Courier New" pitchFamily="49" charset="0"/>
              </a:rPr>
              <a:t>cvar</a:t>
            </a:r>
            <a:endParaRPr lang="en-US" altLang="en-US" sz="2000" dirty="0">
              <a:solidFill>
                <a:srgbClr val="FFC000"/>
              </a:solidFill>
              <a:latin typeface="Courier New" pitchFamily="49" charset="0"/>
            </a:endParaRPr>
          </a:p>
          <a:p>
            <a:pPr>
              <a:lnSpc>
                <a:spcPct val="30000"/>
              </a:lnSpc>
              <a:spcBef>
                <a:spcPct val="50000"/>
              </a:spcBef>
            </a:pPr>
            <a:r>
              <a:rPr lang="en-US" altLang="en-US" sz="2000" dirty="0" smtClean="0">
                <a:solidFill>
                  <a:srgbClr val="FFC000"/>
                </a:solidFill>
                <a:latin typeface="Courier New" pitchFamily="49" charset="0"/>
              </a:rPr>
              <a:t>  1 call </a:t>
            </a:r>
            <a:r>
              <a:rPr lang="en-US" altLang="en-US" sz="2000" dirty="0" err="1">
                <a:solidFill>
                  <a:srgbClr val="FFC000"/>
                </a:solidFill>
                <a:latin typeface="Courier New" pitchFamily="49" charset="0"/>
              </a:rPr>
              <a:t>WriteChar</a:t>
            </a:r>
            <a:endParaRPr lang="en-US" altLang="en-US" sz="2000" dirty="0">
              <a:solidFill>
                <a:srgbClr val="FFC000"/>
              </a:solidFill>
              <a:latin typeface="Courier New" pitchFamily="49" charset="0"/>
            </a:endParaRPr>
          </a:p>
          <a:p>
            <a:pPr>
              <a:lnSpc>
                <a:spcPct val="30000"/>
              </a:lnSpc>
              <a:spcBef>
                <a:spcPct val="50000"/>
              </a:spcBef>
            </a:pPr>
            <a:r>
              <a:rPr lang="en-US" altLang="en-US" sz="2000" dirty="0" smtClean="0">
                <a:solidFill>
                  <a:srgbClr val="FFC000"/>
                </a:solidFill>
                <a:latin typeface="Courier New" pitchFamily="49" charset="0"/>
              </a:rPr>
              <a:t>  1 pop  </a:t>
            </a:r>
            <a:r>
              <a:rPr lang="en-US" altLang="en-US" sz="2000" dirty="0" err="1">
                <a:solidFill>
                  <a:srgbClr val="FFC000"/>
                </a:solidFill>
                <a:latin typeface="Courier New" pitchFamily="49" charset="0"/>
              </a:rPr>
              <a:t>eax</a:t>
            </a:r>
            <a:endParaRPr lang="en-US" altLang="en-US" sz="2000" dirty="0" smtClean="0">
              <a:solidFill>
                <a:srgbClr val="FFC000"/>
              </a:solidFill>
              <a:latin typeface="Courier New" pitchFamily="49" charset="0"/>
            </a:endParaRPr>
          </a:p>
          <a:p>
            <a:pPr>
              <a:lnSpc>
                <a:spcPct val="30000"/>
              </a:lnSpc>
              <a:spcBef>
                <a:spcPct val="50000"/>
              </a:spcBef>
            </a:pPr>
            <a:r>
              <a:rPr lang="en-US" altLang="en-US" sz="2000" dirty="0" smtClean="0">
                <a:solidFill>
                  <a:srgbClr val="FFFFFF"/>
                </a:solidFill>
                <a:latin typeface="Courier New" pitchFamily="49" charset="0"/>
              </a:rPr>
              <a:t>    </a:t>
            </a:r>
            <a:r>
              <a:rPr lang="en-US" altLang="en-US" sz="2000" dirty="0" err="1" smtClean="0">
                <a:solidFill>
                  <a:srgbClr val="FFFFFF"/>
                </a:solidFill>
                <a:latin typeface="Courier New" pitchFamily="49" charset="0"/>
              </a:rPr>
              <a:t>inc</a:t>
            </a:r>
            <a:r>
              <a:rPr lang="en-US" altLang="en-US" sz="2000" dirty="0" smtClean="0">
                <a:solidFill>
                  <a:srgbClr val="FFFFFF"/>
                </a:solidFill>
                <a:latin typeface="Courier New" pitchFamily="49" charset="0"/>
              </a:rPr>
              <a:t> al</a:t>
            </a:r>
          </a:p>
          <a:p>
            <a:pPr>
              <a:lnSpc>
                <a:spcPct val="30000"/>
              </a:lnSpc>
              <a:spcBef>
                <a:spcPct val="50000"/>
              </a:spcBef>
            </a:pPr>
            <a:r>
              <a:rPr lang="en-US" altLang="en-US" sz="2000" dirty="0">
                <a:solidFill>
                  <a:srgbClr val="FFFFFF"/>
                </a:solidFill>
                <a:latin typeface="Courier New" pitchFamily="49" charset="0"/>
              </a:rPr>
              <a:t> </a:t>
            </a:r>
            <a:r>
              <a:rPr lang="en-US" altLang="en-US" sz="2000" dirty="0" smtClean="0">
                <a:solidFill>
                  <a:srgbClr val="FFFFFF"/>
                </a:solidFill>
                <a:latin typeface="Courier New" pitchFamily="49" charset="0"/>
              </a:rPr>
              <a:t>   loop Iterate</a:t>
            </a:r>
            <a:endParaRPr lang="en-US" altLang="en-US" sz="2000" dirty="0">
              <a:solidFill>
                <a:srgbClr val="FFFFFF"/>
              </a:solidFill>
              <a:latin typeface="Courier New" pitchFamily="49" charset="0"/>
            </a:endParaRPr>
          </a:p>
        </p:txBody>
      </p:sp>
    </p:spTree>
    <p:extLst>
      <p:ext uri="{BB962C8B-B14F-4D97-AF65-F5344CB8AC3E}">
        <p14:creationId xmlns:p14="http://schemas.microsoft.com/office/powerpoint/2010/main" val="33605876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F1764891-6F81-4934-AA81-527C02440ABE}" type="slidenum">
              <a:rPr lang="en-US" altLang="en-US">
                <a:solidFill>
                  <a:srgbClr val="FFFFFF"/>
                </a:solidFill>
              </a:rPr>
              <a:pPr/>
              <a:t>58</a:t>
            </a:fld>
            <a:endParaRPr lang="en-US" altLang="en-US">
              <a:solidFill>
                <a:srgbClr val="FFFFFF"/>
              </a:solidFill>
            </a:endParaRPr>
          </a:p>
        </p:txBody>
      </p:sp>
      <p:sp>
        <p:nvSpPr>
          <p:cNvPr id="77826" name="Rectangle 2"/>
          <p:cNvSpPr>
            <a:spLocks noGrp="1" noChangeArrowheads="1"/>
          </p:cNvSpPr>
          <p:nvPr>
            <p:ph type="title"/>
          </p:nvPr>
        </p:nvSpPr>
        <p:spPr>
          <a:xfrm>
            <a:off x="838200" y="3352800"/>
            <a:ext cx="7772400" cy="533400"/>
          </a:xfrm>
        </p:spPr>
        <p:txBody>
          <a:bodyPr/>
          <a:lstStyle/>
          <a:p>
            <a:r>
              <a:rPr lang="en-US" altLang="en-US">
                <a:latin typeface="Viner Hand ITC" pitchFamily="66" charset="0"/>
              </a:rPr>
              <a:t>53 68 75 72 79 6F</a:t>
            </a:r>
          </a:p>
        </p:txBody>
      </p:sp>
      <p:graphicFrame>
        <p:nvGraphicFramePr>
          <p:cNvPr id="77827" name="Object 3"/>
          <p:cNvGraphicFramePr>
            <a:graphicFrameLocks noChangeAspect="1"/>
          </p:cNvGraphicFramePr>
          <p:nvPr/>
        </p:nvGraphicFramePr>
        <p:xfrm>
          <a:off x="4114800" y="2438400"/>
          <a:ext cx="1295400" cy="688975"/>
        </p:xfrm>
        <a:graphic>
          <a:graphicData uri="http://schemas.openxmlformats.org/presentationml/2006/ole">
            <mc:AlternateContent xmlns:mc="http://schemas.openxmlformats.org/markup-compatibility/2006">
              <mc:Choice xmlns:v="urn:schemas-microsoft-com:vml" Requires="v">
                <p:oleObj spid="_x0000_s223306" name="Clip" r:id="rId3" imgW="4090320" imgH="2177640" progId="MS_ClipArt_Gallery.2">
                  <p:embed/>
                </p:oleObj>
              </mc:Choice>
              <mc:Fallback>
                <p:oleObj name="Clip" r:id="rId3" imgW="4090320" imgH="2177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22861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462D32D7-8F15-4259-9A3B-F81C7AC75B8E}" type="slidenum">
              <a:rPr lang="en-US" altLang="en-US"/>
              <a:pPr/>
              <a:t>59</a:t>
            </a:fld>
            <a:endParaRPr lang="en-US" altLang="en-US"/>
          </a:p>
        </p:txBody>
      </p:sp>
      <p:sp>
        <p:nvSpPr>
          <p:cNvPr id="148482" name="Rectangle 2"/>
          <p:cNvSpPr>
            <a:spLocks noGrp="1" noChangeArrowheads="1"/>
          </p:cNvSpPr>
          <p:nvPr>
            <p:ph type="title"/>
          </p:nvPr>
        </p:nvSpPr>
        <p:spPr>
          <a:xfrm>
            <a:off x="685800" y="228600"/>
            <a:ext cx="8229600" cy="609600"/>
          </a:xfrm>
        </p:spPr>
        <p:txBody>
          <a:bodyPr/>
          <a:lstStyle/>
          <a:p>
            <a:r>
              <a:rPr lang="en-US" altLang="en-US"/>
              <a:t>INVOKE, ADDR, PROC, and PROTO</a:t>
            </a:r>
          </a:p>
        </p:txBody>
      </p:sp>
      <p:sp>
        <p:nvSpPr>
          <p:cNvPr id="148483" name="Rectangle 3"/>
          <p:cNvSpPr>
            <a:spLocks noGrp="1" noChangeArrowheads="1"/>
          </p:cNvSpPr>
          <p:nvPr>
            <p:ph type="body" idx="1"/>
          </p:nvPr>
        </p:nvSpPr>
        <p:spPr>
          <a:xfrm>
            <a:off x="2362200" y="1524000"/>
            <a:ext cx="5791200" cy="3581400"/>
          </a:xfrm>
        </p:spPr>
        <p:txBody>
          <a:bodyPr/>
          <a:lstStyle/>
          <a:p>
            <a:r>
              <a:rPr lang="en-US" altLang="en-US"/>
              <a:t>INVOKE Directive</a:t>
            </a:r>
          </a:p>
          <a:p>
            <a:r>
              <a:rPr lang="en-US" altLang="en-US"/>
              <a:t>ADDR Operator</a:t>
            </a:r>
          </a:p>
          <a:p>
            <a:r>
              <a:rPr lang="en-US" altLang="en-US"/>
              <a:t>PROC Directive</a:t>
            </a:r>
          </a:p>
          <a:p>
            <a:r>
              <a:rPr lang="en-US" altLang="en-US"/>
              <a:t>PROTO Directive</a:t>
            </a:r>
          </a:p>
          <a:p>
            <a:r>
              <a:rPr lang="en-US" altLang="en-US"/>
              <a:t>Parameter Classifications</a:t>
            </a:r>
          </a:p>
          <a:p>
            <a:r>
              <a:rPr lang="en-US" altLang="en-US"/>
              <a:t>Example: Exchaning Two Integers</a:t>
            </a:r>
          </a:p>
          <a:p>
            <a:r>
              <a:rPr lang="en-US" altLang="en-US"/>
              <a:t>Debugging Tips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2B7E31EF-9F36-49BB-ABDA-36C9D1D85497}" type="slidenum">
              <a:rPr lang="en-US" altLang="en-US"/>
              <a:pPr/>
              <a:t>6</a:t>
            </a:fld>
            <a:endParaRPr lang="en-US" altLang="en-US"/>
          </a:p>
        </p:txBody>
      </p:sp>
      <p:sp>
        <p:nvSpPr>
          <p:cNvPr id="175106" name="Rectangle 2"/>
          <p:cNvSpPr>
            <a:spLocks noGrp="1" noChangeArrowheads="1"/>
          </p:cNvSpPr>
          <p:nvPr>
            <p:ph type="title"/>
          </p:nvPr>
        </p:nvSpPr>
        <p:spPr/>
        <p:txBody>
          <a:bodyPr/>
          <a:lstStyle/>
          <a:p>
            <a:r>
              <a:rPr lang="en-US" altLang="en-US" dirty="0">
                <a:solidFill>
                  <a:srgbClr val="FFC000"/>
                </a:solidFill>
              </a:rPr>
              <a:t>Passing </a:t>
            </a:r>
            <a:r>
              <a:rPr lang="en-US" altLang="en-US" dirty="0" smtClean="0">
                <a:solidFill>
                  <a:srgbClr val="FFC000"/>
                </a:solidFill>
              </a:rPr>
              <a:t>Arguments to a Procedure</a:t>
            </a:r>
            <a:endParaRPr lang="en-US" altLang="en-US" dirty="0">
              <a:solidFill>
                <a:srgbClr val="FFC000"/>
              </a:solidFill>
            </a:endParaRPr>
          </a:p>
        </p:txBody>
      </p:sp>
      <p:sp>
        <p:nvSpPr>
          <p:cNvPr id="175107" name="Rectangle 3"/>
          <p:cNvSpPr>
            <a:spLocks noGrp="1" noChangeArrowheads="1"/>
          </p:cNvSpPr>
          <p:nvPr>
            <p:ph type="body" idx="1"/>
          </p:nvPr>
        </p:nvSpPr>
        <p:spPr>
          <a:xfrm>
            <a:off x="152400" y="838200"/>
            <a:ext cx="8839200" cy="5486400"/>
          </a:xfrm>
        </p:spPr>
        <p:txBody>
          <a:bodyPr/>
          <a:lstStyle/>
          <a:p>
            <a:pPr marL="457200" indent="-457200">
              <a:spcBef>
                <a:spcPct val="75000"/>
              </a:spcBef>
              <a:buFont typeface="+mj-lt"/>
              <a:buAutoNum type="arabicPeriod"/>
            </a:pPr>
            <a:r>
              <a:rPr lang="en-US" altLang="en-US" dirty="0"/>
              <a:t>Push </a:t>
            </a:r>
            <a:r>
              <a:rPr lang="en-US" altLang="en-US" dirty="0" smtClean="0"/>
              <a:t>arguments on stack</a:t>
            </a:r>
          </a:p>
          <a:p>
            <a:pPr lvl="1">
              <a:spcBef>
                <a:spcPct val="75000"/>
              </a:spcBef>
            </a:pPr>
            <a:r>
              <a:rPr lang="en-US" altLang="en-US" dirty="0" smtClean="0">
                <a:solidFill>
                  <a:srgbClr val="FFC000"/>
                </a:solidFill>
              </a:rPr>
              <a:t>Arguments pushed on the stack are called </a:t>
            </a:r>
            <a:r>
              <a:rPr lang="en-US" altLang="en-US" b="1" i="1" u="sng" dirty="0" smtClean="0">
                <a:solidFill>
                  <a:srgbClr val="FFC000"/>
                </a:solidFill>
              </a:rPr>
              <a:t>stack parameters</a:t>
            </a:r>
            <a:endParaRPr lang="en-US" altLang="en-US" b="1" i="1" u="sng" dirty="0">
              <a:solidFill>
                <a:srgbClr val="FFC000"/>
              </a:solidFill>
            </a:endParaRPr>
          </a:p>
          <a:p>
            <a:pPr lvl="1">
              <a:spcBef>
                <a:spcPct val="75000"/>
              </a:spcBef>
            </a:pPr>
            <a:r>
              <a:rPr lang="en-US" altLang="en-US" dirty="0"/>
              <a:t>(Use only 32-bit values in protected mode to keep the stack aligned</a:t>
            </a:r>
            <a:r>
              <a:rPr lang="en-US" altLang="en-US" dirty="0" smtClean="0"/>
              <a:t>)</a:t>
            </a:r>
          </a:p>
          <a:p>
            <a:pPr lvl="1">
              <a:spcBef>
                <a:spcPct val="75000"/>
              </a:spcBef>
            </a:pPr>
            <a:r>
              <a:rPr lang="en-US" altLang="en-US" dirty="0" smtClean="0">
                <a:solidFill>
                  <a:srgbClr val="FFC000"/>
                </a:solidFill>
              </a:rPr>
              <a:t>To pass by value: push argument’s value </a:t>
            </a:r>
          </a:p>
          <a:p>
            <a:pPr lvl="1">
              <a:spcBef>
                <a:spcPct val="75000"/>
              </a:spcBef>
            </a:pPr>
            <a:r>
              <a:rPr lang="en-US" altLang="en-US" dirty="0" smtClean="0">
                <a:solidFill>
                  <a:srgbClr val="FFC000"/>
                </a:solidFill>
              </a:rPr>
              <a:t>To pass by reference: push argument’s offset address</a:t>
            </a:r>
            <a:endParaRPr lang="en-US" altLang="en-US" dirty="0">
              <a:solidFill>
                <a:srgbClr val="FFC000"/>
              </a:solidFill>
            </a:endParaRPr>
          </a:p>
          <a:p>
            <a:pPr marL="457200" indent="-457200">
              <a:spcBef>
                <a:spcPct val="75000"/>
              </a:spcBef>
              <a:buFont typeface="+mj-lt"/>
              <a:buAutoNum type="arabicPeriod"/>
            </a:pPr>
            <a:r>
              <a:rPr lang="en-US" altLang="en-US" dirty="0"/>
              <a:t>Call the called-procedure</a:t>
            </a:r>
          </a:p>
          <a:p>
            <a:pPr marL="457200" indent="-457200">
              <a:spcBef>
                <a:spcPct val="75000"/>
              </a:spcBef>
              <a:buFont typeface="+mj-lt"/>
              <a:buAutoNum type="arabicPeriod"/>
            </a:pPr>
            <a:r>
              <a:rPr lang="en-US" altLang="en-US" dirty="0"/>
              <a:t>Accept a return value in EAX, if any</a:t>
            </a:r>
          </a:p>
          <a:p>
            <a:pPr marL="457200" indent="-457200">
              <a:spcBef>
                <a:spcPct val="75000"/>
              </a:spcBef>
              <a:buFont typeface="+mj-lt"/>
              <a:buAutoNum type="arabicPeriod"/>
            </a:pPr>
            <a:r>
              <a:rPr lang="en-US" altLang="en-US" dirty="0"/>
              <a:t>Remove arguments from the stack if the called-procedure did not remove them</a:t>
            </a:r>
          </a:p>
          <a:p>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3417B6B4-468A-452B-A068-D771772475D7}" type="slidenum">
              <a:rPr lang="en-US" altLang="en-US"/>
              <a:pPr/>
              <a:t>60</a:t>
            </a:fld>
            <a:endParaRPr lang="en-US" altLang="en-US"/>
          </a:p>
        </p:txBody>
      </p:sp>
      <p:sp>
        <p:nvSpPr>
          <p:cNvPr id="84994" name="Rectangle 2"/>
          <p:cNvSpPr>
            <a:spLocks noGrp="1" noChangeArrowheads="1"/>
          </p:cNvSpPr>
          <p:nvPr>
            <p:ph type="title"/>
          </p:nvPr>
        </p:nvSpPr>
        <p:spPr/>
        <p:txBody>
          <a:bodyPr/>
          <a:lstStyle/>
          <a:p>
            <a:r>
              <a:rPr lang="en-US" altLang="en-US"/>
              <a:t>INVOKE Directive</a:t>
            </a:r>
          </a:p>
        </p:txBody>
      </p:sp>
      <p:sp>
        <p:nvSpPr>
          <p:cNvPr id="84995" name="Rectangle 3"/>
          <p:cNvSpPr>
            <a:spLocks noGrp="1" noChangeArrowheads="1"/>
          </p:cNvSpPr>
          <p:nvPr>
            <p:ph type="body" idx="1"/>
          </p:nvPr>
        </p:nvSpPr>
        <p:spPr>
          <a:xfrm>
            <a:off x="685800" y="1219200"/>
            <a:ext cx="7772400" cy="4572000"/>
          </a:xfrm>
        </p:spPr>
        <p:txBody>
          <a:bodyPr/>
          <a:lstStyle/>
          <a:p>
            <a:pPr>
              <a:lnSpc>
                <a:spcPct val="90000"/>
              </a:lnSpc>
            </a:pPr>
            <a:r>
              <a:rPr lang="en-US" altLang="en-US"/>
              <a:t>The INVOKE directive is a powerful replacement for Intel’s CALL instruction that lets you pass multiple arguments </a:t>
            </a:r>
          </a:p>
          <a:p>
            <a:pPr>
              <a:lnSpc>
                <a:spcPct val="90000"/>
              </a:lnSpc>
            </a:pPr>
            <a:r>
              <a:rPr lang="en-US" altLang="en-US"/>
              <a:t>Syntax:</a:t>
            </a:r>
          </a:p>
          <a:p>
            <a:pPr lvl="2">
              <a:lnSpc>
                <a:spcPct val="90000"/>
              </a:lnSpc>
            </a:pPr>
            <a:r>
              <a:rPr lang="en-US" altLang="en-US"/>
              <a:t>INVOKE </a:t>
            </a:r>
            <a:r>
              <a:rPr lang="en-US" altLang="en-US" i="1"/>
              <a:t>procedureName</a:t>
            </a:r>
            <a:r>
              <a:rPr lang="en-US" altLang="en-US"/>
              <a:t> [, </a:t>
            </a:r>
            <a:r>
              <a:rPr lang="en-US" altLang="en-US" i="1"/>
              <a:t>argumentList</a:t>
            </a:r>
            <a:r>
              <a:rPr lang="en-US" altLang="en-US"/>
              <a:t>]</a:t>
            </a:r>
          </a:p>
          <a:p>
            <a:pPr>
              <a:lnSpc>
                <a:spcPct val="90000"/>
              </a:lnSpc>
            </a:pPr>
            <a:r>
              <a:rPr lang="en-US" altLang="en-US" i="1"/>
              <a:t>ArgumentList</a:t>
            </a:r>
            <a:r>
              <a:rPr lang="en-US" altLang="en-US"/>
              <a:t> is an optional comma-delimited list of procedure arguments</a:t>
            </a:r>
          </a:p>
          <a:p>
            <a:pPr>
              <a:lnSpc>
                <a:spcPct val="90000"/>
              </a:lnSpc>
            </a:pPr>
            <a:r>
              <a:rPr lang="en-US" altLang="en-US"/>
              <a:t>Arguments can be:</a:t>
            </a:r>
          </a:p>
          <a:p>
            <a:pPr lvl="1">
              <a:lnSpc>
                <a:spcPct val="90000"/>
              </a:lnSpc>
            </a:pPr>
            <a:r>
              <a:rPr lang="en-US" altLang="en-US"/>
              <a:t>immediate values and integer expressions</a:t>
            </a:r>
          </a:p>
          <a:p>
            <a:pPr lvl="1">
              <a:lnSpc>
                <a:spcPct val="90000"/>
              </a:lnSpc>
            </a:pPr>
            <a:r>
              <a:rPr lang="en-US" altLang="en-US"/>
              <a:t>variable names</a:t>
            </a:r>
          </a:p>
          <a:p>
            <a:pPr lvl="1">
              <a:lnSpc>
                <a:spcPct val="90000"/>
              </a:lnSpc>
            </a:pPr>
            <a:r>
              <a:rPr lang="en-US" altLang="en-US"/>
              <a:t>address and ADDR expressions</a:t>
            </a:r>
          </a:p>
          <a:p>
            <a:pPr lvl="1">
              <a:lnSpc>
                <a:spcPct val="90000"/>
              </a:lnSpc>
            </a:pPr>
            <a:r>
              <a:rPr lang="en-US" altLang="en-US"/>
              <a:t>register names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Irvine, Kip R. Assembly Language for x86 Processors 6/e, 2010.</a:t>
            </a:r>
          </a:p>
        </p:txBody>
      </p:sp>
      <p:sp>
        <p:nvSpPr>
          <p:cNvPr id="5" name="Slide Number Placeholder 3"/>
          <p:cNvSpPr>
            <a:spLocks noGrp="1"/>
          </p:cNvSpPr>
          <p:nvPr>
            <p:ph type="sldNum" sz="quarter" idx="11"/>
          </p:nvPr>
        </p:nvSpPr>
        <p:spPr/>
        <p:txBody>
          <a:bodyPr/>
          <a:lstStyle/>
          <a:p>
            <a:fld id="{5044B717-73F8-4B67-97D0-6533FF421025}" type="slidenum">
              <a:rPr lang="en-US" altLang="en-US"/>
              <a:pPr/>
              <a:t>61</a:t>
            </a:fld>
            <a:endParaRPr lang="en-US" altLang="en-US"/>
          </a:p>
        </p:txBody>
      </p:sp>
      <p:sp>
        <p:nvSpPr>
          <p:cNvPr id="114690" name="Rectangle 2"/>
          <p:cNvSpPr>
            <a:spLocks noGrp="1" noChangeArrowheads="1"/>
          </p:cNvSpPr>
          <p:nvPr>
            <p:ph type="title"/>
          </p:nvPr>
        </p:nvSpPr>
        <p:spPr/>
        <p:txBody>
          <a:bodyPr/>
          <a:lstStyle/>
          <a:p>
            <a:r>
              <a:rPr lang="en-US" altLang="en-US"/>
              <a:t>INVOKE Examples</a:t>
            </a:r>
          </a:p>
        </p:txBody>
      </p:sp>
      <p:sp>
        <p:nvSpPr>
          <p:cNvPr id="114691" name="Text Box 3"/>
          <p:cNvSpPr txBox="1">
            <a:spLocks noChangeArrowheads="1"/>
          </p:cNvSpPr>
          <p:nvPr/>
        </p:nvSpPr>
        <p:spPr bwMode="auto">
          <a:xfrm>
            <a:off x="1295400" y="1371600"/>
            <a:ext cx="6477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dirty="0">
                <a:latin typeface="Courier New" pitchFamily="49" charset="0"/>
              </a:rPr>
              <a:t>.data</a:t>
            </a:r>
          </a:p>
          <a:p>
            <a:pPr>
              <a:lnSpc>
                <a:spcPct val="50000"/>
              </a:lnSpc>
              <a:spcBef>
                <a:spcPct val="50000"/>
              </a:spcBef>
            </a:pPr>
            <a:r>
              <a:rPr lang="en-US" altLang="en-US" sz="1800" dirty="0" err="1">
                <a:latin typeface="Courier New" pitchFamily="49" charset="0"/>
              </a:rPr>
              <a:t>byteVal</a:t>
            </a:r>
            <a:r>
              <a:rPr lang="en-US" altLang="en-US" sz="1800" dirty="0">
                <a:latin typeface="Courier New" pitchFamily="49" charset="0"/>
              </a:rPr>
              <a:t> BYTE 10</a:t>
            </a:r>
          </a:p>
          <a:p>
            <a:pPr>
              <a:lnSpc>
                <a:spcPct val="50000"/>
              </a:lnSpc>
              <a:spcBef>
                <a:spcPct val="50000"/>
              </a:spcBef>
            </a:pPr>
            <a:r>
              <a:rPr lang="en-US" altLang="en-US" sz="1800" dirty="0" err="1">
                <a:latin typeface="Courier New" pitchFamily="49" charset="0"/>
              </a:rPr>
              <a:t>wordVal</a:t>
            </a:r>
            <a:r>
              <a:rPr lang="en-US" altLang="en-US" sz="1800" dirty="0">
                <a:latin typeface="Courier New" pitchFamily="49" charset="0"/>
              </a:rPr>
              <a:t> WORD 1000h</a:t>
            </a:r>
          </a:p>
          <a:p>
            <a:pPr>
              <a:lnSpc>
                <a:spcPct val="50000"/>
              </a:lnSpc>
              <a:spcBef>
                <a:spcPct val="50000"/>
              </a:spcBef>
            </a:pPr>
            <a:r>
              <a:rPr lang="en-US" altLang="en-US" sz="1800" dirty="0">
                <a:latin typeface="Courier New" pitchFamily="49" charset="0"/>
              </a:rPr>
              <a:t>.code</a:t>
            </a:r>
          </a:p>
          <a:p>
            <a:pPr>
              <a:lnSpc>
                <a:spcPct val="50000"/>
              </a:lnSpc>
              <a:spcBef>
                <a:spcPct val="50000"/>
              </a:spcBef>
            </a:pPr>
            <a:r>
              <a:rPr lang="en-US" altLang="en-US" sz="1800" dirty="0">
                <a:latin typeface="Courier New" pitchFamily="49" charset="0"/>
              </a:rPr>
              <a:t>	; direct operands:</a:t>
            </a:r>
          </a:p>
          <a:p>
            <a:pPr>
              <a:lnSpc>
                <a:spcPct val="50000"/>
              </a:lnSpc>
              <a:spcBef>
                <a:spcPct val="50000"/>
              </a:spcBef>
            </a:pPr>
            <a:r>
              <a:rPr lang="en-US" altLang="en-US" sz="1800" dirty="0">
                <a:latin typeface="Courier New" pitchFamily="49" charset="0"/>
              </a:rPr>
              <a:t>	INVOKE Sub1,byteVal,wordVal</a:t>
            </a:r>
          </a:p>
          <a:p>
            <a:pPr>
              <a:lnSpc>
                <a:spcPct val="50000"/>
              </a:lnSpc>
              <a:spcBef>
                <a:spcPct val="50000"/>
              </a:spcBef>
            </a:pPr>
            <a:endParaRPr lang="en-US" altLang="en-US" sz="1800" dirty="0">
              <a:latin typeface="Courier New" pitchFamily="49" charset="0"/>
            </a:endParaRPr>
          </a:p>
          <a:p>
            <a:pPr>
              <a:lnSpc>
                <a:spcPct val="50000"/>
              </a:lnSpc>
              <a:spcBef>
                <a:spcPct val="50000"/>
              </a:spcBef>
            </a:pPr>
            <a:r>
              <a:rPr lang="en-US" altLang="en-US" sz="1800" dirty="0">
                <a:latin typeface="Courier New" pitchFamily="49" charset="0"/>
              </a:rPr>
              <a:t>	; address of variable:</a:t>
            </a:r>
          </a:p>
          <a:p>
            <a:pPr>
              <a:lnSpc>
                <a:spcPct val="50000"/>
              </a:lnSpc>
              <a:spcBef>
                <a:spcPct val="50000"/>
              </a:spcBef>
            </a:pPr>
            <a:r>
              <a:rPr lang="en-US" altLang="en-US" sz="1800" dirty="0">
                <a:latin typeface="Courier New" pitchFamily="49" charset="0"/>
              </a:rPr>
              <a:t>	INVOKE Sub2,ADDR </a:t>
            </a:r>
            <a:r>
              <a:rPr lang="en-US" altLang="en-US" sz="1800" dirty="0" err="1">
                <a:latin typeface="Courier New" pitchFamily="49" charset="0"/>
              </a:rPr>
              <a:t>byteVal</a:t>
            </a:r>
            <a:endParaRPr lang="en-US" altLang="en-US" sz="1800" dirty="0">
              <a:latin typeface="Courier New" pitchFamily="49" charset="0"/>
            </a:endParaRPr>
          </a:p>
          <a:p>
            <a:pPr>
              <a:lnSpc>
                <a:spcPct val="50000"/>
              </a:lnSpc>
              <a:spcBef>
                <a:spcPct val="50000"/>
              </a:spcBef>
            </a:pPr>
            <a:endParaRPr lang="en-US" altLang="en-US" sz="1800" dirty="0">
              <a:latin typeface="Courier New" pitchFamily="49" charset="0"/>
            </a:endParaRPr>
          </a:p>
          <a:p>
            <a:pPr>
              <a:lnSpc>
                <a:spcPct val="50000"/>
              </a:lnSpc>
              <a:spcBef>
                <a:spcPct val="50000"/>
              </a:spcBef>
            </a:pPr>
            <a:r>
              <a:rPr lang="en-US" altLang="en-US" sz="1800" dirty="0">
                <a:latin typeface="Courier New" pitchFamily="49" charset="0"/>
              </a:rPr>
              <a:t>	; register name, integer expression:</a:t>
            </a:r>
          </a:p>
          <a:p>
            <a:pPr>
              <a:lnSpc>
                <a:spcPct val="50000"/>
              </a:lnSpc>
              <a:spcBef>
                <a:spcPct val="50000"/>
              </a:spcBef>
            </a:pPr>
            <a:r>
              <a:rPr lang="en-US" altLang="en-US" sz="1800" dirty="0">
                <a:latin typeface="Courier New" pitchFamily="49" charset="0"/>
              </a:rPr>
              <a:t>	INVOKE Sub3,eax,(10 * 20)</a:t>
            </a:r>
          </a:p>
          <a:p>
            <a:pPr>
              <a:lnSpc>
                <a:spcPct val="50000"/>
              </a:lnSpc>
              <a:spcBef>
                <a:spcPct val="50000"/>
              </a:spcBef>
            </a:pPr>
            <a:endParaRPr lang="en-US" altLang="en-US" sz="1800" dirty="0">
              <a:latin typeface="Courier New" pitchFamily="49" charset="0"/>
            </a:endParaRPr>
          </a:p>
          <a:p>
            <a:pPr>
              <a:lnSpc>
                <a:spcPct val="50000"/>
              </a:lnSpc>
              <a:spcBef>
                <a:spcPct val="50000"/>
              </a:spcBef>
            </a:pPr>
            <a:r>
              <a:rPr lang="en-US" altLang="en-US" sz="1800" dirty="0">
                <a:latin typeface="Courier New" pitchFamily="49" charset="0"/>
              </a:rPr>
              <a:t>	; address expression (indirect operand):</a:t>
            </a:r>
          </a:p>
          <a:p>
            <a:pPr>
              <a:lnSpc>
                <a:spcPct val="50000"/>
              </a:lnSpc>
              <a:spcBef>
                <a:spcPct val="50000"/>
              </a:spcBef>
            </a:pPr>
            <a:r>
              <a:rPr lang="en-US" altLang="en-US" sz="1800" dirty="0">
                <a:latin typeface="Courier New" pitchFamily="49" charset="0"/>
              </a:rPr>
              <a:t>	INVOKE Sub4,[</a:t>
            </a:r>
            <a:r>
              <a:rPr lang="en-US" altLang="en-US" sz="1800" dirty="0" err="1">
                <a:latin typeface="Courier New" pitchFamily="49" charset="0"/>
              </a:rPr>
              <a:t>ebx</a:t>
            </a:r>
            <a:r>
              <a:rPr lang="en-US" altLang="en-US" sz="1800" dirty="0">
                <a:latin typeface="Courier New" pitchFamily="49"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729E6C42-21D9-4B7C-8F5C-EC638357A38A}" type="slidenum">
              <a:rPr lang="en-US" altLang="en-US"/>
              <a:pPr/>
              <a:t>62</a:t>
            </a:fld>
            <a:endParaRPr lang="en-US" altLang="en-US"/>
          </a:p>
        </p:txBody>
      </p:sp>
      <p:sp>
        <p:nvSpPr>
          <p:cNvPr id="109570" name="Rectangle 2"/>
          <p:cNvSpPr>
            <a:spLocks noGrp="1" noChangeArrowheads="1"/>
          </p:cNvSpPr>
          <p:nvPr>
            <p:ph type="title"/>
          </p:nvPr>
        </p:nvSpPr>
        <p:spPr/>
        <p:txBody>
          <a:bodyPr/>
          <a:lstStyle/>
          <a:p>
            <a:r>
              <a:rPr lang="en-US" altLang="en-US"/>
              <a:t>ADDR Operator</a:t>
            </a:r>
          </a:p>
        </p:txBody>
      </p:sp>
      <p:sp>
        <p:nvSpPr>
          <p:cNvPr id="109571" name="Text Box 3"/>
          <p:cNvSpPr txBox="1">
            <a:spLocks noChangeArrowheads="1"/>
          </p:cNvSpPr>
          <p:nvPr/>
        </p:nvSpPr>
        <p:spPr bwMode="auto">
          <a:xfrm>
            <a:off x="2438400" y="3505200"/>
            <a:ext cx="4191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a:latin typeface="Courier New" pitchFamily="49" charset="0"/>
              </a:rPr>
              <a:t>.data</a:t>
            </a:r>
          </a:p>
          <a:p>
            <a:pPr>
              <a:lnSpc>
                <a:spcPct val="50000"/>
              </a:lnSpc>
              <a:spcBef>
                <a:spcPct val="50000"/>
              </a:spcBef>
            </a:pPr>
            <a:r>
              <a:rPr lang="en-US" altLang="en-US" sz="1800">
                <a:latin typeface="Courier New" pitchFamily="49" charset="0"/>
              </a:rPr>
              <a:t>myWord WORD ?</a:t>
            </a:r>
          </a:p>
          <a:p>
            <a:pPr>
              <a:lnSpc>
                <a:spcPct val="50000"/>
              </a:lnSpc>
              <a:spcBef>
                <a:spcPct val="50000"/>
              </a:spcBef>
            </a:pPr>
            <a:r>
              <a:rPr lang="en-US" altLang="en-US" sz="1800">
                <a:latin typeface="Courier New" pitchFamily="49" charset="0"/>
              </a:rPr>
              <a:t>.code</a:t>
            </a:r>
          </a:p>
          <a:p>
            <a:pPr>
              <a:lnSpc>
                <a:spcPct val="50000"/>
              </a:lnSpc>
              <a:spcBef>
                <a:spcPct val="50000"/>
              </a:spcBef>
            </a:pPr>
            <a:r>
              <a:rPr lang="en-US" altLang="en-US" sz="1800">
                <a:latin typeface="Courier New" pitchFamily="49" charset="0"/>
              </a:rPr>
              <a:t>INVOKE mySub,ADDR myWord</a:t>
            </a:r>
          </a:p>
        </p:txBody>
      </p:sp>
      <p:sp>
        <p:nvSpPr>
          <p:cNvPr id="109572" name="Text Box 4"/>
          <p:cNvSpPr txBox="1">
            <a:spLocks noChangeArrowheads="1"/>
          </p:cNvSpPr>
          <p:nvPr/>
        </p:nvSpPr>
        <p:spPr bwMode="auto">
          <a:xfrm>
            <a:off x="685800" y="1066800"/>
            <a:ext cx="76962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31775" indent="-231775">
              <a:defRPr sz="2400">
                <a:solidFill>
                  <a:schemeClr val="tx1"/>
                </a:solidFill>
                <a:latin typeface="Times New Roman" pitchFamily="18" charset="0"/>
              </a:defRPr>
            </a:lvl1pPr>
            <a:lvl2pPr marL="630238" indent="-117475">
              <a:defRPr sz="2400">
                <a:solidFill>
                  <a:schemeClr val="tx1"/>
                </a:solidFill>
                <a:latin typeface="Times New Roman" pitchFamily="18" charset="0"/>
              </a:defRPr>
            </a:lvl2pPr>
            <a:lvl3pPr marL="1828800">
              <a:defRPr sz="2400">
                <a:solidFill>
                  <a:schemeClr val="tx1"/>
                </a:solidFill>
                <a:latin typeface="Times New Roman" pitchFamily="18" charset="0"/>
              </a:defRPr>
            </a:lvl3pPr>
            <a:lvl4pPr marL="1943100">
              <a:defRPr sz="2400">
                <a:solidFill>
                  <a:schemeClr val="tx1"/>
                </a:solidFill>
                <a:latin typeface="Times New Roman" pitchFamily="18" charset="0"/>
              </a:defRPr>
            </a:lvl4pPr>
            <a:lvl5pPr marL="2057400">
              <a:defRPr sz="2400">
                <a:solidFill>
                  <a:schemeClr val="tx1"/>
                </a:solidFill>
                <a:latin typeface="Times New Roman" pitchFamily="18" charset="0"/>
              </a:defRPr>
            </a:lvl5pPr>
            <a:lvl6pPr marL="2514600" fontAlgn="base">
              <a:spcBef>
                <a:spcPct val="0"/>
              </a:spcBef>
              <a:spcAft>
                <a:spcPct val="0"/>
              </a:spcAft>
              <a:defRPr sz="2400">
                <a:solidFill>
                  <a:schemeClr val="tx1"/>
                </a:solidFill>
                <a:latin typeface="Times New Roman" pitchFamily="18" charset="0"/>
              </a:defRPr>
            </a:lvl6pPr>
            <a:lvl7pPr marL="2971800" fontAlgn="base">
              <a:spcBef>
                <a:spcPct val="0"/>
              </a:spcBef>
              <a:spcAft>
                <a:spcPct val="0"/>
              </a:spcAft>
              <a:defRPr sz="2400">
                <a:solidFill>
                  <a:schemeClr val="tx1"/>
                </a:solidFill>
                <a:latin typeface="Times New Roman" pitchFamily="18" charset="0"/>
              </a:defRPr>
            </a:lvl7pPr>
            <a:lvl8pPr marL="3429000" fontAlgn="base">
              <a:spcBef>
                <a:spcPct val="0"/>
              </a:spcBef>
              <a:spcAft>
                <a:spcPct val="0"/>
              </a:spcAft>
              <a:defRPr sz="2400">
                <a:solidFill>
                  <a:schemeClr val="tx1"/>
                </a:solidFill>
                <a:latin typeface="Times New Roman" pitchFamily="18" charset="0"/>
              </a:defRPr>
            </a:lvl8pPr>
            <a:lvl9pPr marL="3886200"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b="0" dirty="0">
                <a:latin typeface="Arial" charset="0"/>
              </a:rPr>
              <a:t>Returns a near or far pointer to a variable, depending on which memory model your program uses:</a:t>
            </a:r>
          </a:p>
          <a:p>
            <a:pPr lvl="1">
              <a:lnSpc>
                <a:spcPct val="60000"/>
              </a:lnSpc>
              <a:spcBef>
                <a:spcPct val="50000"/>
              </a:spcBef>
              <a:buFontTx/>
              <a:buChar char="•"/>
            </a:pPr>
            <a:r>
              <a:rPr lang="en-US" altLang="en-US" sz="2100" b="0" dirty="0">
                <a:latin typeface="Arial" charset="0"/>
              </a:rPr>
              <a:t>	Small model: returns 16-bit offset</a:t>
            </a:r>
          </a:p>
          <a:p>
            <a:pPr lvl="1">
              <a:lnSpc>
                <a:spcPct val="60000"/>
              </a:lnSpc>
              <a:spcBef>
                <a:spcPct val="50000"/>
              </a:spcBef>
              <a:buFontTx/>
              <a:buChar char="•"/>
            </a:pPr>
            <a:r>
              <a:rPr lang="en-US" altLang="en-US" sz="2100" b="0" dirty="0">
                <a:latin typeface="Arial" charset="0"/>
              </a:rPr>
              <a:t>	Large model: returns 32-bit segment/offset</a:t>
            </a:r>
          </a:p>
          <a:p>
            <a:pPr lvl="1">
              <a:lnSpc>
                <a:spcPct val="60000"/>
              </a:lnSpc>
              <a:spcBef>
                <a:spcPct val="50000"/>
              </a:spcBef>
              <a:buFontTx/>
              <a:buChar char="•"/>
            </a:pPr>
            <a:r>
              <a:rPr lang="en-US" altLang="en-US" sz="2100" b="0" dirty="0">
                <a:latin typeface="Arial" charset="0"/>
              </a:rPr>
              <a:t>	Flat model: returns 32-bit offset</a:t>
            </a:r>
          </a:p>
          <a:p>
            <a:pPr>
              <a:lnSpc>
                <a:spcPct val="60000"/>
              </a:lnSpc>
              <a:spcBef>
                <a:spcPct val="50000"/>
              </a:spcBef>
              <a:buFontTx/>
              <a:buChar char="•"/>
            </a:pPr>
            <a:r>
              <a:rPr lang="en-US" altLang="en-US" sz="2100" b="0" dirty="0">
                <a:latin typeface="Arial" charset="0"/>
              </a:rPr>
              <a:t>Simple example: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CC4ADD00-553F-4EE7-920D-02ACC47A31DD}" type="slidenum">
              <a:rPr lang="en-US" altLang="en-US"/>
              <a:pPr/>
              <a:t>63</a:t>
            </a:fld>
            <a:endParaRPr lang="en-US" altLang="en-US"/>
          </a:p>
        </p:txBody>
      </p:sp>
      <p:sp>
        <p:nvSpPr>
          <p:cNvPr id="87042" name="Rectangle 2"/>
          <p:cNvSpPr>
            <a:spLocks noGrp="1" noChangeArrowheads="1"/>
          </p:cNvSpPr>
          <p:nvPr>
            <p:ph type="title"/>
          </p:nvPr>
        </p:nvSpPr>
        <p:spPr/>
        <p:txBody>
          <a:bodyPr/>
          <a:lstStyle/>
          <a:p>
            <a:r>
              <a:rPr lang="en-US" altLang="en-US" dirty="0"/>
              <a:t>PROC Directive</a:t>
            </a:r>
            <a:r>
              <a:rPr lang="en-US" altLang="en-US" sz="2400" dirty="0"/>
              <a:t>  (1 of 2)</a:t>
            </a:r>
          </a:p>
        </p:txBody>
      </p:sp>
      <p:sp>
        <p:nvSpPr>
          <p:cNvPr id="87043" name="Rectangle 3"/>
          <p:cNvSpPr>
            <a:spLocks noGrp="1" noChangeArrowheads="1"/>
          </p:cNvSpPr>
          <p:nvPr>
            <p:ph type="body" idx="1"/>
          </p:nvPr>
        </p:nvSpPr>
        <p:spPr>
          <a:xfrm>
            <a:off x="685800" y="1143000"/>
            <a:ext cx="7772400" cy="4343400"/>
          </a:xfrm>
        </p:spPr>
        <p:txBody>
          <a:bodyPr/>
          <a:lstStyle/>
          <a:p>
            <a:pPr marL="227013" indent="-227013">
              <a:lnSpc>
                <a:spcPct val="90000"/>
              </a:lnSpc>
            </a:pPr>
            <a:r>
              <a:rPr lang="en-US" altLang="en-US" dirty="0"/>
              <a:t>The PROC directive declares a procedure with an optional list of named parameters. </a:t>
            </a:r>
            <a:endParaRPr lang="en-US" altLang="en-US" dirty="0" smtClean="0"/>
          </a:p>
          <a:p>
            <a:pPr marL="227013" indent="-227013">
              <a:lnSpc>
                <a:spcPct val="90000"/>
              </a:lnSpc>
            </a:pPr>
            <a:endParaRPr lang="en-US" altLang="en-US" dirty="0"/>
          </a:p>
          <a:p>
            <a:pPr marL="227013" indent="-227013">
              <a:lnSpc>
                <a:spcPct val="90000"/>
              </a:lnSpc>
            </a:pPr>
            <a:r>
              <a:rPr lang="en-US" altLang="en-US" dirty="0"/>
              <a:t>Syntax</a:t>
            </a:r>
            <a:r>
              <a:rPr lang="en-US" altLang="en-US" dirty="0" smtClean="0"/>
              <a:t>:</a:t>
            </a:r>
            <a:endParaRPr lang="en-US" altLang="en-US" dirty="0"/>
          </a:p>
          <a:p>
            <a:pPr marL="795338" lvl="1">
              <a:lnSpc>
                <a:spcPct val="90000"/>
              </a:lnSpc>
              <a:buFontTx/>
              <a:buNone/>
            </a:pPr>
            <a:r>
              <a:rPr lang="en-US" altLang="en-US" i="1" dirty="0">
                <a:solidFill>
                  <a:schemeClr val="tx2"/>
                </a:solidFill>
              </a:rPr>
              <a:t>label</a:t>
            </a:r>
            <a:r>
              <a:rPr lang="en-US" altLang="en-US" dirty="0">
                <a:solidFill>
                  <a:schemeClr val="tx2"/>
                </a:solidFill>
              </a:rPr>
              <a:t> PROC </a:t>
            </a:r>
            <a:r>
              <a:rPr lang="en-US" altLang="en-US" dirty="0" err="1" smtClean="0">
                <a:solidFill>
                  <a:schemeClr val="tx2"/>
                </a:solidFill>
              </a:rPr>
              <a:t>paramList</a:t>
            </a:r>
            <a:endParaRPr lang="en-US" altLang="en-US" dirty="0" smtClean="0">
              <a:solidFill>
                <a:schemeClr val="tx2"/>
              </a:solidFill>
            </a:endParaRPr>
          </a:p>
          <a:p>
            <a:pPr marL="795338" lvl="1">
              <a:lnSpc>
                <a:spcPct val="90000"/>
              </a:lnSpc>
              <a:buFontTx/>
              <a:buNone/>
            </a:pPr>
            <a:endParaRPr lang="en-US" altLang="en-US" dirty="0">
              <a:solidFill>
                <a:schemeClr val="tx2"/>
              </a:solidFill>
            </a:endParaRPr>
          </a:p>
          <a:p>
            <a:pPr marL="227013" indent="-227013">
              <a:lnSpc>
                <a:spcPct val="90000"/>
              </a:lnSpc>
            </a:pPr>
            <a:r>
              <a:rPr lang="en-US" altLang="en-US" i="1" dirty="0" err="1"/>
              <a:t>paramList</a:t>
            </a:r>
            <a:r>
              <a:rPr lang="en-US" altLang="en-US" dirty="0"/>
              <a:t> is a list of parameters separated by commas. Each parameter has the following syntax:</a:t>
            </a:r>
          </a:p>
          <a:p>
            <a:pPr marL="795338" lvl="1">
              <a:lnSpc>
                <a:spcPct val="90000"/>
              </a:lnSpc>
              <a:buFontTx/>
              <a:buNone/>
            </a:pPr>
            <a:r>
              <a:rPr lang="en-US" altLang="en-US" i="1" dirty="0" err="1">
                <a:solidFill>
                  <a:schemeClr val="tx2"/>
                </a:solidFill>
              </a:rPr>
              <a:t>paramName</a:t>
            </a:r>
            <a:r>
              <a:rPr lang="en-US" altLang="en-US" i="1" dirty="0">
                <a:solidFill>
                  <a:schemeClr val="tx2"/>
                </a:solidFill>
              </a:rPr>
              <a:t> </a:t>
            </a:r>
            <a:r>
              <a:rPr lang="en-US" altLang="en-US" b="1" dirty="0">
                <a:solidFill>
                  <a:schemeClr val="tx2"/>
                </a:solidFill>
              </a:rPr>
              <a:t>: </a:t>
            </a:r>
            <a:r>
              <a:rPr lang="en-US" altLang="en-US" i="1" dirty="0">
                <a:solidFill>
                  <a:schemeClr val="tx2"/>
                </a:solidFill>
              </a:rPr>
              <a:t>type</a:t>
            </a:r>
          </a:p>
          <a:p>
            <a:pPr marL="227013" indent="-227013">
              <a:lnSpc>
                <a:spcPct val="90000"/>
              </a:lnSpc>
              <a:buFontTx/>
              <a:buNone/>
            </a:pPr>
            <a:endParaRPr lang="en-US" altLang="en-US" sz="2000" i="1" dirty="0"/>
          </a:p>
          <a:p>
            <a:pPr marL="227013" indent="-227013">
              <a:lnSpc>
                <a:spcPct val="90000"/>
              </a:lnSpc>
              <a:buFontTx/>
              <a:buNone/>
            </a:pPr>
            <a:r>
              <a:rPr lang="en-US" altLang="en-US" i="1" dirty="0"/>
              <a:t>type</a:t>
            </a:r>
            <a:r>
              <a:rPr lang="en-US" altLang="en-US" dirty="0"/>
              <a:t> must either be one of the standard ASM types  (BYTE, SBYTE, WORD, etc.), or it can be a pointer to one of these types.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528F95BE-47E8-4E70-916A-7F36A43E1690}" type="slidenum">
              <a:rPr lang="en-US" altLang="en-US"/>
              <a:pPr/>
              <a:t>64</a:t>
            </a:fld>
            <a:endParaRPr lang="en-US" altLang="en-US"/>
          </a:p>
        </p:txBody>
      </p:sp>
      <p:sp>
        <p:nvSpPr>
          <p:cNvPr id="139266" name="Rectangle 2"/>
          <p:cNvSpPr>
            <a:spLocks noGrp="1" noChangeArrowheads="1"/>
          </p:cNvSpPr>
          <p:nvPr>
            <p:ph type="title"/>
          </p:nvPr>
        </p:nvSpPr>
        <p:spPr/>
        <p:txBody>
          <a:bodyPr/>
          <a:lstStyle/>
          <a:p>
            <a:r>
              <a:rPr lang="en-US" altLang="en-US"/>
              <a:t>PROC Directive</a:t>
            </a:r>
            <a:r>
              <a:rPr lang="en-US" altLang="en-US" sz="2400"/>
              <a:t>  (2 of 2)</a:t>
            </a:r>
          </a:p>
        </p:txBody>
      </p:sp>
      <p:sp>
        <p:nvSpPr>
          <p:cNvPr id="139267" name="Rectangle 3"/>
          <p:cNvSpPr>
            <a:spLocks noGrp="1" noChangeArrowheads="1"/>
          </p:cNvSpPr>
          <p:nvPr>
            <p:ph type="body" idx="1"/>
          </p:nvPr>
        </p:nvSpPr>
        <p:spPr>
          <a:xfrm>
            <a:off x="685800" y="1143000"/>
            <a:ext cx="7772400" cy="4876800"/>
          </a:xfrm>
        </p:spPr>
        <p:txBody>
          <a:bodyPr/>
          <a:lstStyle/>
          <a:p>
            <a:pPr marL="227013" indent="-227013">
              <a:lnSpc>
                <a:spcPct val="110000"/>
              </a:lnSpc>
            </a:pPr>
            <a:r>
              <a:rPr lang="en-US" altLang="en-US"/>
              <a:t>Alternate format permits parameter list to be on one or more separate lines:</a:t>
            </a:r>
          </a:p>
          <a:p>
            <a:pPr marL="795338" lvl="1">
              <a:lnSpc>
                <a:spcPct val="110000"/>
              </a:lnSpc>
              <a:buFontTx/>
              <a:buNone/>
            </a:pPr>
            <a:r>
              <a:rPr lang="en-US" altLang="en-US" sz="2000" i="1">
                <a:solidFill>
                  <a:schemeClr val="tx2"/>
                </a:solidFill>
              </a:rPr>
              <a:t>label</a:t>
            </a:r>
            <a:r>
              <a:rPr lang="en-US" altLang="en-US" sz="2000">
                <a:solidFill>
                  <a:schemeClr val="tx2"/>
                </a:solidFill>
              </a:rPr>
              <a:t> PROC</a:t>
            </a:r>
            <a:r>
              <a:rPr lang="en-US" altLang="en-US" sz="2000" b="1">
                <a:solidFill>
                  <a:schemeClr val="tx2"/>
                </a:solidFill>
              </a:rPr>
              <a:t>,</a:t>
            </a:r>
          </a:p>
          <a:p>
            <a:pPr marL="795338" lvl="1">
              <a:lnSpc>
                <a:spcPct val="110000"/>
              </a:lnSpc>
              <a:buFontTx/>
              <a:buNone/>
            </a:pPr>
            <a:r>
              <a:rPr lang="en-US" altLang="en-US" sz="2000">
                <a:solidFill>
                  <a:schemeClr val="tx2"/>
                </a:solidFill>
              </a:rPr>
              <a:t>	paramList</a:t>
            </a:r>
            <a:endParaRPr lang="en-US" altLang="en-US" sz="2000" i="1"/>
          </a:p>
          <a:p>
            <a:pPr marL="227013" indent="-227013">
              <a:lnSpc>
                <a:spcPct val="110000"/>
              </a:lnSpc>
            </a:pPr>
            <a:r>
              <a:rPr lang="en-US" altLang="en-US"/>
              <a:t>The parameters can be on the same line . . .</a:t>
            </a:r>
          </a:p>
          <a:p>
            <a:pPr marL="795338" lvl="1">
              <a:lnSpc>
                <a:spcPct val="110000"/>
              </a:lnSpc>
              <a:buFontTx/>
              <a:buNone/>
            </a:pPr>
            <a:r>
              <a:rPr lang="en-US" altLang="en-US" sz="2000" i="1">
                <a:solidFill>
                  <a:schemeClr val="tx2"/>
                </a:solidFill>
              </a:rPr>
              <a:t>param-1:type-1, param-2:type-2, . . ., param-n:type-n</a:t>
            </a:r>
            <a:endParaRPr lang="en-US" altLang="en-US" sz="1800" i="1"/>
          </a:p>
          <a:p>
            <a:pPr marL="227013" indent="-227013">
              <a:lnSpc>
                <a:spcPct val="110000"/>
              </a:lnSpc>
            </a:pPr>
            <a:r>
              <a:rPr lang="en-US" altLang="en-US"/>
              <a:t>Or they can be on separate lines:</a:t>
            </a:r>
          </a:p>
          <a:p>
            <a:pPr marL="795338" lvl="1">
              <a:lnSpc>
                <a:spcPct val="110000"/>
              </a:lnSpc>
              <a:buFontTx/>
              <a:buNone/>
            </a:pPr>
            <a:r>
              <a:rPr lang="en-US" altLang="en-US" sz="2000" i="1">
                <a:solidFill>
                  <a:schemeClr val="tx2"/>
                </a:solidFill>
              </a:rPr>
              <a:t>param-1:type-1, </a:t>
            </a:r>
          </a:p>
          <a:p>
            <a:pPr marL="795338" lvl="1">
              <a:lnSpc>
                <a:spcPct val="110000"/>
              </a:lnSpc>
              <a:buFontTx/>
              <a:buNone/>
            </a:pPr>
            <a:r>
              <a:rPr lang="en-US" altLang="en-US" sz="2000" i="1">
                <a:solidFill>
                  <a:schemeClr val="tx2"/>
                </a:solidFill>
              </a:rPr>
              <a:t>param-2:type-2,</a:t>
            </a:r>
          </a:p>
          <a:p>
            <a:pPr marL="795338" lvl="1">
              <a:lnSpc>
                <a:spcPct val="110000"/>
              </a:lnSpc>
              <a:buFontTx/>
              <a:buNone/>
            </a:pPr>
            <a:r>
              <a:rPr lang="en-US" altLang="en-US" sz="2000" i="1">
                <a:solidFill>
                  <a:schemeClr val="tx2"/>
                </a:solidFill>
              </a:rPr>
              <a:t>. . ., </a:t>
            </a:r>
          </a:p>
          <a:p>
            <a:pPr marL="795338" lvl="1">
              <a:lnSpc>
                <a:spcPct val="110000"/>
              </a:lnSpc>
              <a:buFontTx/>
              <a:buNone/>
            </a:pPr>
            <a:r>
              <a:rPr lang="en-US" altLang="en-US" sz="2000" i="1">
                <a:solidFill>
                  <a:schemeClr val="tx2"/>
                </a:solidFill>
              </a:rPr>
              <a:t>param-n:type-n</a:t>
            </a:r>
            <a:endParaRPr lang="en-US" altLang="en-US" sz="2000"/>
          </a:p>
        </p:txBody>
      </p:sp>
      <p:sp>
        <p:nvSpPr>
          <p:cNvPr id="139268" name="Line 4"/>
          <p:cNvSpPr>
            <a:spLocks noChangeShapeType="1"/>
          </p:cNvSpPr>
          <p:nvPr/>
        </p:nvSpPr>
        <p:spPr bwMode="auto">
          <a:xfrm flipH="1">
            <a:off x="2971800" y="21336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139269" name="Text Box 5"/>
          <p:cNvSpPr txBox="1">
            <a:spLocks noChangeArrowheads="1"/>
          </p:cNvSpPr>
          <p:nvPr/>
        </p:nvSpPr>
        <p:spPr bwMode="auto">
          <a:xfrm>
            <a:off x="4648200" y="1876425"/>
            <a:ext cx="2362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600" b="0"/>
              <a:t>comma required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4768EA86-7763-4C5A-BF0D-CCFEF473F33E}" type="slidenum">
              <a:rPr lang="en-US" altLang="en-US"/>
              <a:pPr/>
              <a:t>65</a:t>
            </a:fld>
            <a:endParaRPr lang="en-US" altLang="en-US"/>
          </a:p>
        </p:txBody>
      </p:sp>
      <p:sp>
        <p:nvSpPr>
          <p:cNvPr id="115714" name="Rectangle 2"/>
          <p:cNvSpPr>
            <a:spLocks noGrp="1" noChangeArrowheads="1"/>
          </p:cNvSpPr>
          <p:nvPr>
            <p:ph type="title"/>
          </p:nvPr>
        </p:nvSpPr>
        <p:spPr/>
        <p:txBody>
          <a:bodyPr/>
          <a:lstStyle/>
          <a:p>
            <a:r>
              <a:rPr lang="en-US" altLang="en-US"/>
              <a:t>AddTwo Procedure</a:t>
            </a:r>
            <a:r>
              <a:rPr lang="en-US" altLang="en-US" sz="2400"/>
              <a:t>  (1 of 2)</a:t>
            </a:r>
          </a:p>
        </p:txBody>
      </p:sp>
      <p:sp>
        <p:nvSpPr>
          <p:cNvPr id="115715" name="Text Box 3"/>
          <p:cNvSpPr txBox="1">
            <a:spLocks noChangeArrowheads="1"/>
          </p:cNvSpPr>
          <p:nvPr/>
        </p:nvSpPr>
        <p:spPr bwMode="auto">
          <a:xfrm>
            <a:off x="2667000" y="2209800"/>
            <a:ext cx="4114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a:latin typeface="Courier New" pitchFamily="49" charset="0"/>
              </a:rPr>
              <a:t>AddTwo PROC,</a:t>
            </a:r>
          </a:p>
          <a:p>
            <a:pPr>
              <a:lnSpc>
                <a:spcPct val="50000"/>
              </a:lnSpc>
              <a:spcBef>
                <a:spcPct val="50000"/>
              </a:spcBef>
            </a:pPr>
            <a:r>
              <a:rPr lang="en-US" altLang="en-US" sz="1800">
                <a:latin typeface="Courier New" pitchFamily="49" charset="0"/>
              </a:rPr>
              <a:t>	val1:DWORD, val2:DWORD</a:t>
            </a:r>
          </a:p>
          <a:p>
            <a:pPr>
              <a:lnSpc>
                <a:spcPct val="50000"/>
              </a:lnSpc>
              <a:spcBef>
                <a:spcPct val="50000"/>
              </a:spcBef>
            </a:pPr>
            <a:endParaRPr lang="en-US" altLang="en-US" sz="1800">
              <a:latin typeface="Courier New" pitchFamily="49" charset="0"/>
            </a:endParaRPr>
          </a:p>
          <a:p>
            <a:pPr>
              <a:lnSpc>
                <a:spcPct val="50000"/>
              </a:lnSpc>
              <a:spcBef>
                <a:spcPct val="50000"/>
              </a:spcBef>
            </a:pPr>
            <a:r>
              <a:rPr lang="en-US" altLang="en-US" sz="1800">
                <a:latin typeface="Courier New" pitchFamily="49" charset="0"/>
              </a:rPr>
              <a:t>	mov eax,val1</a:t>
            </a:r>
          </a:p>
          <a:p>
            <a:pPr>
              <a:lnSpc>
                <a:spcPct val="50000"/>
              </a:lnSpc>
              <a:spcBef>
                <a:spcPct val="50000"/>
              </a:spcBef>
            </a:pPr>
            <a:r>
              <a:rPr lang="en-US" altLang="en-US" sz="1800">
                <a:latin typeface="Courier New" pitchFamily="49" charset="0"/>
              </a:rPr>
              <a:t>	add eax,val2</a:t>
            </a:r>
          </a:p>
          <a:p>
            <a:pPr>
              <a:lnSpc>
                <a:spcPct val="50000"/>
              </a:lnSpc>
              <a:spcBef>
                <a:spcPct val="50000"/>
              </a:spcBef>
            </a:pPr>
            <a:endParaRPr lang="en-US" altLang="en-US" sz="1800">
              <a:latin typeface="Courier New" pitchFamily="49" charset="0"/>
            </a:endParaRPr>
          </a:p>
          <a:p>
            <a:pPr>
              <a:lnSpc>
                <a:spcPct val="50000"/>
              </a:lnSpc>
              <a:spcBef>
                <a:spcPct val="50000"/>
              </a:spcBef>
            </a:pPr>
            <a:r>
              <a:rPr lang="en-US" altLang="en-US" sz="1800">
                <a:latin typeface="Courier New" pitchFamily="49" charset="0"/>
              </a:rPr>
              <a:t>	ret</a:t>
            </a:r>
          </a:p>
          <a:p>
            <a:pPr>
              <a:lnSpc>
                <a:spcPct val="50000"/>
              </a:lnSpc>
              <a:spcBef>
                <a:spcPct val="50000"/>
              </a:spcBef>
            </a:pPr>
            <a:r>
              <a:rPr lang="en-US" altLang="en-US" sz="1800">
                <a:latin typeface="Courier New" pitchFamily="49" charset="0"/>
              </a:rPr>
              <a:t>AddTwo ENDP</a:t>
            </a:r>
          </a:p>
        </p:txBody>
      </p:sp>
      <p:sp>
        <p:nvSpPr>
          <p:cNvPr id="115718" name="Text Box 6"/>
          <p:cNvSpPr txBox="1">
            <a:spLocks noChangeArrowheads="1"/>
          </p:cNvSpPr>
          <p:nvPr/>
        </p:nvSpPr>
        <p:spPr bwMode="auto">
          <a:xfrm>
            <a:off x="8382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90513" indent="-290513">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b="0">
                <a:latin typeface="Arial" charset="0"/>
              </a:rPr>
              <a:t>The AddTwo procedure receives two integers and returns their sum in EAX.</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F62A6746-E0E4-4BCC-81BC-B9AD97D1B2D0}" type="slidenum">
              <a:rPr lang="en-US" altLang="en-US"/>
              <a:pPr/>
              <a:t>66</a:t>
            </a:fld>
            <a:endParaRPr lang="en-US" altLang="en-US"/>
          </a:p>
        </p:txBody>
      </p:sp>
      <p:sp>
        <p:nvSpPr>
          <p:cNvPr id="138242" name="Rectangle 2"/>
          <p:cNvSpPr>
            <a:spLocks noGrp="1" noChangeArrowheads="1"/>
          </p:cNvSpPr>
          <p:nvPr>
            <p:ph type="title"/>
          </p:nvPr>
        </p:nvSpPr>
        <p:spPr/>
        <p:txBody>
          <a:bodyPr/>
          <a:lstStyle/>
          <a:p>
            <a:r>
              <a:rPr lang="en-US" altLang="en-US"/>
              <a:t>PROC Examples</a:t>
            </a:r>
            <a:r>
              <a:rPr lang="en-US" altLang="en-US" sz="2400"/>
              <a:t>  (2 of 3)</a:t>
            </a:r>
          </a:p>
        </p:txBody>
      </p:sp>
      <p:sp>
        <p:nvSpPr>
          <p:cNvPr id="138244" name="Text Box 4"/>
          <p:cNvSpPr txBox="1">
            <a:spLocks noChangeArrowheads="1"/>
          </p:cNvSpPr>
          <p:nvPr/>
        </p:nvSpPr>
        <p:spPr bwMode="auto">
          <a:xfrm>
            <a:off x="1676400" y="2362200"/>
            <a:ext cx="5867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568325" algn="l"/>
                <a:tab pos="3657600" algn="l"/>
                <a:tab pos="4114800" algn="l"/>
              </a:tabLst>
              <a:defRPr sz="2400">
                <a:solidFill>
                  <a:schemeClr val="tx1"/>
                </a:solidFill>
                <a:latin typeface="Times New Roman" pitchFamily="18" charset="0"/>
              </a:defRPr>
            </a:lvl1pPr>
            <a:lvl2pPr>
              <a:tabLst>
                <a:tab pos="568325" algn="l"/>
                <a:tab pos="3657600" algn="l"/>
                <a:tab pos="4114800" algn="l"/>
              </a:tabLst>
              <a:defRPr sz="2400">
                <a:solidFill>
                  <a:schemeClr val="tx1"/>
                </a:solidFill>
                <a:latin typeface="Times New Roman" pitchFamily="18" charset="0"/>
              </a:defRPr>
            </a:lvl2pPr>
            <a:lvl3pPr>
              <a:tabLst>
                <a:tab pos="568325" algn="l"/>
                <a:tab pos="3657600" algn="l"/>
                <a:tab pos="4114800" algn="l"/>
              </a:tabLst>
              <a:defRPr sz="2400">
                <a:solidFill>
                  <a:schemeClr val="tx1"/>
                </a:solidFill>
                <a:latin typeface="Times New Roman" pitchFamily="18" charset="0"/>
              </a:defRPr>
            </a:lvl3pPr>
            <a:lvl4pPr>
              <a:tabLst>
                <a:tab pos="568325" algn="l"/>
                <a:tab pos="3657600" algn="l"/>
                <a:tab pos="4114800" algn="l"/>
              </a:tabLst>
              <a:defRPr sz="2400">
                <a:solidFill>
                  <a:schemeClr val="tx1"/>
                </a:solidFill>
                <a:latin typeface="Times New Roman" pitchFamily="18" charset="0"/>
              </a:defRPr>
            </a:lvl4pPr>
            <a:lvl5pPr>
              <a:tabLst>
                <a:tab pos="568325"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568325"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568325"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568325"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568325"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a:latin typeface="Courier New" pitchFamily="49" charset="0"/>
              </a:rPr>
              <a:t>FillArray PROC,</a:t>
            </a:r>
          </a:p>
          <a:p>
            <a:pPr>
              <a:lnSpc>
                <a:spcPct val="50000"/>
              </a:lnSpc>
              <a:spcBef>
                <a:spcPct val="50000"/>
              </a:spcBef>
            </a:pPr>
            <a:r>
              <a:rPr lang="en-US" altLang="en-US" sz="1800">
                <a:latin typeface="Courier New" pitchFamily="49" charset="0"/>
              </a:rPr>
              <a:t>	pArray:PTR BYTE, fillVal:BYTE</a:t>
            </a:r>
          </a:p>
          <a:p>
            <a:pPr>
              <a:lnSpc>
                <a:spcPct val="50000"/>
              </a:lnSpc>
              <a:spcBef>
                <a:spcPct val="50000"/>
              </a:spcBef>
            </a:pPr>
            <a:r>
              <a:rPr lang="en-US" altLang="en-US" sz="1800">
                <a:latin typeface="Courier New" pitchFamily="49" charset="0"/>
              </a:rPr>
              <a:t>	arraySize:DWORD</a:t>
            </a:r>
          </a:p>
          <a:p>
            <a:pPr>
              <a:lnSpc>
                <a:spcPct val="50000"/>
              </a:lnSpc>
              <a:spcBef>
                <a:spcPct val="50000"/>
              </a:spcBef>
            </a:pPr>
            <a:endParaRPr lang="en-US" altLang="en-US" sz="1800">
              <a:latin typeface="Courier New" pitchFamily="49" charset="0"/>
            </a:endParaRPr>
          </a:p>
          <a:p>
            <a:pPr>
              <a:lnSpc>
                <a:spcPct val="50000"/>
              </a:lnSpc>
              <a:spcBef>
                <a:spcPct val="50000"/>
              </a:spcBef>
            </a:pPr>
            <a:r>
              <a:rPr lang="en-US" altLang="en-US" sz="1800">
                <a:latin typeface="Courier New" pitchFamily="49" charset="0"/>
              </a:rPr>
              <a:t>	mov ecx,arraySize</a:t>
            </a:r>
          </a:p>
          <a:p>
            <a:pPr>
              <a:lnSpc>
                <a:spcPct val="50000"/>
              </a:lnSpc>
              <a:spcBef>
                <a:spcPct val="50000"/>
              </a:spcBef>
            </a:pPr>
            <a:r>
              <a:rPr lang="en-US" altLang="en-US" sz="1800">
                <a:latin typeface="Courier New" pitchFamily="49" charset="0"/>
              </a:rPr>
              <a:t>	mov esi,pArray</a:t>
            </a:r>
          </a:p>
          <a:p>
            <a:pPr>
              <a:lnSpc>
                <a:spcPct val="50000"/>
              </a:lnSpc>
              <a:spcBef>
                <a:spcPct val="50000"/>
              </a:spcBef>
            </a:pPr>
            <a:r>
              <a:rPr lang="en-US" altLang="en-US" sz="1800">
                <a:latin typeface="Courier New" pitchFamily="49" charset="0"/>
              </a:rPr>
              <a:t>	mov al,fillVal</a:t>
            </a:r>
          </a:p>
          <a:p>
            <a:pPr>
              <a:lnSpc>
                <a:spcPct val="50000"/>
              </a:lnSpc>
              <a:spcBef>
                <a:spcPct val="50000"/>
              </a:spcBef>
            </a:pPr>
            <a:r>
              <a:rPr lang="en-US" altLang="en-US" sz="1800">
                <a:latin typeface="Courier New" pitchFamily="49" charset="0"/>
              </a:rPr>
              <a:t>L1:	mov [esi],al</a:t>
            </a:r>
          </a:p>
          <a:p>
            <a:pPr>
              <a:lnSpc>
                <a:spcPct val="50000"/>
              </a:lnSpc>
              <a:spcBef>
                <a:spcPct val="50000"/>
              </a:spcBef>
            </a:pPr>
            <a:r>
              <a:rPr lang="en-US" altLang="en-US" sz="1800">
                <a:latin typeface="Courier New" pitchFamily="49" charset="0"/>
              </a:rPr>
              <a:t>	inc esi</a:t>
            </a:r>
          </a:p>
          <a:p>
            <a:pPr>
              <a:lnSpc>
                <a:spcPct val="50000"/>
              </a:lnSpc>
              <a:spcBef>
                <a:spcPct val="50000"/>
              </a:spcBef>
            </a:pPr>
            <a:r>
              <a:rPr lang="en-US" altLang="en-US" sz="1800">
                <a:latin typeface="Courier New" pitchFamily="49" charset="0"/>
              </a:rPr>
              <a:t>	loop L1</a:t>
            </a:r>
          </a:p>
          <a:p>
            <a:pPr>
              <a:lnSpc>
                <a:spcPct val="50000"/>
              </a:lnSpc>
              <a:spcBef>
                <a:spcPct val="50000"/>
              </a:spcBef>
            </a:pPr>
            <a:r>
              <a:rPr lang="en-US" altLang="en-US" sz="1800">
                <a:latin typeface="Courier New" pitchFamily="49" charset="0"/>
              </a:rPr>
              <a:t>	ret</a:t>
            </a:r>
          </a:p>
          <a:p>
            <a:pPr>
              <a:lnSpc>
                <a:spcPct val="50000"/>
              </a:lnSpc>
              <a:spcBef>
                <a:spcPct val="50000"/>
              </a:spcBef>
            </a:pPr>
            <a:r>
              <a:rPr lang="en-US" altLang="en-US" sz="1800">
                <a:latin typeface="Courier New" pitchFamily="49" charset="0"/>
              </a:rPr>
              <a:t>FillArray ENDP</a:t>
            </a:r>
          </a:p>
        </p:txBody>
      </p:sp>
      <p:sp>
        <p:nvSpPr>
          <p:cNvPr id="138246" name="Text Box 6"/>
          <p:cNvSpPr txBox="1">
            <a:spLocks noChangeArrowheads="1"/>
          </p:cNvSpPr>
          <p:nvPr/>
        </p:nvSpPr>
        <p:spPr bwMode="auto">
          <a:xfrm>
            <a:off x="838200" y="10668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b="0"/>
              <a:t>FillArray receives a pointer to an array of bytes, a single byte fill value that will be copied to each element of the array, and the size of the array.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box(in)">
                                      <p:cBhvr>
                                        <p:cTn id="7" dur="500"/>
                                        <p:tgtEl>
                                          <p:spTgt spid="13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C71AE4FB-2051-4703-A3A8-3FE763A267FA}" type="slidenum">
              <a:rPr lang="en-US" altLang="en-US"/>
              <a:pPr/>
              <a:t>67</a:t>
            </a:fld>
            <a:endParaRPr lang="en-US" altLang="en-US"/>
          </a:p>
        </p:txBody>
      </p:sp>
      <p:sp>
        <p:nvSpPr>
          <p:cNvPr id="116738" name="Rectangle 2"/>
          <p:cNvSpPr>
            <a:spLocks noGrp="1" noChangeArrowheads="1"/>
          </p:cNvSpPr>
          <p:nvPr>
            <p:ph type="title"/>
          </p:nvPr>
        </p:nvSpPr>
        <p:spPr/>
        <p:txBody>
          <a:bodyPr/>
          <a:lstStyle/>
          <a:p>
            <a:r>
              <a:rPr lang="en-US" altLang="en-US"/>
              <a:t>PROC Examples</a:t>
            </a:r>
            <a:r>
              <a:rPr lang="en-US" altLang="en-US" sz="2400"/>
              <a:t>  (3 of 3)</a:t>
            </a:r>
            <a:endParaRPr lang="en-US" altLang="en-US"/>
          </a:p>
        </p:txBody>
      </p:sp>
      <p:sp>
        <p:nvSpPr>
          <p:cNvPr id="116739" name="Text Box 3"/>
          <p:cNvSpPr txBox="1">
            <a:spLocks noChangeArrowheads="1"/>
          </p:cNvSpPr>
          <p:nvPr/>
        </p:nvSpPr>
        <p:spPr bwMode="auto">
          <a:xfrm>
            <a:off x="1143000" y="3657600"/>
            <a:ext cx="6019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a:latin typeface="Courier New" pitchFamily="49" charset="0"/>
              </a:rPr>
              <a:t>ReadFile PROC,</a:t>
            </a:r>
          </a:p>
          <a:p>
            <a:pPr>
              <a:lnSpc>
                <a:spcPct val="50000"/>
              </a:lnSpc>
              <a:spcBef>
                <a:spcPct val="50000"/>
              </a:spcBef>
            </a:pPr>
            <a:r>
              <a:rPr lang="en-US" altLang="en-US" sz="1800">
                <a:latin typeface="Courier New" pitchFamily="49" charset="0"/>
              </a:rPr>
              <a:t>	pBuffer:PTR BYTE</a:t>
            </a:r>
          </a:p>
          <a:p>
            <a:pPr>
              <a:lnSpc>
                <a:spcPct val="50000"/>
              </a:lnSpc>
              <a:spcBef>
                <a:spcPct val="50000"/>
              </a:spcBef>
            </a:pPr>
            <a:r>
              <a:rPr lang="en-US" altLang="en-US" sz="1800">
                <a:latin typeface="Courier New" pitchFamily="49" charset="0"/>
              </a:rPr>
              <a:t>	LOCAL fileHandle:DWORD</a:t>
            </a:r>
          </a:p>
          <a:p>
            <a:pPr>
              <a:lnSpc>
                <a:spcPct val="50000"/>
              </a:lnSpc>
              <a:spcBef>
                <a:spcPct val="50000"/>
              </a:spcBef>
            </a:pPr>
            <a:r>
              <a:rPr lang="en-US" altLang="en-US" sz="1800">
                <a:latin typeface="Courier New" pitchFamily="49" charset="0"/>
              </a:rPr>
              <a:t>	. . .</a:t>
            </a:r>
          </a:p>
          <a:p>
            <a:pPr>
              <a:lnSpc>
                <a:spcPct val="50000"/>
              </a:lnSpc>
              <a:spcBef>
                <a:spcPct val="50000"/>
              </a:spcBef>
            </a:pPr>
            <a:r>
              <a:rPr lang="en-US" altLang="en-US" sz="1800">
                <a:latin typeface="Courier New" pitchFamily="49" charset="0"/>
              </a:rPr>
              <a:t>ReadFile ENDP</a:t>
            </a:r>
          </a:p>
        </p:txBody>
      </p:sp>
      <p:sp>
        <p:nvSpPr>
          <p:cNvPr id="116741" name="Text Box 5"/>
          <p:cNvSpPr txBox="1">
            <a:spLocks noChangeArrowheads="1"/>
          </p:cNvSpPr>
          <p:nvPr/>
        </p:nvSpPr>
        <p:spPr bwMode="auto">
          <a:xfrm>
            <a:off x="1143000" y="1447800"/>
            <a:ext cx="5943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a:latin typeface="Courier New" pitchFamily="49" charset="0"/>
              </a:rPr>
              <a:t>Swap PROC,</a:t>
            </a:r>
          </a:p>
          <a:p>
            <a:pPr lvl="1">
              <a:lnSpc>
                <a:spcPct val="50000"/>
              </a:lnSpc>
              <a:spcBef>
                <a:spcPct val="50000"/>
              </a:spcBef>
            </a:pPr>
            <a:r>
              <a:rPr lang="en-US" altLang="en-US" sz="1800">
                <a:latin typeface="Courier New" pitchFamily="49" charset="0"/>
              </a:rPr>
              <a:t>pValX:PTR DWORD,</a:t>
            </a:r>
          </a:p>
          <a:p>
            <a:pPr lvl="1">
              <a:lnSpc>
                <a:spcPct val="50000"/>
              </a:lnSpc>
              <a:spcBef>
                <a:spcPct val="50000"/>
              </a:spcBef>
            </a:pPr>
            <a:r>
              <a:rPr lang="en-US" altLang="en-US" sz="1800">
                <a:latin typeface="Courier New" pitchFamily="49" charset="0"/>
              </a:rPr>
              <a:t>pValY:PTR DWORD</a:t>
            </a:r>
          </a:p>
          <a:p>
            <a:pPr lvl="1">
              <a:lnSpc>
                <a:spcPct val="50000"/>
              </a:lnSpc>
              <a:spcBef>
                <a:spcPct val="50000"/>
              </a:spcBef>
            </a:pPr>
            <a:r>
              <a:rPr lang="en-US" altLang="en-US" sz="1800">
                <a:latin typeface="Courier New" pitchFamily="49" charset="0"/>
              </a:rPr>
              <a:t>. . .</a:t>
            </a:r>
          </a:p>
          <a:p>
            <a:pPr>
              <a:lnSpc>
                <a:spcPct val="50000"/>
              </a:lnSpc>
              <a:spcBef>
                <a:spcPct val="50000"/>
              </a:spcBef>
            </a:pPr>
            <a:r>
              <a:rPr lang="en-US" altLang="en-US" sz="1800">
                <a:latin typeface="Courier New" pitchFamily="49" charset="0"/>
              </a:rPr>
              <a:t>Swap ENDP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animEffect transition="in" filter="box(in)">
                                      <p:cBhvr>
                                        <p:cTn id="7" dur="500"/>
                                        <p:tgtEl>
                                          <p:spTgt spid="116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5F5F1752-EC78-49CD-AB23-245F5FEBF68A}" type="slidenum">
              <a:rPr lang="en-US" altLang="en-US"/>
              <a:pPr/>
              <a:t>68</a:t>
            </a:fld>
            <a:endParaRPr lang="en-US" altLang="en-US"/>
          </a:p>
        </p:txBody>
      </p:sp>
      <p:sp>
        <p:nvSpPr>
          <p:cNvPr id="140290" name="Rectangle 2"/>
          <p:cNvSpPr>
            <a:spLocks noGrp="1" noChangeArrowheads="1"/>
          </p:cNvSpPr>
          <p:nvPr>
            <p:ph type="title"/>
          </p:nvPr>
        </p:nvSpPr>
        <p:spPr/>
        <p:txBody>
          <a:bodyPr/>
          <a:lstStyle/>
          <a:p>
            <a:r>
              <a:rPr lang="en-US" altLang="en-US"/>
              <a:t>PROTO Directive</a:t>
            </a:r>
          </a:p>
        </p:txBody>
      </p:sp>
      <p:sp>
        <p:nvSpPr>
          <p:cNvPr id="140291" name="Rectangle 3"/>
          <p:cNvSpPr>
            <a:spLocks noGrp="1" noChangeArrowheads="1"/>
          </p:cNvSpPr>
          <p:nvPr>
            <p:ph type="body" idx="1"/>
          </p:nvPr>
        </p:nvSpPr>
        <p:spPr>
          <a:xfrm>
            <a:off x="762000" y="1524000"/>
            <a:ext cx="7772400" cy="3581400"/>
          </a:xfrm>
        </p:spPr>
        <p:txBody>
          <a:bodyPr/>
          <a:lstStyle/>
          <a:p>
            <a:r>
              <a:rPr lang="en-US" altLang="en-US" dirty="0"/>
              <a:t>Creates a procedure </a:t>
            </a:r>
            <a:r>
              <a:rPr lang="en-US" altLang="en-US" dirty="0" smtClean="0"/>
              <a:t>prototype</a:t>
            </a:r>
          </a:p>
          <a:p>
            <a:endParaRPr lang="en-US" altLang="en-US" dirty="0"/>
          </a:p>
          <a:p>
            <a:r>
              <a:rPr lang="en-US" altLang="en-US" dirty="0"/>
              <a:t>Syntax:</a:t>
            </a:r>
          </a:p>
          <a:p>
            <a:pPr lvl="1"/>
            <a:r>
              <a:rPr lang="en-US" altLang="en-US" i="1" dirty="0">
                <a:solidFill>
                  <a:schemeClr val="tx2"/>
                </a:solidFill>
              </a:rPr>
              <a:t>label </a:t>
            </a:r>
            <a:r>
              <a:rPr lang="en-US" altLang="en-US" dirty="0">
                <a:solidFill>
                  <a:schemeClr val="tx2"/>
                </a:solidFill>
              </a:rPr>
              <a:t> PROTO  </a:t>
            </a:r>
            <a:r>
              <a:rPr lang="en-US" altLang="en-US" i="1" dirty="0" err="1" smtClean="0">
                <a:solidFill>
                  <a:schemeClr val="tx2"/>
                </a:solidFill>
              </a:rPr>
              <a:t>paramList</a:t>
            </a:r>
            <a:endParaRPr lang="en-US" altLang="en-US" i="1" dirty="0" smtClean="0">
              <a:solidFill>
                <a:schemeClr val="tx2"/>
              </a:solidFill>
            </a:endParaRPr>
          </a:p>
          <a:p>
            <a:pPr lvl="1"/>
            <a:endParaRPr lang="en-US" altLang="en-US" i="1" dirty="0">
              <a:solidFill>
                <a:schemeClr val="tx2"/>
              </a:solidFill>
            </a:endParaRPr>
          </a:p>
          <a:p>
            <a:r>
              <a:rPr lang="en-US" altLang="en-US" dirty="0"/>
              <a:t>Every procedure called by the INVOKE directive must have a </a:t>
            </a:r>
            <a:r>
              <a:rPr lang="en-US" altLang="en-US" dirty="0" smtClean="0"/>
              <a:t>prototype</a:t>
            </a:r>
          </a:p>
          <a:p>
            <a:endParaRPr lang="en-US" altLang="en-US" dirty="0"/>
          </a:p>
          <a:p>
            <a:r>
              <a:rPr lang="en-US" altLang="en-US" dirty="0"/>
              <a:t>A complete procedure definition can also serve as its own prototype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93C88A54-91B1-4D3F-A55F-D63484A3B7B6}" type="slidenum">
              <a:rPr lang="en-US" altLang="en-US"/>
              <a:pPr/>
              <a:t>69</a:t>
            </a:fld>
            <a:endParaRPr lang="en-US" altLang="en-US"/>
          </a:p>
        </p:txBody>
      </p:sp>
      <p:sp>
        <p:nvSpPr>
          <p:cNvPr id="117762" name="Rectangle 2"/>
          <p:cNvSpPr>
            <a:spLocks noGrp="1" noChangeArrowheads="1"/>
          </p:cNvSpPr>
          <p:nvPr>
            <p:ph type="title"/>
          </p:nvPr>
        </p:nvSpPr>
        <p:spPr/>
        <p:txBody>
          <a:bodyPr/>
          <a:lstStyle/>
          <a:p>
            <a:r>
              <a:rPr lang="en-US" altLang="en-US" dirty="0"/>
              <a:t>PROTO Directive</a:t>
            </a:r>
          </a:p>
        </p:txBody>
      </p:sp>
      <p:sp>
        <p:nvSpPr>
          <p:cNvPr id="117763" name="Rectangle 3"/>
          <p:cNvSpPr>
            <a:spLocks noGrp="1" noChangeArrowheads="1"/>
          </p:cNvSpPr>
          <p:nvPr>
            <p:ph type="body" idx="1"/>
          </p:nvPr>
        </p:nvSpPr>
        <p:spPr>
          <a:xfrm>
            <a:off x="685800" y="1143000"/>
            <a:ext cx="7924800" cy="1143000"/>
          </a:xfrm>
        </p:spPr>
        <p:txBody>
          <a:bodyPr/>
          <a:lstStyle/>
          <a:p>
            <a:pPr>
              <a:lnSpc>
                <a:spcPct val="110000"/>
              </a:lnSpc>
            </a:pPr>
            <a:r>
              <a:rPr lang="en-US" altLang="en-US" sz="2000" dirty="0"/>
              <a:t>Standard configuration: PROTO appears at top of the program listing, INVOKE appears in the code segment, and the procedure implementation occurs later in the program:</a:t>
            </a:r>
          </a:p>
        </p:txBody>
      </p:sp>
      <p:sp>
        <p:nvSpPr>
          <p:cNvPr id="117764" name="Text Box 4"/>
          <p:cNvSpPr txBox="1">
            <a:spLocks noChangeArrowheads="1"/>
          </p:cNvSpPr>
          <p:nvPr/>
        </p:nvSpPr>
        <p:spPr bwMode="auto">
          <a:xfrm>
            <a:off x="1219200" y="2590800"/>
            <a:ext cx="7086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681288" algn="l"/>
              </a:tabLst>
              <a:defRPr sz="2400">
                <a:solidFill>
                  <a:schemeClr val="tx1"/>
                </a:solidFill>
                <a:latin typeface="Times New Roman" pitchFamily="18" charset="0"/>
              </a:defRPr>
            </a:lvl1pPr>
            <a:lvl2pPr>
              <a:tabLst>
                <a:tab pos="457200" algn="l"/>
                <a:tab pos="2681288" algn="l"/>
              </a:tabLst>
              <a:defRPr sz="2400">
                <a:solidFill>
                  <a:schemeClr val="tx1"/>
                </a:solidFill>
                <a:latin typeface="Times New Roman" pitchFamily="18" charset="0"/>
              </a:defRPr>
            </a:lvl2pPr>
            <a:lvl3pPr>
              <a:tabLst>
                <a:tab pos="457200" algn="l"/>
                <a:tab pos="2681288" algn="l"/>
              </a:tabLst>
              <a:defRPr sz="2400">
                <a:solidFill>
                  <a:schemeClr val="tx1"/>
                </a:solidFill>
                <a:latin typeface="Times New Roman" pitchFamily="18" charset="0"/>
              </a:defRPr>
            </a:lvl3pPr>
            <a:lvl4pPr>
              <a:tabLst>
                <a:tab pos="457200" algn="l"/>
                <a:tab pos="2681288" algn="l"/>
              </a:tabLst>
              <a:defRPr sz="2400">
                <a:solidFill>
                  <a:schemeClr val="tx1"/>
                </a:solidFill>
                <a:latin typeface="Times New Roman" pitchFamily="18" charset="0"/>
              </a:defRPr>
            </a:lvl4pPr>
            <a:lvl5pPr>
              <a:tabLst>
                <a:tab pos="457200" algn="l"/>
                <a:tab pos="2681288" algn="l"/>
              </a:tabLst>
              <a:defRPr sz="2400">
                <a:solidFill>
                  <a:schemeClr val="tx1"/>
                </a:solidFill>
                <a:latin typeface="Times New Roman" pitchFamily="18" charset="0"/>
              </a:defRPr>
            </a:lvl5pPr>
            <a:lvl6pPr fontAlgn="base">
              <a:spcBef>
                <a:spcPct val="0"/>
              </a:spcBef>
              <a:spcAft>
                <a:spcPct val="0"/>
              </a:spcAft>
              <a:tabLst>
                <a:tab pos="457200" algn="l"/>
                <a:tab pos="2681288" algn="l"/>
              </a:tabLst>
              <a:defRPr sz="2400">
                <a:solidFill>
                  <a:schemeClr val="tx1"/>
                </a:solidFill>
                <a:latin typeface="Times New Roman" pitchFamily="18" charset="0"/>
              </a:defRPr>
            </a:lvl6pPr>
            <a:lvl7pPr fontAlgn="base">
              <a:spcBef>
                <a:spcPct val="0"/>
              </a:spcBef>
              <a:spcAft>
                <a:spcPct val="0"/>
              </a:spcAft>
              <a:tabLst>
                <a:tab pos="457200" algn="l"/>
                <a:tab pos="2681288" algn="l"/>
              </a:tabLst>
              <a:defRPr sz="2400">
                <a:solidFill>
                  <a:schemeClr val="tx1"/>
                </a:solidFill>
                <a:latin typeface="Times New Roman" pitchFamily="18" charset="0"/>
              </a:defRPr>
            </a:lvl7pPr>
            <a:lvl8pPr fontAlgn="base">
              <a:spcBef>
                <a:spcPct val="0"/>
              </a:spcBef>
              <a:spcAft>
                <a:spcPct val="0"/>
              </a:spcAft>
              <a:tabLst>
                <a:tab pos="457200" algn="l"/>
                <a:tab pos="2681288" algn="l"/>
              </a:tabLst>
              <a:defRPr sz="2400">
                <a:solidFill>
                  <a:schemeClr val="tx1"/>
                </a:solidFill>
                <a:latin typeface="Times New Roman" pitchFamily="18" charset="0"/>
              </a:defRPr>
            </a:lvl8pPr>
            <a:lvl9pPr fontAlgn="base">
              <a:spcBef>
                <a:spcPct val="0"/>
              </a:spcBef>
              <a:spcAft>
                <a:spcPct val="0"/>
              </a:spcAft>
              <a:tabLst>
                <a:tab pos="457200" algn="l"/>
                <a:tab pos="2681288" algn="l"/>
              </a:tabLst>
              <a:defRPr sz="2400">
                <a:solidFill>
                  <a:schemeClr val="tx1"/>
                </a:solidFill>
                <a:latin typeface="Times New Roman" pitchFamily="18" charset="0"/>
              </a:defRPr>
            </a:lvl9pPr>
          </a:lstStyle>
          <a:p>
            <a:pPr>
              <a:lnSpc>
                <a:spcPct val="50000"/>
              </a:lnSpc>
              <a:spcBef>
                <a:spcPct val="50000"/>
              </a:spcBef>
            </a:pPr>
            <a:r>
              <a:rPr lang="en-US" altLang="en-US" sz="1800" dirty="0" err="1">
                <a:latin typeface="Courier New" pitchFamily="49" charset="0"/>
              </a:rPr>
              <a:t>MySub</a:t>
            </a:r>
            <a:r>
              <a:rPr lang="en-US" altLang="en-US" sz="1800" dirty="0">
                <a:latin typeface="Courier New" pitchFamily="49" charset="0"/>
              </a:rPr>
              <a:t> PROTO  	; procedure prototype</a:t>
            </a:r>
          </a:p>
          <a:p>
            <a:pPr>
              <a:lnSpc>
                <a:spcPct val="50000"/>
              </a:lnSpc>
              <a:spcBef>
                <a:spcPct val="50000"/>
              </a:spcBef>
            </a:pPr>
            <a:endParaRPr lang="en-US" altLang="en-US" sz="1800" dirty="0">
              <a:latin typeface="Courier New" pitchFamily="49" charset="0"/>
            </a:endParaRPr>
          </a:p>
          <a:p>
            <a:pPr>
              <a:lnSpc>
                <a:spcPct val="50000"/>
              </a:lnSpc>
              <a:spcBef>
                <a:spcPct val="50000"/>
              </a:spcBef>
            </a:pPr>
            <a:r>
              <a:rPr lang="en-US" altLang="en-US" sz="1800" dirty="0">
                <a:latin typeface="Courier New" pitchFamily="49" charset="0"/>
              </a:rPr>
              <a:t>.code</a:t>
            </a:r>
          </a:p>
          <a:p>
            <a:pPr>
              <a:lnSpc>
                <a:spcPct val="50000"/>
              </a:lnSpc>
              <a:spcBef>
                <a:spcPct val="50000"/>
              </a:spcBef>
            </a:pPr>
            <a:r>
              <a:rPr lang="en-US" altLang="en-US" sz="1800" dirty="0">
                <a:latin typeface="Courier New" pitchFamily="49" charset="0"/>
              </a:rPr>
              <a:t>INVOKE </a:t>
            </a:r>
            <a:r>
              <a:rPr lang="en-US" altLang="en-US" sz="1800" dirty="0" err="1">
                <a:latin typeface="Courier New" pitchFamily="49" charset="0"/>
              </a:rPr>
              <a:t>MySub</a:t>
            </a:r>
            <a:r>
              <a:rPr lang="en-US" altLang="en-US" sz="1800" dirty="0">
                <a:latin typeface="Courier New" pitchFamily="49" charset="0"/>
              </a:rPr>
              <a:t> 	; procedure call</a:t>
            </a:r>
          </a:p>
          <a:p>
            <a:pPr>
              <a:lnSpc>
                <a:spcPct val="50000"/>
              </a:lnSpc>
              <a:spcBef>
                <a:spcPct val="50000"/>
              </a:spcBef>
            </a:pPr>
            <a:endParaRPr lang="en-US" altLang="en-US" sz="1800" dirty="0">
              <a:latin typeface="Courier New" pitchFamily="49" charset="0"/>
            </a:endParaRPr>
          </a:p>
          <a:p>
            <a:pPr>
              <a:lnSpc>
                <a:spcPct val="50000"/>
              </a:lnSpc>
              <a:spcBef>
                <a:spcPct val="50000"/>
              </a:spcBef>
            </a:pPr>
            <a:endParaRPr lang="en-US" altLang="en-US" sz="1800" dirty="0">
              <a:latin typeface="Courier New" pitchFamily="49" charset="0"/>
            </a:endParaRPr>
          </a:p>
          <a:p>
            <a:pPr>
              <a:lnSpc>
                <a:spcPct val="50000"/>
              </a:lnSpc>
              <a:spcBef>
                <a:spcPct val="50000"/>
              </a:spcBef>
            </a:pPr>
            <a:r>
              <a:rPr lang="en-US" altLang="en-US" sz="1800" dirty="0" err="1">
                <a:latin typeface="Courier New" pitchFamily="49" charset="0"/>
              </a:rPr>
              <a:t>MySub</a:t>
            </a:r>
            <a:r>
              <a:rPr lang="en-US" altLang="en-US" sz="1800" dirty="0">
                <a:latin typeface="Courier New" pitchFamily="49" charset="0"/>
              </a:rPr>
              <a:t> PROC 	; procedure implementation</a:t>
            </a:r>
          </a:p>
          <a:p>
            <a:pPr>
              <a:lnSpc>
                <a:spcPct val="50000"/>
              </a:lnSpc>
              <a:spcBef>
                <a:spcPct val="50000"/>
              </a:spcBef>
            </a:pPr>
            <a:r>
              <a:rPr lang="en-US" altLang="en-US" sz="1800" dirty="0">
                <a:latin typeface="Courier New" pitchFamily="49" charset="0"/>
              </a:rPr>
              <a:t>	.</a:t>
            </a:r>
          </a:p>
          <a:p>
            <a:pPr>
              <a:lnSpc>
                <a:spcPct val="50000"/>
              </a:lnSpc>
              <a:spcBef>
                <a:spcPct val="50000"/>
              </a:spcBef>
            </a:pPr>
            <a:r>
              <a:rPr lang="en-US" altLang="en-US" sz="1800" dirty="0">
                <a:latin typeface="Courier New" pitchFamily="49" charset="0"/>
              </a:rPr>
              <a:t>	.</a:t>
            </a:r>
          </a:p>
          <a:p>
            <a:pPr>
              <a:lnSpc>
                <a:spcPct val="50000"/>
              </a:lnSpc>
              <a:spcBef>
                <a:spcPct val="50000"/>
              </a:spcBef>
            </a:pPr>
            <a:r>
              <a:rPr lang="en-US" altLang="en-US" sz="1800" dirty="0" err="1">
                <a:latin typeface="Courier New" pitchFamily="49" charset="0"/>
              </a:rPr>
              <a:t>MySub</a:t>
            </a:r>
            <a:r>
              <a:rPr lang="en-US" altLang="en-US" sz="1800" dirty="0">
                <a:latin typeface="Courier New" pitchFamily="49" charset="0"/>
              </a:rPr>
              <a:t> ENDP</a:t>
            </a:r>
          </a:p>
          <a:p>
            <a:pPr>
              <a:lnSpc>
                <a:spcPct val="50000"/>
              </a:lnSpc>
              <a:spcBef>
                <a:spcPct val="50000"/>
              </a:spcBef>
            </a:pPr>
            <a:endParaRPr lang="en-US" altLang="en-US" sz="1800" dirty="0">
              <a:latin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02517E80-5184-4B34-AC53-636762F8D57B}" type="slidenum">
              <a:rPr lang="en-US" altLang="en-US">
                <a:solidFill>
                  <a:srgbClr val="FFFFFF"/>
                </a:solidFill>
              </a:rPr>
              <a:pPr/>
              <a:t>7</a:t>
            </a:fld>
            <a:endParaRPr lang="en-US" altLang="en-US">
              <a:solidFill>
                <a:srgbClr val="FFFFFF"/>
              </a:solidFill>
            </a:endParaRPr>
          </a:p>
        </p:txBody>
      </p:sp>
      <p:sp>
        <p:nvSpPr>
          <p:cNvPr id="96258" name="Rectangle 2"/>
          <p:cNvSpPr>
            <a:spLocks noGrp="1" noChangeArrowheads="1"/>
          </p:cNvSpPr>
          <p:nvPr>
            <p:ph type="title"/>
          </p:nvPr>
        </p:nvSpPr>
        <p:spPr/>
        <p:txBody>
          <a:bodyPr/>
          <a:lstStyle/>
          <a:p>
            <a:r>
              <a:rPr lang="en-US" altLang="en-US"/>
              <a:t>Accessing Stack Parameters (C/C++)</a:t>
            </a:r>
          </a:p>
        </p:txBody>
      </p:sp>
      <p:sp>
        <p:nvSpPr>
          <p:cNvPr id="96259" name="Rectangle 3"/>
          <p:cNvSpPr>
            <a:spLocks noGrp="1" noChangeArrowheads="1"/>
          </p:cNvSpPr>
          <p:nvPr>
            <p:ph type="body" idx="1"/>
          </p:nvPr>
        </p:nvSpPr>
        <p:spPr>
          <a:xfrm>
            <a:off x="685800" y="1371599"/>
            <a:ext cx="7772400" cy="4524375"/>
          </a:xfrm>
        </p:spPr>
        <p:txBody>
          <a:bodyPr/>
          <a:lstStyle/>
          <a:p>
            <a:pPr>
              <a:lnSpc>
                <a:spcPct val="110000"/>
              </a:lnSpc>
            </a:pPr>
            <a:r>
              <a:rPr lang="en-US" altLang="en-US" dirty="0"/>
              <a:t>C and C++ functions access stack parameters using constant offsets from EBP</a:t>
            </a:r>
            <a:r>
              <a:rPr lang="en-US" altLang="en-US" baseline="30000" dirty="0"/>
              <a:t>1</a:t>
            </a:r>
            <a:r>
              <a:rPr lang="en-US" altLang="en-US" dirty="0"/>
              <a:t>.</a:t>
            </a:r>
          </a:p>
          <a:p>
            <a:pPr lvl="1">
              <a:lnSpc>
                <a:spcPct val="110000"/>
              </a:lnSpc>
            </a:pPr>
            <a:r>
              <a:rPr lang="en-US" altLang="en-US" dirty="0"/>
              <a:t>Example: [</a:t>
            </a:r>
            <a:r>
              <a:rPr lang="en-US" altLang="en-US" dirty="0" err="1"/>
              <a:t>ebp</a:t>
            </a:r>
            <a:r>
              <a:rPr lang="en-US" altLang="en-US" dirty="0"/>
              <a:t> + 8]</a:t>
            </a:r>
          </a:p>
          <a:p>
            <a:pPr>
              <a:lnSpc>
                <a:spcPct val="110000"/>
              </a:lnSpc>
            </a:pPr>
            <a:endParaRPr lang="en-US" altLang="en-US" dirty="0" smtClean="0"/>
          </a:p>
          <a:p>
            <a:pPr>
              <a:lnSpc>
                <a:spcPct val="110000"/>
              </a:lnSpc>
            </a:pPr>
            <a:r>
              <a:rPr lang="en-US" altLang="en-US" dirty="0" smtClean="0"/>
              <a:t>EBP </a:t>
            </a:r>
            <a:r>
              <a:rPr lang="en-US" altLang="en-US" dirty="0"/>
              <a:t>is called the </a:t>
            </a:r>
            <a:r>
              <a:rPr lang="en-US" altLang="en-US" dirty="0">
                <a:solidFill>
                  <a:schemeClr val="tx2"/>
                </a:solidFill>
              </a:rPr>
              <a:t>base pointer</a:t>
            </a:r>
            <a:r>
              <a:rPr lang="en-US" altLang="en-US" dirty="0"/>
              <a:t> or </a:t>
            </a:r>
            <a:r>
              <a:rPr lang="en-US" altLang="en-US" dirty="0">
                <a:solidFill>
                  <a:schemeClr val="tx2"/>
                </a:solidFill>
              </a:rPr>
              <a:t>frame pointer</a:t>
            </a:r>
            <a:r>
              <a:rPr lang="en-US" altLang="en-US" dirty="0"/>
              <a:t> because it holds the base address of the stack frame.</a:t>
            </a:r>
          </a:p>
          <a:p>
            <a:pPr>
              <a:lnSpc>
                <a:spcPct val="110000"/>
              </a:lnSpc>
            </a:pPr>
            <a:endParaRPr lang="en-US" altLang="en-US" dirty="0" smtClean="0"/>
          </a:p>
          <a:p>
            <a:pPr>
              <a:lnSpc>
                <a:spcPct val="110000"/>
              </a:lnSpc>
            </a:pPr>
            <a:r>
              <a:rPr lang="en-US" altLang="en-US" dirty="0" smtClean="0"/>
              <a:t>EBP </a:t>
            </a:r>
            <a:r>
              <a:rPr lang="en-US" altLang="en-US" dirty="0"/>
              <a:t>does not change value during the function.</a:t>
            </a:r>
          </a:p>
          <a:p>
            <a:pPr>
              <a:lnSpc>
                <a:spcPct val="110000"/>
              </a:lnSpc>
            </a:pPr>
            <a:r>
              <a:rPr lang="en-US" altLang="en-US" dirty="0"/>
              <a:t>EBP must be restored to its original value when a function returns.</a:t>
            </a:r>
          </a:p>
        </p:txBody>
      </p:sp>
      <p:sp>
        <p:nvSpPr>
          <p:cNvPr id="96260" name="Text Box 4"/>
          <p:cNvSpPr txBox="1">
            <a:spLocks noChangeArrowheads="1"/>
          </p:cNvSpPr>
          <p:nvPr/>
        </p:nvSpPr>
        <p:spPr bwMode="auto">
          <a:xfrm>
            <a:off x="355600" y="5778500"/>
            <a:ext cx="76200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b="0" baseline="30000">
                <a:solidFill>
                  <a:srgbClr val="FFFFFF"/>
                </a:solidFill>
              </a:rPr>
              <a:t>1</a:t>
            </a:r>
            <a:r>
              <a:rPr lang="en-US" altLang="en-US" sz="1900" b="0">
                <a:solidFill>
                  <a:srgbClr val="FFFFFF"/>
                </a:solidFill>
              </a:rPr>
              <a:t> BP in Real-address mode</a:t>
            </a:r>
          </a:p>
        </p:txBody>
      </p:sp>
    </p:spTree>
    <p:extLst>
      <p:ext uri="{BB962C8B-B14F-4D97-AF65-F5344CB8AC3E}">
        <p14:creationId xmlns:p14="http://schemas.microsoft.com/office/powerpoint/2010/main" val="1281703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9C0C02DC-DDD9-40D8-B829-83672E22ECA7}" type="slidenum">
              <a:rPr lang="en-US" altLang="en-US"/>
              <a:pPr/>
              <a:t>70</a:t>
            </a:fld>
            <a:endParaRPr lang="en-US" altLang="en-US"/>
          </a:p>
        </p:txBody>
      </p:sp>
      <p:sp>
        <p:nvSpPr>
          <p:cNvPr id="118786" name="Rectangle 2"/>
          <p:cNvSpPr>
            <a:spLocks noGrp="1" noChangeArrowheads="1"/>
          </p:cNvSpPr>
          <p:nvPr>
            <p:ph type="title"/>
          </p:nvPr>
        </p:nvSpPr>
        <p:spPr/>
        <p:txBody>
          <a:bodyPr/>
          <a:lstStyle/>
          <a:p>
            <a:r>
              <a:rPr lang="en-US" altLang="en-US"/>
              <a:t>PROTO Example</a:t>
            </a:r>
          </a:p>
        </p:txBody>
      </p:sp>
      <p:sp>
        <p:nvSpPr>
          <p:cNvPr id="118787" name="Rectangle 3"/>
          <p:cNvSpPr>
            <a:spLocks noGrp="1" noChangeArrowheads="1"/>
          </p:cNvSpPr>
          <p:nvPr>
            <p:ph type="body" idx="1"/>
          </p:nvPr>
        </p:nvSpPr>
        <p:spPr>
          <a:xfrm>
            <a:off x="685800" y="1143000"/>
            <a:ext cx="8001000" cy="914400"/>
          </a:xfrm>
        </p:spPr>
        <p:txBody>
          <a:bodyPr/>
          <a:lstStyle/>
          <a:p>
            <a:r>
              <a:rPr lang="en-US" altLang="en-US"/>
              <a:t>Prototype for the ArraySum procedure, showing its parameter list:</a:t>
            </a:r>
          </a:p>
        </p:txBody>
      </p:sp>
      <p:sp>
        <p:nvSpPr>
          <p:cNvPr id="118788" name="Text Box 4"/>
          <p:cNvSpPr txBox="1">
            <a:spLocks noChangeArrowheads="1"/>
          </p:cNvSpPr>
          <p:nvPr/>
        </p:nvSpPr>
        <p:spPr bwMode="auto">
          <a:xfrm>
            <a:off x="1219200" y="2362200"/>
            <a:ext cx="7086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60775" algn="l"/>
              </a:tabLst>
              <a:defRPr sz="2400">
                <a:solidFill>
                  <a:schemeClr val="tx1"/>
                </a:solidFill>
                <a:latin typeface="Times New Roman" pitchFamily="18" charset="0"/>
              </a:defRPr>
            </a:lvl1pPr>
            <a:lvl2pPr>
              <a:tabLst>
                <a:tab pos="457200" algn="l"/>
                <a:tab pos="3660775" algn="l"/>
              </a:tabLst>
              <a:defRPr sz="2400">
                <a:solidFill>
                  <a:schemeClr val="tx1"/>
                </a:solidFill>
                <a:latin typeface="Times New Roman" pitchFamily="18" charset="0"/>
              </a:defRPr>
            </a:lvl2pPr>
            <a:lvl3pPr>
              <a:tabLst>
                <a:tab pos="457200" algn="l"/>
                <a:tab pos="3660775" algn="l"/>
              </a:tabLst>
              <a:defRPr sz="2400">
                <a:solidFill>
                  <a:schemeClr val="tx1"/>
                </a:solidFill>
                <a:latin typeface="Times New Roman" pitchFamily="18" charset="0"/>
              </a:defRPr>
            </a:lvl3pPr>
            <a:lvl4pPr>
              <a:tabLst>
                <a:tab pos="457200" algn="l"/>
                <a:tab pos="3660775" algn="l"/>
              </a:tabLst>
              <a:defRPr sz="2400">
                <a:solidFill>
                  <a:schemeClr val="tx1"/>
                </a:solidFill>
                <a:latin typeface="Times New Roman" pitchFamily="18" charset="0"/>
              </a:defRPr>
            </a:lvl4pPr>
            <a:lvl5pPr>
              <a:tabLst>
                <a:tab pos="457200" algn="l"/>
                <a:tab pos="3660775" algn="l"/>
              </a:tabLst>
              <a:defRPr sz="2400">
                <a:solidFill>
                  <a:schemeClr val="tx1"/>
                </a:solidFill>
                <a:latin typeface="Times New Roman" pitchFamily="18" charset="0"/>
              </a:defRPr>
            </a:lvl5pPr>
            <a:lvl6pPr fontAlgn="base">
              <a:spcBef>
                <a:spcPct val="0"/>
              </a:spcBef>
              <a:spcAft>
                <a:spcPct val="0"/>
              </a:spcAft>
              <a:tabLst>
                <a:tab pos="457200" algn="l"/>
                <a:tab pos="3660775" algn="l"/>
              </a:tabLst>
              <a:defRPr sz="2400">
                <a:solidFill>
                  <a:schemeClr val="tx1"/>
                </a:solidFill>
                <a:latin typeface="Times New Roman" pitchFamily="18" charset="0"/>
              </a:defRPr>
            </a:lvl6pPr>
            <a:lvl7pPr fontAlgn="base">
              <a:spcBef>
                <a:spcPct val="0"/>
              </a:spcBef>
              <a:spcAft>
                <a:spcPct val="0"/>
              </a:spcAft>
              <a:tabLst>
                <a:tab pos="457200" algn="l"/>
                <a:tab pos="3660775" algn="l"/>
              </a:tabLst>
              <a:defRPr sz="2400">
                <a:solidFill>
                  <a:schemeClr val="tx1"/>
                </a:solidFill>
                <a:latin typeface="Times New Roman" pitchFamily="18" charset="0"/>
              </a:defRPr>
            </a:lvl7pPr>
            <a:lvl8pPr fontAlgn="base">
              <a:spcBef>
                <a:spcPct val="0"/>
              </a:spcBef>
              <a:spcAft>
                <a:spcPct val="0"/>
              </a:spcAft>
              <a:tabLst>
                <a:tab pos="457200" algn="l"/>
                <a:tab pos="3660775" algn="l"/>
              </a:tabLst>
              <a:defRPr sz="2400">
                <a:solidFill>
                  <a:schemeClr val="tx1"/>
                </a:solidFill>
                <a:latin typeface="Times New Roman" pitchFamily="18" charset="0"/>
              </a:defRPr>
            </a:lvl8pPr>
            <a:lvl9pPr fontAlgn="base">
              <a:spcBef>
                <a:spcPct val="0"/>
              </a:spcBef>
              <a:spcAft>
                <a:spcPct val="0"/>
              </a:spcAft>
              <a:tabLst>
                <a:tab pos="457200" algn="l"/>
                <a:tab pos="3660775" algn="l"/>
              </a:tabLst>
              <a:defRPr sz="2400">
                <a:solidFill>
                  <a:schemeClr val="tx1"/>
                </a:solidFill>
                <a:latin typeface="Times New Roman" pitchFamily="18" charset="0"/>
              </a:defRPr>
            </a:lvl9pPr>
          </a:lstStyle>
          <a:p>
            <a:pPr>
              <a:lnSpc>
                <a:spcPct val="50000"/>
              </a:lnSpc>
              <a:spcBef>
                <a:spcPct val="50000"/>
              </a:spcBef>
            </a:pPr>
            <a:r>
              <a:rPr lang="en-US" altLang="en-US" sz="1800" dirty="0" err="1">
                <a:latin typeface="Courier New" pitchFamily="49" charset="0"/>
              </a:rPr>
              <a:t>ArraySum</a:t>
            </a:r>
            <a:r>
              <a:rPr lang="en-US" altLang="en-US" sz="1800" dirty="0">
                <a:latin typeface="Courier New" pitchFamily="49" charset="0"/>
              </a:rPr>
              <a:t> PROTO,</a:t>
            </a:r>
          </a:p>
          <a:p>
            <a:pPr>
              <a:lnSpc>
                <a:spcPct val="50000"/>
              </a:lnSpc>
              <a:spcBef>
                <a:spcPct val="50000"/>
              </a:spcBef>
            </a:pPr>
            <a:r>
              <a:rPr lang="en-US" altLang="en-US" sz="1800" dirty="0">
                <a:latin typeface="Courier New" pitchFamily="49" charset="0"/>
              </a:rPr>
              <a:t>	</a:t>
            </a:r>
            <a:r>
              <a:rPr lang="en-US" altLang="en-US" sz="1800" dirty="0" err="1">
                <a:latin typeface="Courier New" pitchFamily="49" charset="0"/>
              </a:rPr>
              <a:t>ptrArray:PTR</a:t>
            </a:r>
            <a:r>
              <a:rPr lang="en-US" altLang="en-US" sz="1800" dirty="0">
                <a:latin typeface="Courier New" pitchFamily="49" charset="0"/>
              </a:rPr>
              <a:t> DWORD,	; points to the array</a:t>
            </a:r>
          </a:p>
          <a:p>
            <a:pPr>
              <a:lnSpc>
                <a:spcPct val="50000"/>
              </a:lnSpc>
              <a:spcBef>
                <a:spcPct val="50000"/>
              </a:spcBef>
            </a:pPr>
            <a:r>
              <a:rPr lang="en-US" altLang="en-US" sz="1800" dirty="0">
                <a:latin typeface="Courier New" pitchFamily="49" charset="0"/>
              </a:rPr>
              <a:t>	</a:t>
            </a:r>
            <a:r>
              <a:rPr lang="en-US" altLang="en-US" sz="1800" dirty="0" err="1">
                <a:latin typeface="Courier New" pitchFamily="49" charset="0"/>
              </a:rPr>
              <a:t>szArray:DWORD</a:t>
            </a:r>
            <a:r>
              <a:rPr lang="en-US" altLang="en-US" sz="1800" dirty="0">
                <a:latin typeface="Courier New" pitchFamily="49" charset="0"/>
              </a:rPr>
              <a:t>	; array size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230DE497-E07E-4DFA-BDFE-F507DEAD9238}" type="slidenum">
              <a:rPr lang="en-US" altLang="en-US"/>
              <a:pPr/>
              <a:t>71</a:t>
            </a:fld>
            <a:endParaRPr lang="en-US" altLang="en-US"/>
          </a:p>
        </p:txBody>
      </p:sp>
      <p:sp>
        <p:nvSpPr>
          <p:cNvPr id="205826" name="Rectangle 2"/>
          <p:cNvSpPr>
            <a:spLocks noGrp="1" noChangeArrowheads="1"/>
          </p:cNvSpPr>
          <p:nvPr>
            <p:ph type="title"/>
          </p:nvPr>
        </p:nvSpPr>
        <p:spPr/>
        <p:txBody>
          <a:bodyPr/>
          <a:lstStyle/>
          <a:p>
            <a:r>
              <a:rPr lang="en-US" altLang="en-US"/>
              <a:t>Parameter Classifications</a:t>
            </a:r>
          </a:p>
        </p:txBody>
      </p:sp>
      <p:sp>
        <p:nvSpPr>
          <p:cNvPr id="205827" name="Rectangle 3"/>
          <p:cNvSpPr>
            <a:spLocks noGrp="1" noChangeArrowheads="1"/>
          </p:cNvSpPr>
          <p:nvPr>
            <p:ph type="body" idx="1"/>
          </p:nvPr>
        </p:nvSpPr>
        <p:spPr>
          <a:xfrm>
            <a:off x="685800" y="1143000"/>
            <a:ext cx="7772400" cy="1828800"/>
          </a:xfrm>
        </p:spPr>
        <p:txBody>
          <a:bodyPr/>
          <a:lstStyle/>
          <a:p>
            <a:r>
              <a:rPr lang="en-US" altLang="en-US" sz="2000" dirty="0"/>
              <a:t>An </a:t>
            </a:r>
            <a:r>
              <a:rPr lang="en-US" altLang="en-US" sz="2000" dirty="0">
                <a:solidFill>
                  <a:schemeClr val="tx2"/>
                </a:solidFill>
              </a:rPr>
              <a:t>input parameter</a:t>
            </a:r>
            <a:r>
              <a:rPr lang="en-US" altLang="en-US" sz="2000" dirty="0"/>
              <a:t> is data passed by a calling program to a procedure. </a:t>
            </a:r>
          </a:p>
          <a:p>
            <a:pPr lvl="1"/>
            <a:r>
              <a:rPr lang="en-US" altLang="en-US" sz="2000" dirty="0"/>
              <a:t>The called procedure is not expected to modify the corresponding parameter variable, and even if it does, the modification is confined to the procedure itself.</a:t>
            </a:r>
          </a:p>
        </p:txBody>
      </p:sp>
      <p:sp>
        <p:nvSpPr>
          <p:cNvPr id="205828" name="Text Box 4"/>
          <p:cNvSpPr txBox="1">
            <a:spLocks noChangeArrowheads="1"/>
          </p:cNvSpPr>
          <p:nvPr/>
        </p:nvSpPr>
        <p:spPr bwMode="auto">
          <a:xfrm>
            <a:off x="685800" y="4419600"/>
            <a:ext cx="82296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341313" indent="-341313">
              <a:defRPr sz="2400">
                <a:solidFill>
                  <a:schemeClr val="tx1"/>
                </a:solidFill>
                <a:latin typeface="Times New Roman" pitchFamily="18" charset="0"/>
              </a:defRPr>
            </a:lvl1pPr>
            <a:lvl2pPr marL="739775" indent="-28257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buFontTx/>
              <a:buChar char="•"/>
            </a:pPr>
            <a:r>
              <a:rPr lang="en-US" altLang="en-US" sz="2000" b="0" dirty="0">
                <a:latin typeface="Arial" charset="0"/>
              </a:rPr>
              <a:t>An </a:t>
            </a:r>
            <a:r>
              <a:rPr lang="en-US" altLang="en-US" sz="2000" b="0" dirty="0">
                <a:solidFill>
                  <a:schemeClr val="tx2"/>
                </a:solidFill>
                <a:latin typeface="Arial" charset="0"/>
              </a:rPr>
              <a:t>input-output parameter</a:t>
            </a:r>
            <a:r>
              <a:rPr lang="en-US" altLang="en-US" sz="2000" b="0" dirty="0">
                <a:latin typeface="Arial" charset="0"/>
              </a:rPr>
              <a:t> is a pointer to a variable containing input that will be both used and modified by the procedure. </a:t>
            </a:r>
          </a:p>
          <a:p>
            <a:pPr lvl="1">
              <a:spcBef>
                <a:spcPct val="20000"/>
              </a:spcBef>
              <a:buClr>
                <a:schemeClr val="tx1"/>
              </a:buClr>
              <a:buFontTx/>
              <a:buChar char="•"/>
            </a:pPr>
            <a:r>
              <a:rPr lang="en-US" altLang="en-US" sz="2000" b="0" dirty="0">
                <a:latin typeface="Arial" charset="0"/>
              </a:rPr>
              <a:t>The variable passed by the calling program is modified.</a:t>
            </a:r>
            <a:endParaRPr lang="en-US" altLang="en-US" sz="2100" dirty="0">
              <a:latin typeface="Arial" charset="0"/>
            </a:endParaRPr>
          </a:p>
        </p:txBody>
      </p:sp>
      <p:sp>
        <p:nvSpPr>
          <p:cNvPr id="205829" name="Rectangle 5"/>
          <p:cNvSpPr>
            <a:spLocks noChangeArrowheads="1"/>
          </p:cNvSpPr>
          <p:nvPr/>
        </p:nvSpPr>
        <p:spPr bwMode="auto">
          <a:xfrm>
            <a:off x="685800" y="2819400"/>
            <a:ext cx="8382000"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341313" indent="-341313">
              <a:defRPr sz="2400">
                <a:solidFill>
                  <a:schemeClr val="tx1"/>
                </a:solidFill>
                <a:latin typeface="Times New Roman" pitchFamily="18" charset="0"/>
              </a:defRPr>
            </a:lvl1pPr>
            <a:lvl2pPr marL="682625" indent="-227013">
              <a:defRPr sz="2400">
                <a:solidFill>
                  <a:schemeClr val="tx1"/>
                </a:solidFill>
                <a:latin typeface="Times New Roman" pitchFamily="18" charset="0"/>
              </a:defRPr>
            </a:lvl2pPr>
            <a:lvl3pPr marL="1081088">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1"/>
              </a:buClr>
              <a:buFontTx/>
              <a:buChar char="•"/>
            </a:pPr>
            <a:r>
              <a:rPr lang="en-US" altLang="en-US" sz="2000" b="0" dirty="0">
                <a:latin typeface="Arial" charset="0"/>
              </a:rPr>
              <a:t>An </a:t>
            </a:r>
            <a:r>
              <a:rPr lang="en-US" altLang="en-US" sz="2000" b="0" dirty="0">
                <a:solidFill>
                  <a:schemeClr val="tx2"/>
                </a:solidFill>
                <a:latin typeface="Arial" charset="0"/>
              </a:rPr>
              <a:t>output parameter</a:t>
            </a:r>
            <a:r>
              <a:rPr lang="en-US" altLang="en-US" sz="2000" b="0" dirty="0">
                <a:latin typeface="Arial" charset="0"/>
              </a:rPr>
              <a:t> is created by passing a pointer to a variable when a procedure is called. </a:t>
            </a:r>
          </a:p>
          <a:p>
            <a:pPr lvl="1">
              <a:spcBef>
                <a:spcPct val="50000"/>
              </a:spcBef>
              <a:buClr>
                <a:schemeClr val="tx1"/>
              </a:buClr>
              <a:buFontTx/>
              <a:buChar char="•"/>
            </a:pPr>
            <a:r>
              <a:rPr lang="en-US" altLang="en-US" sz="2000" b="0" dirty="0">
                <a:latin typeface="Arial" charset="0"/>
              </a:rPr>
              <a:t>The procedure does not use any existing data from the variable, but it fills in a new value before it returns.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5829"/>
                                        </p:tgtEl>
                                        <p:attrNameLst>
                                          <p:attrName>style.visibility</p:attrName>
                                        </p:attrNameLst>
                                      </p:cBhvr>
                                      <p:to>
                                        <p:strVal val="visible"/>
                                      </p:to>
                                    </p:set>
                                    <p:animEffect transition="in" filter="box(in)">
                                      <p:cBhvr>
                                        <p:cTn id="7" dur="500"/>
                                        <p:tgtEl>
                                          <p:spTgt spid="205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5828"/>
                                        </p:tgtEl>
                                        <p:attrNameLst>
                                          <p:attrName>style.visibility</p:attrName>
                                        </p:attrNameLst>
                                      </p:cBhvr>
                                      <p:to>
                                        <p:strVal val="visible"/>
                                      </p:to>
                                    </p:set>
                                    <p:animEffect transition="in" filter="box(in)">
                                      <p:cBhvr>
                                        <p:cTn id="12" dur="500"/>
                                        <p:tgtEl>
                                          <p:spTgt spid="20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8" grpId="0" autoUpdateAnimBg="0"/>
      <p:bldP spid="205829"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7BA0CC88-58AC-4CB1-9B94-1A1C404A9DB7}" type="slidenum">
              <a:rPr lang="en-US" altLang="en-US"/>
              <a:pPr/>
              <a:t>72</a:t>
            </a:fld>
            <a:endParaRPr lang="en-US" altLang="en-US"/>
          </a:p>
        </p:txBody>
      </p:sp>
      <p:sp>
        <p:nvSpPr>
          <p:cNvPr id="92162" name="Rectangle 2"/>
          <p:cNvSpPr>
            <a:spLocks noGrp="1" noChangeArrowheads="1"/>
          </p:cNvSpPr>
          <p:nvPr>
            <p:ph type="title"/>
          </p:nvPr>
        </p:nvSpPr>
        <p:spPr/>
        <p:txBody>
          <a:bodyPr/>
          <a:lstStyle/>
          <a:p>
            <a:r>
              <a:rPr lang="en-US" altLang="en-US"/>
              <a:t>Trouble-Shooting Tips</a:t>
            </a:r>
          </a:p>
        </p:txBody>
      </p:sp>
      <p:sp>
        <p:nvSpPr>
          <p:cNvPr id="92163" name="Rectangle 3"/>
          <p:cNvSpPr>
            <a:spLocks noGrp="1" noChangeArrowheads="1"/>
          </p:cNvSpPr>
          <p:nvPr>
            <p:ph type="body" idx="1"/>
          </p:nvPr>
        </p:nvSpPr>
        <p:spPr>
          <a:xfrm>
            <a:off x="609600" y="1295400"/>
            <a:ext cx="7772400" cy="1295400"/>
          </a:xfrm>
        </p:spPr>
        <p:txBody>
          <a:bodyPr/>
          <a:lstStyle/>
          <a:p>
            <a:r>
              <a:rPr lang="en-US" altLang="en-US" sz="2000"/>
              <a:t>Save and restore registers when they are modified by a procedure.</a:t>
            </a:r>
          </a:p>
          <a:p>
            <a:pPr lvl="1"/>
            <a:r>
              <a:rPr lang="en-US" altLang="en-US" sz="2000"/>
              <a:t>Except a register that returns a function result</a:t>
            </a:r>
          </a:p>
        </p:txBody>
      </p:sp>
      <p:sp>
        <p:nvSpPr>
          <p:cNvPr id="92164" name="Rectangle 4"/>
          <p:cNvSpPr>
            <a:spLocks noChangeArrowheads="1"/>
          </p:cNvSpPr>
          <p:nvPr/>
        </p:nvSpPr>
        <p:spPr bwMode="auto">
          <a:xfrm>
            <a:off x="609600" y="2514600"/>
            <a:ext cx="7848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1"/>
              </a:buClr>
              <a:buFontTx/>
              <a:buChar char="•"/>
            </a:pPr>
            <a:r>
              <a:rPr lang="en-US" altLang="en-US" sz="2000" b="0" dirty="0">
                <a:latin typeface="Arial" charset="0"/>
              </a:rPr>
              <a:t>When using INVOKE, be careful to pass a pointer to the correct data type.</a:t>
            </a:r>
          </a:p>
          <a:p>
            <a:pPr lvl="1">
              <a:lnSpc>
                <a:spcPct val="110000"/>
              </a:lnSpc>
              <a:spcBef>
                <a:spcPct val="20000"/>
              </a:spcBef>
              <a:buClr>
                <a:schemeClr val="tx1"/>
              </a:buClr>
              <a:buFontTx/>
              <a:buChar char="•"/>
            </a:pPr>
            <a:r>
              <a:rPr lang="en-US" altLang="en-US" sz="2000" b="0" dirty="0">
                <a:latin typeface="Arial" charset="0"/>
              </a:rPr>
              <a:t>For example, MASM cannot distinguish between a DWORD argument and a PTR BYTE argument.</a:t>
            </a:r>
          </a:p>
        </p:txBody>
      </p:sp>
      <p:sp>
        <p:nvSpPr>
          <p:cNvPr id="92165" name="Rectangle 5"/>
          <p:cNvSpPr>
            <a:spLocks noChangeArrowheads="1"/>
          </p:cNvSpPr>
          <p:nvPr/>
        </p:nvSpPr>
        <p:spPr bwMode="auto">
          <a:xfrm>
            <a:off x="609600" y="4114800"/>
            <a:ext cx="7772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1"/>
              </a:buClr>
              <a:buFontTx/>
              <a:buChar char="•"/>
            </a:pPr>
            <a:r>
              <a:rPr lang="en-US" altLang="en-US" sz="2000" b="0">
                <a:latin typeface="Arial" charset="0"/>
              </a:rPr>
              <a:t>Do not pass an immediate value to a procedure that expects a reference parameter.</a:t>
            </a:r>
          </a:p>
          <a:p>
            <a:pPr lvl="1">
              <a:lnSpc>
                <a:spcPct val="90000"/>
              </a:lnSpc>
              <a:spcBef>
                <a:spcPct val="20000"/>
              </a:spcBef>
              <a:buClr>
                <a:schemeClr val="tx1"/>
              </a:buClr>
              <a:buFontTx/>
              <a:buChar char="•"/>
            </a:pPr>
            <a:r>
              <a:rPr lang="en-US" altLang="en-US" sz="2000" b="0">
                <a:latin typeface="Arial" charset="0"/>
              </a:rPr>
              <a:t>Dereferencing its address will likely cause a general-protection fault.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box(in)">
                                      <p:cBhvr>
                                        <p:cTn id="7" dur="500"/>
                                        <p:tgtEl>
                                          <p:spTgt spid="92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165"/>
                                        </p:tgtEl>
                                        <p:attrNameLst>
                                          <p:attrName>style.visibility</p:attrName>
                                        </p:attrNameLst>
                                      </p:cBhvr>
                                      <p:to>
                                        <p:strVal val="visible"/>
                                      </p:to>
                                    </p:set>
                                    <p:animEffect transition="in" filter="box(in)">
                                      <p:cBhvr>
                                        <p:cTn id="12" dur="500"/>
                                        <p:tgtEl>
                                          <p:spTgt spid="92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utoUpdateAnimBg="0"/>
      <p:bldP spid="92165"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7DEC6EC3-001D-4949-AF16-3A1142FEF29B}" type="slidenum">
              <a:rPr lang="en-US" altLang="en-US">
                <a:solidFill>
                  <a:srgbClr val="FFFFFF"/>
                </a:solidFill>
              </a:rPr>
              <a:pPr/>
              <a:t>73</a:t>
            </a:fld>
            <a:endParaRPr lang="en-US" altLang="en-US">
              <a:solidFill>
                <a:srgbClr val="FFFFFF"/>
              </a:solidFill>
            </a:endParaRPr>
          </a:p>
        </p:txBody>
      </p:sp>
      <p:sp>
        <p:nvSpPr>
          <p:cNvPr id="77826" name="Rectangle 2"/>
          <p:cNvSpPr>
            <a:spLocks noGrp="1" noChangeArrowheads="1"/>
          </p:cNvSpPr>
          <p:nvPr>
            <p:ph type="title"/>
          </p:nvPr>
        </p:nvSpPr>
        <p:spPr>
          <a:xfrm>
            <a:off x="838200" y="3352800"/>
            <a:ext cx="7772400" cy="533400"/>
          </a:xfrm>
        </p:spPr>
        <p:txBody>
          <a:bodyPr/>
          <a:lstStyle/>
          <a:p>
            <a:r>
              <a:rPr lang="en-US" altLang="en-US">
                <a:latin typeface="Viner Hand ITC" pitchFamily="66" charset="0"/>
              </a:rPr>
              <a:t>53 68 75 72 79 6F</a:t>
            </a:r>
          </a:p>
        </p:txBody>
      </p:sp>
      <p:graphicFrame>
        <p:nvGraphicFramePr>
          <p:cNvPr id="77827" name="Object 3"/>
          <p:cNvGraphicFramePr>
            <a:graphicFrameLocks noChangeAspect="1"/>
          </p:cNvGraphicFramePr>
          <p:nvPr/>
        </p:nvGraphicFramePr>
        <p:xfrm>
          <a:off x="4114800" y="2438400"/>
          <a:ext cx="1295400" cy="688975"/>
        </p:xfrm>
        <a:graphic>
          <a:graphicData uri="http://schemas.openxmlformats.org/presentationml/2006/ole">
            <mc:AlternateContent xmlns:mc="http://schemas.openxmlformats.org/markup-compatibility/2006">
              <mc:Choice xmlns:v="urn:schemas-microsoft-com:vml" Requires="v">
                <p:oleObj spid="_x0000_s231460" name="Clip" r:id="rId3" imgW="4090320" imgH="2177640" progId="MS_ClipArt_Gallery.2">
                  <p:embed/>
                </p:oleObj>
              </mc:Choice>
              <mc:Fallback>
                <p:oleObj name="Clip" r:id="rId3" imgW="4090320" imgH="2177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730423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96F046E0-D2A8-4B71-8EBE-631114EB04C6}" type="slidenum">
              <a:rPr lang="en-US" altLang="en-US"/>
              <a:pPr/>
              <a:t>74</a:t>
            </a:fld>
            <a:endParaRPr lang="en-US" altLang="en-US"/>
          </a:p>
        </p:txBody>
      </p:sp>
      <p:sp>
        <p:nvSpPr>
          <p:cNvPr id="221186" name="Rectangle 2"/>
          <p:cNvSpPr>
            <a:spLocks noGrp="1" noChangeArrowheads="1"/>
          </p:cNvSpPr>
          <p:nvPr>
            <p:ph type="title"/>
          </p:nvPr>
        </p:nvSpPr>
        <p:spPr/>
        <p:txBody>
          <a:bodyPr/>
          <a:lstStyle/>
          <a:p>
            <a:r>
              <a:rPr lang="en-US" altLang="en-US"/>
              <a:t>Java Bytecodes</a:t>
            </a:r>
          </a:p>
        </p:txBody>
      </p:sp>
      <p:sp>
        <p:nvSpPr>
          <p:cNvPr id="221187" name="Rectangle 3"/>
          <p:cNvSpPr>
            <a:spLocks noGrp="1" noChangeArrowheads="1"/>
          </p:cNvSpPr>
          <p:nvPr>
            <p:ph type="body" idx="1"/>
          </p:nvPr>
        </p:nvSpPr>
        <p:spPr/>
        <p:txBody>
          <a:bodyPr/>
          <a:lstStyle/>
          <a:p>
            <a:r>
              <a:rPr lang="en-US" altLang="en-US"/>
              <a:t>Stack-oriented instruction format</a:t>
            </a:r>
          </a:p>
          <a:p>
            <a:pPr lvl="1"/>
            <a:r>
              <a:rPr lang="en-US" altLang="en-US"/>
              <a:t>operands are on the stack</a:t>
            </a:r>
          </a:p>
          <a:p>
            <a:pPr lvl="1"/>
            <a:r>
              <a:rPr lang="en-US" altLang="en-US"/>
              <a:t>instructions pop the operands, process, and push result back on stack</a:t>
            </a:r>
          </a:p>
          <a:p>
            <a:r>
              <a:rPr lang="en-US" altLang="en-US"/>
              <a:t>Each operation is atomic</a:t>
            </a:r>
          </a:p>
          <a:p>
            <a:r>
              <a:rPr lang="en-US" altLang="en-US"/>
              <a:t>Might be be translated into native code by a </a:t>
            </a:r>
            <a:r>
              <a:rPr lang="en-US" altLang="en-US" i="1"/>
              <a:t>just in time</a:t>
            </a:r>
            <a:r>
              <a:rPr lang="en-US" altLang="en-US"/>
              <a:t> compiler</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ED041839-4F79-44CB-A115-B3A06086734D}" type="slidenum">
              <a:rPr lang="en-US" altLang="en-US"/>
              <a:pPr/>
              <a:t>75</a:t>
            </a:fld>
            <a:endParaRPr lang="en-US" altLang="en-US"/>
          </a:p>
        </p:txBody>
      </p:sp>
      <p:sp>
        <p:nvSpPr>
          <p:cNvPr id="208898" name="Rectangle 2"/>
          <p:cNvSpPr>
            <a:spLocks noGrp="1" noChangeArrowheads="1"/>
          </p:cNvSpPr>
          <p:nvPr>
            <p:ph type="title"/>
          </p:nvPr>
        </p:nvSpPr>
        <p:spPr/>
        <p:txBody>
          <a:bodyPr/>
          <a:lstStyle/>
          <a:p>
            <a:r>
              <a:rPr lang="en-US" altLang="en-US"/>
              <a:t>Java Virual Machine (JVM)</a:t>
            </a:r>
          </a:p>
        </p:txBody>
      </p:sp>
      <p:sp>
        <p:nvSpPr>
          <p:cNvPr id="208899" name="Rectangle 3"/>
          <p:cNvSpPr>
            <a:spLocks noGrp="1" noChangeArrowheads="1"/>
          </p:cNvSpPr>
          <p:nvPr>
            <p:ph type="body" idx="1"/>
          </p:nvPr>
        </p:nvSpPr>
        <p:spPr/>
        <p:txBody>
          <a:bodyPr/>
          <a:lstStyle/>
          <a:p>
            <a:r>
              <a:rPr lang="en-US" altLang="en-US"/>
              <a:t>Essential part of the Java Platform</a:t>
            </a:r>
          </a:p>
          <a:p>
            <a:r>
              <a:rPr lang="en-US" altLang="en-US"/>
              <a:t>Executes compiled bytecodes</a:t>
            </a:r>
          </a:p>
          <a:p>
            <a:pPr lvl="1"/>
            <a:r>
              <a:rPr lang="en-US" altLang="en-US"/>
              <a:t>machine language of compiled Java programs</a:t>
            </a:r>
          </a:p>
          <a:p>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B50925AD-B82D-40DF-9372-94BC589856E8}" type="slidenum">
              <a:rPr lang="en-US" altLang="en-US"/>
              <a:pPr/>
              <a:t>76</a:t>
            </a:fld>
            <a:endParaRPr lang="en-US" altLang="en-US"/>
          </a:p>
        </p:txBody>
      </p:sp>
      <p:sp>
        <p:nvSpPr>
          <p:cNvPr id="211970" name="Rectangle 2"/>
          <p:cNvSpPr>
            <a:spLocks noGrp="1" noChangeArrowheads="1"/>
          </p:cNvSpPr>
          <p:nvPr>
            <p:ph type="title"/>
          </p:nvPr>
        </p:nvSpPr>
        <p:spPr/>
        <p:txBody>
          <a:bodyPr/>
          <a:lstStyle/>
          <a:p>
            <a:r>
              <a:rPr lang="en-US" altLang="en-US"/>
              <a:t>Java Methods</a:t>
            </a:r>
          </a:p>
        </p:txBody>
      </p:sp>
      <p:sp>
        <p:nvSpPr>
          <p:cNvPr id="211971" name="Rectangle 3"/>
          <p:cNvSpPr>
            <a:spLocks noGrp="1" noChangeArrowheads="1"/>
          </p:cNvSpPr>
          <p:nvPr>
            <p:ph type="body" idx="1"/>
          </p:nvPr>
        </p:nvSpPr>
        <p:spPr/>
        <p:txBody>
          <a:bodyPr/>
          <a:lstStyle/>
          <a:p>
            <a:r>
              <a:rPr lang="en-US" altLang="en-US"/>
              <a:t>Each method has its own stack frame</a:t>
            </a:r>
          </a:p>
          <a:p>
            <a:r>
              <a:rPr lang="en-US" altLang="en-US"/>
              <a:t>Areas of the stack frame:</a:t>
            </a:r>
          </a:p>
          <a:p>
            <a:pPr lvl="1"/>
            <a:r>
              <a:rPr lang="en-US" altLang="en-US"/>
              <a:t>local variables</a:t>
            </a:r>
          </a:p>
          <a:p>
            <a:pPr lvl="1"/>
            <a:r>
              <a:rPr lang="en-US" altLang="en-US"/>
              <a:t>operands</a:t>
            </a:r>
          </a:p>
          <a:p>
            <a:pPr lvl="1"/>
            <a:r>
              <a:rPr lang="en-US" altLang="en-US"/>
              <a:t>execution environment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9055C49B-3F52-46FE-A94A-ACDB3238B482}" type="slidenum">
              <a:rPr lang="en-US" altLang="en-US"/>
              <a:pPr/>
              <a:t>77</a:t>
            </a:fld>
            <a:endParaRPr lang="en-US" altLang="en-US"/>
          </a:p>
        </p:txBody>
      </p:sp>
      <p:sp>
        <p:nvSpPr>
          <p:cNvPr id="212994" name="Rectangle 2"/>
          <p:cNvSpPr>
            <a:spLocks noGrp="1" noChangeArrowheads="1"/>
          </p:cNvSpPr>
          <p:nvPr>
            <p:ph type="title"/>
          </p:nvPr>
        </p:nvSpPr>
        <p:spPr/>
        <p:txBody>
          <a:bodyPr/>
          <a:lstStyle/>
          <a:p>
            <a:r>
              <a:rPr lang="en-US" altLang="en-US"/>
              <a:t>Bytecode Instruction Format</a:t>
            </a:r>
          </a:p>
        </p:txBody>
      </p:sp>
      <p:sp>
        <p:nvSpPr>
          <p:cNvPr id="212995" name="Rectangle 3"/>
          <p:cNvSpPr>
            <a:spLocks noGrp="1" noChangeArrowheads="1"/>
          </p:cNvSpPr>
          <p:nvPr>
            <p:ph type="body" idx="1"/>
          </p:nvPr>
        </p:nvSpPr>
        <p:spPr/>
        <p:txBody>
          <a:bodyPr/>
          <a:lstStyle/>
          <a:p>
            <a:r>
              <a:rPr lang="en-US" altLang="en-US"/>
              <a:t>1-byte opcode</a:t>
            </a:r>
          </a:p>
          <a:p>
            <a:pPr lvl="1"/>
            <a:r>
              <a:rPr lang="en-US" altLang="en-US"/>
              <a:t>iload, istore, imul, goto, etc.</a:t>
            </a:r>
          </a:p>
          <a:p>
            <a:r>
              <a:rPr lang="en-US" altLang="en-US"/>
              <a:t>zero or more operands</a:t>
            </a:r>
          </a:p>
          <a:p>
            <a:endParaRPr lang="en-US" altLang="en-US"/>
          </a:p>
          <a:p>
            <a:r>
              <a:rPr lang="en-US" altLang="en-US"/>
              <a:t>Disassembling Bytecodes</a:t>
            </a:r>
          </a:p>
          <a:p>
            <a:pPr lvl="1"/>
            <a:r>
              <a:rPr lang="en-US" altLang="en-US"/>
              <a:t>use javap.exe, in the Java Development Kit (JDK)</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AB4FB7A4-6363-4BA3-981B-98438D762D95}" type="slidenum">
              <a:rPr lang="en-US" altLang="en-US"/>
              <a:pPr/>
              <a:t>78</a:t>
            </a:fld>
            <a:endParaRPr lang="en-US" altLang="en-US"/>
          </a:p>
        </p:txBody>
      </p:sp>
      <p:sp>
        <p:nvSpPr>
          <p:cNvPr id="214018" name="Rectangle 2"/>
          <p:cNvSpPr>
            <a:spLocks noGrp="1" noChangeArrowheads="1"/>
          </p:cNvSpPr>
          <p:nvPr>
            <p:ph type="title"/>
          </p:nvPr>
        </p:nvSpPr>
        <p:spPr/>
        <p:txBody>
          <a:bodyPr/>
          <a:lstStyle/>
          <a:p>
            <a:r>
              <a:rPr lang="en-US" altLang="en-US"/>
              <a:t>Primitive Data Types</a:t>
            </a:r>
          </a:p>
        </p:txBody>
      </p:sp>
      <p:sp>
        <p:nvSpPr>
          <p:cNvPr id="214019" name="Rectangle 3"/>
          <p:cNvSpPr>
            <a:spLocks noGrp="1" noChangeArrowheads="1"/>
          </p:cNvSpPr>
          <p:nvPr>
            <p:ph type="body" idx="1"/>
          </p:nvPr>
        </p:nvSpPr>
        <p:spPr>
          <a:xfrm>
            <a:off x="685800" y="1143000"/>
            <a:ext cx="7772400" cy="1066800"/>
          </a:xfrm>
        </p:spPr>
        <p:txBody>
          <a:bodyPr/>
          <a:lstStyle/>
          <a:p>
            <a:r>
              <a:rPr lang="en-US" altLang="en-US"/>
              <a:t>Signed integers are in twos complement format, stored in big-endian order</a:t>
            </a:r>
          </a:p>
        </p:txBody>
      </p:sp>
      <p:pic>
        <p:nvPicPr>
          <p:cNvPr id="2140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4343400"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9DBE3356-CE54-45DE-BAA7-775F3B011C7D}" type="slidenum">
              <a:rPr lang="en-US" altLang="en-US"/>
              <a:pPr/>
              <a:t>79</a:t>
            </a:fld>
            <a:endParaRPr lang="en-US" altLang="en-US"/>
          </a:p>
        </p:txBody>
      </p:sp>
      <p:sp>
        <p:nvSpPr>
          <p:cNvPr id="209922" name="Rectangle 2"/>
          <p:cNvSpPr>
            <a:spLocks noGrp="1" noChangeArrowheads="1"/>
          </p:cNvSpPr>
          <p:nvPr>
            <p:ph type="title"/>
          </p:nvPr>
        </p:nvSpPr>
        <p:spPr/>
        <p:txBody>
          <a:bodyPr/>
          <a:lstStyle/>
          <a:p>
            <a:r>
              <a:rPr lang="en-US" altLang="en-US"/>
              <a:t>JVM Instruction Set</a:t>
            </a:r>
          </a:p>
        </p:txBody>
      </p:sp>
      <p:sp>
        <p:nvSpPr>
          <p:cNvPr id="209923" name="Rectangle 3"/>
          <p:cNvSpPr>
            <a:spLocks noGrp="1" noChangeArrowheads="1"/>
          </p:cNvSpPr>
          <p:nvPr>
            <p:ph type="body" idx="1"/>
          </p:nvPr>
        </p:nvSpPr>
        <p:spPr>
          <a:xfrm>
            <a:off x="685800" y="1143000"/>
            <a:ext cx="7696200" cy="2438400"/>
          </a:xfrm>
        </p:spPr>
        <p:txBody>
          <a:bodyPr/>
          <a:lstStyle/>
          <a:p>
            <a:r>
              <a:rPr lang="en-US" altLang="en-US"/>
              <a:t>Comparison Instructions pop two operands off the stack, compare them, and push the result of the comparison back on the stack</a:t>
            </a:r>
          </a:p>
          <a:p>
            <a:r>
              <a:rPr lang="en-US" altLang="en-US"/>
              <a:t>Examples: fcmp and dcmp</a:t>
            </a:r>
          </a:p>
          <a:p>
            <a:endParaRPr lang="en-US" altLang="en-US"/>
          </a:p>
        </p:txBody>
      </p:sp>
      <p:pic>
        <p:nvPicPr>
          <p:cNvPr id="2099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352800"/>
            <a:ext cx="52578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CF82B5FB-212B-416A-845B-8FBFFF1B8D13}" type="slidenum">
              <a:rPr lang="en-US">
                <a:solidFill>
                  <a:srgbClr val="FF9966"/>
                </a:solidFill>
              </a:rPr>
              <a:pPr>
                <a:defRPr/>
              </a:pPr>
              <a:t>8</a:t>
            </a:fld>
            <a:endParaRPr lang="en-US">
              <a:solidFill>
                <a:srgbClr val="FF9966"/>
              </a:solidFill>
            </a:endParaRPr>
          </a:p>
        </p:txBody>
      </p:sp>
      <p:sp>
        <p:nvSpPr>
          <p:cNvPr id="86018" name="Rectangle 2"/>
          <p:cNvSpPr>
            <a:spLocks noGrp="1" noChangeArrowheads="1"/>
          </p:cNvSpPr>
          <p:nvPr>
            <p:ph type="title"/>
          </p:nvPr>
        </p:nvSpPr>
        <p:spPr/>
        <p:txBody>
          <a:bodyPr/>
          <a:lstStyle/>
          <a:p>
            <a:pPr>
              <a:defRPr/>
            </a:pPr>
            <a:r>
              <a:rPr lang="en-US" dirty="0" smtClean="0"/>
              <a:t>Stack Parameters (cont.)</a:t>
            </a:r>
          </a:p>
        </p:txBody>
      </p:sp>
      <p:sp>
        <p:nvSpPr>
          <p:cNvPr id="16388" name="Rectangle 3"/>
          <p:cNvSpPr>
            <a:spLocks noGrp="1" noChangeArrowheads="1"/>
          </p:cNvSpPr>
          <p:nvPr>
            <p:ph type="body" sz="half" idx="1"/>
          </p:nvPr>
        </p:nvSpPr>
        <p:spPr>
          <a:xfrm>
            <a:off x="152400" y="838200"/>
            <a:ext cx="4743450" cy="5867400"/>
          </a:xfrm>
        </p:spPr>
        <p:txBody>
          <a:bodyPr/>
          <a:lstStyle/>
          <a:p>
            <a:pPr algn="just">
              <a:lnSpc>
                <a:spcPct val="90000"/>
              </a:lnSpc>
            </a:pPr>
            <a:r>
              <a:rPr lang="en-US" altLang="en-US" sz="2000" dirty="0" smtClean="0"/>
              <a:t>The other method is to let the called procedure the responsibility of restoring the stack</a:t>
            </a:r>
          </a:p>
          <a:p>
            <a:pPr algn="just">
              <a:lnSpc>
                <a:spcPct val="90000"/>
              </a:lnSpc>
            </a:pPr>
            <a:endParaRPr lang="en-US" altLang="en-US" sz="2000" dirty="0" smtClean="0"/>
          </a:p>
          <a:p>
            <a:pPr lvl="1" algn="just">
              <a:lnSpc>
                <a:spcPct val="90000"/>
              </a:lnSpc>
            </a:pPr>
            <a:r>
              <a:rPr lang="en-US" altLang="en-US" sz="2000" dirty="0" smtClean="0"/>
              <a:t>This is the method used by Pascal compilers</a:t>
            </a:r>
          </a:p>
          <a:p>
            <a:pPr marL="457200" lvl="1" indent="0" algn="just">
              <a:lnSpc>
                <a:spcPct val="90000"/>
              </a:lnSpc>
            </a:pPr>
            <a:endParaRPr lang="en-US" altLang="en-US" sz="2000" dirty="0" smtClean="0"/>
          </a:p>
          <a:p>
            <a:pPr algn="just">
              <a:lnSpc>
                <a:spcPct val="90000"/>
              </a:lnSpc>
            </a:pPr>
            <a:r>
              <a:rPr lang="en-US" altLang="en-US" sz="2000" dirty="0" smtClean="0"/>
              <a:t>The caller would simply do</a:t>
            </a:r>
          </a:p>
          <a:p>
            <a:pPr algn="just">
              <a:lnSpc>
                <a:spcPct val="90000"/>
              </a:lnSpc>
            </a:pPr>
            <a:endParaRPr lang="en-US" altLang="en-US" sz="2000" dirty="0" smtClean="0"/>
          </a:p>
          <a:p>
            <a:pPr marL="914400" lvl="2" indent="0" algn="just">
              <a:lnSpc>
                <a:spcPct val="90000"/>
              </a:lnSpc>
            </a:pPr>
            <a:r>
              <a:rPr lang="en-US" altLang="en-US" sz="1800" dirty="0" smtClean="0"/>
              <a:t>push </a:t>
            </a:r>
            <a:r>
              <a:rPr lang="en-US" altLang="en-US" sz="1800" dirty="0" err="1" smtClean="0"/>
              <a:t>varA</a:t>
            </a:r>
            <a:r>
              <a:rPr lang="en-US" altLang="en-US" sz="1800" dirty="0" smtClean="0"/>
              <a:t> </a:t>
            </a:r>
          </a:p>
          <a:p>
            <a:pPr marL="914400" lvl="2" indent="0" algn="just">
              <a:lnSpc>
                <a:spcPct val="90000"/>
              </a:lnSpc>
            </a:pPr>
            <a:r>
              <a:rPr lang="en-US" altLang="en-US" sz="1800" dirty="0" smtClean="0"/>
              <a:t>push </a:t>
            </a:r>
            <a:r>
              <a:rPr lang="en-US" altLang="en-US" sz="1800" dirty="0" err="1" smtClean="0"/>
              <a:t>varB</a:t>
            </a:r>
            <a:r>
              <a:rPr lang="en-US" altLang="en-US" sz="1800" dirty="0" smtClean="0"/>
              <a:t>  </a:t>
            </a:r>
          </a:p>
          <a:p>
            <a:pPr marL="914400" lvl="2" indent="0" algn="just">
              <a:lnSpc>
                <a:spcPct val="90000"/>
              </a:lnSpc>
            </a:pPr>
            <a:r>
              <a:rPr lang="en-US" altLang="en-US" sz="1800" dirty="0" smtClean="0"/>
              <a:t>call IMUL2 </a:t>
            </a:r>
          </a:p>
          <a:p>
            <a:pPr marL="914400" lvl="2" indent="0" algn="just">
              <a:lnSpc>
                <a:spcPct val="90000"/>
              </a:lnSpc>
            </a:pPr>
            <a:r>
              <a:rPr lang="en-US" altLang="en-US" sz="1800" dirty="0" smtClean="0">
                <a:solidFill>
                  <a:srgbClr val="FF0000"/>
                </a:solidFill>
              </a:rPr>
              <a:t>; do not </a:t>
            </a:r>
            <a:r>
              <a:rPr lang="en-US" altLang="en-US" sz="1800" dirty="0" err="1" smtClean="0">
                <a:solidFill>
                  <a:srgbClr val="FF0000"/>
                </a:solidFill>
              </a:rPr>
              <a:t>increm</a:t>
            </a:r>
            <a:r>
              <a:rPr lang="en-US" altLang="en-US" sz="1800" dirty="0" smtClean="0">
                <a:solidFill>
                  <a:srgbClr val="FF0000"/>
                </a:solidFill>
              </a:rPr>
              <a:t>. ESP</a:t>
            </a:r>
          </a:p>
          <a:p>
            <a:pPr marL="914400" lvl="2" indent="0" algn="just">
              <a:lnSpc>
                <a:spcPct val="90000"/>
              </a:lnSpc>
            </a:pPr>
            <a:endParaRPr lang="en-US" altLang="en-US" sz="1800" dirty="0" smtClean="0">
              <a:solidFill>
                <a:srgbClr val="FF0000"/>
              </a:solidFill>
            </a:endParaRPr>
          </a:p>
          <a:p>
            <a:pPr algn="just">
              <a:lnSpc>
                <a:spcPct val="90000"/>
              </a:lnSpc>
            </a:pPr>
            <a:r>
              <a:rPr lang="en-US" altLang="en-US" sz="2000" dirty="0" smtClean="0"/>
              <a:t>But the procedure would now use </a:t>
            </a:r>
            <a:r>
              <a:rPr lang="en-US" altLang="en-US" sz="2000" dirty="0" smtClean="0">
                <a:solidFill>
                  <a:schemeClr val="bg2"/>
                </a:solidFill>
                <a:latin typeface="Courier New" pitchFamily="49" charset="0"/>
              </a:rPr>
              <a:t>ret n</a:t>
            </a:r>
            <a:r>
              <a:rPr lang="en-US" altLang="en-US" sz="2000" dirty="0" smtClean="0"/>
              <a:t> to return</a:t>
            </a:r>
          </a:p>
          <a:p>
            <a:pPr lvl="1" algn="just">
              <a:lnSpc>
                <a:spcPct val="90000"/>
              </a:lnSpc>
            </a:pPr>
            <a:r>
              <a:rPr lang="en-US" altLang="en-US" sz="2000" dirty="0" smtClean="0"/>
              <a:t>This performs a RET instruction </a:t>
            </a:r>
            <a:r>
              <a:rPr lang="en-US" altLang="en-US" sz="2000" dirty="0" smtClean="0">
                <a:solidFill>
                  <a:schemeClr val="folHlink"/>
                </a:solidFill>
              </a:rPr>
              <a:t>and</a:t>
            </a:r>
            <a:r>
              <a:rPr lang="en-US" altLang="en-US" sz="2000" dirty="0" smtClean="0"/>
              <a:t> then increments ESP further by n</a:t>
            </a:r>
          </a:p>
        </p:txBody>
      </p:sp>
      <p:sp>
        <p:nvSpPr>
          <p:cNvPr id="16389" name="Rectangle 4"/>
          <p:cNvSpPr>
            <a:spLocks noGrp="1" noChangeArrowheads="1"/>
          </p:cNvSpPr>
          <p:nvPr>
            <p:ph type="body" sz="half" idx="2"/>
          </p:nvPr>
        </p:nvSpPr>
        <p:spPr>
          <a:xfrm>
            <a:off x="4876800" y="1219200"/>
            <a:ext cx="4114800" cy="5486400"/>
          </a:xfrm>
        </p:spPr>
        <p:txBody>
          <a:bodyPr/>
          <a:lstStyle/>
          <a:p>
            <a:pPr algn="just"/>
            <a:r>
              <a:rPr lang="en-US" altLang="en-US" sz="2000" dirty="0" smtClean="0"/>
              <a:t>The called procedure would now be:</a:t>
            </a:r>
          </a:p>
          <a:p>
            <a:pPr marL="914400" lvl="2" indent="0" algn="just"/>
            <a:endParaRPr lang="en-US" altLang="en-US" dirty="0"/>
          </a:p>
          <a:p>
            <a:pPr marL="914400" lvl="2" indent="0" algn="just"/>
            <a:r>
              <a:rPr lang="en-US" altLang="en-US" sz="1800" dirty="0" smtClean="0"/>
              <a:t>IMUL2 PROC</a:t>
            </a:r>
          </a:p>
          <a:p>
            <a:pPr marL="914400" lvl="2" indent="0" algn="just"/>
            <a:r>
              <a:rPr lang="en-US" altLang="en-US" sz="1800" dirty="0" smtClean="0"/>
              <a:t>  push </a:t>
            </a:r>
            <a:r>
              <a:rPr lang="en-US" altLang="en-US" sz="1800" dirty="0" err="1" smtClean="0"/>
              <a:t>ebp</a:t>
            </a:r>
            <a:endParaRPr lang="en-US" altLang="en-US" sz="1800" dirty="0" smtClean="0"/>
          </a:p>
          <a:p>
            <a:pPr marL="914400" lvl="2" indent="0" algn="just"/>
            <a:r>
              <a:rPr lang="en-US" altLang="en-US" sz="1800" dirty="0" smtClean="0"/>
              <a:t>  </a:t>
            </a:r>
            <a:r>
              <a:rPr lang="en-US" altLang="en-US" sz="1800" dirty="0" err="1" smtClean="0"/>
              <a:t>mov</a:t>
            </a:r>
            <a:r>
              <a:rPr lang="en-US" altLang="en-US" sz="1800" dirty="0" smtClean="0"/>
              <a:t> </a:t>
            </a:r>
            <a:r>
              <a:rPr lang="en-US" altLang="en-US" sz="1800" dirty="0" err="1" smtClean="0"/>
              <a:t>ebp,esp</a:t>
            </a:r>
            <a:endParaRPr lang="en-US" altLang="en-US" sz="1800" dirty="0" smtClean="0"/>
          </a:p>
          <a:p>
            <a:pPr marL="914400" lvl="2" indent="0" algn="just"/>
            <a:r>
              <a:rPr lang="en-US" altLang="en-US" sz="1800" dirty="0" smtClean="0"/>
              <a:t>  </a:t>
            </a:r>
            <a:r>
              <a:rPr lang="en-US" altLang="en-US" sz="1800" dirty="0" err="1" smtClean="0"/>
              <a:t>mov</a:t>
            </a:r>
            <a:r>
              <a:rPr lang="en-US" altLang="en-US" sz="1800" dirty="0" smtClean="0"/>
              <a:t> </a:t>
            </a:r>
            <a:r>
              <a:rPr lang="en-US" altLang="en-US" sz="1800" dirty="0" err="1" smtClean="0"/>
              <a:t>eax</a:t>
            </a:r>
            <a:r>
              <a:rPr lang="en-US" altLang="en-US" sz="1800" dirty="0" smtClean="0"/>
              <a:t>,[ebp+12]</a:t>
            </a:r>
          </a:p>
          <a:p>
            <a:pPr marL="914400" lvl="2" indent="0" algn="just"/>
            <a:r>
              <a:rPr lang="en-US" altLang="en-US" sz="1800" dirty="0" smtClean="0"/>
              <a:t>  </a:t>
            </a:r>
            <a:r>
              <a:rPr lang="en-US" altLang="en-US" sz="1800" dirty="0" err="1" smtClean="0"/>
              <a:t>imul</a:t>
            </a:r>
            <a:r>
              <a:rPr lang="en-US" altLang="en-US" sz="1800" dirty="0" smtClean="0"/>
              <a:t> </a:t>
            </a:r>
            <a:r>
              <a:rPr lang="en-US" altLang="en-US" sz="1800" dirty="0" err="1" smtClean="0"/>
              <a:t>eax</a:t>
            </a:r>
            <a:r>
              <a:rPr lang="en-US" altLang="en-US" sz="1800" dirty="0" smtClean="0"/>
              <a:t>,[ebp+8]</a:t>
            </a:r>
          </a:p>
          <a:p>
            <a:pPr marL="914400" lvl="2" indent="0" algn="just"/>
            <a:r>
              <a:rPr lang="en-US" altLang="en-US" sz="1800" dirty="0" smtClean="0"/>
              <a:t>  pop </a:t>
            </a:r>
            <a:r>
              <a:rPr lang="en-US" altLang="en-US" sz="1800" dirty="0" err="1" smtClean="0"/>
              <a:t>ebp</a:t>
            </a:r>
            <a:endParaRPr lang="en-US" altLang="en-US" sz="1800" dirty="0" smtClean="0"/>
          </a:p>
          <a:p>
            <a:pPr marL="914400" lvl="2" indent="0" algn="just"/>
            <a:r>
              <a:rPr lang="en-US" altLang="en-US" sz="1800" dirty="0" smtClean="0"/>
              <a:t>  </a:t>
            </a:r>
            <a:r>
              <a:rPr lang="en-US" altLang="en-US" sz="1800" dirty="0" smtClean="0">
                <a:solidFill>
                  <a:srgbClr val="FF0000"/>
                </a:solidFill>
              </a:rPr>
              <a:t>ret 8 ; clean stack</a:t>
            </a:r>
          </a:p>
          <a:p>
            <a:pPr marL="914400" lvl="2" indent="0" algn="just"/>
            <a:r>
              <a:rPr lang="en-US" altLang="en-US" sz="1800" dirty="0" smtClean="0"/>
              <a:t>IMUL2 ENDP</a:t>
            </a:r>
          </a:p>
          <a:p>
            <a:pPr marL="914400" lvl="2" indent="0" algn="just"/>
            <a:endParaRPr lang="en-US" altLang="en-US" sz="1800" dirty="0" smtClean="0"/>
          </a:p>
          <a:p>
            <a:pPr lvl="1" algn="just"/>
            <a:r>
              <a:rPr lang="en-US" altLang="en-US" sz="2000" dirty="0" smtClean="0"/>
              <a:t>Since 8 bytes of parameters have been pushed onto the stack</a:t>
            </a:r>
          </a:p>
        </p:txBody>
      </p:sp>
    </p:spTree>
    <p:extLst>
      <p:ext uri="{BB962C8B-B14F-4D97-AF65-F5344CB8AC3E}">
        <p14:creationId xmlns:p14="http://schemas.microsoft.com/office/powerpoint/2010/main" val="15450372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49E2FE9A-2F51-4B2E-A668-6B04617C1A71}" type="slidenum">
              <a:rPr lang="en-US" altLang="en-US"/>
              <a:pPr/>
              <a:t>80</a:t>
            </a:fld>
            <a:endParaRPr lang="en-US" altLang="en-US"/>
          </a:p>
        </p:txBody>
      </p:sp>
      <p:sp>
        <p:nvSpPr>
          <p:cNvPr id="215042" name="Rectangle 2"/>
          <p:cNvSpPr>
            <a:spLocks noGrp="1" noChangeArrowheads="1"/>
          </p:cNvSpPr>
          <p:nvPr>
            <p:ph type="title"/>
          </p:nvPr>
        </p:nvSpPr>
        <p:spPr/>
        <p:txBody>
          <a:bodyPr/>
          <a:lstStyle/>
          <a:p>
            <a:r>
              <a:rPr lang="en-US" altLang="en-US"/>
              <a:t>JVM Instruction Set</a:t>
            </a:r>
          </a:p>
        </p:txBody>
      </p:sp>
      <p:sp>
        <p:nvSpPr>
          <p:cNvPr id="215043" name="Rectangle 3"/>
          <p:cNvSpPr>
            <a:spLocks noGrp="1" noChangeArrowheads="1"/>
          </p:cNvSpPr>
          <p:nvPr>
            <p:ph type="body" idx="1"/>
          </p:nvPr>
        </p:nvSpPr>
        <p:spPr/>
        <p:txBody>
          <a:bodyPr/>
          <a:lstStyle/>
          <a:p>
            <a:r>
              <a:rPr lang="en-US" altLang="en-US"/>
              <a:t>Conditional Branching </a:t>
            </a:r>
          </a:p>
          <a:p>
            <a:pPr lvl="1"/>
            <a:r>
              <a:rPr lang="en-US" altLang="en-US"/>
              <a:t>jump to label if st(0) &lt;= 0</a:t>
            </a:r>
          </a:p>
          <a:p>
            <a:pPr lvl="2"/>
            <a:r>
              <a:rPr lang="en-US" altLang="en-US"/>
              <a:t>ifle label	</a:t>
            </a:r>
          </a:p>
          <a:p>
            <a:r>
              <a:rPr lang="en-US" altLang="en-US"/>
              <a:t>Unconditional Branching</a:t>
            </a:r>
          </a:p>
          <a:p>
            <a:pPr lvl="1"/>
            <a:r>
              <a:rPr lang="en-US" altLang="en-US"/>
              <a:t>call subroutine</a:t>
            </a:r>
          </a:p>
          <a:p>
            <a:pPr lvl="2"/>
            <a:r>
              <a:rPr lang="en-US" altLang="en-US"/>
              <a:t>jsr label</a:t>
            </a:r>
          </a:p>
          <a:p>
            <a:pPr lvl="2"/>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E6EC86D1-0CAE-4096-AB81-31818DA535CA}" type="slidenum">
              <a:rPr lang="en-US" altLang="en-US"/>
              <a:pPr/>
              <a:t>81</a:t>
            </a:fld>
            <a:endParaRPr lang="en-US" altLang="en-US"/>
          </a:p>
        </p:txBody>
      </p:sp>
      <p:sp>
        <p:nvSpPr>
          <p:cNvPr id="210946" name="Rectangle 2"/>
          <p:cNvSpPr>
            <a:spLocks noGrp="1" noChangeArrowheads="1"/>
          </p:cNvSpPr>
          <p:nvPr>
            <p:ph type="title"/>
          </p:nvPr>
        </p:nvSpPr>
        <p:spPr/>
        <p:txBody>
          <a:bodyPr/>
          <a:lstStyle/>
          <a:p>
            <a:r>
              <a:rPr lang="en-US" altLang="en-US"/>
              <a:t>Java Disassembly Examples</a:t>
            </a:r>
          </a:p>
        </p:txBody>
      </p:sp>
      <p:sp>
        <p:nvSpPr>
          <p:cNvPr id="210947" name="Rectangle 3"/>
          <p:cNvSpPr>
            <a:spLocks noGrp="1" noChangeArrowheads="1"/>
          </p:cNvSpPr>
          <p:nvPr>
            <p:ph type="body" idx="1"/>
          </p:nvPr>
        </p:nvSpPr>
        <p:spPr/>
        <p:txBody>
          <a:bodyPr/>
          <a:lstStyle/>
          <a:p>
            <a:r>
              <a:rPr lang="en-US" altLang="en-US"/>
              <a:t>Adding Two Integers</a:t>
            </a:r>
          </a:p>
          <a:p>
            <a:pPr lvl="2"/>
            <a:endParaRPr lang="en-US" altLang="en-US"/>
          </a:p>
          <a:p>
            <a:pPr lvl="2"/>
            <a:r>
              <a:rPr lang="en-US" altLang="en-US"/>
              <a:t>int A = 3;</a:t>
            </a:r>
          </a:p>
          <a:p>
            <a:pPr lvl="2"/>
            <a:r>
              <a:rPr lang="en-US" altLang="en-US"/>
              <a:t>int B = 2;</a:t>
            </a:r>
          </a:p>
          <a:p>
            <a:pPr lvl="2"/>
            <a:r>
              <a:rPr lang="en-US" altLang="en-US"/>
              <a:t>int sum = 0;</a:t>
            </a:r>
          </a:p>
          <a:p>
            <a:pPr lvl="2"/>
            <a:r>
              <a:rPr lang="en-US" altLang="en-US"/>
              <a:t>sum = A + B;</a:t>
            </a:r>
          </a:p>
          <a:p>
            <a:pPr>
              <a:buFontTx/>
              <a:buNone/>
            </a:pPr>
            <a:endParaRPr lang="en-US" altLang="en-US"/>
          </a:p>
        </p:txBody>
      </p:sp>
      <p:pic>
        <p:nvPicPr>
          <p:cNvPr id="210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905000"/>
            <a:ext cx="155098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AA93FBE7-3868-4A23-9595-FC934611EF4F}" type="slidenum">
              <a:rPr lang="en-US" altLang="en-US"/>
              <a:pPr/>
              <a:t>82</a:t>
            </a:fld>
            <a:endParaRPr lang="en-US" altLang="en-US"/>
          </a:p>
        </p:txBody>
      </p:sp>
      <p:sp>
        <p:nvSpPr>
          <p:cNvPr id="219138" name="Rectangle 2"/>
          <p:cNvSpPr>
            <a:spLocks noGrp="1" noChangeArrowheads="1"/>
          </p:cNvSpPr>
          <p:nvPr>
            <p:ph type="title"/>
          </p:nvPr>
        </p:nvSpPr>
        <p:spPr/>
        <p:txBody>
          <a:bodyPr/>
          <a:lstStyle/>
          <a:p>
            <a:r>
              <a:rPr lang="en-US" altLang="en-US"/>
              <a:t>Java Disassembly Examples</a:t>
            </a:r>
          </a:p>
        </p:txBody>
      </p:sp>
      <p:sp>
        <p:nvSpPr>
          <p:cNvPr id="219139" name="Rectangle 3"/>
          <p:cNvSpPr>
            <a:spLocks noGrp="1" noChangeArrowheads="1"/>
          </p:cNvSpPr>
          <p:nvPr>
            <p:ph type="body" idx="1"/>
          </p:nvPr>
        </p:nvSpPr>
        <p:spPr/>
        <p:txBody>
          <a:bodyPr/>
          <a:lstStyle/>
          <a:p>
            <a:r>
              <a:rPr lang="en-US" altLang="en-US"/>
              <a:t>Adding Two Doubles</a:t>
            </a:r>
          </a:p>
          <a:p>
            <a:pPr lvl="2"/>
            <a:endParaRPr lang="en-US" altLang="en-US"/>
          </a:p>
          <a:p>
            <a:pPr lvl="2"/>
            <a:r>
              <a:rPr lang="en-US" altLang="en-US"/>
              <a:t>double A = 3.1;</a:t>
            </a:r>
          </a:p>
          <a:p>
            <a:pPr lvl="2"/>
            <a:r>
              <a:rPr lang="en-US" altLang="en-US"/>
              <a:t>double B = 2;</a:t>
            </a:r>
          </a:p>
          <a:p>
            <a:pPr lvl="2"/>
            <a:r>
              <a:rPr lang="en-US" altLang="en-US"/>
              <a:t>double sum = A + B;</a:t>
            </a:r>
          </a:p>
          <a:p>
            <a:pPr>
              <a:buFontTx/>
              <a:buNone/>
            </a:pPr>
            <a:endParaRPr lang="en-US" altLang="en-US" b="1"/>
          </a:p>
        </p:txBody>
      </p:sp>
      <p:pic>
        <p:nvPicPr>
          <p:cNvPr id="2191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276600"/>
            <a:ext cx="53340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6D6BDC25-8D84-4790-984D-7B3C46614C7F}" type="slidenum">
              <a:rPr lang="en-US" altLang="en-US"/>
              <a:pPr/>
              <a:t>83</a:t>
            </a:fld>
            <a:endParaRPr lang="en-US" altLang="en-US"/>
          </a:p>
        </p:txBody>
      </p:sp>
      <p:sp>
        <p:nvSpPr>
          <p:cNvPr id="220162" name="Rectangle 2"/>
          <p:cNvSpPr>
            <a:spLocks noGrp="1" noChangeArrowheads="1"/>
          </p:cNvSpPr>
          <p:nvPr>
            <p:ph type="title"/>
          </p:nvPr>
        </p:nvSpPr>
        <p:spPr/>
        <p:txBody>
          <a:bodyPr/>
          <a:lstStyle/>
          <a:p>
            <a:r>
              <a:rPr lang="en-US" altLang="en-US"/>
              <a:t>Java Disassembly Examples</a:t>
            </a:r>
          </a:p>
        </p:txBody>
      </p:sp>
      <p:sp>
        <p:nvSpPr>
          <p:cNvPr id="220163" name="Rectangle 3"/>
          <p:cNvSpPr>
            <a:spLocks noGrp="1" noChangeArrowheads="1"/>
          </p:cNvSpPr>
          <p:nvPr>
            <p:ph type="body" idx="1"/>
          </p:nvPr>
        </p:nvSpPr>
        <p:spPr/>
        <p:txBody>
          <a:bodyPr/>
          <a:lstStyle/>
          <a:p>
            <a:r>
              <a:rPr lang="en-US" altLang="en-US"/>
              <a:t>Conditional Branch</a:t>
            </a:r>
          </a:p>
          <a:p>
            <a:pPr lvl="2">
              <a:lnSpc>
                <a:spcPct val="80000"/>
              </a:lnSpc>
            </a:pPr>
            <a:r>
              <a:rPr lang="en-US" altLang="en-US"/>
              <a:t>double A = 3.0;</a:t>
            </a:r>
          </a:p>
          <a:p>
            <a:pPr lvl="2">
              <a:lnSpc>
                <a:spcPct val="80000"/>
              </a:lnSpc>
            </a:pPr>
            <a:r>
              <a:rPr lang="en-US" altLang="en-US"/>
              <a:t>boolean result = false;</a:t>
            </a:r>
          </a:p>
          <a:p>
            <a:pPr lvl="2">
              <a:lnSpc>
                <a:spcPct val="80000"/>
              </a:lnSpc>
            </a:pPr>
            <a:r>
              <a:rPr lang="en-US" altLang="en-US"/>
              <a:t>if( A &gt; 2.0 )</a:t>
            </a:r>
          </a:p>
          <a:p>
            <a:pPr lvl="2">
              <a:lnSpc>
                <a:spcPct val="80000"/>
              </a:lnSpc>
            </a:pPr>
            <a:r>
              <a:rPr lang="en-US" altLang="en-US"/>
              <a:t>   result = false;</a:t>
            </a:r>
          </a:p>
          <a:p>
            <a:pPr lvl="2">
              <a:lnSpc>
                <a:spcPct val="80000"/>
              </a:lnSpc>
            </a:pPr>
            <a:r>
              <a:rPr lang="en-US" altLang="en-US"/>
              <a:t>else</a:t>
            </a:r>
          </a:p>
          <a:p>
            <a:pPr lvl="2">
              <a:lnSpc>
                <a:spcPct val="80000"/>
              </a:lnSpc>
            </a:pPr>
            <a:r>
              <a:rPr lang="en-US" altLang="en-US"/>
              <a:t>   result = true;</a:t>
            </a:r>
          </a:p>
        </p:txBody>
      </p:sp>
      <p:pic>
        <p:nvPicPr>
          <p:cNvPr id="2201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325813"/>
            <a:ext cx="5307013"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1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4968875"/>
            <a:ext cx="56880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CF3D857C-8C58-48EC-B892-991A0CE6509E}" type="slidenum">
              <a:rPr lang="en-US" altLang="en-US"/>
              <a:pPr/>
              <a:t>84</a:t>
            </a:fld>
            <a:endParaRPr lang="en-US" altLang="en-US"/>
          </a:p>
        </p:txBody>
      </p:sp>
      <p:sp>
        <p:nvSpPr>
          <p:cNvPr id="172034" name="Rectangle 2"/>
          <p:cNvSpPr>
            <a:spLocks noGrp="1" noChangeArrowheads="1"/>
          </p:cNvSpPr>
          <p:nvPr>
            <p:ph type="title"/>
          </p:nvPr>
        </p:nvSpPr>
        <p:spPr/>
        <p:txBody>
          <a:bodyPr/>
          <a:lstStyle/>
          <a:p>
            <a:r>
              <a:rPr lang="en-US" altLang="en-US"/>
              <a:t>Summary</a:t>
            </a:r>
          </a:p>
        </p:txBody>
      </p:sp>
      <p:sp>
        <p:nvSpPr>
          <p:cNvPr id="172035" name="Rectangle 3"/>
          <p:cNvSpPr>
            <a:spLocks noGrp="1" noChangeArrowheads="1"/>
          </p:cNvSpPr>
          <p:nvPr>
            <p:ph type="body" idx="1"/>
          </p:nvPr>
        </p:nvSpPr>
        <p:spPr>
          <a:xfrm>
            <a:off x="685800" y="1143000"/>
            <a:ext cx="7772400" cy="5029200"/>
          </a:xfrm>
        </p:spPr>
        <p:txBody>
          <a:bodyPr/>
          <a:lstStyle/>
          <a:p>
            <a:pPr>
              <a:lnSpc>
                <a:spcPct val="90000"/>
              </a:lnSpc>
            </a:pPr>
            <a:r>
              <a:rPr lang="en-US" altLang="en-US"/>
              <a:t>Stack parameters</a:t>
            </a:r>
          </a:p>
          <a:p>
            <a:pPr lvl="1">
              <a:lnSpc>
                <a:spcPct val="90000"/>
              </a:lnSpc>
            </a:pPr>
            <a:r>
              <a:rPr lang="en-US" altLang="en-US"/>
              <a:t>more convenient than register parameters</a:t>
            </a:r>
          </a:p>
          <a:p>
            <a:pPr lvl="1">
              <a:lnSpc>
                <a:spcPct val="90000"/>
              </a:lnSpc>
            </a:pPr>
            <a:r>
              <a:rPr lang="en-US" altLang="en-US"/>
              <a:t>passed by value or reference</a:t>
            </a:r>
          </a:p>
          <a:p>
            <a:pPr lvl="1">
              <a:lnSpc>
                <a:spcPct val="90000"/>
              </a:lnSpc>
            </a:pPr>
            <a:r>
              <a:rPr lang="en-US" altLang="en-US"/>
              <a:t>ENTER and LEAVE instructions</a:t>
            </a:r>
          </a:p>
          <a:p>
            <a:pPr>
              <a:lnSpc>
                <a:spcPct val="90000"/>
              </a:lnSpc>
            </a:pPr>
            <a:r>
              <a:rPr lang="en-US" altLang="en-US"/>
              <a:t>Local variables</a:t>
            </a:r>
          </a:p>
          <a:p>
            <a:pPr lvl="1">
              <a:lnSpc>
                <a:spcPct val="90000"/>
              </a:lnSpc>
            </a:pPr>
            <a:r>
              <a:rPr lang="en-US" altLang="en-US"/>
              <a:t>created on the stack below stack pointer</a:t>
            </a:r>
          </a:p>
          <a:p>
            <a:pPr lvl="1">
              <a:lnSpc>
                <a:spcPct val="90000"/>
              </a:lnSpc>
            </a:pPr>
            <a:r>
              <a:rPr lang="en-US" altLang="en-US"/>
              <a:t>LOCAL directive</a:t>
            </a:r>
          </a:p>
          <a:p>
            <a:pPr>
              <a:lnSpc>
                <a:spcPct val="90000"/>
              </a:lnSpc>
            </a:pPr>
            <a:r>
              <a:rPr lang="en-US" altLang="en-US"/>
              <a:t>Recursive procedure calls itself</a:t>
            </a:r>
          </a:p>
          <a:p>
            <a:pPr>
              <a:lnSpc>
                <a:spcPct val="90000"/>
              </a:lnSpc>
            </a:pPr>
            <a:r>
              <a:rPr lang="en-US" altLang="en-US"/>
              <a:t>Calling conventions (C, stdcall)</a:t>
            </a:r>
          </a:p>
          <a:p>
            <a:pPr>
              <a:lnSpc>
                <a:spcPct val="90000"/>
              </a:lnSpc>
            </a:pPr>
            <a:r>
              <a:rPr lang="en-US" altLang="en-US"/>
              <a:t>MASM procedure-related directives</a:t>
            </a:r>
          </a:p>
          <a:p>
            <a:pPr lvl="1">
              <a:lnSpc>
                <a:spcPct val="90000"/>
              </a:lnSpc>
            </a:pPr>
            <a:r>
              <a:rPr lang="en-US" altLang="en-US"/>
              <a:t>INVOKE, PROC, PROTO</a:t>
            </a:r>
          </a:p>
          <a:p>
            <a:pPr>
              <a:lnSpc>
                <a:spcPct val="90000"/>
              </a:lnSpc>
            </a:pPr>
            <a:r>
              <a:rPr lang="en-US" altLang="en-US"/>
              <a:t>Java Bytecodes – another approch to programming</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Irvine, Kip R. Assembly Language for x86 Processors 6/e, 2010.</a:t>
            </a:r>
          </a:p>
        </p:txBody>
      </p:sp>
      <p:sp>
        <p:nvSpPr>
          <p:cNvPr id="5" name="Slide Number Placeholder 3"/>
          <p:cNvSpPr>
            <a:spLocks noGrp="1"/>
          </p:cNvSpPr>
          <p:nvPr>
            <p:ph type="sldNum" sz="quarter" idx="11"/>
          </p:nvPr>
        </p:nvSpPr>
        <p:spPr/>
        <p:txBody>
          <a:bodyPr/>
          <a:lstStyle/>
          <a:p>
            <a:fld id="{F1764891-6F81-4934-AA81-527C02440ABE}" type="slidenum">
              <a:rPr lang="en-US" altLang="en-US"/>
              <a:pPr/>
              <a:t>85</a:t>
            </a:fld>
            <a:endParaRPr lang="en-US" altLang="en-US"/>
          </a:p>
        </p:txBody>
      </p:sp>
      <p:sp>
        <p:nvSpPr>
          <p:cNvPr id="77826" name="Rectangle 2"/>
          <p:cNvSpPr>
            <a:spLocks noGrp="1" noChangeArrowheads="1"/>
          </p:cNvSpPr>
          <p:nvPr>
            <p:ph type="title"/>
          </p:nvPr>
        </p:nvSpPr>
        <p:spPr>
          <a:xfrm>
            <a:off x="838200" y="3352800"/>
            <a:ext cx="7772400" cy="533400"/>
          </a:xfrm>
        </p:spPr>
        <p:txBody>
          <a:bodyPr/>
          <a:lstStyle/>
          <a:p>
            <a:r>
              <a:rPr lang="en-US" altLang="en-US">
                <a:latin typeface="Viner Hand ITC" pitchFamily="66" charset="0"/>
              </a:rPr>
              <a:t>53 68 75 72 79 6F</a:t>
            </a:r>
          </a:p>
        </p:txBody>
      </p:sp>
      <p:graphicFrame>
        <p:nvGraphicFramePr>
          <p:cNvPr id="77827" name="Object 3"/>
          <p:cNvGraphicFramePr>
            <a:graphicFrameLocks noChangeAspect="1"/>
          </p:cNvGraphicFramePr>
          <p:nvPr/>
        </p:nvGraphicFramePr>
        <p:xfrm>
          <a:off x="4114800" y="2438400"/>
          <a:ext cx="1295400" cy="688975"/>
        </p:xfrm>
        <a:graphic>
          <a:graphicData uri="http://schemas.openxmlformats.org/presentationml/2006/ole">
            <mc:AlternateContent xmlns:mc="http://schemas.openxmlformats.org/markup-compatibility/2006">
              <mc:Choice xmlns:v="urn:schemas-microsoft-com:vml" Requires="v">
                <p:oleObj spid="_x0000_s77909" name="Clip" r:id="rId3" imgW="4090320" imgH="2177640" progId="MS_ClipArt_Gallery.2">
                  <p:embed/>
                </p:oleObj>
              </mc:Choice>
              <mc:Fallback>
                <p:oleObj name="Clip" r:id="rId3" imgW="4090320" imgH="217764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6D68FC03-25CE-427D-A370-67605015EC76}" type="slidenum">
              <a:rPr lang="en-US" altLang="en-US">
                <a:solidFill>
                  <a:srgbClr val="FFFFFF"/>
                </a:solidFill>
              </a:rPr>
              <a:pPr/>
              <a:t>9</a:t>
            </a:fld>
            <a:endParaRPr lang="en-US" altLang="en-US">
              <a:solidFill>
                <a:srgbClr val="FFFFFF"/>
              </a:solidFill>
            </a:endParaRPr>
          </a:p>
        </p:txBody>
      </p:sp>
      <p:sp>
        <p:nvSpPr>
          <p:cNvPr id="161794" name="Rectangle 2"/>
          <p:cNvSpPr>
            <a:spLocks noGrp="1" noChangeArrowheads="1"/>
          </p:cNvSpPr>
          <p:nvPr>
            <p:ph type="title"/>
          </p:nvPr>
        </p:nvSpPr>
        <p:spPr/>
        <p:txBody>
          <a:bodyPr/>
          <a:lstStyle/>
          <a:p>
            <a:r>
              <a:rPr lang="en-US" altLang="en-US"/>
              <a:t>RET Instruction</a:t>
            </a:r>
          </a:p>
        </p:txBody>
      </p:sp>
      <p:sp>
        <p:nvSpPr>
          <p:cNvPr id="161795" name="Rectangle 3"/>
          <p:cNvSpPr>
            <a:spLocks noGrp="1" noChangeArrowheads="1"/>
          </p:cNvSpPr>
          <p:nvPr>
            <p:ph type="body" idx="1"/>
          </p:nvPr>
        </p:nvSpPr>
        <p:spPr>
          <a:xfrm>
            <a:off x="838200" y="1219199"/>
            <a:ext cx="7772400" cy="5121275"/>
          </a:xfrm>
        </p:spPr>
        <p:txBody>
          <a:bodyPr/>
          <a:lstStyle/>
          <a:p>
            <a:pPr>
              <a:lnSpc>
                <a:spcPct val="90000"/>
              </a:lnSpc>
            </a:pPr>
            <a:r>
              <a:rPr lang="en-US" altLang="en-US" i="1" dirty="0"/>
              <a:t>Return from subroutine</a:t>
            </a:r>
          </a:p>
          <a:p>
            <a:pPr>
              <a:lnSpc>
                <a:spcPct val="90000"/>
              </a:lnSpc>
            </a:pPr>
            <a:endParaRPr lang="en-US" altLang="en-US" dirty="0" smtClean="0"/>
          </a:p>
          <a:p>
            <a:pPr>
              <a:lnSpc>
                <a:spcPct val="90000"/>
              </a:lnSpc>
            </a:pPr>
            <a:r>
              <a:rPr lang="en-US" altLang="en-US" dirty="0" smtClean="0"/>
              <a:t>Pops </a:t>
            </a:r>
            <a:r>
              <a:rPr lang="en-US" altLang="en-US" dirty="0"/>
              <a:t>stack into the instruction pointer (EIP or IP). Control transfers to the target address</a:t>
            </a:r>
            <a:r>
              <a:rPr lang="en-US" altLang="en-US" dirty="0" smtClean="0"/>
              <a:t>.</a:t>
            </a:r>
          </a:p>
          <a:p>
            <a:pPr>
              <a:lnSpc>
                <a:spcPct val="90000"/>
              </a:lnSpc>
            </a:pPr>
            <a:endParaRPr lang="en-US" altLang="en-US" dirty="0"/>
          </a:p>
          <a:p>
            <a:pPr>
              <a:lnSpc>
                <a:spcPct val="90000"/>
              </a:lnSpc>
            </a:pPr>
            <a:r>
              <a:rPr lang="en-US" altLang="en-US" dirty="0"/>
              <a:t>Syntax:</a:t>
            </a:r>
          </a:p>
          <a:p>
            <a:pPr lvl="1">
              <a:lnSpc>
                <a:spcPct val="90000"/>
              </a:lnSpc>
            </a:pPr>
            <a:r>
              <a:rPr lang="en-US" altLang="en-US" b="1" dirty="0">
                <a:solidFill>
                  <a:srgbClr val="FFFF00"/>
                </a:solidFill>
              </a:rPr>
              <a:t>RET</a:t>
            </a:r>
          </a:p>
          <a:p>
            <a:pPr lvl="1">
              <a:lnSpc>
                <a:spcPct val="90000"/>
              </a:lnSpc>
            </a:pPr>
            <a:r>
              <a:rPr lang="en-US" altLang="en-US" b="1" dirty="0">
                <a:solidFill>
                  <a:srgbClr val="FFFF00"/>
                </a:solidFill>
              </a:rPr>
              <a:t>RET</a:t>
            </a:r>
            <a:r>
              <a:rPr lang="en-US" altLang="en-US" i="1" dirty="0">
                <a:solidFill>
                  <a:srgbClr val="FFFF00"/>
                </a:solidFill>
              </a:rPr>
              <a:t> </a:t>
            </a:r>
            <a:r>
              <a:rPr lang="en-US" altLang="en-US" b="1" i="1" dirty="0">
                <a:solidFill>
                  <a:srgbClr val="FFFF00"/>
                </a:solidFill>
              </a:rPr>
              <a:t>n</a:t>
            </a:r>
          </a:p>
          <a:p>
            <a:pPr>
              <a:lnSpc>
                <a:spcPct val="90000"/>
              </a:lnSpc>
            </a:pPr>
            <a:endParaRPr lang="en-US" altLang="en-US" dirty="0" smtClean="0"/>
          </a:p>
          <a:p>
            <a:pPr>
              <a:lnSpc>
                <a:spcPct val="90000"/>
              </a:lnSpc>
            </a:pPr>
            <a:r>
              <a:rPr lang="en-US" altLang="en-US" dirty="0" smtClean="0"/>
              <a:t>Optional </a:t>
            </a:r>
            <a:r>
              <a:rPr lang="en-US" altLang="en-US" dirty="0"/>
              <a:t>operand </a:t>
            </a:r>
            <a:r>
              <a:rPr lang="en-US" altLang="en-US" i="1" dirty="0"/>
              <a:t>n</a:t>
            </a:r>
            <a:r>
              <a:rPr lang="en-US" altLang="en-US" dirty="0"/>
              <a:t> causes </a:t>
            </a:r>
            <a:r>
              <a:rPr lang="en-US" altLang="en-US" i="1" dirty="0"/>
              <a:t>n</a:t>
            </a:r>
            <a:r>
              <a:rPr lang="en-US" altLang="en-US" dirty="0"/>
              <a:t> bytes to be added to the stack pointer after EIP (or IP) is assigned a value.</a:t>
            </a:r>
          </a:p>
        </p:txBody>
      </p:sp>
    </p:spTree>
    <p:extLst>
      <p:ext uri="{BB962C8B-B14F-4D97-AF65-F5344CB8AC3E}">
        <p14:creationId xmlns:p14="http://schemas.microsoft.com/office/powerpoint/2010/main" val="3412797840"/>
      </p:ext>
    </p:extLst>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3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4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6051</TotalTime>
  <Words>5175</Words>
  <Application>Microsoft Macintosh PowerPoint</Application>
  <PresentationFormat>On-screen Show (4:3)</PresentationFormat>
  <Paragraphs>1120</Paragraphs>
  <Slides>85</Slides>
  <Notes>14</Notes>
  <HiddenSlides>0</HiddenSlides>
  <MMClips>0</MMClips>
  <ScaleCrop>false</ScaleCrop>
  <HeadingPairs>
    <vt:vector size="8" baseType="variant">
      <vt:variant>
        <vt:lpstr>Fonts Used</vt:lpstr>
      </vt:variant>
      <vt:variant>
        <vt:i4>8</vt:i4>
      </vt:variant>
      <vt:variant>
        <vt:lpstr>Theme</vt:lpstr>
      </vt:variant>
      <vt:variant>
        <vt:i4>12</vt:i4>
      </vt:variant>
      <vt:variant>
        <vt:lpstr>Embedded OLE Servers</vt:lpstr>
      </vt:variant>
      <vt:variant>
        <vt:i4>2</vt:i4>
      </vt:variant>
      <vt:variant>
        <vt:lpstr>Slide Titles</vt:lpstr>
      </vt:variant>
      <vt:variant>
        <vt:i4>85</vt:i4>
      </vt:variant>
    </vt:vector>
  </HeadingPairs>
  <TitlesOfParts>
    <vt:vector size="107" baseType="lpstr">
      <vt:lpstr>Arial Black</vt:lpstr>
      <vt:lpstr>Arial Narrow</vt:lpstr>
      <vt:lpstr>Courier New</vt:lpstr>
      <vt:lpstr>Monotype Sorts</vt:lpstr>
      <vt:lpstr>Times New Roman</vt:lpstr>
      <vt:lpstr>Viner Hand ITC</vt:lpstr>
      <vt:lpstr>Wingdings</vt:lpstr>
      <vt:lpstr>Arial</vt:lpstr>
      <vt:lpstr>Soaring</vt:lpstr>
      <vt:lpstr>CodeStyle</vt:lpstr>
      <vt:lpstr>1_CodeStyle</vt:lpstr>
      <vt:lpstr>2_CodeStyle</vt:lpstr>
      <vt:lpstr>3_CodeStyle</vt:lpstr>
      <vt:lpstr>1_Soaring</vt:lpstr>
      <vt:lpstr>4_CodeStyle</vt:lpstr>
      <vt:lpstr>7_CodeStyle</vt:lpstr>
      <vt:lpstr>2_Soaring</vt:lpstr>
      <vt:lpstr>3_Soaring</vt:lpstr>
      <vt:lpstr>4_Soaring</vt:lpstr>
      <vt:lpstr>5_Soaring</vt:lpstr>
      <vt:lpstr>VISIO</vt:lpstr>
      <vt:lpstr>Clip</vt:lpstr>
      <vt:lpstr>Assembly Language for x86 Processors 6th Edition </vt:lpstr>
      <vt:lpstr>Parameter Passing</vt:lpstr>
      <vt:lpstr>Stack Parameters</vt:lpstr>
      <vt:lpstr>Stack Parameters (cont.)</vt:lpstr>
      <vt:lpstr>Stack Frame</vt:lpstr>
      <vt:lpstr>Passing Arguments to a Procedure</vt:lpstr>
      <vt:lpstr>Accessing Stack Parameters (C/C++)</vt:lpstr>
      <vt:lpstr>Stack Parameters (cont.)</vt:lpstr>
      <vt:lpstr>RET Instruction</vt:lpstr>
      <vt:lpstr>Who removes parameters from the stack?</vt:lpstr>
      <vt:lpstr>Passing a Variable Number of Parameters</vt:lpstr>
      <vt:lpstr>Passing an Array by Reference  (1 of 2)</vt:lpstr>
      <vt:lpstr>Passing an Array by Reference  (2 of 2)</vt:lpstr>
      <vt:lpstr>Your turn . . .</vt:lpstr>
      <vt:lpstr>Passing 8-bit and 16-bit Arguments</vt:lpstr>
      <vt:lpstr>Passing Multiword Arguments [Skip]</vt:lpstr>
      <vt:lpstr>Saving and Restoring Registers</vt:lpstr>
      <vt:lpstr>Stack Affected by USES Operator</vt:lpstr>
      <vt:lpstr>53 68 75 72 79 6F</vt:lpstr>
      <vt:lpstr>Local Variables</vt:lpstr>
      <vt:lpstr>Creating LOCAL Variables</vt:lpstr>
      <vt:lpstr>LEA Instruction</vt:lpstr>
      <vt:lpstr>LEA Example</vt:lpstr>
      <vt:lpstr>ENTER Instruction</vt:lpstr>
      <vt:lpstr>LEAVE Instruction</vt:lpstr>
      <vt:lpstr>LOCAL Directive</vt:lpstr>
      <vt:lpstr>Using LOCAL</vt:lpstr>
      <vt:lpstr>LOCAL Example  (1 of 2)</vt:lpstr>
      <vt:lpstr>LOCAL Example  (2 of 2)</vt:lpstr>
      <vt:lpstr>Non-Doubleword Local Variables</vt:lpstr>
      <vt:lpstr>Local Byte Variable</vt:lpstr>
      <vt:lpstr>WriteStackFrame Procedure</vt:lpstr>
      <vt:lpstr>WriteStackFrame Example</vt:lpstr>
      <vt:lpstr>53 68 75 72 79 6F</vt:lpstr>
      <vt:lpstr>Recursion</vt:lpstr>
      <vt:lpstr>Recursively Calculating Sum 1 + … + n </vt:lpstr>
      <vt:lpstr>Calculating a Factorial  (1 of 3)</vt:lpstr>
      <vt:lpstr>Calculating a Factorial  (2 of 3)</vt:lpstr>
      <vt:lpstr>Calculating a Factorial  (3 of 3)</vt:lpstr>
      <vt:lpstr>Exercises</vt:lpstr>
      <vt:lpstr>Modular Programming</vt:lpstr>
      <vt:lpstr>Separately Assembled Modules</vt:lpstr>
      <vt:lpstr>Example</vt:lpstr>
      <vt:lpstr>Example (cont.)</vt:lpstr>
      <vt:lpstr>The Program’s Entry Point</vt:lpstr>
      <vt:lpstr>Using Global Variables</vt:lpstr>
      <vt:lpstr>Global Variable Example</vt:lpstr>
      <vt:lpstr>Multimodule Programs</vt:lpstr>
      <vt:lpstr>Advantages</vt:lpstr>
      <vt:lpstr>Creating a Multimodule Program</vt:lpstr>
      <vt:lpstr>Example: ArraySum Program</vt:lpstr>
      <vt:lpstr>Sample Program output</vt:lpstr>
      <vt:lpstr>INCLUDE File</vt:lpstr>
      <vt:lpstr>Inspect Individual Modules</vt:lpstr>
      <vt:lpstr>Macros</vt:lpstr>
      <vt:lpstr>Defining Macros</vt:lpstr>
      <vt:lpstr>Invoking Macros</vt:lpstr>
      <vt:lpstr>53 68 75 72 79 6F</vt:lpstr>
      <vt:lpstr>INVOKE, ADDR, PROC, and PROTO</vt:lpstr>
      <vt:lpstr>INVOKE Directive</vt:lpstr>
      <vt:lpstr>INVOKE Examples</vt:lpstr>
      <vt:lpstr>ADDR Operator</vt:lpstr>
      <vt:lpstr>PROC Directive  (1 of 2)</vt:lpstr>
      <vt:lpstr>PROC Directive  (2 of 2)</vt:lpstr>
      <vt:lpstr>AddTwo Procedure  (1 of 2)</vt:lpstr>
      <vt:lpstr>PROC Examples  (2 of 3)</vt:lpstr>
      <vt:lpstr>PROC Examples  (3 of 3)</vt:lpstr>
      <vt:lpstr>PROTO Directive</vt:lpstr>
      <vt:lpstr>PROTO Directive</vt:lpstr>
      <vt:lpstr>PROTO Example</vt:lpstr>
      <vt:lpstr>Parameter Classifications</vt:lpstr>
      <vt:lpstr>Trouble-Shooting Tips</vt:lpstr>
      <vt:lpstr>53 68 75 72 79 6F</vt:lpstr>
      <vt:lpstr>Java Bytecodes</vt:lpstr>
      <vt:lpstr>Java Virual Machine (JVM)</vt:lpstr>
      <vt:lpstr>Java Methods</vt:lpstr>
      <vt:lpstr>Bytecode Instruction Format</vt:lpstr>
      <vt:lpstr>Primitive Data Types</vt:lpstr>
      <vt:lpstr>JVM Instruction Set</vt:lpstr>
      <vt:lpstr>JVM Instruction Set</vt:lpstr>
      <vt:lpstr>Java Disassembly Examples</vt:lpstr>
      <vt:lpstr>Java Disassembly Examples</vt:lpstr>
      <vt:lpstr>Java Disassembly Examples</vt:lpstr>
      <vt:lpstr>Summary</vt:lpstr>
      <vt:lpstr>53 68 75 72 79 6F</vt:lpstr>
    </vt:vector>
  </TitlesOfParts>
  <Company>Prentice-Hall Publishing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subject>Advanced Procedures</dc:subject>
  <dc:creator>Kip Irvine</dc:creator>
  <cp:lastModifiedBy>Alioune Ngom</cp:lastModifiedBy>
  <cp:revision>664</cp:revision>
  <cp:lastPrinted>1601-01-01T00:00:00Z</cp:lastPrinted>
  <dcterms:created xsi:type="dcterms:W3CDTF">2002-05-30T02:31:33Z</dcterms:created>
  <dcterms:modified xsi:type="dcterms:W3CDTF">2016-03-09T12:57:36Z</dcterms:modified>
</cp:coreProperties>
</file>