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2.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3.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4.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5.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6.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7.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18.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9.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theme/theme20.xml" ContentType="application/vnd.openxmlformats-officedocument.theme+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7" r:id="rId4"/>
    <p:sldMasterId id="2147483700" r:id="rId5"/>
    <p:sldMasterId id="2147483712" r:id="rId6"/>
    <p:sldMasterId id="2147483725" r:id="rId7"/>
    <p:sldMasterId id="2147483738" r:id="rId8"/>
    <p:sldMasterId id="2147483751" r:id="rId9"/>
    <p:sldMasterId id="2147483764" r:id="rId10"/>
    <p:sldMasterId id="2147483776" r:id="rId11"/>
    <p:sldMasterId id="2147483789" r:id="rId12"/>
    <p:sldMasterId id="2147483802" r:id="rId13"/>
    <p:sldMasterId id="2147483815" r:id="rId14"/>
    <p:sldMasterId id="2147483828" r:id="rId15"/>
    <p:sldMasterId id="2147483841" r:id="rId16"/>
    <p:sldMasterId id="2147483854" r:id="rId17"/>
    <p:sldMasterId id="2147483867" r:id="rId18"/>
    <p:sldMasterId id="2147483879" r:id="rId19"/>
    <p:sldMasterId id="2147483891" r:id="rId20"/>
    <p:sldMasterId id="2147483904" r:id="rId21"/>
  </p:sldMasterIdLst>
  <p:notesMasterIdLst>
    <p:notesMasterId r:id="rId102"/>
  </p:notesMasterIdLst>
  <p:handoutMasterIdLst>
    <p:handoutMasterId r:id="rId103"/>
  </p:handoutMasterIdLst>
  <p:sldIdLst>
    <p:sldId id="256" r:id="rId22"/>
    <p:sldId id="265" r:id="rId23"/>
    <p:sldId id="318" r:id="rId24"/>
    <p:sldId id="319" r:id="rId25"/>
    <p:sldId id="266" r:id="rId26"/>
    <p:sldId id="267" r:id="rId27"/>
    <p:sldId id="270" r:id="rId28"/>
    <p:sldId id="271" r:id="rId29"/>
    <p:sldId id="320" r:id="rId30"/>
    <p:sldId id="321" r:id="rId31"/>
    <p:sldId id="324" r:id="rId32"/>
    <p:sldId id="328" r:id="rId33"/>
    <p:sldId id="329" r:id="rId34"/>
    <p:sldId id="273" r:id="rId35"/>
    <p:sldId id="322" r:id="rId36"/>
    <p:sldId id="323" r:id="rId37"/>
    <p:sldId id="325" r:id="rId38"/>
    <p:sldId id="274" r:id="rId39"/>
    <p:sldId id="272" r:id="rId40"/>
    <p:sldId id="276" r:id="rId41"/>
    <p:sldId id="283" r:id="rId42"/>
    <p:sldId id="326" r:id="rId43"/>
    <p:sldId id="327" r:id="rId44"/>
    <p:sldId id="330" r:id="rId45"/>
    <p:sldId id="331" r:id="rId46"/>
    <p:sldId id="332" r:id="rId47"/>
    <p:sldId id="333" r:id="rId48"/>
    <p:sldId id="285" r:id="rId49"/>
    <p:sldId id="284" r:id="rId50"/>
    <p:sldId id="286" r:id="rId51"/>
    <p:sldId id="287" r:id="rId52"/>
    <p:sldId id="288" r:id="rId53"/>
    <p:sldId id="289" r:id="rId54"/>
    <p:sldId id="334" r:id="rId55"/>
    <p:sldId id="335" r:id="rId56"/>
    <p:sldId id="336" r:id="rId57"/>
    <p:sldId id="290" r:id="rId58"/>
    <p:sldId id="337" r:id="rId59"/>
    <p:sldId id="338" r:id="rId60"/>
    <p:sldId id="291" r:id="rId61"/>
    <p:sldId id="339" r:id="rId62"/>
    <p:sldId id="340" r:id="rId63"/>
    <p:sldId id="341" r:id="rId64"/>
    <p:sldId id="347" r:id="rId65"/>
    <p:sldId id="292" r:id="rId66"/>
    <p:sldId id="342" r:id="rId67"/>
    <p:sldId id="343" r:id="rId68"/>
    <p:sldId id="344" r:id="rId69"/>
    <p:sldId id="345" r:id="rId70"/>
    <p:sldId id="346" r:id="rId71"/>
    <p:sldId id="348" r:id="rId72"/>
    <p:sldId id="294" r:id="rId73"/>
    <p:sldId id="295" r:id="rId74"/>
    <p:sldId id="349" r:id="rId75"/>
    <p:sldId id="350" r:id="rId76"/>
    <p:sldId id="351" r:id="rId77"/>
    <p:sldId id="296" r:id="rId78"/>
    <p:sldId id="297" r:id="rId79"/>
    <p:sldId id="298" r:id="rId80"/>
    <p:sldId id="299" r:id="rId81"/>
    <p:sldId id="301" r:id="rId82"/>
    <p:sldId id="302" r:id="rId83"/>
    <p:sldId id="303" r:id="rId84"/>
    <p:sldId id="304" r:id="rId85"/>
    <p:sldId id="305" r:id="rId86"/>
    <p:sldId id="352" r:id="rId87"/>
    <p:sldId id="282" r:id="rId88"/>
    <p:sldId id="306" r:id="rId89"/>
    <p:sldId id="313" r:id="rId90"/>
    <p:sldId id="307" r:id="rId91"/>
    <p:sldId id="308" r:id="rId92"/>
    <p:sldId id="309" r:id="rId93"/>
    <p:sldId id="310" r:id="rId94"/>
    <p:sldId id="314" r:id="rId95"/>
    <p:sldId id="311" r:id="rId96"/>
    <p:sldId id="315" r:id="rId97"/>
    <p:sldId id="312" r:id="rId98"/>
    <p:sldId id="316" r:id="rId99"/>
    <p:sldId id="317" r:id="rId100"/>
    <p:sldId id="263" r:id="rId101"/>
  </p:sldIdLst>
  <p:sldSz cx="9144000" cy="6858000" type="screen4x3"/>
  <p:notesSz cx="6858000" cy="91440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0945"/>
  </p:normalViewPr>
  <p:slideViewPr>
    <p:cSldViewPr>
      <p:cViewPr varScale="1">
        <p:scale>
          <a:sx n="119" d="100"/>
          <a:sy n="119" d="100"/>
        </p:scale>
        <p:origin x="18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80.xml"/><Relationship Id="rId102" Type="http://schemas.openxmlformats.org/officeDocument/2006/relationships/notesMaster" Target="notesMasters/notesMaster1.xml"/><Relationship Id="rId103" Type="http://schemas.openxmlformats.org/officeDocument/2006/relationships/handoutMaster" Target="handoutMasters/handout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50" Type="http://schemas.openxmlformats.org/officeDocument/2006/relationships/slide" Target="slides/slide29.xml"/><Relationship Id="rId51" Type="http://schemas.openxmlformats.org/officeDocument/2006/relationships/slide" Target="slides/slide30.xml"/><Relationship Id="rId52" Type="http://schemas.openxmlformats.org/officeDocument/2006/relationships/slide" Target="slides/slide31.xml"/><Relationship Id="rId53" Type="http://schemas.openxmlformats.org/officeDocument/2006/relationships/slide" Target="slides/slide32.xml"/><Relationship Id="rId54" Type="http://schemas.openxmlformats.org/officeDocument/2006/relationships/slide" Target="slides/slide33.xml"/><Relationship Id="rId55" Type="http://schemas.openxmlformats.org/officeDocument/2006/relationships/slide" Target="slides/slide34.xml"/><Relationship Id="rId56" Type="http://schemas.openxmlformats.org/officeDocument/2006/relationships/slide" Target="slides/slide35.xml"/><Relationship Id="rId57" Type="http://schemas.openxmlformats.org/officeDocument/2006/relationships/slide" Target="slides/slide36.xml"/><Relationship Id="rId58" Type="http://schemas.openxmlformats.org/officeDocument/2006/relationships/slide" Target="slides/slide37.xml"/><Relationship Id="rId59" Type="http://schemas.openxmlformats.org/officeDocument/2006/relationships/slide" Target="slides/slide38.xml"/><Relationship Id="rId70" Type="http://schemas.openxmlformats.org/officeDocument/2006/relationships/slide" Target="slides/slide49.xml"/><Relationship Id="rId71" Type="http://schemas.openxmlformats.org/officeDocument/2006/relationships/slide" Target="slides/slide50.xml"/><Relationship Id="rId72" Type="http://schemas.openxmlformats.org/officeDocument/2006/relationships/slide" Target="slides/slide51.xml"/><Relationship Id="rId73" Type="http://schemas.openxmlformats.org/officeDocument/2006/relationships/slide" Target="slides/slide52.xml"/><Relationship Id="rId74" Type="http://schemas.openxmlformats.org/officeDocument/2006/relationships/slide" Target="slides/slide53.xml"/><Relationship Id="rId75" Type="http://schemas.openxmlformats.org/officeDocument/2006/relationships/slide" Target="slides/slide54.xml"/><Relationship Id="rId76" Type="http://schemas.openxmlformats.org/officeDocument/2006/relationships/slide" Target="slides/slide55.xml"/><Relationship Id="rId77" Type="http://schemas.openxmlformats.org/officeDocument/2006/relationships/slide" Target="slides/slide56.xml"/><Relationship Id="rId78" Type="http://schemas.openxmlformats.org/officeDocument/2006/relationships/slide" Target="slides/slide57.xml"/><Relationship Id="rId79" Type="http://schemas.openxmlformats.org/officeDocument/2006/relationships/slide" Target="slides/slide58.xml"/><Relationship Id="rId90" Type="http://schemas.openxmlformats.org/officeDocument/2006/relationships/slide" Target="slides/slide69.xml"/><Relationship Id="rId91" Type="http://schemas.openxmlformats.org/officeDocument/2006/relationships/slide" Target="slides/slide70.xml"/><Relationship Id="rId92" Type="http://schemas.openxmlformats.org/officeDocument/2006/relationships/slide" Target="slides/slide71.xml"/><Relationship Id="rId93" Type="http://schemas.openxmlformats.org/officeDocument/2006/relationships/slide" Target="slides/slide72.xml"/><Relationship Id="rId94" Type="http://schemas.openxmlformats.org/officeDocument/2006/relationships/slide" Target="slides/slide73.xml"/><Relationship Id="rId95" Type="http://schemas.openxmlformats.org/officeDocument/2006/relationships/slide" Target="slides/slide74.xml"/><Relationship Id="rId96" Type="http://schemas.openxmlformats.org/officeDocument/2006/relationships/slide" Target="slides/slide75.xml"/><Relationship Id="rId97" Type="http://schemas.openxmlformats.org/officeDocument/2006/relationships/slide" Target="slides/slide76.xml"/><Relationship Id="rId98" Type="http://schemas.openxmlformats.org/officeDocument/2006/relationships/slide" Target="slides/slide77.xml"/><Relationship Id="rId99" Type="http://schemas.openxmlformats.org/officeDocument/2006/relationships/slide" Target="slides/slide78.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Relationship Id="rId45" Type="http://schemas.openxmlformats.org/officeDocument/2006/relationships/slide" Target="slides/slide24.xml"/><Relationship Id="rId46" Type="http://schemas.openxmlformats.org/officeDocument/2006/relationships/slide" Target="slides/slide25.xml"/><Relationship Id="rId47" Type="http://schemas.openxmlformats.org/officeDocument/2006/relationships/slide" Target="slides/slide26.xml"/><Relationship Id="rId48" Type="http://schemas.openxmlformats.org/officeDocument/2006/relationships/slide" Target="slides/slide27.xml"/><Relationship Id="rId49" Type="http://schemas.openxmlformats.org/officeDocument/2006/relationships/slide" Target="slides/slide28.xml"/><Relationship Id="rId60" Type="http://schemas.openxmlformats.org/officeDocument/2006/relationships/slide" Target="slides/slide39.xml"/><Relationship Id="rId61" Type="http://schemas.openxmlformats.org/officeDocument/2006/relationships/slide" Target="slides/slide40.xml"/><Relationship Id="rId62" Type="http://schemas.openxmlformats.org/officeDocument/2006/relationships/slide" Target="slides/slide41.xml"/><Relationship Id="rId63" Type="http://schemas.openxmlformats.org/officeDocument/2006/relationships/slide" Target="slides/slide42.xml"/><Relationship Id="rId64" Type="http://schemas.openxmlformats.org/officeDocument/2006/relationships/slide" Target="slides/slide43.xml"/><Relationship Id="rId65" Type="http://schemas.openxmlformats.org/officeDocument/2006/relationships/slide" Target="slides/slide44.xml"/><Relationship Id="rId66" Type="http://schemas.openxmlformats.org/officeDocument/2006/relationships/slide" Target="slides/slide45.xml"/><Relationship Id="rId67" Type="http://schemas.openxmlformats.org/officeDocument/2006/relationships/slide" Target="slides/slide46.xml"/><Relationship Id="rId68" Type="http://schemas.openxmlformats.org/officeDocument/2006/relationships/slide" Target="slides/slide47.xml"/><Relationship Id="rId69" Type="http://schemas.openxmlformats.org/officeDocument/2006/relationships/slide" Target="slides/slide48.xml"/><Relationship Id="rId100" Type="http://schemas.openxmlformats.org/officeDocument/2006/relationships/slide" Target="slides/slide79.xml"/><Relationship Id="rId80" Type="http://schemas.openxmlformats.org/officeDocument/2006/relationships/slide" Target="slides/slide59.xml"/><Relationship Id="rId81" Type="http://schemas.openxmlformats.org/officeDocument/2006/relationships/slide" Target="slides/slide60.xml"/><Relationship Id="rId82" Type="http://schemas.openxmlformats.org/officeDocument/2006/relationships/slide" Target="slides/slide61.xml"/><Relationship Id="rId83" Type="http://schemas.openxmlformats.org/officeDocument/2006/relationships/slide" Target="slides/slide62.xml"/><Relationship Id="rId84" Type="http://schemas.openxmlformats.org/officeDocument/2006/relationships/slide" Target="slides/slide63.xml"/><Relationship Id="rId85" Type="http://schemas.openxmlformats.org/officeDocument/2006/relationships/slide" Target="slides/slide64.xml"/><Relationship Id="rId86" Type="http://schemas.openxmlformats.org/officeDocument/2006/relationships/slide" Target="slides/slide65.xml"/><Relationship Id="rId87" Type="http://schemas.openxmlformats.org/officeDocument/2006/relationships/slide" Target="slides/slide66.xml"/><Relationship Id="rId88" Type="http://schemas.openxmlformats.org/officeDocument/2006/relationships/slide" Target="slides/slide67.xml"/><Relationship Id="rId89"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wmf"/><Relationship Id="rId3"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7A5790FE-B3E7-4788-8D9B-14844C7F7194}" type="slidenum">
              <a:rPr lang="en-US" altLang="en-US"/>
              <a:pPr/>
              <a:t>‹#›</a:t>
            </a:fld>
            <a:endParaRPr lang="en-US" altLang="en-US"/>
          </a:p>
        </p:txBody>
      </p:sp>
    </p:spTree>
    <p:extLst>
      <p:ext uri="{BB962C8B-B14F-4D97-AF65-F5344CB8AC3E}">
        <p14:creationId xmlns:p14="http://schemas.microsoft.com/office/powerpoint/2010/main" val="3801960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82271EC-4A68-4456-8A63-BA0A5AD9805D}" type="slidenum">
              <a:rPr lang="en-US" altLang="en-US"/>
              <a:pPr/>
              <a:t>‹#›</a:t>
            </a:fld>
            <a:endParaRPr lang="en-US" altLang="en-US"/>
          </a:p>
        </p:txBody>
      </p:sp>
    </p:spTree>
    <p:extLst>
      <p:ext uri="{BB962C8B-B14F-4D97-AF65-F5344CB8AC3E}">
        <p14:creationId xmlns:p14="http://schemas.microsoft.com/office/powerpoint/2010/main" val="2220333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2271EC-4A68-4456-8A63-BA0A5AD9805D}" type="slidenum">
              <a:rPr lang="en-US" altLang="en-US" smtClean="0"/>
              <a:pPr/>
              <a:t>1</a:t>
            </a:fld>
            <a:endParaRPr lang="en-US" altLang="en-US"/>
          </a:p>
        </p:txBody>
      </p:sp>
    </p:spTree>
    <p:extLst>
      <p:ext uri="{BB962C8B-B14F-4D97-AF65-F5344CB8AC3E}">
        <p14:creationId xmlns:p14="http://schemas.microsoft.com/office/powerpoint/2010/main" val="1280050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6607D37B-13BF-40FB-8846-CE7985FD1EF5}" type="slidenum">
              <a:rPr lang="en-US" altLang="en-US" sz="1200">
                <a:solidFill>
                  <a:prstClr val="black"/>
                </a:solidFill>
                <a:latin typeface="Times New Roman" pitchFamily="18" charset="0"/>
              </a:rPr>
              <a:pPr/>
              <a:t>17</a:t>
            </a:fld>
            <a:endParaRPr lang="en-US" altLang="en-US" sz="1200">
              <a:solidFill>
                <a:prstClr val="black"/>
              </a:solidFill>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89739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D7F9ACA5-29FC-4F15-8C63-7EDCC81AE766}" type="slidenum">
              <a:rPr lang="en-US" altLang="en-US" sz="1200">
                <a:solidFill>
                  <a:prstClr val="black"/>
                </a:solidFill>
                <a:latin typeface="Times New Roman" pitchFamily="18" charset="0"/>
              </a:rPr>
              <a:pPr/>
              <a:t>22</a:t>
            </a:fld>
            <a:endParaRPr lang="en-US" altLang="en-US" sz="1200">
              <a:solidFill>
                <a:prstClr val="black"/>
              </a:solidFill>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473526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995C8365-F8D3-4817-B901-6D45E7CE963C}" type="slidenum">
              <a:rPr lang="en-US" altLang="en-US" sz="1200">
                <a:solidFill>
                  <a:prstClr val="black"/>
                </a:solidFill>
                <a:latin typeface="Times New Roman" pitchFamily="18" charset="0"/>
              </a:rPr>
              <a:pPr/>
              <a:t>23</a:t>
            </a:fld>
            <a:endParaRPr lang="en-US" altLang="en-US" sz="1200">
              <a:solidFill>
                <a:prstClr val="black"/>
              </a:solidFill>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781644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4D658569-E308-4949-A750-A8FB6958B520}" type="slidenum">
              <a:rPr lang="en-US" altLang="en-US" sz="1200">
                <a:solidFill>
                  <a:prstClr val="black"/>
                </a:solidFill>
                <a:latin typeface="Times New Roman" pitchFamily="18" charset="0"/>
              </a:rPr>
              <a:pPr/>
              <a:t>24</a:t>
            </a:fld>
            <a:endParaRPr lang="en-US" altLang="en-US" sz="1200">
              <a:solidFill>
                <a:prstClr val="black"/>
              </a:solidFill>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94700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722CCDC5-68AC-4AE9-AFD0-7EB3273C6719}" type="slidenum">
              <a:rPr lang="en-US" altLang="en-US" sz="1200">
                <a:solidFill>
                  <a:prstClr val="black"/>
                </a:solidFill>
                <a:latin typeface="Times New Roman" pitchFamily="18" charset="0"/>
              </a:rPr>
              <a:pPr/>
              <a:t>25</a:t>
            </a:fld>
            <a:endParaRPr lang="en-US" altLang="en-US" sz="1200">
              <a:solidFill>
                <a:prstClr val="black"/>
              </a:solidFill>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298852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49CEA15D-3DF4-4B99-8E55-0540C6ED6E45}" type="slidenum">
              <a:rPr lang="en-US" altLang="en-US" sz="1200">
                <a:solidFill>
                  <a:prstClr val="black"/>
                </a:solidFill>
                <a:latin typeface="Times New Roman" pitchFamily="18" charset="0"/>
              </a:rPr>
              <a:pPr/>
              <a:t>26</a:t>
            </a:fld>
            <a:endParaRPr lang="en-US" altLang="en-US" sz="1200">
              <a:solidFill>
                <a:prstClr val="black"/>
              </a:solidFill>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215062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19C960EF-BD36-4C4F-B704-849DB2298A26}" type="slidenum">
              <a:rPr lang="en-US" altLang="en-US" sz="1200">
                <a:solidFill>
                  <a:prstClr val="black"/>
                </a:solidFill>
                <a:latin typeface="Times New Roman" pitchFamily="18" charset="0"/>
              </a:rPr>
              <a:pPr/>
              <a:t>34</a:t>
            </a:fld>
            <a:endParaRPr lang="en-US" altLang="en-US" sz="1200">
              <a:solidFill>
                <a:prstClr val="black"/>
              </a:solidFill>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12935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F69C7F1F-93B8-4A08-89FA-5F99ADC6C93C}" type="slidenum">
              <a:rPr lang="en-US" altLang="en-US" sz="1200">
                <a:solidFill>
                  <a:prstClr val="black"/>
                </a:solidFill>
                <a:latin typeface="Times New Roman" pitchFamily="18" charset="0"/>
              </a:rPr>
              <a:pPr/>
              <a:t>35</a:t>
            </a:fld>
            <a:endParaRPr lang="en-US" altLang="en-US" sz="1200">
              <a:solidFill>
                <a:prstClr val="black"/>
              </a:solidFill>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593483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75F41907-85D3-4A8F-89A7-7F64D9B91313}" type="slidenum">
              <a:rPr lang="en-US" altLang="en-US" sz="1200">
                <a:solidFill>
                  <a:prstClr val="black"/>
                </a:solidFill>
                <a:latin typeface="Times New Roman" pitchFamily="18" charset="0"/>
              </a:rPr>
              <a:pPr/>
              <a:t>36</a:t>
            </a:fld>
            <a:endParaRPr lang="en-US" altLang="en-US" sz="1200">
              <a:solidFill>
                <a:prstClr val="black"/>
              </a:solidFill>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02673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6F03BB53-18D2-4055-80CA-9F335E389B86}" type="slidenum">
              <a:rPr lang="en-US" altLang="en-US" sz="1200">
                <a:solidFill>
                  <a:prstClr val="black"/>
                </a:solidFill>
                <a:latin typeface="Times New Roman" pitchFamily="18" charset="0"/>
              </a:rPr>
              <a:pPr/>
              <a:t>38</a:t>
            </a:fld>
            <a:endParaRPr lang="en-US" altLang="en-US" sz="1200">
              <a:solidFill>
                <a:prstClr val="black"/>
              </a:solidFill>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00556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137BD4B7-8F3D-4621-8A59-DD73F392FDDD}" type="slidenum">
              <a:rPr lang="en-US" altLang="en-US" sz="1200">
                <a:solidFill>
                  <a:prstClr val="black"/>
                </a:solidFill>
                <a:latin typeface="Times New Roman" pitchFamily="18" charset="0"/>
              </a:rPr>
              <a:pPr/>
              <a:t>3</a:t>
            </a:fld>
            <a:endParaRPr lang="en-US" altLang="en-US" sz="1200">
              <a:solidFill>
                <a:prstClr val="black"/>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54072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CE534E81-65C9-4BD2-9598-8737E55DCC24}" type="slidenum">
              <a:rPr lang="en-US" altLang="en-US" sz="1200">
                <a:solidFill>
                  <a:prstClr val="black"/>
                </a:solidFill>
                <a:latin typeface="Times New Roman" pitchFamily="18" charset="0"/>
              </a:rPr>
              <a:pPr/>
              <a:t>39</a:t>
            </a:fld>
            <a:endParaRPr lang="en-US" altLang="en-US" sz="1200">
              <a:solidFill>
                <a:prstClr val="black"/>
              </a:solidFill>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030843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5AB46029-AF77-4498-AF3E-2EDE5687CD38}" type="slidenum">
              <a:rPr lang="en-US" altLang="en-US" sz="1200">
                <a:solidFill>
                  <a:prstClr val="black"/>
                </a:solidFill>
                <a:latin typeface="Times New Roman" pitchFamily="18" charset="0"/>
              </a:rPr>
              <a:pPr/>
              <a:t>41</a:t>
            </a:fld>
            <a:endParaRPr lang="en-US" altLang="en-US" sz="1200">
              <a:solidFill>
                <a:prstClr val="black"/>
              </a:solidFill>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80661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8AEC5CDF-D5FD-4D20-ACDC-92F0BB2B6F9F}" type="slidenum">
              <a:rPr lang="en-US" altLang="en-US" sz="1200">
                <a:solidFill>
                  <a:prstClr val="black"/>
                </a:solidFill>
                <a:latin typeface="Times New Roman" pitchFamily="18" charset="0"/>
              </a:rPr>
              <a:pPr/>
              <a:t>42</a:t>
            </a:fld>
            <a:endParaRPr lang="en-US" altLang="en-US" sz="1200">
              <a:solidFill>
                <a:prstClr val="black"/>
              </a:solidFill>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196733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81051CC2-88FD-492A-A278-6359F3439248}" type="slidenum">
              <a:rPr lang="en-US" altLang="en-US" sz="1200">
                <a:solidFill>
                  <a:prstClr val="black"/>
                </a:solidFill>
                <a:latin typeface="Times New Roman" pitchFamily="18" charset="0"/>
              </a:rPr>
              <a:pPr/>
              <a:t>43</a:t>
            </a:fld>
            <a:endParaRPr lang="en-US" altLang="en-US" sz="1200">
              <a:solidFill>
                <a:prstClr val="black"/>
              </a:solidFill>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62533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8D656C86-0EF1-4BC1-A4D5-602004CC77F1}" type="slidenum">
              <a:rPr lang="en-US" altLang="en-US" sz="1200">
                <a:solidFill>
                  <a:prstClr val="black"/>
                </a:solidFill>
                <a:latin typeface="Times New Roman" pitchFamily="18" charset="0"/>
              </a:rPr>
              <a:pPr/>
              <a:t>46</a:t>
            </a:fld>
            <a:endParaRPr lang="en-US" altLang="en-US" sz="1200">
              <a:solidFill>
                <a:prstClr val="black"/>
              </a:solidFill>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02696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FF7E09ED-3B75-4A80-99A7-2CD035361175}" type="slidenum">
              <a:rPr lang="en-US" altLang="en-US" sz="1200">
                <a:solidFill>
                  <a:prstClr val="black"/>
                </a:solidFill>
                <a:latin typeface="Times New Roman" pitchFamily="18" charset="0"/>
              </a:rPr>
              <a:pPr/>
              <a:t>47</a:t>
            </a:fld>
            <a:endParaRPr lang="en-US" altLang="en-US" sz="1200">
              <a:solidFill>
                <a:prstClr val="black"/>
              </a:solidFill>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597144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4E4D91F7-7719-4CC5-BBBF-5EB9C949DB43}" type="slidenum">
              <a:rPr lang="en-US" altLang="en-US" sz="1200">
                <a:solidFill>
                  <a:prstClr val="black"/>
                </a:solidFill>
                <a:latin typeface="Times New Roman" pitchFamily="18" charset="0"/>
              </a:rPr>
              <a:pPr/>
              <a:t>48</a:t>
            </a:fld>
            <a:endParaRPr lang="en-US" altLang="en-US" sz="1200">
              <a:solidFill>
                <a:prstClr val="black"/>
              </a:solidFill>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801776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4D01253D-5FF5-4621-BB10-90CE49F5636E}" type="slidenum">
              <a:rPr lang="en-US" altLang="en-US" sz="1200">
                <a:solidFill>
                  <a:prstClr val="black"/>
                </a:solidFill>
                <a:latin typeface="Times New Roman" pitchFamily="18" charset="0"/>
              </a:rPr>
              <a:pPr/>
              <a:t>49</a:t>
            </a:fld>
            <a:endParaRPr lang="en-US" altLang="en-US" sz="1200">
              <a:solidFill>
                <a:prstClr val="black"/>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78950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7F7FDE2B-0B9E-4863-BF43-109FEEEBE624}" type="slidenum">
              <a:rPr lang="en-US" altLang="en-US" sz="1200">
                <a:solidFill>
                  <a:prstClr val="black"/>
                </a:solidFill>
                <a:latin typeface="Times New Roman" pitchFamily="18" charset="0"/>
              </a:rPr>
              <a:pPr/>
              <a:t>50</a:t>
            </a:fld>
            <a:endParaRPr lang="en-US" altLang="en-US" sz="1200">
              <a:solidFill>
                <a:prstClr val="black"/>
              </a:solidFill>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990193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38D5536C-62D0-4A41-80BC-5F7FB59F7AE2}" type="slidenum">
              <a:rPr lang="en-US" altLang="en-US" sz="1200">
                <a:solidFill>
                  <a:prstClr val="black"/>
                </a:solidFill>
                <a:latin typeface="Times New Roman" pitchFamily="18" charset="0"/>
              </a:rPr>
              <a:pPr/>
              <a:t>54</a:t>
            </a:fld>
            <a:endParaRPr lang="en-US" altLang="en-US" sz="1200">
              <a:solidFill>
                <a:prstClr val="black"/>
              </a:solidFill>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12579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61F54128-1533-46F8-AEC7-301E2E29F49F}" type="slidenum">
              <a:rPr lang="en-US" altLang="en-US" sz="1200">
                <a:solidFill>
                  <a:prstClr val="black"/>
                </a:solidFill>
                <a:latin typeface="Times New Roman" pitchFamily="18" charset="0"/>
              </a:rPr>
              <a:pPr/>
              <a:t>4</a:t>
            </a:fld>
            <a:endParaRPr lang="en-US" altLang="en-US" sz="1200">
              <a:solidFill>
                <a:prstClr val="black"/>
              </a:solidFill>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992336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57C77BF8-46A6-4780-9A25-535B733A89C8}" type="slidenum">
              <a:rPr lang="en-US" altLang="en-US" sz="1200">
                <a:solidFill>
                  <a:prstClr val="black"/>
                </a:solidFill>
                <a:latin typeface="Times New Roman" pitchFamily="18" charset="0"/>
              </a:rPr>
              <a:pPr/>
              <a:t>55</a:t>
            </a:fld>
            <a:endParaRPr lang="en-US" altLang="en-US" sz="1200">
              <a:solidFill>
                <a:prstClr val="black"/>
              </a:solidFill>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599483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1D34DD8A-4C30-4CFA-BA8C-0D7A74FFFEE5}" type="slidenum">
              <a:rPr lang="en-US" altLang="en-US" sz="1200">
                <a:solidFill>
                  <a:prstClr val="black"/>
                </a:solidFill>
                <a:latin typeface="Times New Roman" pitchFamily="18" charset="0"/>
              </a:rPr>
              <a:pPr/>
              <a:t>56</a:t>
            </a:fld>
            <a:endParaRPr lang="en-US" altLang="en-US" sz="1200">
              <a:solidFill>
                <a:prstClr val="black"/>
              </a:solidFill>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67507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5C95D926-7A95-43A0-8708-9487A6D94D21}" type="slidenum">
              <a:rPr lang="en-US" altLang="en-US" sz="1200">
                <a:solidFill>
                  <a:prstClr val="black"/>
                </a:solidFill>
                <a:latin typeface="Times New Roman" pitchFamily="18" charset="0"/>
              </a:rPr>
              <a:pPr/>
              <a:t>9</a:t>
            </a:fld>
            <a:endParaRPr lang="en-US" altLang="en-US" sz="1200">
              <a:solidFill>
                <a:prstClr val="black"/>
              </a:solidFill>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63412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8BC888F3-910F-40D2-B04D-41C04755F121}" type="slidenum">
              <a:rPr lang="en-US" altLang="en-US" sz="1200">
                <a:solidFill>
                  <a:prstClr val="black"/>
                </a:solidFill>
                <a:latin typeface="Times New Roman" pitchFamily="18" charset="0"/>
              </a:rPr>
              <a:pPr/>
              <a:t>10</a:t>
            </a:fld>
            <a:endParaRPr lang="en-US" altLang="en-US" sz="1200">
              <a:solidFill>
                <a:prstClr val="black"/>
              </a:solidFill>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6227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16D6DB6D-17B1-4E78-A522-618D7E631B2B}" type="slidenum">
              <a:rPr lang="en-US" altLang="en-US" sz="1200">
                <a:solidFill>
                  <a:prstClr val="black"/>
                </a:solidFill>
                <a:latin typeface="Times New Roman" pitchFamily="18" charset="0"/>
              </a:rPr>
              <a:pPr/>
              <a:t>12</a:t>
            </a:fld>
            <a:endParaRPr lang="en-US" altLang="en-US" sz="1200">
              <a:solidFill>
                <a:prstClr val="black"/>
              </a:solidFill>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86594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2BFC81D7-FD45-488F-BD14-0D8B592D09DA}" type="slidenum">
              <a:rPr lang="en-US" altLang="en-US" sz="1200">
                <a:solidFill>
                  <a:prstClr val="black"/>
                </a:solidFill>
                <a:latin typeface="Times New Roman" pitchFamily="18" charset="0"/>
              </a:rPr>
              <a:pPr/>
              <a:t>13</a:t>
            </a:fld>
            <a:endParaRPr lang="en-US" altLang="en-US" sz="1200">
              <a:solidFill>
                <a:prstClr val="black"/>
              </a:solidFill>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18820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1D685E6A-D48A-4018-9429-D45BB5480882}" type="slidenum">
              <a:rPr lang="en-US" altLang="en-US" sz="1200">
                <a:solidFill>
                  <a:prstClr val="black"/>
                </a:solidFill>
                <a:latin typeface="Times New Roman" pitchFamily="18" charset="0"/>
              </a:rPr>
              <a:pPr/>
              <a:t>15</a:t>
            </a:fld>
            <a:endParaRPr lang="en-US" altLang="en-US" sz="1200">
              <a:solidFill>
                <a:prstClr val="black"/>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67434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BBDD6080-A430-4E68-A392-DCFE4A7234F8}" type="slidenum">
              <a:rPr lang="en-US" altLang="en-US" sz="1200">
                <a:solidFill>
                  <a:prstClr val="black"/>
                </a:solidFill>
                <a:latin typeface="Times New Roman" pitchFamily="18" charset="0"/>
              </a:rPr>
              <a:pPr/>
              <a:t>16</a:t>
            </a:fld>
            <a:endParaRPr lang="en-US" altLang="en-US" sz="1200">
              <a:solidFill>
                <a:prstClr val="black"/>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45327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CB63783F-E4AB-42B8-9C70-147206F118D7}" type="slidenum">
              <a:rPr lang="en-US" altLang="en-US"/>
              <a:pPr/>
              <a:t>‹#›</a:t>
            </a:fld>
            <a:endParaRPr lang="en-US" altLang="en-US"/>
          </a:p>
        </p:txBody>
      </p:sp>
    </p:spTree>
    <p:extLst>
      <p:ext uri="{BB962C8B-B14F-4D97-AF65-F5344CB8AC3E}">
        <p14:creationId xmlns:p14="http://schemas.microsoft.com/office/powerpoint/2010/main" val="33513187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6326932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769286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19675508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8356137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59053830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22562845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8771610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1634045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936863E-DEA0-42CB-92CA-CFA5F8C18E5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788677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046CC8F-5B8D-4B17-82CC-DC2E5D243E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194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DB5838A-80D8-47C5-B9C1-0DD89DD899E7}" type="slidenum">
              <a:rPr lang="en-US" altLang="en-US"/>
              <a:pPr/>
              <a:t>‹#›</a:t>
            </a:fld>
            <a:endParaRPr lang="en-US" altLang="en-US"/>
          </a:p>
        </p:txBody>
      </p:sp>
    </p:spTree>
    <p:extLst>
      <p:ext uri="{BB962C8B-B14F-4D97-AF65-F5344CB8AC3E}">
        <p14:creationId xmlns:p14="http://schemas.microsoft.com/office/powerpoint/2010/main" val="37040501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43FF434-F783-4949-9396-F045318EC4C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6637418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5DFE4C00-D391-4D17-B003-75501119E12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548507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207CF6F9-9F12-4D08-991D-19959E2CCD5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705446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DEE6C88E-C68F-4FE9-943A-AF6126F44BD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2565574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55F2971-A166-4870-B4F6-654901DEC63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966421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462BBAC-21E3-4108-833C-DBB1D0C9351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1604974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CB63783F-E4AB-42B8-9C70-147206F118D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838282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DB5838A-80D8-47C5-B9C1-0DD89DD899E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6276361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89131178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62089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375460D1-272B-4FC8-9019-2DFEA6E827E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1445420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1667852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25460046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5049147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7341812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89008677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8262227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38644010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8005348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9994374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988314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C1E03F2E-08A1-4537-8996-737F23DD5FD7}"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3834000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54170264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0395056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80477072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3927686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78577742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7204370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37744935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25301087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5571121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8901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D5784D41-F7E8-4CB6-BAB3-E47F1FB6BF7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05998857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0084575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974895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76182730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24097231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4508052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1425659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39513911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8685773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2759269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99463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161132CC-5B60-4738-BEEF-BF2249F46AB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324394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8121033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8809484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5149343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68756971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44811518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9706230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83627248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09760071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3518095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2420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2ED3D36E-A3AA-4AD9-8C3D-D7AE7D1DA9F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29882655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87616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1654108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15383492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1697221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04415031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5347396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6199495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58290998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20878735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583777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49C599BD-089D-43E8-8A35-099D0607DEC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54534434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5425835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965647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0919282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27113799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76825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59258412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097165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72947075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52230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998906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6FF0602E-F964-49B4-BF07-186844E73DC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51310786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39393555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7375087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9216326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5410859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12730050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37208723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8356425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65068332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19995362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785473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D5FA5B1-7367-4340-A4D8-10426705EAE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2909889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14E807EB-3558-4CDD-9401-013A211DFA0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17560396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586CBA40-95A3-431C-A8D8-D396A946B62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8445998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A5C68FC7-EF6C-4E2E-82FC-B1E4033DB8C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6898761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31B3569D-948A-46D7-8074-F861DA93D04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1076779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6CEF6726-A49D-4BBE-AEA2-B015442D0622}"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5545741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7E64BF63-BFFC-41E1-9E9B-808CE8C2D4E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22127983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AAC7C1E9-0DA6-4EDF-B9D8-D14B8F49FD1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24306852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9F5AE0A-8093-448B-AC28-6FF7205F8D2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7438421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635F5EE-528C-4482-9F45-82421105663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8594230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078FC06-C6A6-49D7-9DEE-F3529D0B413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81907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936863E-DEA0-42CB-92CA-CFA5F8C18E59}" type="slidenum">
              <a:rPr lang="en-US" altLang="en-US"/>
              <a:pPr/>
              <a:t>‹#›</a:t>
            </a:fld>
            <a:endParaRPr lang="en-US" altLang="en-US"/>
          </a:p>
        </p:txBody>
      </p:sp>
    </p:spTree>
    <p:extLst>
      <p:ext uri="{BB962C8B-B14F-4D97-AF65-F5344CB8AC3E}">
        <p14:creationId xmlns:p14="http://schemas.microsoft.com/office/powerpoint/2010/main" val="41364771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0AC92DE-4100-4EA2-AF7C-9646F7CD18EB}"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28310339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A77B0B26-606C-4DF6-9143-55C44ECF8C5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44956297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C760809C-CB3D-4F8E-A7C9-6F9126821F0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8600904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408692990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936863E-DEA0-42CB-92CA-CFA5F8C18E5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3965815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046CC8F-5B8D-4B17-82CC-DC2E5D243E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463821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43FF434-F783-4949-9396-F045318EC4C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4298614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5DFE4C00-D391-4D17-B003-75501119E12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0373034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207CF6F9-9F12-4D08-991D-19959E2CCD5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4517698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DEE6C88E-C68F-4FE9-943A-AF6126F44BD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249699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55F2971-A166-4870-B4F6-654901DEC63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39461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6D65804F-7CE3-4616-80E0-DAF01DD4854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3019428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462BBAC-21E3-4108-833C-DBB1D0C9351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4459883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CB63783F-E4AB-42B8-9C70-147206F118D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9901763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DB5838A-80D8-47C5-B9C1-0DD89DD899E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7222214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10251267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936863E-DEA0-42CB-92CA-CFA5F8C18E5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6814390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046CC8F-5B8D-4B17-82CC-DC2E5D243E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0332420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43FF434-F783-4949-9396-F045318EC4C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5618507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5DFE4C00-D391-4D17-B003-75501119E12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7855791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207CF6F9-9F12-4D08-991D-19959E2CCD5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3246837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DEE6C88E-C68F-4FE9-943A-AF6126F44BD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20567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C3B16B8-B641-4CFE-8ECA-14FA4468B13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4514895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55F2971-A166-4870-B4F6-654901DEC63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2368398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462BBAC-21E3-4108-833C-DBB1D0C9351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78606977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CB63783F-E4AB-42B8-9C70-147206F118D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5453463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DB5838A-80D8-47C5-B9C1-0DD89DD899E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1148928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14E807EB-3558-4CDD-9401-013A211DFA0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6745231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586CBA40-95A3-431C-A8D8-D396A946B62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75681468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A5C68FC7-EF6C-4E2E-82FC-B1E4033DB8C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1184342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31B3569D-948A-46D7-8074-F861DA93D04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72201018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6CEF6726-A49D-4BBE-AEA2-B015442D0622}"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58570679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7E64BF63-BFFC-41E1-9E9B-808CE8C2D4E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530750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367FF26B-1CA2-4C49-8FD3-6AE91FA8C12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08116321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AAC7C1E9-0DA6-4EDF-B9D8-D14B8F49FD1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3091549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9F5AE0A-8093-448B-AC28-6FF7205F8D2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56511902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635F5EE-528C-4482-9F45-82421105663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05925980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078FC06-C6A6-49D7-9DEE-F3529D0B413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5170338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A77B0B26-606C-4DF6-9143-55C44ECF8C5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72788483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C760809C-CB3D-4F8E-A7C9-6F9126821F0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3767617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14E807EB-3558-4CDD-9401-013A211DFA0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9864252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586CBA40-95A3-431C-A8D8-D396A946B62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22050414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A5C68FC7-EF6C-4E2E-82FC-B1E4033DB8C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05137485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31B3569D-948A-46D7-8074-F861DA93D04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843375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64358373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6CEF6726-A49D-4BBE-AEA2-B015442D0622}"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77689988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7E64BF63-BFFC-41E1-9E9B-808CE8C2D4E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1208750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AAC7C1E9-0DA6-4EDF-B9D8-D14B8F49FD1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5432994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9F5AE0A-8093-448B-AC28-6FF7205F8D2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7187279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635F5EE-528C-4482-9F45-82421105663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53668756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078FC06-C6A6-49D7-9DEE-F3529D0B413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84730218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A77B0B26-606C-4DF6-9143-55C44ECF8C5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86591839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C760809C-CB3D-4F8E-A7C9-6F9126821F0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00125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92238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054907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4198914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259853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123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046CC8F-5B8D-4B17-82CC-DC2E5D243E2A}" type="slidenum">
              <a:rPr lang="en-US" altLang="en-US"/>
              <a:pPr/>
              <a:t>‹#›</a:t>
            </a:fld>
            <a:endParaRPr lang="en-US" altLang="en-US"/>
          </a:p>
        </p:txBody>
      </p:sp>
    </p:spTree>
    <p:extLst>
      <p:ext uri="{BB962C8B-B14F-4D97-AF65-F5344CB8AC3E}">
        <p14:creationId xmlns:p14="http://schemas.microsoft.com/office/powerpoint/2010/main" val="26384194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229852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05191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758002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191184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151311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1279379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2956916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413544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02984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22126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43FF434-F783-4949-9396-F045318EC4CA}" type="slidenum">
              <a:rPr lang="en-US" altLang="en-US"/>
              <a:pPr/>
              <a:t>‹#›</a:t>
            </a:fld>
            <a:endParaRPr lang="en-US" altLang="en-US"/>
          </a:p>
        </p:txBody>
      </p:sp>
    </p:spTree>
    <p:extLst>
      <p:ext uri="{BB962C8B-B14F-4D97-AF65-F5344CB8AC3E}">
        <p14:creationId xmlns:p14="http://schemas.microsoft.com/office/powerpoint/2010/main" val="13433900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3151535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6332110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5456537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668182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0154481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224218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5811376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776945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2713950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936863E-DEA0-42CB-92CA-CFA5F8C18E5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0644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5DFE4C00-D391-4D17-B003-75501119E12D}" type="slidenum">
              <a:rPr lang="en-US" altLang="en-US"/>
              <a:pPr/>
              <a:t>‹#›</a:t>
            </a:fld>
            <a:endParaRPr lang="en-US" altLang="en-US"/>
          </a:p>
        </p:txBody>
      </p:sp>
    </p:spTree>
    <p:extLst>
      <p:ext uri="{BB962C8B-B14F-4D97-AF65-F5344CB8AC3E}">
        <p14:creationId xmlns:p14="http://schemas.microsoft.com/office/powerpoint/2010/main" val="10314408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046CC8F-5B8D-4B17-82CC-DC2E5D243E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48117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43FF434-F783-4949-9396-F045318EC4C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317998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5DFE4C00-D391-4D17-B003-75501119E12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315841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207CF6F9-9F12-4D08-991D-19959E2CCD5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022324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DEE6C88E-C68F-4FE9-943A-AF6126F44BD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027378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55F2971-A166-4870-B4F6-654901DEC63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110348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462BBAC-21E3-4108-833C-DBB1D0C9351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878149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CB63783F-E4AB-42B8-9C70-147206F118D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013378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DB5838A-80D8-47C5-B9C1-0DD89DD899E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031349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01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207CF6F9-9F12-4D08-991D-19959E2CCD5B}" type="slidenum">
              <a:rPr lang="en-US" altLang="en-US"/>
              <a:pPr/>
              <a:t>‹#›</a:t>
            </a:fld>
            <a:endParaRPr lang="en-US" altLang="en-US"/>
          </a:p>
        </p:txBody>
      </p:sp>
    </p:spTree>
    <p:extLst>
      <p:ext uri="{BB962C8B-B14F-4D97-AF65-F5344CB8AC3E}">
        <p14:creationId xmlns:p14="http://schemas.microsoft.com/office/powerpoint/2010/main" val="39638715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3304413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113686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5597941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309461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878741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426633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869637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0120200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3044021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4502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DEE6C88E-C68F-4FE9-943A-AF6126F44BDE}" type="slidenum">
              <a:rPr lang="en-US" altLang="en-US"/>
              <a:pPr/>
              <a:t>‹#›</a:t>
            </a:fld>
            <a:endParaRPr lang="en-US" altLang="en-US"/>
          </a:p>
        </p:txBody>
      </p:sp>
    </p:spTree>
    <p:extLst>
      <p:ext uri="{BB962C8B-B14F-4D97-AF65-F5344CB8AC3E}">
        <p14:creationId xmlns:p14="http://schemas.microsoft.com/office/powerpoint/2010/main" val="3039311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2624568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5829234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984808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05612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5491089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237375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643979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7698846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5927658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81860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55F2971-A166-4870-B4F6-654901DEC63A}" type="slidenum">
              <a:rPr lang="en-US" altLang="en-US"/>
              <a:pPr/>
              <a:t>‹#›</a:t>
            </a:fld>
            <a:endParaRPr lang="en-US" altLang="en-US"/>
          </a:p>
        </p:txBody>
      </p:sp>
    </p:spTree>
    <p:extLst>
      <p:ext uri="{BB962C8B-B14F-4D97-AF65-F5344CB8AC3E}">
        <p14:creationId xmlns:p14="http://schemas.microsoft.com/office/powerpoint/2010/main" val="275588227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1869768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7629140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814379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3894438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45462446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2064245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3624943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24577613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F6F2E537-3DFF-45E6-B2AA-9924C98F4A0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48661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52277E51-1E3B-46C4-98C0-5FB831AAFED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9881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462BBAC-21E3-4108-833C-DBB1D0C93514}" type="slidenum">
              <a:rPr lang="en-US" altLang="en-US"/>
              <a:pPr/>
              <a:t>‹#›</a:t>
            </a:fld>
            <a:endParaRPr lang="en-US" altLang="en-US"/>
          </a:p>
        </p:txBody>
      </p:sp>
    </p:spTree>
    <p:extLst>
      <p:ext uri="{BB962C8B-B14F-4D97-AF65-F5344CB8AC3E}">
        <p14:creationId xmlns:p14="http://schemas.microsoft.com/office/powerpoint/2010/main" val="14161323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0FDEB0-F8E7-4415-B157-D79E8F64BA5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7473881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41D24E0-9A6D-43CF-9E8F-FDCE1F0EB41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3006114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83F03C3-B9C4-45B9-970D-F3A02027845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55893952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9A0CEAC4-42D9-435B-87D7-B5C972EEEB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7446902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77C3E6E-5992-471E-A450-D7D05B838FC9}"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3438186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2000">
              <a:solidFill>
                <a:srgbClr val="010000"/>
              </a:solidFill>
            </a:endParaRPr>
          </a:p>
        </p:txBody>
      </p:sp>
      <p:sp>
        <p:nvSpPr>
          <p:cNvPr id="5"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6"/>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7"/>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8"/>
          <p:cNvSpPr>
            <a:spLocks noGrp="1" noChangeArrowheads="1"/>
          </p:cNvSpPr>
          <p:nvPr>
            <p:ph type="sldNum" sz="quarter" idx="12"/>
          </p:nvPr>
        </p:nvSpPr>
        <p:spPr>
          <a:xfrm>
            <a:off x="8204200" y="6400800"/>
            <a:ext cx="939800" cy="457200"/>
          </a:xfrm>
        </p:spPr>
        <p:txBody>
          <a:bodyPr/>
          <a:lstStyle>
            <a:lvl1pPr>
              <a:defRPr smtClean="0"/>
            </a:lvl1pPr>
          </a:lstStyle>
          <a:p>
            <a:pPr>
              <a:defRPr/>
            </a:pPr>
            <a:fld id="{20097D3F-4351-44E2-AF3C-88C930B47F6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7343472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66BCCF2-8144-40FC-B9C6-BC9584CD391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5348158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D1A1196-874A-4DA1-BB8A-BCA746A6734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0166381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BD63B5F0-0369-447C-904E-A1DA7659E68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032756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702F53DD-06A6-4BEC-A9A9-79EC68D1EC3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16416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7.xml"/><Relationship Id="rId12" Type="http://schemas.openxmlformats.org/officeDocument/2006/relationships/theme" Target="../theme/theme10.xml"/><Relationship Id="rId1" Type="http://schemas.openxmlformats.org/officeDocument/2006/relationships/slideLayout" Target="../slideLayouts/slideLayout107.xml"/><Relationship Id="rId2" Type="http://schemas.openxmlformats.org/officeDocument/2006/relationships/slideLayout" Target="../slideLayouts/slideLayout108.xml"/><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8.xml"/><Relationship Id="rId12" Type="http://schemas.openxmlformats.org/officeDocument/2006/relationships/slideLayout" Target="../slideLayouts/slideLayout129.xml"/><Relationship Id="rId13" Type="http://schemas.openxmlformats.org/officeDocument/2006/relationships/theme" Target="../theme/theme11.xml"/><Relationship Id="rId1" Type="http://schemas.openxmlformats.org/officeDocument/2006/relationships/slideLayout" Target="../slideLayouts/slideLayout118.xml"/><Relationship Id="rId2" Type="http://schemas.openxmlformats.org/officeDocument/2006/relationships/slideLayout" Target="../slideLayouts/slideLayout119.xml"/><Relationship Id="rId3" Type="http://schemas.openxmlformats.org/officeDocument/2006/relationships/slideLayout" Target="../slideLayouts/slideLayout120.xml"/><Relationship Id="rId4" Type="http://schemas.openxmlformats.org/officeDocument/2006/relationships/slideLayout" Target="../slideLayouts/slideLayout121.xml"/><Relationship Id="rId5" Type="http://schemas.openxmlformats.org/officeDocument/2006/relationships/slideLayout" Target="../slideLayouts/slideLayout122.xml"/><Relationship Id="rId6" Type="http://schemas.openxmlformats.org/officeDocument/2006/relationships/slideLayout" Target="../slideLayouts/slideLayout123.xml"/><Relationship Id="rId7" Type="http://schemas.openxmlformats.org/officeDocument/2006/relationships/slideLayout" Target="../slideLayouts/slideLayout124.xml"/><Relationship Id="rId8" Type="http://schemas.openxmlformats.org/officeDocument/2006/relationships/slideLayout" Target="../slideLayouts/slideLayout125.xml"/><Relationship Id="rId9" Type="http://schemas.openxmlformats.org/officeDocument/2006/relationships/slideLayout" Target="../slideLayouts/slideLayout126.xml"/><Relationship Id="rId10"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0.xml"/><Relationship Id="rId12" Type="http://schemas.openxmlformats.org/officeDocument/2006/relationships/slideLayout" Target="../slideLayouts/slideLayout141.xml"/><Relationship Id="rId13" Type="http://schemas.openxmlformats.org/officeDocument/2006/relationships/theme" Target="../theme/theme12.xml"/><Relationship Id="rId1" Type="http://schemas.openxmlformats.org/officeDocument/2006/relationships/slideLayout" Target="../slideLayouts/slideLayout130.xml"/><Relationship Id="rId2" Type="http://schemas.openxmlformats.org/officeDocument/2006/relationships/slideLayout" Target="../slideLayouts/slideLayout131.xml"/><Relationship Id="rId3" Type="http://schemas.openxmlformats.org/officeDocument/2006/relationships/slideLayout" Target="../slideLayouts/slideLayout132.xml"/><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52.xml"/><Relationship Id="rId12" Type="http://schemas.openxmlformats.org/officeDocument/2006/relationships/slideLayout" Target="../slideLayouts/slideLayout153.xml"/><Relationship Id="rId13" Type="http://schemas.openxmlformats.org/officeDocument/2006/relationships/theme" Target="../theme/theme13.xml"/><Relationship Id="rId1" Type="http://schemas.openxmlformats.org/officeDocument/2006/relationships/slideLayout" Target="../slideLayouts/slideLayout142.xml"/><Relationship Id="rId2" Type="http://schemas.openxmlformats.org/officeDocument/2006/relationships/slideLayout" Target="../slideLayouts/slideLayout143.xml"/><Relationship Id="rId3" Type="http://schemas.openxmlformats.org/officeDocument/2006/relationships/slideLayout" Target="../slideLayouts/slideLayout144.xml"/><Relationship Id="rId4" Type="http://schemas.openxmlformats.org/officeDocument/2006/relationships/slideLayout" Target="../slideLayouts/slideLayout145.xml"/><Relationship Id="rId5" Type="http://schemas.openxmlformats.org/officeDocument/2006/relationships/slideLayout" Target="../slideLayouts/slideLayout146.xml"/><Relationship Id="rId6" Type="http://schemas.openxmlformats.org/officeDocument/2006/relationships/slideLayout" Target="../slideLayouts/slideLayout147.xml"/><Relationship Id="rId7" Type="http://schemas.openxmlformats.org/officeDocument/2006/relationships/slideLayout" Target="../slideLayouts/slideLayout148.xml"/><Relationship Id="rId8" Type="http://schemas.openxmlformats.org/officeDocument/2006/relationships/slideLayout" Target="../slideLayouts/slideLayout149.xml"/><Relationship Id="rId9" Type="http://schemas.openxmlformats.org/officeDocument/2006/relationships/slideLayout" Target="../slideLayouts/slideLayout150.xml"/><Relationship Id="rId10" Type="http://schemas.openxmlformats.org/officeDocument/2006/relationships/slideLayout" Target="../slideLayouts/slideLayout151.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64.xml"/><Relationship Id="rId12" Type="http://schemas.openxmlformats.org/officeDocument/2006/relationships/slideLayout" Target="../slideLayouts/slideLayout165.xml"/><Relationship Id="rId13" Type="http://schemas.openxmlformats.org/officeDocument/2006/relationships/theme" Target="../theme/theme14.xml"/><Relationship Id="rId1" Type="http://schemas.openxmlformats.org/officeDocument/2006/relationships/slideLayout" Target="../slideLayouts/slideLayout154.xml"/><Relationship Id="rId2" Type="http://schemas.openxmlformats.org/officeDocument/2006/relationships/slideLayout" Target="../slideLayouts/slideLayout155.xml"/><Relationship Id="rId3" Type="http://schemas.openxmlformats.org/officeDocument/2006/relationships/slideLayout" Target="../slideLayouts/slideLayout156.xml"/><Relationship Id="rId4" Type="http://schemas.openxmlformats.org/officeDocument/2006/relationships/slideLayout" Target="../slideLayouts/slideLayout157.xml"/><Relationship Id="rId5" Type="http://schemas.openxmlformats.org/officeDocument/2006/relationships/slideLayout" Target="../slideLayouts/slideLayout158.xml"/><Relationship Id="rId6" Type="http://schemas.openxmlformats.org/officeDocument/2006/relationships/slideLayout" Target="../slideLayouts/slideLayout159.xml"/><Relationship Id="rId7" Type="http://schemas.openxmlformats.org/officeDocument/2006/relationships/slideLayout" Target="../slideLayouts/slideLayout160.xml"/><Relationship Id="rId8" Type="http://schemas.openxmlformats.org/officeDocument/2006/relationships/slideLayout" Target="../slideLayouts/slideLayout161.xml"/><Relationship Id="rId9" Type="http://schemas.openxmlformats.org/officeDocument/2006/relationships/slideLayout" Target="../slideLayouts/slideLayout162.xml"/><Relationship Id="rId10" Type="http://schemas.openxmlformats.org/officeDocument/2006/relationships/slideLayout" Target="../slideLayouts/slideLayout16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slideLayout" Target="../slideLayouts/slideLayout177.xml"/><Relationship Id="rId13" Type="http://schemas.openxmlformats.org/officeDocument/2006/relationships/theme" Target="../theme/theme15.xml"/><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88.xml"/><Relationship Id="rId12" Type="http://schemas.openxmlformats.org/officeDocument/2006/relationships/slideLayout" Target="../slideLayouts/slideLayout189.xml"/><Relationship Id="rId13" Type="http://schemas.openxmlformats.org/officeDocument/2006/relationships/theme" Target="../theme/theme16.xml"/><Relationship Id="rId1" Type="http://schemas.openxmlformats.org/officeDocument/2006/relationships/slideLayout" Target="../slideLayouts/slideLayout178.xml"/><Relationship Id="rId2" Type="http://schemas.openxmlformats.org/officeDocument/2006/relationships/slideLayout" Target="../slideLayouts/slideLayout179.xml"/><Relationship Id="rId3" Type="http://schemas.openxmlformats.org/officeDocument/2006/relationships/slideLayout" Target="../slideLayouts/slideLayout180.xml"/><Relationship Id="rId4" Type="http://schemas.openxmlformats.org/officeDocument/2006/relationships/slideLayout" Target="../slideLayouts/slideLayout181.xml"/><Relationship Id="rId5" Type="http://schemas.openxmlformats.org/officeDocument/2006/relationships/slideLayout" Target="../slideLayouts/slideLayout182.xml"/><Relationship Id="rId6" Type="http://schemas.openxmlformats.org/officeDocument/2006/relationships/slideLayout" Target="../slideLayouts/slideLayout183.xml"/><Relationship Id="rId7" Type="http://schemas.openxmlformats.org/officeDocument/2006/relationships/slideLayout" Target="../slideLayouts/slideLayout184.xml"/><Relationship Id="rId8" Type="http://schemas.openxmlformats.org/officeDocument/2006/relationships/slideLayout" Target="../slideLayouts/slideLayout185.xml"/><Relationship Id="rId9" Type="http://schemas.openxmlformats.org/officeDocument/2006/relationships/slideLayout" Target="../slideLayouts/slideLayout186.xml"/><Relationship Id="rId10" Type="http://schemas.openxmlformats.org/officeDocument/2006/relationships/slideLayout" Target="../slideLayouts/slideLayout187.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200.xml"/><Relationship Id="rId12" Type="http://schemas.openxmlformats.org/officeDocument/2006/relationships/slideLayout" Target="../slideLayouts/slideLayout201.xml"/><Relationship Id="rId13" Type="http://schemas.openxmlformats.org/officeDocument/2006/relationships/theme" Target="../theme/theme17.xml"/><Relationship Id="rId1" Type="http://schemas.openxmlformats.org/officeDocument/2006/relationships/slideLayout" Target="../slideLayouts/slideLayout190.xml"/><Relationship Id="rId2" Type="http://schemas.openxmlformats.org/officeDocument/2006/relationships/slideLayout" Target="../slideLayouts/slideLayout191.xml"/><Relationship Id="rId3" Type="http://schemas.openxmlformats.org/officeDocument/2006/relationships/slideLayout" Target="../slideLayouts/slideLayout192.xml"/><Relationship Id="rId4" Type="http://schemas.openxmlformats.org/officeDocument/2006/relationships/slideLayout" Target="../slideLayouts/slideLayout193.xml"/><Relationship Id="rId5" Type="http://schemas.openxmlformats.org/officeDocument/2006/relationships/slideLayout" Target="../slideLayouts/slideLayout194.xml"/><Relationship Id="rId6" Type="http://schemas.openxmlformats.org/officeDocument/2006/relationships/slideLayout" Target="../slideLayouts/slideLayout195.xml"/><Relationship Id="rId7" Type="http://schemas.openxmlformats.org/officeDocument/2006/relationships/slideLayout" Target="../slideLayouts/slideLayout196.xml"/><Relationship Id="rId8" Type="http://schemas.openxmlformats.org/officeDocument/2006/relationships/slideLayout" Target="../slideLayouts/slideLayout197.xml"/><Relationship Id="rId9" Type="http://schemas.openxmlformats.org/officeDocument/2006/relationships/slideLayout" Target="../slideLayouts/slideLayout198.xml"/><Relationship Id="rId10" Type="http://schemas.openxmlformats.org/officeDocument/2006/relationships/slideLayout" Target="../slideLayouts/slideLayout199.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212.xml"/><Relationship Id="rId12" Type="http://schemas.openxmlformats.org/officeDocument/2006/relationships/theme" Target="../theme/theme18.xml"/><Relationship Id="rId1" Type="http://schemas.openxmlformats.org/officeDocument/2006/relationships/slideLayout" Target="../slideLayouts/slideLayout202.xml"/><Relationship Id="rId2" Type="http://schemas.openxmlformats.org/officeDocument/2006/relationships/slideLayout" Target="../slideLayouts/slideLayout203.xml"/><Relationship Id="rId3" Type="http://schemas.openxmlformats.org/officeDocument/2006/relationships/slideLayout" Target="../slideLayouts/slideLayout204.xml"/><Relationship Id="rId4" Type="http://schemas.openxmlformats.org/officeDocument/2006/relationships/slideLayout" Target="../slideLayouts/slideLayout205.xml"/><Relationship Id="rId5" Type="http://schemas.openxmlformats.org/officeDocument/2006/relationships/slideLayout" Target="../slideLayouts/slideLayout206.xml"/><Relationship Id="rId6" Type="http://schemas.openxmlformats.org/officeDocument/2006/relationships/slideLayout" Target="../slideLayouts/slideLayout207.xml"/><Relationship Id="rId7" Type="http://schemas.openxmlformats.org/officeDocument/2006/relationships/slideLayout" Target="../slideLayouts/slideLayout208.xml"/><Relationship Id="rId8" Type="http://schemas.openxmlformats.org/officeDocument/2006/relationships/slideLayout" Target="../slideLayouts/slideLayout209.xml"/><Relationship Id="rId9" Type="http://schemas.openxmlformats.org/officeDocument/2006/relationships/slideLayout" Target="../slideLayouts/slideLayout210.xml"/><Relationship Id="rId10" Type="http://schemas.openxmlformats.org/officeDocument/2006/relationships/slideLayout" Target="../slideLayouts/slideLayout211.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23.xml"/><Relationship Id="rId12" Type="http://schemas.openxmlformats.org/officeDocument/2006/relationships/theme" Target="../theme/theme19.xml"/><Relationship Id="rId1" Type="http://schemas.openxmlformats.org/officeDocument/2006/relationships/slideLayout" Target="../slideLayouts/slideLayout213.xml"/><Relationship Id="rId2" Type="http://schemas.openxmlformats.org/officeDocument/2006/relationships/slideLayout" Target="../slideLayouts/slideLayout214.xml"/><Relationship Id="rId3" Type="http://schemas.openxmlformats.org/officeDocument/2006/relationships/slideLayout" Target="../slideLayouts/slideLayout215.xml"/><Relationship Id="rId4" Type="http://schemas.openxmlformats.org/officeDocument/2006/relationships/slideLayout" Target="../slideLayouts/slideLayout216.xml"/><Relationship Id="rId5" Type="http://schemas.openxmlformats.org/officeDocument/2006/relationships/slideLayout" Target="../slideLayouts/slideLayout217.xml"/><Relationship Id="rId6" Type="http://schemas.openxmlformats.org/officeDocument/2006/relationships/slideLayout" Target="../slideLayouts/slideLayout218.xml"/><Relationship Id="rId7" Type="http://schemas.openxmlformats.org/officeDocument/2006/relationships/slideLayout" Target="../slideLayouts/slideLayout219.xml"/><Relationship Id="rId8" Type="http://schemas.openxmlformats.org/officeDocument/2006/relationships/slideLayout" Target="../slideLayouts/slideLayout220.xml"/><Relationship Id="rId9" Type="http://schemas.openxmlformats.org/officeDocument/2006/relationships/slideLayout" Target="../slideLayouts/slideLayout221.xml"/><Relationship Id="rId10" Type="http://schemas.openxmlformats.org/officeDocument/2006/relationships/slideLayout" Target="../slideLayouts/slideLayout22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34.xml"/><Relationship Id="rId12" Type="http://schemas.openxmlformats.org/officeDocument/2006/relationships/slideLayout" Target="../slideLayouts/slideLayout235.xml"/><Relationship Id="rId13" Type="http://schemas.openxmlformats.org/officeDocument/2006/relationships/theme" Target="../theme/theme20.xml"/><Relationship Id="rId1" Type="http://schemas.openxmlformats.org/officeDocument/2006/relationships/slideLayout" Target="../slideLayouts/slideLayout224.xml"/><Relationship Id="rId2" Type="http://schemas.openxmlformats.org/officeDocument/2006/relationships/slideLayout" Target="../slideLayouts/slideLayout225.xml"/><Relationship Id="rId3" Type="http://schemas.openxmlformats.org/officeDocument/2006/relationships/slideLayout" Target="../slideLayouts/slideLayout226.xml"/><Relationship Id="rId4" Type="http://schemas.openxmlformats.org/officeDocument/2006/relationships/slideLayout" Target="../slideLayouts/slideLayout227.xml"/><Relationship Id="rId5" Type="http://schemas.openxmlformats.org/officeDocument/2006/relationships/slideLayout" Target="../slideLayouts/slideLayout228.xml"/><Relationship Id="rId6" Type="http://schemas.openxmlformats.org/officeDocument/2006/relationships/slideLayout" Target="../slideLayouts/slideLayout229.xml"/><Relationship Id="rId7" Type="http://schemas.openxmlformats.org/officeDocument/2006/relationships/slideLayout" Target="../slideLayouts/slideLayout230.xml"/><Relationship Id="rId8" Type="http://schemas.openxmlformats.org/officeDocument/2006/relationships/slideLayout" Target="../slideLayouts/slideLayout231.xml"/><Relationship Id="rId9" Type="http://schemas.openxmlformats.org/officeDocument/2006/relationships/slideLayout" Target="../slideLayouts/slideLayout232.xml"/><Relationship Id="rId10" Type="http://schemas.openxmlformats.org/officeDocument/2006/relationships/slideLayout" Target="../slideLayouts/slideLayout233.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46.xml"/><Relationship Id="rId12" Type="http://schemas.openxmlformats.org/officeDocument/2006/relationships/slideLayout" Target="../slideLayouts/slideLayout247.xml"/><Relationship Id="rId13" Type="http://schemas.openxmlformats.org/officeDocument/2006/relationships/theme" Target="../theme/theme21.xml"/><Relationship Id="rId1" Type="http://schemas.openxmlformats.org/officeDocument/2006/relationships/slideLayout" Target="../slideLayouts/slideLayout236.xml"/><Relationship Id="rId2" Type="http://schemas.openxmlformats.org/officeDocument/2006/relationships/slideLayout" Target="../slideLayouts/slideLayout237.xml"/><Relationship Id="rId3" Type="http://schemas.openxmlformats.org/officeDocument/2006/relationships/slideLayout" Target="../slideLayouts/slideLayout238.xml"/><Relationship Id="rId4" Type="http://schemas.openxmlformats.org/officeDocument/2006/relationships/slideLayout" Target="../slideLayouts/slideLayout239.xml"/><Relationship Id="rId5" Type="http://schemas.openxmlformats.org/officeDocument/2006/relationships/slideLayout" Target="../slideLayouts/slideLayout240.xml"/><Relationship Id="rId6" Type="http://schemas.openxmlformats.org/officeDocument/2006/relationships/slideLayout" Target="../slideLayouts/slideLayout241.xml"/><Relationship Id="rId7" Type="http://schemas.openxmlformats.org/officeDocument/2006/relationships/slideLayout" Target="../slideLayouts/slideLayout242.xml"/><Relationship Id="rId8" Type="http://schemas.openxmlformats.org/officeDocument/2006/relationships/slideLayout" Target="../slideLayouts/slideLayout243.xml"/><Relationship Id="rId9" Type="http://schemas.openxmlformats.org/officeDocument/2006/relationships/slideLayout" Target="../slideLayouts/slideLayout244.xml"/><Relationship Id="rId10" Type="http://schemas.openxmlformats.org/officeDocument/2006/relationships/slideLayout" Target="../slideLayouts/slideLayout24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theme" Target="../theme/theme6.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theme" Target="../theme/theme7.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theme" Target="../theme/theme8.xml"/><Relationship Id="rId1" Type="http://schemas.openxmlformats.org/officeDocument/2006/relationships/slideLayout" Target="../slideLayouts/slideLayout83.xml"/><Relationship Id="rId2" Type="http://schemas.openxmlformats.org/officeDocument/2006/relationships/slideLayout" Target="../slideLayouts/slideLayout84.xml"/><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theme" Target="../theme/theme9.xml"/><Relationship Id="rId1" Type="http://schemas.openxmlformats.org/officeDocument/2006/relationships/slideLayout" Target="../slideLayouts/slideLayout95.xml"/><Relationship Id="rId2" Type="http://schemas.openxmlformats.org/officeDocument/2006/relationships/slideLayout" Target="../slideLayouts/slideLayout96.xml"/><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9E74344-9BC7-47B8-9249-472CEAC38C47}"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9E74344-9BC7-47B8-9249-472CEAC38C4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35089579"/>
      </p:ext>
    </p:extLst>
  </p:cSld>
  <p:clrMap bg1="dk2" tx1="lt1" bg2="dk1"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412657138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333460496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198909074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238644970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399974195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108279873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28C1BF03-181B-42C0-BDB0-563F587730E5}"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2054499034"/>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9E74344-9BC7-47B8-9249-472CEAC38C4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77192969"/>
      </p:ext>
    </p:extLst>
  </p:cSld>
  <p:clrMap bg1="dk2" tx1="lt1" bg2="dk1"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9E74344-9BC7-47B8-9249-472CEAC38C4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64598085"/>
      </p:ext>
    </p:extLst>
  </p:cSld>
  <p:clrMap bg1="dk2" tx1="lt1" bg2="dk1"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DBA99D18-C983-4DF5-9D81-6397BC9A88FE}"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30735058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28C1BF03-181B-42C0-BDB0-563F587730E5}"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146531341"/>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28C1BF03-181B-42C0-BDB0-563F587730E5}"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1985750324"/>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27508073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387727000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9E74344-9BC7-47B8-9249-472CEAC38C4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92309095"/>
      </p:ext>
    </p:extLst>
  </p:cSld>
  <p:clrMap bg1="dk2" tx1="lt1" bg2="dk1"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3928105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205292806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205880402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20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hlink"/>
                </a:solidFill>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solidFill>
                  <a:schemeClr val="hlink"/>
                </a:solidFill>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hlink"/>
                </a:solidFill>
              </a:defRPr>
            </a:lvl1pPr>
          </a:lstStyle>
          <a:p>
            <a:pPr eaLnBrk="0" hangingPunct="0">
              <a:defRPr/>
            </a:pPr>
            <a:fld id="{6215A15B-9E75-433F-988E-12136E1F6827}"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263735750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8.bin"/><Relationship Id="rId5" Type="http://schemas.openxmlformats.org/officeDocument/2006/relationships/image" Target="../media/image2.wmf"/><Relationship Id="rId1" Type="http://schemas.openxmlformats.org/officeDocument/2006/relationships/vmlDrawing" Target="../drawings/vmlDrawing6.vml"/><Relationship Id="rId2"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8.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9.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1.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1.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3.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5.xml"/><Relationship Id="rId2" Type="http://schemas.openxmlformats.org/officeDocument/2006/relationships/notesSlide" Target="../notesSlides/notesSlid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7.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9.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Microsoft_Excel_97_-_2004_Worksheet1.xls"/><Relationship Id="rId5"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19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1.xml"/><Relationship Id="rId2" Type="http://schemas.openxmlformats.org/officeDocument/2006/relationships/notesSlide" Target="../notesSlides/notesSlide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1.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1.xml"/><Relationship Id="rId2" Type="http://schemas.openxmlformats.org/officeDocument/2006/relationships/notesSlide" Target="../notesSlides/notesSlide2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1.xml"/><Relationship Id="rId2"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14.xml"/><Relationship Id="rId2"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5.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5.xml"/><Relationship Id="rId2" Type="http://schemas.openxmlformats.org/officeDocument/2006/relationships/notesSlide" Target="../notesSlides/notesSlide3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9.bin"/><Relationship Id="rId5" Type="http://schemas.openxmlformats.org/officeDocument/2006/relationships/image" Target="../media/image28.emf"/><Relationship Id="rId6" Type="http://schemas.openxmlformats.org/officeDocument/2006/relationships/hyperlink" Target="http://www.intel.com/design/litcentr/index.htm" TargetMode="External"/><Relationship Id="rId7" Type="http://schemas.openxmlformats.org/officeDocument/2006/relationships/hyperlink" Target="../../Local%20Settings/Temporary%20Internet%20Files/Content.IE5/0D6N8LQJ/FindRoots.asm.html" TargetMode="External"/><Relationship Id="rId8" Type="http://schemas.openxmlformats.org/officeDocument/2006/relationships/oleObject" Target="../embeddings/oleObject10.bin"/><Relationship Id="rId9" Type="http://schemas.openxmlformats.org/officeDocument/2006/relationships/image" Target="../media/image29.wmf"/><Relationship Id="rId10" Type="http://schemas.openxmlformats.org/officeDocument/2006/relationships/oleObject" Target="../embeddings/oleObject11.bin"/><Relationship Id="rId11" Type="http://schemas.openxmlformats.org/officeDocument/2006/relationships/image" Target="../media/image30.emf"/><Relationship Id="rId1" Type="http://schemas.openxmlformats.org/officeDocument/2006/relationships/vmlDrawing" Target="../drawings/vmlDrawing8.vml"/><Relationship Id="rId2" Type="http://schemas.openxmlformats.org/officeDocument/2006/relationships/slideLayout" Target="../slideLayouts/slideLayout2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33.w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oleObject" Target="../embeddings/oleObject4.bin"/><Relationship Id="rId5" Type="http://schemas.openxmlformats.org/officeDocument/2006/relationships/image" Target="../media/image5.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33.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7.wmf"/><Relationship Id="rId6" Type="http://schemas.openxmlformats.org/officeDocument/2006/relationships/oleObject" Target="../embeddings/oleObject6.bin"/><Relationship Id="rId7" Type="http://schemas.openxmlformats.org/officeDocument/2006/relationships/image" Target="../media/image8.wmf"/><Relationship Id="rId8" Type="http://schemas.openxmlformats.org/officeDocument/2006/relationships/oleObject" Target="../embeddings/oleObject7.bin"/><Relationship Id="rId9"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400"/>
              <a:t>6th Edition</a:t>
            </a:r>
            <a:r>
              <a:rPr lang="en-US" altLang="en-US"/>
              <a:t> </a:t>
            </a:r>
          </a:p>
        </p:txBody>
      </p:sp>
      <p:sp>
        <p:nvSpPr>
          <p:cNvPr id="28675" name="Rectangle 3"/>
          <p:cNvSpPr>
            <a:spLocks noGrp="1" noChangeArrowheads="1"/>
          </p:cNvSpPr>
          <p:nvPr>
            <p:ph type="subTitle" idx="1"/>
          </p:nvPr>
        </p:nvSpPr>
        <p:spPr>
          <a:xfrm>
            <a:off x="990600" y="2209800"/>
            <a:ext cx="7086600" cy="1752600"/>
          </a:xfrm>
        </p:spPr>
        <p:txBody>
          <a:bodyPr/>
          <a:lstStyle/>
          <a:p>
            <a:r>
              <a:rPr lang="en-US" altLang="en-US" sz="3200"/>
              <a:t>Chapter 12: Floating-Point Processing and Instruction Encoding</a:t>
            </a: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8768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 show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09838C47-E109-46F8-8C6C-B8CAEB0451FE}" type="slidenum">
              <a:rPr lang="en-US" altLang="en-US" sz="1400">
                <a:solidFill>
                  <a:srgbClr val="FF9966"/>
                </a:solidFill>
              </a:rPr>
              <a:pPr/>
              <a:t>10</a:t>
            </a:fld>
            <a:endParaRPr lang="en-US" altLang="en-US" sz="1400">
              <a:solidFill>
                <a:srgbClr val="FF9966"/>
              </a:solidFill>
            </a:endParaRPr>
          </a:p>
        </p:txBody>
      </p:sp>
      <p:sp>
        <p:nvSpPr>
          <p:cNvPr id="77826" name="Rectangle 2"/>
          <p:cNvSpPr>
            <a:spLocks noGrp="1" noChangeArrowheads="1"/>
          </p:cNvSpPr>
          <p:nvPr>
            <p:ph type="title"/>
          </p:nvPr>
        </p:nvSpPr>
        <p:spPr/>
        <p:txBody>
          <a:bodyPr/>
          <a:lstStyle/>
          <a:p>
            <a:pPr>
              <a:defRPr/>
            </a:pPr>
            <a:r>
              <a:rPr lang="en-US" smtClean="0"/>
              <a:t>Representation for the Fraction (cont.)</a:t>
            </a:r>
          </a:p>
        </p:txBody>
      </p:sp>
      <p:sp>
        <p:nvSpPr>
          <p:cNvPr id="13316" name="Rectangle 3"/>
          <p:cNvSpPr>
            <a:spLocks noGrp="1" noChangeArrowheads="1"/>
          </p:cNvSpPr>
          <p:nvPr>
            <p:ph type="body" idx="1"/>
          </p:nvPr>
        </p:nvSpPr>
        <p:spPr>
          <a:xfrm>
            <a:off x="1028700" y="1219200"/>
            <a:ext cx="7886700" cy="609600"/>
          </a:xfrm>
        </p:spPr>
        <p:txBody>
          <a:bodyPr/>
          <a:lstStyle/>
          <a:p>
            <a:r>
              <a:rPr lang="en-US" altLang="en-US" smtClean="0"/>
              <a:t>Example: find all the bits of fraction f = .15</a:t>
            </a:r>
          </a:p>
        </p:txBody>
      </p:sp>
      <p:sp>
        <p:nvSpPr>
          <p:cNvPr id="13317" name="Text Box 4"/>
          <p:cNvSpPr txBox="1">
            <a:spLocks noChangeArrowheads="1"/>
          </p:cNvSpPr>
          <p:nvPr/>
        </p:nvSpPr>
        <p:spPr bwMode="auto">
          <a:xfrm>
            <a:off x="1736725" y="2373313"/>
            <a:ext cx="479266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dirty="0" smtClean="0">
                <a:solidFill>
                  <a:srgbClr val="010000"/>
                </a:solidFill>
              </a:rPr>
              <a:t>2 x 0.15	= 0.30		</a:t>
            </a:r>
            <a:r>
              <a:rPr lang="en-US" altLang="en-US" b="1" dirty="0" err="1" smtClean="0">
                <a:solidFill>
                  <a:srgbClr val="010000"/>
                </a:solidFill>
              </a:rPr>
              <a:t>msb</a:t>
            </a:r>
            <a:r>
              <a:rPr lang="en-US" altLang="en-US" b="1" dirty="0" smtClean="0">
                <a:solidFill>
                  <a:srgbClr val="010000"/>
                </a:solidFill>
              </a:rPr>
              <a:t> = 0</a:t>
            </a:r>
          </a:p>
          <a:p>
            <a:pPr eaLnBrk="0" hangingPunct="0"/>
            <a:r>
              <a:rPr lang="en-US" altLang="en-US" b="1" dirty="0" smtClean="0">
                <a:solidFill>
                  <a:srgbClr val="010000"/>
                </a:solidFill>
              </a:rPr>
              <a:t>2 x 0.30	= 0.60		0</a:t>
            </a:r>
          </a:p>
          <a:p>
            <a:pPr eaLnBrk="0" hangingPunct="0"/>
            <a:r>
              <a:rPr lang="en-US" altLang="en-US" b="1" dirty="0" smtClean="0">
                <a:solidFill>
                  <a:srgbClr val="010000"/>
                </a:solidFill>
              </a:rPr>
              <a:t>2 x 0.60	= 1.20		1</a:t>
            </a:r>
          </a:p>
          <a:p>
            <a:pPr eaLnBrk="0" hangingPunct="0"/>
            <a:r>
              <a:rPr lang="en-US" altLang="en-US" b="1" dirty="0" smtClean="0">
                <a:solidFill>
                  <a:srgbClr val="010000"/>
                </a:solidFill>
              </a:rPr>
              <a:t>2 x 0.20	= 0.40		0</a:t>
            </a:r>
          </a:p>
          <a:p>
            <a:pPr eaLnBrk="0" hangingPunct="0"/>
            <a:r>
              <a:rPr lang="en-US" altLang="en-US" b="1" dirty="0" smtClean="0">
                <a:solidFill>
                  <a:srgbClr val="010000"/>
                </a:solidFill>
              </a:rPr>
              <a:t>2 x 0.40	= 0.80		0</a:t>
            </a:r>
          </a:p>
          <a:p>
            <a:pPr eaLnBrk="0" hangingPunct="0"/>
            <a:r>
              <a:rPr lang="en-US" altLang="en-US" b="1" dirty="0" smtClean="0">
                <a:solidFill>
                  <a:srgbClr val="010000"/>
                </a:solidFill>
              </a:rPr>
              <a:t>2 x 0.80	= 1.60		1</a:t>
            </a:r>
          </a:p>
          <a:p>
            <a:pPr eaLnBrk="0" hangingPunct="0"/>
            <a:r>
              <a:rPr lang="en-US" altLang="en-US" b="1" dirty="0" smtClean="0">
                <a:solidFill>
                  <a:srgbClr val="010000"/>
                </a:solidFill>
              </a:rPr>
              <a:t>2 x 0.60 	repeat of last 4 bits</a:t>
            </a:r>
          </a:p>
        </p:txBody>
      </p:sp>
      <p:sp>
        <p:nvSpPr>
          <p:cNvPr id="13318" name="Text Box 5"/>
          <p:cNvSpPr txBox="1">
            <a:spLocks noChangeArrowheads="1"/>
          </p:cNvSpPr>
          <p:nvPr/>
        </p:nvSpPr>
        <p:spPr bwMode="auto">
          <a:xfrm>
            <a:off x="1676400" y="5029200"/>
            <a:ext cx="6472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Hence: 0.15  =  0.001001  =  0.00</a:t>
            </a:r>
            <a:r>
              <a:rPr lang="en-US" altLang="en-US" b="1" smtClean="0">
                <a:solidFill>
                  <a:srgbClr val="FF0000"/>
                </a:solidFill>
              </a:rPr>
              <a:t>1001</a:t>
            </a:r>
            <a:r>
              <a:rPr lang="en-US" altLang="en-US" b="1" smtClean="0">
                <a:solidFill>
                  <a:srgbClr val="010000"/>
                </a:solidFill>
              </a:rPr>
              <a:t>1001</a:t>
            </a:r>
            <a:r>
              <a:rPr lang="en-US" altLang="en-US" b="1" smtClean="0">
                <a:solidFill>
                  <a:srgbClr val="FF0000"/>
                </a:solidFill>
              </a:rPr>
              <a:t>1001</a:t>
            </a:r>
            <a:r>
              <a:rPr lang="en-US" altLang="en-US" b="1" smtClean="0">
                <a:solidFill>
                  <a:srgbClr val="010000"/>
                </a:solidFill>
              </a:rPr>
              <a:t>1001...</a:t>
            </a:r>
          </a:p>
        </p:txBody>
      </p:sp>
      <p:sp>
        <p:nvSpPr>
          <p:cNvPr id="13319" name="Text Box 6"/>
          <p:cNvSpPr txBox="1">
            <a:spLocks noChangeArrowheads="1"/>
          </p:cNvSpPr>
          <p:nvPr/>
        </p:nvSpPr>
        <p:spPr bwMode="auto">
          <a:xfrm>
            <a:off x="3048000" y="56388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fr-CA" altLang="en-US" b="1" smtClean="0">
              <a:solidFill>
                <a:srgbClr val="010000"/>
              </a:solidFill>
            </a:endParaRPr>
          </a:p>
        </p:txBody>
      </p:sp>
      <p:sp>
        <p:nvSpPr>
          <p:cNvPr id="13320" name="Text Box 7"/>
          <p:cNvSpPr txBox="1">
            <a:spLocks noChangeArrowheads="1"/>
          </p:cNvSpPr>
          <p:nvPr/>
        </p:nvSpPr>
        <p:spPr bwMode="auto">
          <a:xfrm>
            <a:off x="3048000" y="5257800"/>
            <a:ext cx="449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400" b="1" smtClean="0">
                <a:solidFill>
                  <a:srgbClr val="010000"/>
                </a:solidFill>
              </a:rPr>
              <a:t>ten</a:t>
            </a:r>
          </a:p>
        </p:txBody>
      </p:sp>
      <p:sp>
        <p:nvSpPr>
          <p:cNvPr id="13321" name="Text Box 8"/>
          <p:cNvSpPr txBox="1">
            <a:spLocks noChangeArrowheads="1"/>
          </p:cNvSpPr>
          <p:nvPr/>
        </p:nvSpPr>
        <p:spPr bwMode="auto">
          <a:xfrm>
            <a:off x="4495800" y="5257800"/>
            <a:ext cx="48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400" b="1" smtClean="0">
                <a:solidFill>
                  <a:srgbClr val="010000"/>
                </a:solidFill>
              </a:rPr>
              <a:t>two</a:t>
            </a:r>
          </a:p>
        </p:txBody>
      </p:sp>
      <p:sp>
        <p:nvSpPr>
          <p:cNvPr id="13322" name="Text Box 10"/>
          <p:cNvSpPr txBox="1">
            <a:spLocks noChangeArrowheads="1"/>
          </p:cNvSpPr>
          <p:nvPr/>
        </p:nvSpPr>
        <p:spPr bwMode="auto">
          <a:xfrm>
            <a:off x="7696200" y="5257800"/>
            <a:ext cx="48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400" b="1" smtClean="0">
                <a:solidFill>
                  <a:srgbClr val="010000"/>
                </a:solidFill>
              </a:rPr>
              <a:t>two</a:t>
            </a:r>
          </a:p>
        </p:txBody>
      </p:sp>
      <p:sp>
        <p:nvSpPr>
          <p:cNvPr id="13323" name="Line 11"/>
          <p:cNvSpPr>
            <a:spLocks noChangeShapeType="1"/>
          </p:cNvSpPr>
          <p:nvPr/>
        </p:nvSpPr>
        <p:spPr bwMode="auto">
          <a:xfrm>
            <a:off x="4191000" y="5029200"/>
            <a:ext cx="457200" cy="0"/>
          </a:xfrm>
          <a:prstGeom prst="line">
            <a:avLst/>
          </a:prstGeom>
          <a:noFill/>
          <a:ln w="254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13324" name="Text Box 12"/>
          <p:cNvSpPr txBox="1">
            <a:spLocks noChangeArrowheads="1"/>
          </p:cNvSpPr>
          <p:nvPr/>
        </p:nvSpPr>
        <p:spPr bwMode="auto">
          <a:xfrm>
            <a:off x="152400" y="5715000"/>
            <a:ext cx="883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algn="just" eaLnBrk="0" hangingPunct="0"/>
            <a:r>
              <a:rPr lang="en-US" altLang="en-US" b="1" dirty="0" smtClean="0">
                <a:solidFill>
                  <a:srgbClr val="010000"/>
                </a:solidFill>
              </a:rPr>
              <a:t>When truncation is used, the following 23 bits will be stored in the single precision fraction field: 00</a:t>
            </a:r>
            <a:r>
              <a:rPr lang="en-US" altLang="en-US" b="1" dirty="0" smtClean="0">
                <a:solidFill>
                  <a:srgbClr val="FF0000"/>
                </a:solidFill>
              </a:rPr>
              <a:t>1001</a:t>
            </a:r>
            <a:r>
              <a:rPr lang="en-US" altLang="en-US" b="1" dirty="0" smtClean="0">
                <a:solidFill>
                  <a:srgbClr val="010000"/>
                </a:solidFill>
              </a:rPr>
              <a:t>1001</a:t>
            </a:r>
            <a:r>
              <a:rPr lang="en-US" altLang="en-US" b="1" dirty="0" smtClean="0">
                <a:solidFill>
                  <a:srgbClr val="FF0000"/>
                </a:solidFill>
              </a:rPr>
              <a:t>1001</a:t>
            </a:r>
            <a:r>
              <a:rPr lang="en-US" altLang="en-US" b="1" dirty="0" smtClean="0">
                <a:solidFill>
                  <a:srgbClr val="010000"/>
                </a:solidFill>
              </a:rPr>
              <a:t>1001</a:t>
            </a:r>
            <a:r>
              <a:rPr lang="en-US" altLang="en-US" b="1" dirty="0" smtClean="0">
                <a:solidFill>
                  <a:srgbClr val="FF0000"/>
                </a:solidFill>
              </a:rPr>
              <a:t>1001</a:t>
            </a:r>
            <a:r>
              <a:rPr lang="en-US" altLang="en-US" b="1" dirty="0" smtClean="0">
                <a:solidFill>
                  <a:srgbClr val="010000"/>
                </a:solidFill>
              </a:rPr>
              <a:t>1 </a:t>
            </a:r>
          </a:p>
        </p:txBody>
      </p:sp>
    </p:spTree>
    <p:extLst>
      <p:ext uri="{BB962C8B-B14F-4D97-AF65-F5344CB8AC3E}">
        <p14:creationId xmlns:p14="http://schemas.microsoft.com/office/powerpoint/2010/main" val="48964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65BD7028-2CFB-4B98-A5D1-26EE705C4AC4}" type="slidenum">
              <a:rPr lang="en-US" altLang="en-US">
                <a:solidFill>
                  <a:srgbClr val="FFFFFF"/>
                </a:solidFill>
              </a:rPr>
              <a:pPr/>
              <a:t>11</a:t>
            </a:fld>
            <a:endParaRPr lang="en-US" altLang="en-US">
              <a:solidFill>
                <a:srgbClr val="FFFFFF"/>
              </a:solidFill>
            </a:endParaRPr>
          </a:p>
        </p:txBody>
      </p:sp>
      <p:sp>
        <p:nvSpPr>
          <p:cNvPr id="154626" name="Rectangle 2"/>
          <p:cNvSpPr>
            <a:spLocks noGrp="1" noChangeArrowheads="1"/>
          </p:cNvSpPr>
          <p:nvPr>
            <p:ph type="title"/>
          </p:nvPr>
        </p:nvSpPr>
        <p:spPr/>
        <p:txBody>
          <a:bodyPr/>
          <a:lstStyle/>
          <a:p>
            <a:r>
              <a:rPr lang="en-US" altLang="en-US"/>
              <a:t>Converting Fractions to Binary Reals</a:t>
            </a:r>
          </a:p>
        </p:txBody>
      </p:sp>
      <p:sp>
        <p:nvSpPr>
          <p:cNvPr id="154627" name="Rectangle 3"/>
          <p:cNvSpPr>
            <a:spLocks noGrp="1" noChangeArrowheads="1"/>
          </p:cNvSpPr>
          <p:nvPr>
            <p:ph type="body" idx="1"/>
          </p:nvPr>
        </p:nvSpPr>
        <p:spPr/>
        <p:txBody>
          <a:bodyPr/>
          <a:lstStyle/>
          <a:p>
            <a:r>
              <a:rPr lang="en-US" altLang="en-US" dirty="0"/>
              <a:t>Express as a sum of fractions having denominators that are powers of </a:t>
            </a:r>
            <a:r>
              <a:rPr lang="en-US" altLang="en-US" dirty="0" smtClean="0"/>
              <a:t>2 </a:t>
            </a:r>
            <a:r>
              <a:rPr lang="en-US" altLang="en-US" dirty="0" smtClean="0">
                <a:solidFill>
                  <a:srgbClr val="FFC000"/>
                </a:solidFill>
              </a:rPr>
              <a:t>(or, sum of negative powers of 2)</a:t>
            </a:r>
            <a:endParaRPr lang="en-US" altLang="en-US" dirty="0">
              <a:solidFill>
                <a:srgbClr val="FFC000"/>
              </a:solidFill>
            </a:endParaRPr>
          </a:p>
          <a:p>
            <a:r>
              <a:rPr lang="en-US" altLang="en-US" dirty="0"/>
              <a:t>Examples</a:t>
            </a:r>
          </a:p>
        </p:txBody>
      </p:sp>
      <p:pic>
        <p:nvPicPr>
          <p:cNvPr id="154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43200"/>
            <a:ext cx="58578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51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F4578B49-8AAD-4F14-9195-FB4631AD0E2E}" type="slidenum">
              <a:rPr lang="en-US" altLang="en-US" sz="1400">
                <a:solidFill>
                  <a:srgbClr val="FF9966"/>
                </a:solidFill>
              </a:rPr>
              <a:pPr/>
              <a:t>12</a:t>
            </a:fld>
            <a:endParaRPr lang="en-US" altLang="en-US" sz="1400">
              <a:solidFill>
                <a:srgbClr val="FF9966"/>
              </a:solidFill>
            </a:endParaRPr>
          </a:p>
        </p:txBody>
      </p:sp>
      <p:sp>
        <p:nvSpPr>
          <p:cNvPr id="78850" name="Rectangle 2"/>
          <p:cNvSpPr>
            <a:spLocks noGrp="1" noChangeArrowheads="1"/>
          </p:cNvSpPr>
          <p:nvPr>
            <p:ph type="title"/>
          </p:nvPr>
        </p:nvSpPr>
        <p:spPr/>
        <p:txBody>
          <a:bodyPr/>
          <a:lstStyle/>
          <a:p>
            <a:pPr>
              <a:defRPr/>
            </a:pPr>
            <a:r>
              <a:rPr lang="en-US" dirty="0" smtClean="0"/>
              <a:t>Defining Floating Point Values in ASM</a:t>
            </a:r>
          </a:p>
        </p:txBody>
      </p:sp>
      <p:sp>
        <p:nvSpPr>
          <p:cNvPr id="14340"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smtClean="0"/>
              <a:t>We can use the REAL4 directive to define a single precision floating point value. Ex:</a:t>
            </a:r>
          </a:p>
          <a:p>
            <a:pPr lvl="2" algn="just">
              <a:lnSpc>
                <a:spcPct val="90000"/>
              </a:lnSpc>
            </a:pPr>
            <a:r>
              <a:rPr lang="en-US" altLang="en-US" sz="1800" dirty="0" smtClean="0"/>
              <a:t>float1 REAL4 17.15    ;single precision float</a:t>
            </a:r>
          </a:p>
          <a:p>
            <a:pPr lvl="2" algn="just">
              <a:lnSpc>
                <a:spcPct val="90000"/>
              </a:lnSpc>
            </a:pPr>
            <a:r>
              <a:rPr lang="en-US" altLang="en-US" sz="1800" dirty="0" smtClean="0"/>
              <a:t>float2 REAL4 1.715E+1 ;same value as above  </a:t>
            </a:r>
          </a:p>
          <a:p>
            <a:pPr algn="just">
              <a:lnSpc>
                <a:spcPct val="90000"/>
              </a:lnSpc>
            </a:pPr>
            <a:r>
              <a:rPr lang="en-US" altLang="en-US" sz="2000" dirty="0" smtClean="0"/>
              <a:t>The bits will be placed in memory according to the IEEE standard for single precision. Here we have:</a:t>
            </a:r>
          </a:p>
          <a:p>
            <a:pPr lvl="1" algn="just">
              <a:lnSpc>
                <a:spcPct val="90000"/>
              </a:lnSpc>
            </a:pPr>
            <a:r>
              <a:rPr lang="en-US" altLang="en-US" sz="2000" dirty="0" smtClean="0"/>
              <a:t>17 = 10001b and 0.15 = 0.001001b</a:t>
            </a:r>
          </a:p>
          <a:p>
            <a:pPr lvl="1" algn="just">
              <a:lnSpc>
                <a:spcPct val="90000"/>
              </a:lnSpc>
            </a:pPr>
            <a:r>
              <a:rPr lang="en-US" altLang="en-US" sz="2000" dirty="0" smtClean="0"/>
              <a:t>17.15 = 10001.001001b = 1.0001001001b x 2^{4}</a:t>
            </a:r>
          </a:p>
          <a:p>
            <a:pPr lvl="1" algn="just">
              <a:lnSpc>
                <a:spcPct val="90000"/>
              </a:lnSpc>
            </a:pPr>
            <a:r>
              <a:rPr lang="en-US" altLang="en-US" sz="2000" dirty="0" smtClean="0"/>
              <a:t>Hence e=4. So E = 127+4 = 131 = 10000011b</a:t>
            </a:r>
          </a:p>
          <a:p>
            <a:pPr algn="just">
              <a:lnSpc>
                <a:spcPct val="90000"/>
              </a:lnSpc>
            </a:pPr>
            <a:r>
              <a:rPr lang="en-US" altLang="en-US" sz="2000" dirty="0" smtClean="0"/>
              <a:t>So if truncation is used for rounding, we have:</a:t>
            </a:r>
          </a:p>
          <a:p>
            <a:pPr lvl="2" algn="just">
              <a:lnSpc>
                <a:spcPct val="90000"/>
              </a:lnSpc>
            </a:pPr>
            <a:r>
              <a:rPr lang="en-US" altLang="en-US" sz="1800" dirty="0" smtClean="0"/>
              <a:t>MOV eax,float1 </a:t>
            </a:r>
          </a:p>
          <a:p>
            <a:pPr lvl="2" algn="just">
              <a:lnSpc>
                <a:spcPct val="90000"/>
              </a:lnSpc>
            </a:pPr>
            <a:r>
              <a:rPr lang="en-US" altLang="en-US" sz="1800" dirty="0" smtClean="0"/>
              <a:t>; </a:t>
            </a:r>
            <a:r>
              <a:rPr lang="en-US" altLang="en-US" sz="1800" dirty="0" err="1" smtClean="0"/>
              <a:t>eax</a:t>
            </a:r>
            <a:r>
              <a:rPr lang="en-US" altLang="en-US" sz="1800" dirty="0" smtClean="0"/>
              <a:t> = 0  10000011  00010010011001100110011b </a:t>
            </a:r>
          </a:p>
          <a:p>
            <a:pPr lvl="2" algn="just">
              <a:lnSpc>
                <a:spcPct val="90000"/>
              </a:lnSpc>
            </a:pPr>
            <a:r>
              <a:rPr lang="en-US" altLang="en-US" sz="1800" dirty="0" smtClean="0"/>
              <a:t>; </a:t>
            </a:r>
            <a:r>
              <a:rPr lang="en-US" altLang="en-US" sz="1800" dirty="0" err="1" smtClean="0"/>
              <a:t>eax</a:t>
            </a:r>
            <a:r>
              <a:rPr lang="en-US" altLang="en-US" sz="1800" dirty="0" smtClean="0"/>
              <a:t> = 41893333h </a:t>
            </a:r>
          </a:p>
          <a:p>
            <a:pPr lvl="2" algn="just">
              <a:lnSpc>
                <a:spcPct val="90000"/>
              </a:lnSpc>
            </a:pPr>
            <a:r>
              <a:rPr lang="en-US" altLang="en-US" sz="1800" dirty="0" smtClean="0"/>
              <a:t>;so </a:t>
            </a:r>
            <a:r>
              <a:rPr lang="en-US" altLang="en-US" sz="1800" dirty="0" smtClean="0">
                <a:solidFill>
                  <a:srgbClr val="FF0000"/>
                </a:solidFill>
              </a:rPr>
              <a:t>float3 REAL4 41893333h </a:t>
            </a:r>
            <a:r>
              <a:rPr lang="en-US" altLang="en-US" sz="1800" dirty="0" smtClean="0"/>
              <a:t>is </a:t>
            </a:r>
            <a:r>
              <a:rPr lang="en-US" altLang="en-US" sz="1600" dirty="0" smtClean="0"/>
              <a:t>same as above definitions float1 and float2</a:t>
            </a:r>
          </a:p>
          <a:p>
            <a:pPr algn="just">
              <a:lnSpc>
                <a:spcPct val="90000"/>
              </a:lnSpc>
            </a:pPr>
            <a:r>
              <a:rPr lang="en-US" altLang="en-US" sz="2000" dirty="0" smtClean="0"/>
              <a:t>We can use the REAL8 directive to define a double precision floating point value. Ex:</a:t>
            </a:r>
          </a:p>
          <a:p>
            <a:pPr lvl="2" algn="just">
              <a:lnSpc>
                <a:spcPct val="90000"/>
              </a:lnSpc>
            </a:pPr>
            <a:r>
              <a:rPr lang="en-US" altLang="en-US" sz="1800" dirty="0" smtClean="0"/>
              <a:t>double1 REAL8 0.001235 ;double precision value</a:t>
            </a:r>
          </a:p>
          <a:p>
            <a:pPr lvl="2" algn="just">
              <a:lnSpc>
                <a:spcPct val="90000"/>
              </a:lnSpc>
            </a:pPr>
            <a:r>
              <a:rPr lang="en-US" altLang="en-US" sz="1800" dirty="0" smtClean="0"/>
              <a:t>double2 REAL8 1.235E-3 ;same value as above</a:t>
            </a:r>
          </a:p>
          <a:p>
            <a:pPr lvl="2">
              <a:lnSpc>
                <a:spcPct val="90000"/>
              </a:lnSpc>
            </a:pPr>
            <a:endParaRPr lang="en-US" altLang="en-US" sz="1800" dirty="0" smtClean="0"/>
          </a:p>
        </p:txBody>
      </p:sp>
      <p:sp>
        <p:nvSpPr>
          <p:cNvPr id="14341" name="Line 4"/>
          <p:cNvSpPr>
            <a:spLocks noChangeShapeType="1"/>
          </p:cNvSpPr>
          <p:nvPr/>
        </p:nvSpPr>
        <p:spPr bwMode="auto">
          <a:xfrm>
            <a:off x="4295775" y="2743200"/>
            <a:ext cx="533400" cy="0"/>
          </a:xfrm>
          <a:prstGeom prst="line">
            <a:avLst/>
          </a:prstGeom>
          <a:noFill/>
          <a:ln w="254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14342" name="Line 5"/>
          <p:cNvSpPr>
            <a:spLocks noChangeShapeType="1"/>
          </p:cNvSpPr>
          <p:nvPr/>
        </p:nvSpPr>
        <p:spPr bwMode="auto">
          <a:xfrm>
            <a:off x="3048000" y="3048000"/>
            <a:ext cx="533400" cy="0"/>
          </a:xfrm>
          <a:prstGeom prst="line">
            <a:avLst/>
          </a:prstGeom>
          <a:noFill/>
          <a:ln w="254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14343" name="Line 6"/>
          <p:cNvSpPr>
            <a:spLocks noChangeShapeType="1"/>
          </p:cNvSpPr>
          <p:nvPr/>
        </p:nvSpPr>
        <p:spPr bwMode="auto">
          <a:xfrm>
            <a:off x="5105400" y="3048000"/>
            <a:ext cx="533400" cy="0"/>
          </a:xfrm>
          <a:prstGeom prst="line">
            <a:avLst/>
          </a:prstGeom>
          <a:noFill/>
          <a:ln w="254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Tree>
    <p:extLst>
      <p:ext uri="{BB962C8B-B14F-4D97-AF65-F5344CB8AC3E}">
        <p14:creationId xmlns:p14="http://schemas.microsoft.com/office/powerpoint/2010/main" val="260542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B9D0B5AA-64BE-4E2F-AD98-6799BF020630}" type="slidenum">
              <a:rPr lang="en-US" altLang="en-US" sz="1400">
                <a:solidFill>
                  <a:srgbClr val="FF9966"/>
                </a:solidFill>
              </a:rPr>
              <a:pPr/>
              <a:t>13</a:t>
            </a:fld>
            <a:endParaRPr lang="en-US" altLang="en-US" sz="1400">
              <a:solidFill>
                <a:srgbClr val="FF9966"/>
              </a:solidFill>
            </a:endParaRPr>
          </a:p>
        </p:txBody>
      </p:sp>
      <p:sp>
        <p:nvSpPr>
          <p:cNvPr id="79874" name="Rectangle 2"/>
          <p:cNvSpPr>
            <a:spLocks noGrp="1" noChangeArrowheads="1"/>
          </p:cNvSpPr>
          <p:nvPr>
            <p:ph type="title"/>
          </p:nvPr>
        </p:nvSpPr>
        <p:spPr/>
        <p:txBody>
          <a:bodyPr/>
          <a:lstStyle/>
          <a:p>
            <a:pPr>
              <a:defRPr/>
            </a:pPr>
            <a:r>
              <a:rPr lang="en-US" dirty="0" smtClean="0"/>
              <a:t>Rounding</a:t>
            </a:r>
          </a:p>
        </p:txBody>
      </p:sp>
      <p:sp>
        <p:nvSpPr>
          <p:cNvPr id="15364"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smtClean="0"/>
              <a:t>Most of the real numbers are not exactly representable with a finite number of bits. </a:t>
            </a:r>
          </a:p>
          <a:p>
            <a:pPr lvl="1" algn="just">
              <a:lnSpc>
                <a:spcPct val="90000"/>
              </a:lnSpc>
            </a:pPr>
            <a:r>
              <a:rPr lang="en-US" altLang="en-US" sz="2000" dirty="0" smtClean="0"/>
              <a:t>Many rational numbers (like 1/3 or 17.15) cannot be represented exactly in an IEEE format</a:t>
            </a:r>
          </a:p>
          <a:p>
            <a:pPr algn="just">
              <a:lnSpc>
                <a:spcPct val="90000"/>
              </a:lnSpc>
            </a:pPr>
            <a:r>
              <a:rPr lang="en-US" altLang="en-US" sz="2000" dirty="0" smtClean="0"/>
              <a:t>Rounding refers to the way in which a real number will be approximated by another number that belongs to a given format</a:t>
            </a:r>
          </a:p>
          <a:p>
            <a:pPr lvl="1" algn="just">
              <a:lnSpc>
                <a:spcPct val="90000"/>
              </a:lnSpc>
            </a:pPr>
            <a:r>
              <a:rPr lang="en-US" altLang="en-US" sz="2000" dirty="0" smtClean="0"/>
              <a:t>Ex: if a format uses only 3 decimal digit to represent a fraction, should 2/3 be represented as 0.666 or 0.667 ? </a:t>
            </a:r>
          </a:p>
          <a:p>
            <a:pPr lvl="1" algn="just">
              <a:lnSpc>
                <a:spcPct val="90000"/>
              </a:lnSpc>
            </a:pPr>
            <a:endParaRPr lang="en-US" altLang="en-US" sz="2000" dirty="0" smtClean="0"/>
          </a:p>
          <a:p>
            <a:pPr algn="just">
              <a:lnSpc>
                <a:spcPct val="90000"/>
              </a:lnSpc>
            </a:pPr>
            <a:r>
              <a:rPr lang="en-US" altLang="en-US" sz="2000" dirty="0" smtClean="0"/>
              <a:t>Truncation is only one of the methods used for rounding. Three other methods are supported by the IEEE standard:</a:t>
            </a:r>
          </a:p>
          <a:p>
            <a:pPr lvl="1" algn="just">
              <a:lnSpc>
                <a:spcPct val="90000"/>
              </a:lnSpc>
            </a:pPr>
            <a:r>
              <a:rPr lang="en-US" altLang="en-US" sz="2000" dirty="0" smtClean="0"/>
              <a:t>Round to nearest number (the default for IEEE)</a:t>
            </a:r>
          </a:p>
          <a:p>
            <a:pPr lvl="1" algn="just">
              <a:lnSpc>
                <a:spcPct val="90000"/>
              </a:lnSpc>
            </a:pPr>
            <a:r>
              <a:rPr lang="en-US" altLang="en-US" sz="2000" dirty="0" smtClean="0"/>
              <a:t>Round towards + infinity</a:t>
            </a:r>
          </a:p>
          <a:p>
            <a:pPr lvl="1" algn="just">
              <a:lnSpc>
                <a:spcPct val="90000"/>
              </a:lnSpc>
            </a:pPr>
            <a:r>
              <a:rPr lang="en-US" altLang="en-US" sz="2000" dirty="0" smtClean="0"/>
              <a:t>Round towards – infinity</a:t>
            </a:r>
          </a:p>
          <a:p>
            <a:pPr algn="just">
              <a:lnSpc>
                <a:spcPct val="90000"/>
              </a:lnSpc>
            </a:pPr>
            <a:r>
              <a:rPr lang="en-US" altLang="en-US" sz="2000" dirty="0" smtClean="0"/>
              <a:t>Rounding to nearest is usually the best rounding method so it is chosen as the default. But since other methods are occasionally better, the IEEE standard specifies that the programmer can choose one of these 4 rounding methods. </a:t>
            </a:r>
          </a:p>
        </p:txBody>
      </p:sp>
    </p:spTree>
    <p:extLst>
      <p:ext uri="{BB962C8B-B14F-4D97-AF65-F5344CB8AC3E}">
        <p14:creationId xmlns:p14="http://schemas.microsoft.com/office/powerpoint/2010/main" val="411277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4D5172E2-9B82-449C-8D05-E452D4C04B87}" type="slidenum">
              <a:rPr lang="en-US" altLang="en-US"/>
              <a:pPr/>
              <a:t>14</a:t>
            </a:fld>
            <a:endParaRPr lang="en-US" altLang="en-US"/>
          </a:p>
        </p:txBody>
      </p:sp>
      <p:sp>
        <p:nvSpPr>
          <p:cNvPr id="152578" name="Rectangle 2"/>
          <p:cNvSpPr>
            <a:spLocks noGrp="1" noChangeArrowheads="1"/>
          </p:cNvSpPr>
          <p:nvPr>
            <p:ph type="title"/>
          </p:nvPr>
        </p:nvSpPr>
        <p:spPr/>
        <p:txBody>
          <a:bodyPr/>
          <a:lstStyle/>
          <a:p>
            <a:r>
              <a:rPr lang="en-US" altLang="en-US"/>
              <a:t>Real-Number Encodings</a:t>
            </a:r>
          </a:p>
        </p:txBody>
      </p:sp>
      <p:sp>
        <p:nvSpPr>
          <p:cNvPr id="152579" name="Rectangle 3"/>
          <p:cNvSpPr>
            <a:spLocks noGrp="1" noChangeArrowheads="1"/>
          </p:cNvSpPr>
          <p:nvPr>
            <p:ph type="body" idx="1"/>
          </p:nvPr>
        </p:nvSpPr>
        <p:spPr/>
        <p:txBody>
          <a:bodyPr/>
          <a:lstStyle/>
          <a:p>
            <a:r>
              <a:rPr lang="en-US" altLang="en-US" dirty="0"/>
              <a:t>Normalized finite numbers</a:t>
            </a:r>
          </a:p>
          <a:p>
            <a:pPr lvl="1"/>
            <a:r>
              <a:rPr lang="en-US" altLang="en-US" dirty="0"/>
              <a:t>all the nonzero finite values that can be encoded in a normalized real number between zero and </a:t>
            </a:r>
            <a:r>
              <a:rPr lang="en-US" altLang="en-US" dirty="0" smtClean="0"/>
              <a:t>infinity</a:t>
            </a:r>
          </a:p>
          <a:p>
            <a:pPr lvl="1"/>
            <a:endParaRPr lang="en-US" altLang="en-US" dirty="0"/>
          </a:p>
          <a:p>
            <a:r>
              <a:rPr lang="en-US" altLang="en-US" dirty="0"/>
              <a:t>Positive and Negative </a:t>
            </a:r>
            <a:r>
              <a:rPr lang="en-US" altLang="en-US" dirty="0" smtClean="0"/>
              <a:t>Infinity</a:t>
            </a:r>
          </a:p>
          <a:p>
            <a:endParaRPr lang="en-US" altLang="en-US" dirty="0"/>
          </a:p>
          <a:p>
            <a:r>
              <a:rPr lang="en-US" altLang="en-US" dirty="0" err="1"/>
              <a:t>NaN</a:t>
            </a:r>
            <a:r>
              <a:rPr lang="en-US" altLang="en-US" dirty="0"/>
              <a:t> (not a number)</a:t>
            </a:r>
          </a:p>
          <a:p>
            <a:pPr lvl="1"/>
            <a:r>
              <a:rPr lang="en-US" altLang="en-US" dirty="0"/>
              <a:t>bit pattern that is not a valid FP </a:t>
            </a:r>
            <a:r>
              <a:rPr lang="en-US" altLang="en-US" dirty="0" smtClean="0"/>
              <a:t>value</a:t>
            </a:r>
          </a:p>
          <a:p>
            <a:pPr lvl="1"/>
            <a:endParaRPr lang="en-US" altLang="en-US" dirty="0"/>
          </a:p>
          <a:p>
            <a:pPr lvl="1"/>
            <a:r>
              <a:rPr lang="en-US" altLang="en-US" dirty="0"/>
              <a:t>Two types:</a:t>
            </a:r>
          </a:p>
          <a:p>
            <a:pPr lvl="2"/>
            <a:r>
              <a:rPr lang="en-US" altLang="en-US" dirty="0" smtClean="0"/>
              <a:t>Quiet </a:t>
            </a:r>
            <a:r>
              <a:rPr lang="en-US" altLang="en-US" dirty="0" err="1" smtClean="0"/>
              <a:t>NaN</a:t>
            </a:r>
            <a:r>
              <a:rPr lang="en-US" altLang="en-US" dirty="0" smtClean="0"/>
              <a:t>:</a:t>
            </a:r>
            <a:r>
              <a:rPr lang="en-US" altLang="en-US" dirty="0"/>
              <a:t> </a:t>
            </a:r>
            <a:r>
              <a:rPr lang="en-US" altLang="en-US" dirty="0" smtClean="0">
                <a:solidFill>
                  <a:srgbClr val="FFC000"/>
                </a:solidFill>
              </a:rPr>
              <a:t>does not cause an exception</a:t>
            </a:r>
            <a:endParaRPr lang="en-US" altLang="en-US" dirty="0">
              <a:solidFill>
                <a:srgbClr val="FFC000"/>
              </a:solidFill>
            </a:endParaRPr>
          </a:p>
          <a:p>
            <a:pPr lvl="2"/>
            <a:r>
              <a:rPr lang="en-US" altLang="en-US" dirty="0" smtClean="0"/>
              <a:t>Signaling </a:t>
            </a:r>
            <a:r>
              <a:rPr lang="en-US" altLang="en-US" dirty="0" err="1" smtClean="0"/>
              <a:t>NaN</a:t>
            </a:r>
            <a:r>
              <a:rPr lang="en-US" altLang="en-US" dirty="0" smtClean="0"/>
              <a:t>: </a:t>
            </a:r>
            <a:r>
              <a:rPr lang="en-US" altLang="en-US" dirty="0" smtClean="0">
                <a:solidFill>
                  <a:srgbClr val="FFC000"/>
                </a:solidFill>
              </a:rPr>
              <a:t>causes an exception</a:t>
            </a:r>
          </a:p>
          <a:p>
            <a:pPr lvl="3"/>
            <a:r>
              <a:rPr lang="en-US" altLang="en-US" dirty="0" smtClean="0">
                <a:solidFill>
                  <a:srgbClr val="FFC000"/>
                </a:solidFill>
              </a:rPr>
              <a:t>Example: Divide-by-Zero</a:t>
            </a:r>
            <a:endParaRPr lang="en-US" altLang="en-US" dirty="0">
              <a:solidFill>
                <a:srgbClr val="FFC000"/>
              </a:solidFill>
            </a:endParaRPr>
          </a:p>
          <a:p>
            <a:pPr lvl="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01CAEC3C-A224-428B-8FB6-77BB6FB29035}" type="slidenum">
              <a:rPr lang="en-US" altLang="en-US" sz="1400">
                <a:solidFill>
                  <a:srgbClr val="FF9966"/>
                </a:solidFill>
              </a:rPr>
              <a:pPr/>
              <a:t>15</a:t>
            </a:fld>
            <a:endParaRPr lang="en-US" altLang="en-US" sz="1400">
              <a:solidFill>
                <a:srgbClr val="FF9966"/>
              </a:solidFill>
            </a:endParaRPr>
          </a:p>
        </p:txBody>
      </p:sp>
      <p:sp>
        <p:nvSpPr>
          <p:cNvPr id="80898" name="Rectangle 2"/>
          <p:cNvSpPr>
            <a:spLocks noGrp="1" noChangeArrowheads="1"/>
          </p:cNvSpPr>
          <p:nvPr>
            <p:ph type="title"/>
          </p:nvPr>
        </p:nvSpPr>
        <p:spPr/>
        <p:txBody>
          <a:bodyPr/>
          <a:lstStyle/>
          <a:p>
            <a:pPr>
              <a:defRPr/>
            </a:pPr>
            <a:r>
              <a:rPr lang="en-US" dirty="0" smtClean="0"/>
              <a:t>Representation of Specific Values</a:t>
            </a:r>
          </a:p>
        </p:txBody>
      </p:sp>
      <p:sp>
        <p:nvSpPr>
          <p:cNvPr id="5125" name="Rectangle 3"/>
          <p:cNvSpPr>
            <a:spLocks noGrp="1" noChangeArrowheads="1"/>
          </p:cNvSpPr>
          <p:nvPr>
            <p:ph type="body" idx="1"/>
          </p:nvPr>
        </p:nvSpPr>
        <p:spPr>
          <a:xfrm>
            <a:off x="152400" y="1524000"/>
            <a:ext cx="8839200" cy="5181600"/>
          </a:xfrm>
        </p:spPr>
        <p:txBody>
          <a:bodyPr/>
          <a:lstStyle/>
          <a:p>
            <a:pPr algn="just"/>
            <a:r>
              <a:rPr lang="en-US" altLang="en-US" sz="2000" dirty="0" smtClean="0"/>
              <a:t>Recall that exponent e uses a biased representation. It is represented by unsigned </a:t>
            </a:r>
            <a:r>
              <a:rPr lang="en-US" altLang="en-US" sz="2000" dirty="0" err="1" smtClean="0"/>
              <a:t>int</a:t>
            </a:r>
            <a:r>
              <a:rPr lang="en-US" altLang="en-US" sz="2000" dirty="0" smtClean="0"/>
              <a:t> E such that e = E – 0111...1b </a:t>
            </a:r>
          </a:p>
          <a:p>
            <a:pPr algn="just"/>
            <a:r>
              <a:rPr lang="en-US" altLang="en-US" sz="2000" dirty="0" smtClean="0"/>
              <a:t>Let F be the unsigned integer obtained by concatenating the bits of the fraction f</a:t>
            </a:r>
          </a:p>
          <a:p>
            <a:pPr algn="just"/>
            <a:r>
              <a:rPr lang="en-US" altLang="en-US" sz="2000" dirty="0" smtClean="0"/>
              <a:t>Hence a floating point number N is represented by (S,E,F) and the “1” </a:t>
            </a:r>
            <a:r>
              <a:rPr lang="en-US" altLang="en-US" sz="2000" dirty="0" smtClean="0">
                <a:solidFill>
                  <a:srgbClr val="FF0000"/>
                </a:solidFill>
              </a:rPr>
              <a:t>in 1+f = 1.f </a:t>
            </a:r>
            <a:r>
              <a:rPr lang="en-US" altLang="en-US" sz="2000" dirty="0" smtClean="0"/>
              <a:t>is implied (not represented </a:t>
            </a:r>
            <a:r>
              <a:rPr lang="en-US" altLang="en-US" sz="2000" dirty="0" smtClean="0">
                <a:solidFill>
                  <a:srgbClr val="FF0000"/>
                </a:solidFill>
              </a:rPr>
              <a:t>or included in F</a:t>
            </a:r>
            <a:r>
              <a:rPr lang="en-US" altLang="en-US" sz="2000" dirty="0" smtClean="0"/>
              <a:t>). </a:t>
            </a:r>
          </a:p>
          <a:p>
            <a:pPr algn="just"/>
            <a:r>
              <a:rPr lang="en-US" altLang="en-US" sz="2000" dirty="0" smtClean="0"/>
              <a:t>Then note that we have no representation for zero!!</a:t>
            </a:r>
          </a:p>
          <a:p>
            <a:pPr algn="just"/>
            <a:endParaRPr lang="en-US" altLang="en-US" sz="2000" dirty="0" smtClean="0"/>
          </a:p>
          <a:p>
            <a:pPr algn="just"/>
            <a:r>
              <a:rPr lang="en-US" altLang="en-US" sz="2000" dirty="0" smtClean="0"/>
              <a:t>Because of this, the IEEE standard specifies that zero is represented by E = F = 0</a:t>
            </a:r>
          </a:p>
          <a:p>
            <a:pPr lvl="1" algn="just"/>
            <a:r>
              <a:rPr lang="en-US" altLang="en-US" sz="2000" dirty="0" smtClean="0"/>
              <a:t>Hence, because of the sign bit, we have both a positive and a negative zero</a:t>
            </a:r>
          </a:p>
          <a:p>
            <a:pPr lvl="1" algn="just"/>
            <a:endParaRPr lang="en-US" altLang="en-US" sz="2000" dirty="0" smtClean="0"/>
          </a:p>
          <a:p>
            <a:pPr algn="just"/>
            <a:r>
              <a:rPr lang="en-US" altLang="en-US" sz="2000" dirty="0" smtClean="0"/>
              <a:t>Only a few bits are allocated to E. So, a priori, numbers with very large (and very low) magnitudes cannot be represented. </a:t>
            </a:r>
          </a:p>
        </p:txBody>
      </p:sp>
      <p:graphicFrame>
        <p:nvGraphicFramePr>
          <p:cNvPr id="5122" name="Object 4"/>
          <p:cNvGraphicFramePr>
            <a:graphicFrameLocks noChangeAspect="1"/>
          </p:cNvGraphicFramePr>
          <p:nvPr/>
        </p:nvGraphicFramePr>
        <p:xfrm>
          <a:off x="2438400" y="838200"/>
          <a:ext cx="4267200" cy="690563"/>
        </p:xfrm>
        <a:graphic>
          <a:graphicData uri="http://schemas.openxmlformats.org/presentationml/2006/ole">
            <mc:AlternateContent xmlns:mc="http://schemas.openxmlformats.org/markup-compatibility/2006">
              <mc:Choice xmlns:v="urn:schemas-microsoft-com:vml" Requires="v">
                <p:oleObj spid="_x0000_s206931" name="Equation" r:id="rId4" imgW="1409400" imgH="228600" progId="Equation.3">
                  <p:embed/>
                </p:oleObj>
              </mc:Choice>
              <mc:Fallback>
                <p:oleObj name="Equation" r:id="rId4" imgW="1409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838200"/>
                        <a:ext cx="4267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0396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AD4863B4-9ABD-4C74-AACF-E6F4A165714B}" type="slidenum">
              <a:rPr lang="en-US" altLang="en-US" sz="1400">
                <a:solidFill>
                  <a:srgbClr val="FF9966"/>
                </a:solidFill>
              </a:rPr>
              <a:pPr/>
              <a:t>16</a:t>
            </a:fld>
            <a:endParaRPr lang="en-US" altLang="en-US" sz="1400">
              <a:solidFill>
                <a:srgbClr val="FF9966"/>
              </a:solidFill>
            </a:endParaRPr>
          </a:p>
        </p:txBody>
      </p:sp>
      <p:sp>
        <p:nvSpPr>
          <p:cNvPr id="81922" name="Rectangle 2"/>
          <p:cNvSpPr>
            <a:spLocks noGrp="1" noChangeArrowheads="1"/>
          </p:cNvSpPr>
          <p:nvPr>
            <p:ph type="title"/>
          </p:nvPr>
        </p:nvSpPr>
        <p:spPr/>
        <p:txBody>
          <a:bodyPr/>
          <a:lstStyle/>
          <a:p>
            <a:pPr>
              <a:defRPr/>
            </a:pPr>
            <a:r>
              <a:rPr lang="en-US" smtClean="0"/>
              <a:t>Representation of Specific Values (cont.)</a:t>
            </a:r>
          </a:p>
        </p:txBody>
      </p:sp>
      <p:sp>
        <p:nvSpPr>
          <p:cNvPr id="16388"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smtClean="0"/>
              <a:t>Hence, the IEEE standard has reserved the following interpretation when E contains only ones</a:t>
            </a:r>
          </a:p>
          <a:p>
            <a:pPr lvl="1" algn="just">
              <a:lnSpc>
                <a:spcPct val="90000"/>
              </a:lnSpc>
            </a:pPr>
            <a:r>
              <a:rPr lang="en-US" altLang="en-US" sz="2000" dirty="0" smtClean="0"/>
              <a:t>+infinity when S = 0, E = 111..1, and F = 0</a:t>
            </a:r>
          </a:p>
          <a:p>
            <a:pPr lvl="1" algn="just">
              <a:lnSpc>
                <a:spcPct val="90000"/>
              </a:lnSpc>
            </a:pPr>
            <a:r>
              <a:rPr lang="en-US" altLang="en-US" sz="2000" dirty="0" smtClean="0"/>
              <a:t>-infinity  when S = 1, E = 111..1, and F = 0</a:t>
            </a:r>
          </a:p>
          <a:p>
            <a:pPr lvl="1" algn="just">
              <a:lnSpc>
                <a:spcPct val="90000"/>
              </a:lnSpc>
            </a:pPr>
            <a:r>
              <a:rPr lang="en-US" altLang="en-US" sz="2000" dirty="0" smtClean="0"/>
              <a:t>Not a Number (</a:t>
            </a:r>
            <a:r>
              <a:rPr lang="en-US" altLang="en-US" sz="2000" dirty="0" err="1" smtClean="0"/>
              <a:t>NaN</a:t>
            </a:r>
            <a:r>
              <a:rPr lang="en-US" altLang="en-US" sz="2000" dirty="0" smtClean="0"/>
              <a:t>) when E = 111..1, and F != 0</a:t>
            </a:r>
          </a:p>
          <a:p>
            <a:pPr algn="just">
              <a:lnSpc>
                <a:spcPct val="90000"/>
              </a:lnSpc>
            </a:pPr>
            <a:r>
              <a:rPr lang="en-US" altLang="en-US" sz="2000" dirty="0" smtClean="0"/>
              <a:t>Hence “normal” floating point values exist only for  E &lt; 111..11. </a:t>
            </a:r>
          </a:p>
          <a:p>
            <a:pPr algn="just">
              <a:lnSpc>
                <a:spcPct val="90000"/>
              </a:lnSpc>
            </a:pPr>
            <a:r>
              <a:rPr lang="en-US" altLang="en-US" sz="2000" dirty="0" smtClean="0"/>
              <a:t>The +/- infinity value arises when a computation gives a number that would require E &gt;= 111..11</a:t>
            </a:r>
          </a:p>
          <a:p>
            <a:pPr algn="just">
              <a:lnSpc>
                <a:spcPct val="90000"/>
              </a:lnSpc>
            </a:pPr>
            <a:r>
              <a:rPr lang="en-US" altLang="en-US" sz="2000" dirty="0" smtClean="0"/>
              <a:t>The +/- infinity value can be used in operands with predictable results. Ex:</a:t>
            </a:r>
          </a:p>
          <a:p>
            <a:pPr lvl="1" algn="just">
              <a:lnSpc>
                <a:spcPct val="90000"/>
              </a:lnSpc>
            </a:pPr>
            <a:r>
              <a:rPr lang="en-US" altLang="en-US" sz="2000" dirty="0" smtClean="0"/>
              <a:t> +</a:t>
            </a:r>
            <a:r>
              <a:rPr lang="en-US" altLang="en-US" sz="2000" dirty="0" err="1" smtClean="0"/>
              <a:t>infty</a:t>
            </a:r>
            <a:r>
              <a:rPr lang="en-US" altLang="en-US" sz="2000" dirty="0" smtClean="0"/>
              <a:t> + N = +</a:t>
            </a:r>
            <a:r>
              <a:rPr lang="en-US" altLang="en-US" sz="2000" dirty="0" err="1" smtClean="0"/>
              <a:t>infty</a:t>
            </a:r>
            <a:endParaRPr lang="en-US" altLang="en-US" sz="2000" dirty="0" smtClean="0"/>
          </a:p>
          <a:p>
            <a:pPr lvl="1" algn="just">
              <a:lnSpc>
                <a:spcPct val="90000"/>
              </a:lnSpc>
            </a:pPr>
            <a:r>
              <a:rPr lang="en-US" altLang="en-US" sz="2000" dirty="0" smtClean="0"/>
              <a:t>-</a:t>
            </a:r>
            <a:r>
              <a:rPr lang="en-US" altLang="en-US" sz="2000" dirty="0" err="1" smtClean="0"/>
              <a:t>infty</a:t>
            </a:r>
            <a:r>
              <a:rPr lang="en-US" altLang="en-US" sz="2000" dirty="0" smtClean="0"/>
              <a:t> + N = -</a:t>
            </a:r>
            <a:r>
              <a:rPr lang="en-US" altLang="en-US" sz="2000" dirty="0" err="1" smtClean="0"/>
              <a:t>infty</a:t>
            </a:r>
            <a:endParaRPr lang="en-US" altLang="en-US" sz="2000" dirty="0" smtClean="0"/>
          </a:p>
          <a:p>
            <a:pPr lvl="1" algn="just">
              <a:lnSpc>
                <a:spcPct val="90000"/>
              </a:lnSpc>
            </a:pPr>
            <a:r>
              <a:rPr lang="en-US" altLang="en-US" sz="2000" dirty="0" smtClean="0"/>
              <a:t>+</a:t>
            </a:r>
            <a:r>
              <a:rPr lang="en-US" altLang="en-US" sz="2000" dirty="0" err="1" smtClean="0"/>
              <a:t>infty</a:t>
            </a:r>
            <a:r>
              <a:rPr lang="en-US" altLang="en-US" sz="2000" dirty="0" smtClean="0"/>
              <a:t> + +</a:t>
            </a:r>
            <a:r>
              <a:rPr lang="en-US" altLang="en-US" sz="2000" dirty="0" err="1" smtClean="0"/>
              <a:t>infty</a:t>
            </a:r>
            <a:r>
              <a:rPr lang="en-US" altLang="en-US" sz="2000" dirty="0" smtClean="0"/>
              <a:t> = +</a:t>
            </a:r>
            <a:r>
              <a:rPr lang="en-US" altLang="en-US" sz="2000" dirty="0" err="1" smtClean="0"/>
              <a:t>infty</a:t>
            </a:r>
            <a:endParaRPr lang="en-US" altLang="en-US" sz="2000" dirty="0" smtClean="0"/>
          </a:p>
          <a:p>
            <a:pPr algn="just">
              <a:lnSpc>
                <a:spcPct val="90000"/>
              </a:lnSpc>
            </a:pPr>
            <a:r>
              <a:rPr lang="en-US" altLang="en-US" sz="2000" dirty="0" smtClean="0"/>
              <a:t>Undefined values are represented by </a:t>
            </a:r>
            <a:r>
              <a:rPr lang="en-US" altLang="en-US" sz="2000" dirty="0" err="1" smtClean="0"/>
              <a:t>NaN</a:t>
            </a:r>
            <a:r>
              <a:rPr lang="en-US" altLang="en-US" sz="2000" dirty="0" smtClean="0"/>
              <a:t>. Examples:</a:t>
            </a:r>
          </a:p>
          <a:p>
            <a:pPr lvl="1" algn="just">
              <a:lnSpc>
                <a:spcPct val="90000"/>
              </a:lnSpc>
            </a:pPr>
            <a:r>
              <a:rPr lang="en-US" altLang="en-US" sz="2000" dirty="0" smtClean="0"/>
              <a:t>+</a:t>
            </a:r>
            <a:r>
              <a:rPr lang="en-US" altLang="en-US" sz="2000" dirty="0" err="1" smtClean="0"/>
              <a:t>infty</a:t>
            </a:r>
            <a:r>
              <a:rPr lang="en-US" altLang="en-US" sz="2000" dirty="0" smtClean="0"/>
              <a:t> + -</a:t>
            </a:r>
            <a:r>
              <a:rPr lang="en-US" altLang="en-US" sz="2000" dirty="0" err="1" smtClean="0"/>
              <a:t>infty</a:t>
            </a:r>
            <a:r>
              <a:rPr lang="en-US" altLang="en-US" sz="2000" dirty="0" smtClean="0"/>
              <a:t> = </a:t>
            </a:r>
            <a:r>
              <a:rPr lang="en-US" altLang="en-US" sz="2000" dirty="0" err="1" smtClean="0"/>
              <a:t>NaN</a:t>
            </a:r>
            <a:endParaRPr lang="en-US" altLang="en-US" sz="2000" dirty="0" smtClean="0"/>
          </a:p>
          <a:p>
            <a:pPr lvl="1" algn="just">
              <a:lnSpc>
                <a:spcPct val="90000"/>
              </a:lnSpc>
            </a:pPr>
            <a:r>
              <a:rPr lang="en-US" altLang="en-US" sz="2000" dirty="0" smtClean="0"/>
              <a:t>+</a:t>
            </a:r>
            <a:r>
              <a:rPr lang="en-US" altLang="en-US" sz="2000" dirty="0" err="1" smtClean="0"/>
              <a:t>infty</a:t>
            </a:r>
            <a:r>
              <a:rPr lang="en-US" altLang="en-US" sz="2000" dirty="0" smtClean="0"/>
              <a:t> / +</a:t>
            </a:r>
            <a:r>
              <a:rPr lang="en-US" altLang="en-US" sz="2000" dirty="0" err="1" smtClean="0"/>
              <a:t>infty</a:t>
            </a:r>
            <a:r>
              <a:rPr lang="en-US" altLang="en-US" sz="2000" dirty="0" smtClean="0"/>
              <a:t> = </a:t>
            </a:r>
            <a:r>
              <a:rPr lang="en-US" altLang="en-US" sz="2000" dirty="0" err="1" smtClean="0"/>
              <a:t>NaN</a:t>
            </a:r>
            <a:endParaRPr lang="en-US" altLang="en-US" sz="2000" dirty="0" smtClean="0"/>
          </a:p>
          <a:p>
            <a:pPr lvl="1" algn="just">
              <a:lnSpc>
                <a:spcPct val="90000"/>
              </a:lnSpc>
            </a:pPr>
            <a:r>
              <a:rPr lang="en-US" altLang="en-US" sz="2000" dirty="0" smtClean="0"/>
              <a:t>0 / 0 = </a:t>
            </a:r>
            <a:r>
              <a:rPr lang="en-US" altLang="en-US" sz="2000" dirty="0" err="1" smtClean="0"/>
              <a:t>NaN</a:t>
            </a:r>
            <a:endParaRPr lang="en-US" altLang="en-US" sz="2000" dirty="0" smtClean="0"/>
          </a:p>
          <a:p>
            <a:pPr>
              <a:lnSpc>
                <a:spcPct val="90000"/>
              </a:lnSpc>
            </a:pPr>
            <a:endParaRPr lang="en-US" altLang="en-US" sz="2000" dirty="0" smtClean="0"/>
          </a:p>
          <a:p>
            <a:pPr>
              <a:lnSpc>
                <a:spcPct val="90000"/>
              </a:lnSpc>
            </a:pPr>
            <a:endParaRPr lang="en-US" altLang="en-US" sz="2000" dirty="0" smtClean="0"/>
          </a:p>
        </p:txBody>
      </p:sp>
    </p:spTree>
    <p:extLst>
      <p:ext uri="{BB962C8B-B14F-4D97-AF65-F5344CB8AC3E}">
        <p14:creationId xmlns:p14="http://schemas.microsoft.com/office/powerpoint/2010/main" val="112537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760DDE70-60B0-4A37-A839-DDCA4B502F09}" type="slidenum">
              <a:rPr lang="en-US" altLang="en-US" sz="1400">
                <a:solidFill>
                  <a:srgbClr val="FF9966"/>
                </a:solidFill>
              </a:rPr>
              <a:pPr/>
              <a:t>17</a:t>
            </a:fld>
            <a:endParaRPr lang="en-US" altLang="en-US" sz="1400">
              <a:solidFill>
                <a:srgbClr val="FF9966"/>
              </a:solidFill>
            </a:endParaRPr>
          </a:p>
        </p:txBody>
      </p:sp>
      <p:sp>
        <p:nvSpPr>
          <p:cNvPr id="103426" name="Rectangle 2"/>
          <p:cNvSpPr>
            <a:spLocks noGrp="1" noChangeArrowheads="1"/>
          </p:cNvSpPr>
          <p:nvPr>
            <p:ph type="title"/>
          </p:nvPr>
        </p:nvSpPr>
        <p:spPr/>
        <p:txBody>
          <a:bodyPr/>
          <a:lstStyle/>
          <a:p>
            <a:pPr>
              <a:defRPr/>
            </a:pPr>
            <a:r>
              <a:rPr lang="en-US" smtClean="0"/>
              <a:t>Denormalized Numbers</a:t>
            </a:r>
          </a:p>
        </p:txBody>
      </p:sp>
      <p:sp>
        <p:nvSpPr>
          <p:cNvPr id="17412" name="Rectangle 3"/>
          <p:cNvSpPr>
            <a:spLocks noGrp="1" noChangeArrowheads="1"/>
          </p:cNvSpPr>
          <p:nvPr>
            <p:ph type="body" idx="1"/>
          </p:nvPr>
        </p:nvSpPr>
        <p:spPr>
          <a:xfrm>
            <a:off x="152400" y="762000"/>
            <a:ext cx="8839200" cy="5943600"/>
          </a:xfrm>
        </p:spPr>
        <p:txBody>
          <a:bodyPr/>
          <a:lstStyle/>
          <a:p>
            <a:pPr algn="just"/>
            <a:r>
              <a:rPr lang="en-US" altLang="en-US" sz="2000" dirty="0" smtClean="0"/>
              <a:t>Now, the smallest nonzero magnitude </a:t>
            </a:r>
            <a:r>
              <a:rPr lang="en-US" altLang="en-US" sz="2000" dirty="0" smtClean="0">
                <a:solidFill>
                  <a:schemeClr val="tx2"/>
                </a:solidFill>
              </a:rPr>
              <a:t>would</a:t>
            </a:r>
            <a:r>
              <a:rPr lang="en-US" altLang="en-US" sz="2000" dirty="0" smtClean="0"/>
              <a:t> be when E=0 and F = 00..01. This </a:t>
            </a:r>
            <a:r>
              <a:rPr lang="en-US" altLang="en-US" sz="2000" dirty="0" smtClean="0">
                <a:solidFill>
                  <a:schemeClr val="tx2"/>
                </a:solidFill>
              </a:rPr>
              <a:t>would</a:t>
            </a:r>
            <a:r>
              <a:rPr lang="en-US" altLang="en-US" sz="2000" dirty="0" smtClean="0"/>
              <a:t> give a value of 1.00…01 x 2^{-127} in single precision</a:t>
            </a:r>
          </a:p>
          <a:p>
            <a:pPr algn="just"/>
            <a:endParaRPr lang="en-US" altLang="en-US" sz="2000" dirty="0" smtClean="0"/>
          </a:p>
          <a:p>
            <a:pPr algn="just"/>
            <a:r>
              <a:rPr lang="en-US" altLang="en-US" sz="2000" dirty="0" smtClean="0"/>
              <a:t>To allow smaller magnitudes to be represented, IEEE have introduced </a:t>
            </a:r>
            <a:r>
              <a:rPr lang="en-US" altLang="en-US" sz="2000" dirty="0" err="1" smtClean="0"/>
              <a:t>denormalized</a:t>
            </a:r>
            <a:r>
              <a:rPr lang="en-US" altLang="en-US" sz="2000" dirty="0" smtClean="0"/>
              <a:t> numbers</a:t>
            </a:r>
          </a:p>
          <a:p>
            <a:pPr algn="just"/>
            <a:endParaRPr lang="en-US" altLang="en-US" sz="2000" dirty="0" smtClean="0"/>
          </a:p>
          <a:p>
            <a:pPr algn="just"/>
            <a:r>
              <a:rPr lang="en-US" altLang="en-US" sz="2000" dirty="0" smtClean="0"/>
              <a:t>A </a:t>
            </a:r>
            <a:r>
              <a:rPr lang="en-US" altLang="en-US" sz="2000" dirty="0" err="1" smtClean="0"/>
              <a:t>denormalized</a:t>
            </a:r>
            <a:r>
              <a:rPr lang="en-US" altLang="en-US" sz="2000" dirty="0" smtClean="0"/>
              <a:t> number has E=0 and F!=0. The implicit “1” to the left  of “.” now becomes “0”.</a:t>
            </a:r>
          </a:p>
          <a:p>
            <a:pPr lvl="1" algn="just"/>
            <a:r>
              <a:rPr lang="en-US" altLang="en-US" sz="2000" dirty="0" smtClean="0"/>
              <a:t>Hence, the smallest nonzero single precision </a:t>
            </a:r>
            <a:r>
              <a:rPr lang="en-US" altLang="en-US" sz="2000" dirty="0" err="1" smtClean="0"/>
              <a:t>denormalized</a:t>
            </a:r>
            <a:r>
              <a:rPr lang="en-US" altLang="en-US" sz="2000" dirty="0" smtClean="0"/>
              <a:t> number is</a:t>
            </a:r>
          </a:p>
          <a:p>
            <a:pPr lvl="2" algn="just"/>
            <a:r>
              <a:rPr lang="en-US" altLang="en-US" sz="1600" dirty="0" smtClean="0"/>
              <a:t> 0.00…01 x 2^{-127} = 2^{-23} x 2^{-127} = 2^{-150}</a:t>
            </a:r>
          </a:p>
          <a:p>
            <a:pPr lvl="1" algn="just"/>
            <a:r>
              <a:rPr lang="en-US" altLang="en-US" sz="2000" dirty="0" smtClean="0"/>
              <a:t>The largest single precision </a:t>
            </a:r>
            <a:r>
              <a:rPr lang="en-US" altLang="en-US" sz="2000" dirty="0" err="1" smtClean="0"/>
              <a:t>denormalized</a:t>
            </a:r>
            <a:r>
              <a:rPr lang="en-US" altLang="en-US" sz="2000" dirty="0" smtClean="0"/>
              <a:t> number is then </a:t>
            </a:r>
          </a:p>
          <a:p>
            <a:pPr lvl="2" algn="just"/>
            <a:r>
              <a:rPr lang="en-US" altLang="en-US" sz="1600" dirty="0" smtClean="0"/>
              <a:t>2^{-127} x (1 - 2^{-23}). </a:t>
            </a:r>
          </a:p>
          <a:p>
            <a:pPr lvl="1" algn="just"/>
            <a:endParaRPr lang="en-US" altLang="en-US" sz="2000" dirty="0" smtClean="0"/>
          </a:p>
          <a:p>
            <a:pPr algn="just"/>
            <a:r>
              <a:rPr lang="en-US" altLang="en-US" sz="2000" dirty="0" smtClean="0"/>
              <a:t>Hence normal numbers, called </a:t>
            </a:r>
            <a:r>
              <a:rPr lang="en-US" altLang="en-US" sz="2000" dirty="0" smtClean="0">
                <a:solidFill>
                  <a:schemeClr val="tx2"/>
                </a:solidFill>
              </a:rPr>
              <a:t>normalized </a:t>
            </a:r>
            <a:r>
              <a:rPr lang="en-US" altLang="en-US" sz="2000" dirty="0" smtClean="0"/>
              <a:t>numbers, use E such that 0 &lt; E &lt; 11…1. </a:t>
            </a:r>
          </a:p>
          <a:p>
            <a:pPr lvl="1" algn="just"/>
            <a:r>
              <a:rPr lang="en-US" altLang="en-US" sz="2000" dirty="0" smtClean="0"/>
              <a:t>The smallest (positive) single precision normal number is then     1.00…0 x 2^{-126}   </a:t>
            </a:r>
          </a:p>
          <a:p>
            <a:pPr lvl="1">
              <a:buFont typeface="Wingdings" pitchFamily="2" charset="2"/>
              <a:buNone/>
            </a:pPr>
            <a:endParaRPr lang="en-US" altLang="en-US" sz="2000" dirty="0" smtClean="0"/>
          </a:p>
        </p:txBody>
      </p:sp>
    </p:spTree>
    <p:extLst>
      <p:ext uri="{BB962C8B-B14F-4D97-AF65-F5344CB8AC3E}">
        <p14:creationId xmlns:p14="http://schemas.microsoft.com/office/powerpoint/2010/main" val="1200633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4F13C382-F3CC-4C0C-8F83-FA3E99E1223E}" type="slidenum">
              <a:rPr lang="en-US" altLang="en-US"/>
              <a:pPr/>
              <a:t>18</a:t>
            </a:fld>
            <a:endParaRPr lang="en-US" altLang="en-US"/>
          </a:p>
        </p:txBody>
      </p:sp>
      <p:sp>
        <p:nvSpPr>
          <p:cNvPr id="153602" name="Rectangle 2"/>
          <p:cNvSpPr>
            <a:spLocks noGrp="1" noChangeArrowheads="1"/>
          </p:cNvSpPr>
          <p:nvPr>
            <p:ph type="title"/>
          </p:nvPr>
        </p:nvSpPr>
        <p:spPr/>
        <p:txBody>
          <a:bodyPr/>
          <a:lstStyle/>
          <a:p>
            <a:r>
              <a:rPr lang="en-US" altLang="en-US"/>
              <a:t>Real-Number Encodings</a:t>
            </a:r>
            <a:r>
              <a:rPr lang="en-US" altLang="en-US" sz="2400" i="1"/>
              <a:t>  (cont)</a:t>
            </a:r>
          </a:p>
        </p:txBody>
      </p:sp>
      <p:sp>
        <p:nvSpPr>
          <p:cNvPr id="153603" name="Rectangle 3"/>
          <p:cNvSpPr>
            <a:spLocks noGrp="1" noChangeArrowheads="1"/>
          </p:cNvSpPr>
          <p:nvPr>
            <p:ph type="body" idx="1"/>
          </p:nvPr>
        </p:nvSpPr>
        <p:spPr>
          <a:xfrm>
            <a:off x="685800" y="1143000"/>
            <a:ext cx="7772400" cy="4038600"/>
          </a:xfrm>
        </p:spPr>
        <p:txBody>
          <a:bodyPr/>
          <a:lstStyle/>
          <a:p>
            <a:r>
              <a:rPr lang="en-US" altLang="en-US"/>
              <a:t>Specific encodings (single precision):</a:t>
            </a:r>
          </a:p>
        </p:txBody>
      </p:sp>
      <p:pic>
        <p:nvPicPr>
          <p:cNvPr id="153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424113"/>
            <a:ext cx="58864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AA44F612-FF54-4334-B67B-F83EE93507AA}" type="slidenum">
              <a:rPr lang="en-US" altLang="en-US"/>
              <a:pPr/>
              <a:t>19</a:t>
            </a:fld>
            <a:endParaRPr lang="en-US" altLang="en-US"/>
          </a:p>
        </p:txBody>
      </p:sp>
      <p:sp>
        <p:nvSpPr>
          <p:cNvPr id="151554" name="Rectangle 2"/>
          <p:cNvSpPr>
            <a:spLocks noGrp="1" noChangeArrowheads="1"/>
          </p:cNvSpPr>
          <p:nvPr>
            <p:ph type="title"/>
          </p:nvPr>
        </p:nvSpPr>
        <p:spPr/>
        <p:txBody>
          <a:bodyPr/>
          <a:lstStyle/>
          <a:p>
            <a:r>
              <a:rPr lang="en-US" altLang="en-US"/>
              <a:t>Examples (Single Precision)</a:t>
            </a:r>
          </a:p>
        </p:txBody>
      </p:sp>
      <p:sp>
        <p:nvSpPr>
          <p:cNvPr id="151555" name="Rectangle 3"/>
          <p:cNvSpPr>
            <a:spLocks noGrp="1" noChangeArrowheads="1"/>
          </p:cNvSpPr>
          <p:nvPr>
            <p:ph type="body" idx="1"/>
          </p:nvPr>
        </p:nvSpPr>
        <p:spPr/>
        <p:txBody>
          <a:bodyPr/>
          <a:lstStyle/>
          <a:p>
            <a:r>
              <a:rPr lang="en-US" altLang="en-US"/>
              <a:t>Order: sign bit, exponent bits, and fractional part (mantissa)</a:t>
            </a:r>
          </a:p>
          <a:p>
            <a:pPr>
              <a:buFontTx/>
              <a:buNone/>
            </a:pPr>
            <a:endParaRPr lang="en-US" altLang="en-US"/>
          </a:p>
        </p:txBody>
      </p:sp>
      <p:pic>
        <p:nvPicPr>
          <p:cNvPr id="151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67722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BC616296-63A9-4ED0-9C06-4673332A2A94}" type="slidenum">
              <a:rPr lang="en-US" altLang="en-US"/>
              <a:pPr/>
              <a:t>2</a:t>
            </a:fld>
            <a:endParaRPr lang="en-US" altLang="en-US"/>
          </a:p>
        </p:txBody>
      </p:sp>
      <p:sp>
        <p:nvSpPr>
          <p:cNvPr id="144386" name="Rectangle 2"/>
          <p:cNvSpPr>
            <a:spLocks noGrp="1" noChangeArrowheads="1"/>
          </p:cNvSpPr>
          <p:nvPr>
            <p:ph type="title"/>
          </p:nvPr>
        </p:nvSpPr>
        <p:spPr/>
        <p:txBody>
          <a:bodyPr/>
          <a:lstStyle/>
          <a:p>
            <a:r>
              <a:rPr lang="en-US" altLang="en-US"/>
              <a:t>IEEE Floating-Point Binary Reals</a:t>
            </a:r>
          </a:p>
        </p:txBody>
      </p:sp>
      <p:sp>
        <p:nvSpPr>
          <p:cNvPr id="144387" name="Rectangle 3"/>
          <p:cNvSpPr>
            <a:spLocks noGrp="1" noChangeArrowheads="1"/>
          </p:cNvSpPr>
          <p:nvPr>
            <p:ph type="body" idx="1"/>
          </p:nvPr>
        </p:nvSpPr>
        <p:spPr>
          <a:xfrm>
            <a:off x="685800" y="1143000"/>
            <a:ext cx="7010400" cy="4495800"/>
          </a:xfrm>
        </p:spPr>
        <p:txBody>
          <a:bodyPr/>
          <a:lstStyle/>
          <a:p>
            <a:r>
              <a:rPr lang="en-US" altLang="en-US" dirty="0" smtClean="0"/>
              <a:t>Types</a:t>
            </a:r>
          </a:p>
          <a:p>
            <a:endParaRPr lang="en-US" altLang="en-US" dirty="0"/>
          </a:p>
          <a:p>
            <a:pPr lvl="1"/>
            <a:r>
              <a:rPr lang="en-US" altLang="en-US" dirty="0"/>
              <a:t>Single Precision </a:t>
            </a:r>
          </a:p>
          <a:p>
            <a:pPr lvl="2"/>
            <a:r>
              <a:rPr lang="en-US" altLang="en-US" dirty="0"/>
              <a:t>32 bits: 1 bit for the sign, 8 bits for the exponent, and 23 bits for the fractional part of the </a:t>
            </a:r>
            <a:r>
              <a:rPr lang="en-US" altLang="en-US" dirty="0" err="1"/>
              <a:t>significand</a:t>
            </a:r>
            <a:r>
              <a:rPr lang="en-US" altLang="en-US" dirty="0" smtClean="0"/>
              <a:t>.</a:t>
            </a:r>
          </a:p>
          <a:p>
            <a:pPr lvl="2"/>
            <a:r>
              <a:rPr lang="en-US" altLang="en-US" dirty="0" smtClean="0"/>
              <a:t> </a:t>
            </a:r>
            <a:endParaRPr lang="en-US" altLang="en-US" dirty="0"/>
          </a:p>
          <a:p>
            <a:pPr lvl="1"/>
            <a:r>
              <a:rPr lang="en-US" altLang="en-US" dirty="0"/>
              <a:t>Double Precision</a:t>
            </a:r>
          </a:p>
          <a:p>
            <a:pPr lvl="2"/>
            <a:r>
              <a:rPr lang="en-US" altLang="en-US" dirty="0"/>
              <a:t>64 bits: 1 bit for the sign, 11 bits for the exponent, and 52 bits for the fractional part of the </a:t>
            </a:r>
            <a:r>
              <a:rPr lang="en-US" altLang="en-US" dirty="0" err="1"/>
              <a:t>significand</a:t>
            </a:r>
            <a:r>
              <a:rPr lang="en-US" altLang="en-US" dirty="0" smtClean="0"/>
              <a:t>.</a:t>
            </a:r>
          </a:p>
          <a:p>
            <a:pPr lvl="2"/>
            <a:r>
              <a:rPr lang="en-US" altLang="en-US" dirty="0" smtClean="0"/>
              <a:t> </a:t>
            </a:r>
            <a:endParaRPr lang="en-US" altLang="en-US" dirty="0"/>
          </a:p>
          <a:p>
            <a:pPr lvl="1"/>
            <a:r>
              <a:rPr lang="en-US" altLang="en-US" dirty="0"/>
              <a:t>Double Extended Precision</a:t>
            </a:r>
          </a:p>
          <a:p>
            <a:pPr lvl="2"/>
            <a:r>
              <a:rPr lang="en-US" altLang="en-US" dirty="0"/>
              <a:t>80 bits: 1 bit for the sign, 16 bits for the exponent, and 63 bits for the fractional part of the </a:t>
            </a:r>
            <a:r>
              <a:rPr lang="en-US" altLang="en-US" dirty="0" err="1"/>
              <a:t>significand</a:t>
            </a:r>
            <a:r>
              <a:rPr lang="en-US" altLang="en-US" dirty="0" smtClean="0"/>
              <a:t>. </a:t>
            </a:r>
            <a:endParaRPr lang="en-US" altLang="en-US" dirty="0"/>
          </a:p>
        </p:txBody>
      </p:sp>
      <p:sp>
        <p:nvSpPr>
          <p:cNvPr id="144388" name="Rectangle 4"/>
          <p:cNvSpPr>
            <a:spLocks noChangeArrowheads="1"/>
          </p:cNvSpPr>
          <p:nvPr/>
        </p:nvSpPr>
        <p:spPr bwMode="auto">
          <a:xfrm>
            <a:off x="4479925" y="3132138"/>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7F3D3BA6-B0E1-46D5-A85F-DBA5EDE18AB2}" type="slidenum">
              <a:rPr lang="en-US" altLang="en-US"/>
              <a:pPr/>
              <a:t>20</a:t>
            </a:fld>
            <a:endParaRPr lang="en-US" altLang="en-US"/>
          </a:p>
        </p:txBody>
      </p:sp>
      <p:sp>
        <p:nvSpPr>
          <p:cNvPr id="156674" name="Rectangle 2"/>
          <p:cNvSpPr>
            <a:spLocks noGrp="1" noChangeArrowheads="1"/>
          </p:cNvSpPr>
          <p:nvPr>
            <p:ph type="title"/>
          </p:nvPr>
        </p:nvSpPr>
        <p:spPr/>
        <p:txBody>
          <a:bodyPr/>
          <a:lstStyle/>
          <a:p>
            <a:r>
              <a:rPr lang="en-US" altLang="en-US" dirty="0"/>
              <a:t>Converting Single-Precision to Decimal</a:t>
            </a:r>
          </a:p>
        </p:txBody>
      </p:sp>
      <p:sp>
        <p:nvSpPr>
          <p:cNvPr id="156675" name="Rectangle 3"/>
          <p:cNvSpPr>
            <a:spLocks noGrp="1" noChangeArrowheads="1"/>
          </p:cNvSpPr>
          <p:nvPr>
            <p:ph type="body" idx="1"/>
          </p:nvPr>
        </p:nvSpPr>
        <p:spPr>
          <a:xfrm>
            <a:off x="152400" y="914400"/>
            <a:ext cx="8839200" cy="5410200"/>
          </a:xfrm>
        </p:spPr>
        <p:txBody>
          <a:bodyPr/>
          <a:lstStyle/>
          <a:p>
            <a:pPr marL="457200" indent="-457200" algn="just">
              <a:lnSpc>
                <a:spcPct val="90000"/>
              </a:lnSpc>
              <a:buFontTx/>
              <a:buAutoNum type="arabicPeriod"/>
            </a:pPr>
            <a:r>
              <a:rPr lang="en-US" altLang="en-US" sz="2000" dirty="0" smtClean="0"/>
              <a:t>If </a:t>
            </a:r>
            <a:r>
              <a:rPr lang="en-US" altLang="en-US" sz="2000" dirty="0"/>
              <a:t>the MSB is 1, the number is negative; otherwise, it is positive</a:t>
            </a:r>
            <a:r>
              <a:rPr lang="en-US" altLang="en-US" sz="2000" dirty="0" smtClean="0"/>
              <a:t>.</a:t>
            </a:r>
          </a:p>
          <a:p>
            <a:pPr marL="457200" indent="-457200" algn="just">
              <a:lnSpc>
                <a:spcPct val="90000"/>
              </a:lnSpc>
              <a:buFontTx/>
              <a:buAutoNum type="arabicPeriod"/>
            </a:pPr>
            <a:endParaRPr lang="en-US" altLang="en-US" sz="2000" dirty="0"/>
          </a:p>
          <a:p>
            <a:pPr algn="just">
              <a:lnSpc>
                <a:spcPct val="90000"/>
              </a:lnSpc>
              <a:buFontTx/>
              <a:buNone/>
            </a:pPr>
            <a:r>
              <a:rPr lang="en-US" altLang="en-US" sz="2000" dirty="0"/>
              <a:t>2. The next 8 bits represent the exponent. Subtract binary 01111111 (decimal 127), producing the unbiased exponent. Convert the unbiased exponent to decimal</a:t>
            </a:r>
            <a:r>
              <a:rPr lang="en-US" altLang="en-US" sz="2000" dirty="0" smtClean="0"/>
              <a:t>.</a:t>
            </a:r>
          </a:p>
          <a:p>
            <a:pPr algn="just">
              <a:lnSpc>
                <a:spcPct val="90000"/>
              </a:lnSpc>
              <a:buFontTx/>
              <a:buNone/>
            </a:pPr>
            <a:endParaRPr lang="en-US" altLang="en-US" sz="2000" dirty="0"/>
          </a:p>
          <a:p>
            <a:pPr algn="just">
              <a:lnSpc>
                <a:spcPct val="90000"/>
              </a:lnSpc>
              <a:buFontTx/>
              <a:buNone/>
            </a:pPr>
            <a:r>
              <a:rPr lang="en-US" altLang="en-US" sz="2000" dirty="0"/>
              <a:t>3. The next 23 bits represent the </a:t>
            </a:r>
            <a:r>
              <a:rPr lang="en-US" altLang="en-US" sz="2000" dirty="0" err="1"/>
              <a:t>significand</a:t>
            </a:r>
            <a:r>
              <a:rPr lang="en-US" altLang="en-US" sz="2000" dirty="0"/>
              <a:t>. Notate a “1.”, followed by the </a:t>
            </a:r>
            <a:r>
              <a:rPr lang="en-US" altLang="en-US" sz="2000" dirty="0" err="1"/>
              <a:t>significand</a:t>
            </a:r>
            <a:r>
              <a:rPr lang="en-US" altLang="en-US" sz="2000" dirty="0"/>
              <a:t> bits. Trailing </a:t>
            </a:r>
            <a:r>
              <a:rPr lang="en-US" altLang="en-US" sz="2000" dirty="0" err="1"/>
              <a:t>zeros</a:t>
            </a:r>
            <a:r>
              <a:rPr lang="en-US" altLang="en-US" sz="2000" dirty="0"/>
              <a:t> can be ignored. Create a floating-point binary number, using the </a:t>
            </a:r>
            <a:r>
              <a:rPr lang="en-US" altLang="en-US" sz="2000" dirty="0" err="1"/>
              <a:t>significand</a:t>
            </a:r>
            <a:r>
              <a:rPr lang="en-US" altLang="en-US" sz="2000" dirty="0"/>
              <a:t>, the sign determined in step 1, and the exponent calculated in step 2</a:t>
            </a:r>
            <a:r>
              <a:rPr lang="en-US" altLang="en-US" sz="2000" dirty="0" smtClean="0"/>
              <a:t>.</a:t>
            </a:r>
          </a:p>
          <a:p>
            <a:pPr algn="just">
              <a:lnSpc>
                <a:spcPct val="90000"/>
              </a:lnSpc>
              <a:buFontTx/>
              <a:buNone/>
            </a:pPr>
            <a:endParaRPr lang="en-US" altLang="en-US" sz="2000" dirty="0"/>
          </a:p>
          <a:p>
            <a:pPr algn="just">
              <a:lnSpc>
                <a:spcPct val="90000"/>
              </a:lnSpc>
              <a:buFontTx/>
              <a:buNone/>
            </a:pPr>
            <a:r>
              <a:rPr lang="en-US" altLang="en-US" sz="2000" dirty="0"/>
              <a:t>4. </a:t>
            </a:r>
            <a:r>
              <a:rPr lang="en-US" altLang="en-US" sz="2000" dirty="0" err="1"/>
              <a:t>Unnormalize</a:t>
            </a:r>
            <a:r>
              <a:rPr lang="en-US" altLang="en-US" sz="2000" dirty="0"/>
              <a:t> the binary number produced in step 3. (Shift the binary point the number of places equal to the value of the exponent. Shift right if the exponent is positive, or left if the exponent is negative</a:t>
            </a:r>
            <a:r>
              <a:rPr lang="en-US" altLang="en-US" sz="2000" dirty="0" smtClean="0"/>
              <a:t>.)</a:t>
            </a:r>
          </a:p>
          <a:p>
            <a:pPr algn="just">
              <a:lnSpc>
                <a:spcPct val="90000"/>
              </a:lnSpc>
              <a:buFontTx/>
              <a:buNone/>
            </a:pPr>
            <a:endParaRPr lang="en-US" altLang="en-US" sz="2000" dirty="0"/>
          </a:p>
          <a:p>
            <a:pPr algn="just">
              <a:lnSpc>
                <a:spcPct val="90000"/>
              </a:lnSpc>
              <a:buFontTx/>
              <a:buNone/>
            </a:pPr>
            <a:r>
              <a:rPr lang="en-US" altLang="en-US" sz="2000" dirty="0"/>
              <a:t>5. From left to right, use weighted positional notation to form the decimal sum of the powers of 2 represented by the floating-point binary number.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 y="6400800"/>
            <a:ext cx="4419600" cy="304800"/>
          </a:xfrm>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60146FC2-5CAB-4786-83BA-236A70E99C80}" type="slidenum">
              <a:rPr lang="en-US" altLang="en-US"/>
              <a:pPr/>
              <a:t>21</a:t>
            </a:fld>
            <a:endParaRPr lang="en-US" altLang="en-US"/>
          </a:p>
        </p:txBody>
      </p:sp>
      <p:sp>
        <p:nvSpPr>
          <p:cNvPr id="164866" name="Rectangle 2"/>
          <p:cNvSpPr>
            <a:spLocks noGrp="1" noChangeArrowheads="1"/>
          </p:cNvSpPr>
          <p:nvPr>
            <p:ph type="title"/>
          </p:nvPr>
        </p:nvSpPr>
        <p:spPr/>
        <p:txBody>
          <a:bodyPr/>
          <a:lstStyle/>
          <a:p>
            <a:r>
              <a:rPr lang="en-US" altLang="en-US" dirty="0"/>
              <a:t>Example</a:t>
            </a:r>
          </a:p>
        </p:txBody>
      </p:sp>
      <p:sp>
        <p:nvSpPr>
          <p:cNvPr id="164867" name="Rectangle 3"/>
          <p:cNvSpPr>
            <a:spLocks noGrp="1" noChangeArrowheads="1"/>
          </p:cNvSpPr>
          <p:nvPr>
            <p:ph type="body" idx="1"/>
          </p:nvPr>
        </p:nvSpPr>
        <p:spPr>
          <a:xfrm>
            <a:off x="152400" y="838200"/>
            <a:ext cx="8839200" cy="5486400"/>
          </a:xfrm>
        </p:spPr>
        <p:txBody>
          <a:bodyPr/>
          <a:lstStyle/>
          <a:p>
            <a:pPr algn="just">
              <a:buFontTx/>
              <a:buNone/>
            </a:pPr>
            <a:r>
              <a:rPr lang="en-US" altLang="en-US" dirty="0"/>
              <a:t>Convert 0 </a:t>
            </a:r>
            <a:r>
              <a:rPr lang="en-US" altLang="en-US" dirty="0" smtClean="0"/>
              <a:t>  10000010   0101100000000000000000  → Decimal</a:t>
            </a:r>
          </a:p>
          <a:p>
            <a:pPr algn="just">
              <a:buFontTx/>
              <a:buNone/>
            </a:pPr>
            <a:r>
              <a:rPr lang="en-US" altLang="en-US" dirty="0" smtClean="0"/>
              <a:t>		   </a:t>
            </a:r>
            <a:r>
              <a:rPr lang="en-US" altLang="en-US" dirty="0" smtClean="0">
                <a:solidFill>
                  <a:srgbClr val="FFC000"/>
                </a:solidFill>
              </a:rPr>
              <a:t>S          E                                F		         → (</a:t>
            </a:r>
            <a:r>
              <a:rPr lang="en-US" altLang="en-US" dirty="0" err="1" smtClean="0">
                <a:solidFill>
                  <a:srgbClr val="FFC000"/>
                </a:solidFill>
              </a:rPr>
              <a:t>s,e,f</a:t>
            </a:r>
            <a:r>
              <a:rPr lang="en-US" altLang="en-US" dirty="0" smtClean="0">
                <a:solidFill>
                  <a:srgbClr val="FFC000"/>
                </a:solidFill>
              </a:rPr>
              <a:t>)</a:t>
            </a:r>
            <a:endParaRPr lang="en-US" altLang="en-US" dirty="0">
              <a:solidFill>
                <a:srgbClr val="FFC000"/>
              </a:solidFill>
            </a:endParaRPr>
          </a:p>
          <a:p>
            <a:pPr marL="457200" indent="-457200" algn="just">
              <a:buFontTx/>
              <a:buAutoNum type="arabicPeriod"/>
            </a:pPr>
            <a:r>
              <a:rPr lang="en-US" altLang="en-US" dirty="0" smtClean="0"/>
              <a:t>The </a:t>
            </a:r>
            <a:r>
              <a:rPr lang="en-US" altLang="en-US" dirty="0"/>
              <a:t>number is </a:t>
            </a:r>
            <a:r>
              <a:rPr lang="en-US" altLang="en-US" dirty="0" smtClean="0"/>
              <a:t>positive. </a:t>
            </a:r>
            <a:r>
              <a:rPr lang="en-US" altLang="en-US" dirty="0" smtClean="0">
                <a:solidFill>
                  <a:srgbClr val="FFC000"/>
                </a:solidFill>
              </a:rPr>
              <a:t>S = 0</a:t>
            </a:r>
          </a:p>
          <a:p>
            <a:pPr lvl="1" indent="-342900" algn="just"/>
            <a:r>
              <a:rPr lang="en-US" altLang="en-US" dirty="0" smtClean="0">
                <a:solidFill>
                  <a:srgbClr val="FFC000"/>
                </a:solidFill>
              </a:rPr>
              <a:t>s = +</a:t>
            </a:r>
          </a:p>
          <a:p>
            <a:pPr algn="just">
              <a:buFontTx/>
              <a:buNone/>
            </a:pPr>
            <a:r>
              <a:rPr lang="en-US" altLang="en-US" dirty="0" smtClean="0"/>
              <a:t>2</a:t>
            </a:r>
            <a:r>
              <a:rPr lang="en-US" altLang="en-US" dirty="0"/>
              <a:t>. The unbiased exponent is binary 00000011, or decimal 3</a:t>
            </a:r>
            <a:r>
              <a:rPr lang="en-US" altLang="en-US" dirty="0" smtClean="0"/>
              <a:t>.</a:t>
            </a:r>
          </a:p>
          <a:p>
            <a:pPr lvl="1" algn="just"/>
            <a:r>
              <a:rPr lang="en-US" altLang="en-US" dirty="0" smtClean="0">
                <a:solidFill>
                  <a:srgbClr val="FFC000"/>
                </a:solidFill>
              </a:rPr>
              <a:t>e = E-127 = 10000010 – 01111111 = 130 – 127 = +3</a:t>
            </a:r>
            <a:endParaRPr lang="en-US" altLang="en-US" dirty="0">
              <a:solidFill>
                <a:srgbClr val="FFC000"/>
              </a:solidFill>
            </a:endParaRPr>
          </a:p>
          <a:p>
            <a:pPr algn="just">
              <a:buFontTx/>
              <a:buNone/>
            </a:pPr>
            <a:r>
              <a:rPr lang="en-US" altLang="en-US" dirty="0"/>
              <a:t>3. Combining the </a:t>
            </a:r>
            <a:r>
              <a:rPr lang="en-US" altLang="en-US" dirty="0" smtClean="0"/>
              <a:t>sign </a:t>
            </a:r>
            <a:r>
              <a:rPr lang="en-US" altLang="en-US" dirty="0" smtClean="0">
                <a:solidFill>
                  <a:srgbClr val="FFC000"/>
                </a:solidFill>
              </a:rPr>
              <a:t>s</a:t>
            </a:r>
            <a:r>
              <a:rPr lang="en-US" altLang="en-US" dirty="0" smtClean="0"/>
              <a:t>, exponent </a:t>
            </a:r>
            <a:r>
              <a:rPr lang="en-US" altLang="en-US" dirty="0" smtClean="0">
                <a:solidFill>
                  <a:srgbClr val="FFC000"/>
                </a:solidFill>
              </a:rPr>
              <a:t>e</a:t>
            </a:r>
            <a:r>
              <a:rPr lang="en-US" altLang="en-US" dirty="0" smtClean="0"/>
              <a:t>, </a:t>
            </a:r>
            <a:r>
              <a:rPr lang="en-US" altLang="en-US" dirty="0"/>
              <a:t>and </a:t>
            </a:r>
            <a:r>
              <a:rPr lang="en-US" altLang="en-US" dirty="0" err="1" smtClean="0"/>
              <a:t>significand</a:t>
            </a:r>
            <a:r>
              <a:rPr lang="en-US" altLang="en-US" dirty="0" smtClean="0"/>
              <a:t> </a:t>
            </a:r>
            <a:r>
              <a:rPr lang="en-US" altLang="en-US" dirty="0" smtClean="0">
                <a:solidFill>
                  <a:srgbClr val="FFC000"/>
                </a:solidFill>
              </a:rPr>
              <a:t>f</a:t>
            </a:r>
            <a:r>
              <a:rPr lang="en-US" altLang="en-US" dirty="0" smtClean="0"/>
              <a:t>, </a:t>
            </a:r>
            <a:r>
              <a:rPr lang="en-US" altLang="en-US" dirty="0"/>
              <a:t>the binary number is +1.01011 X 2</a:t>
            </a:r>
            <a:r>
              <a:rPr lang="en-US" altLang="en-US" baseline="30000" dirty="0"/>
              <a:t>3</a:t>
            </a:r>
            <a:r>
              <a:rPr lang="en-US" altLang="en-US" dirty="0" smtClean="0"/>
              <a:t>.</a:t>
            </a:r>
          </a:p>
          <a:p>
            <a:pPr lvl="1" algn="just"/>
            <a:r>
              <a:rPr lang="en-US" altLang="en-US" dirty="0" smtClean="0">
                <a:solidFill>
                  <a:srgbClr val="FFC000"/>
                </a:solidFill>
              </a:rPr>
              <a:t>F = 0101100000000000000000 → f = </a:t>
            </a:r>
            <a:r>
              <a:rPr lang="en-US" altLang="en-US" b="1" u="sng" dirty="0" smtClean="0">
                <a:solidFill>
                  <a:srgbClr val="FFC000"/>
                </a:solidFill>
              </a:rPr>
              <a:t>1</a:t>
            </a:r>
            <a:r>
              <a:rPr lang="en-US" altLang="en-US" dirty="0" smtClean="0">
                <a:solidFill>
                  <a:srgbClr val="FFC000"/>
                </a:solidFill>
              </a:rPr>
              <a:t>.</a:t>
            </a:r>
            <a:r>
              <a:rPr lang="en-US" altLang="en-US" dirty="0">
                <a:solidFill>
                  <a:srgbClr val="FFC000"/>
                </a:solidFill>
              </a:rPr>
              <a:t> </a:t>
            </a:r>
            <a:r>
              <a:rPr lang="en-US" altLang="en-US" dirty="0" smtClean="0">
                <a:solidFill>
                  <a:srgbClr val="FFC000"/>
                </a:solidFill>
              </a:rPr>
              <a:t>01011</a:t>
            </a:r>
            <a:endParaRPr lang="en-US" altLang="en-US" dirty="0">
              <a:solidFill>
                <a:srgbClr val="FFC000"/>
              </a:solidFill>
            </a:endParaRPr>
          </a:p>
          <a:p>
            <a:pPr algn="just">
              <a:buFontTx/>
              <a:buNone/>
            </a:pPr>
            <a:r>
              <a:rPr lang="en-US" altLang="en-US" dirty="0"/>
              <a:t>4. The </a:t>
            </a:r>
            <a:r>
              <a:rPr lang="en-US" altLang="en-US" dirty="0" err="1"/>
              <a:t>unnormalized</a:t>
            </a:r>
            <a:r>
              <a:rPr lang="en-US" altLang="en-US" dirty="0"/>
              <a:t> binary number is  +1010.11</a:t>
            </a:r>
            <a:r>
              <a:rPr lang="en-US" altLang="en-US" dirty="0" smtClean="0"/>
              <a:t>.</a:t>
            </a:r>
          </a:p>
          <a:p>
            <a:pPr lvl="1" algn="just"/>
            <a:r>
              <a:rPr lang="en-US" altLang="en-US" dirty="0" smtClean="0">
                <a:solidFill>
                  <a:srgbClr val="FFC000"/>
                </a:solidFill>
              </a:rPr>
              <a:t>Shift the binary point “.” until the unbiased exponent e = 0</a:t>
            </a:r>
            <a:endParaRPr lang="en-US" altLang="en-US" dirty="0">
              <a:solidFill>
                <a:srgbClr val="FFC000"/>
              </a:solidFill>
            </a:endParaRPr>
          </a:p>
          <a:p>
            <a:pPr algn="just">
              <a:buFontTx/>
              <a:buNone/>
            </a:pPr>
            <a:r>
              <a:rPr lang="en-US" altLang="en-US" dirty="0"/>
              <a:t>5. The decimal value is  +10 3/4, or +10.75</a:t>
            </a:r>
            <a:r>
              <a:rPr lang="en-US" altLang="en-US" dirty="0" smtClean="0"/>
              <a:t>.</a:t>
            </a:r>
          </a:p>
          <a:p>
            <a:pPr lvl="1" algn="just"/>
            <a:r>
              <a:rPr lang="en-US" altLang="en-US" dirty="0" smtClean="0">
                <a:solidFill>
                  <a:srgbClr val="FFC000"/>
                </a:solidFill>
              </a:rPr>
              <a:t>Simply convert </a:t>
            </a:r>
            <a:r>
              <a:rPr lang="en-US" altLang="en-US" dirty="0">
                <a:solidFill>
                  <a:srgbClr val="FFC000"/>
                </a:solidFill>
              </a:rPr>
              <a:t>+</a:t>
            </a:r>
            <a:r>
              <a:rPr lang="en-US" altLang="en-US" dirty="0" smtClean="0">
                <a:solidFill>
                  <a:srgbClr val="FFC000"/>
                </a:solidFill>
              </a:rPr>
              <a:t>1010.11 to decimal: +1010.11 → +10.75</a:t>
            </a:r>
            <a:endParaRPr lang="en-US" altLang="en-US" dirty="0">
              <a:solidFill>
                <a:srgbClr val="FFC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4E3070BD-64C9-4688-8B5C-51241380F116}" type="slidenum">
              <a:rPr lang="en-US" altLang="en-US" sz="1400">
                <a:solidFill>
                  <a:srgbClr val="FF9966"/>
                </a:solidFill>
              </a:rPr>
              <a:pPr/>
              <a:t>22</a:t>
            </a:fld>
            <a:endParaRPr lang="en-US" altLang="en-US" sz="1400">
              <a:solidFill>
                <a:srgbClr val="FF9966"/>
              </a:solidFill>
            </a:endParaRPr>
          </a:p>
        </p:txBody>
      </p:sp>
      <p:sp>
        <p:nvSpPr>
          <p:cNvPr id="104450" name="Rectangle 2"/>
          <p:cNvSpPr>
            <a:spLocks noGrp="1" noChangeArrowheads="1"/>
          </p:cNvSpPr>
          <p:nvPr>
            <p:ph type="title"/>
          </p:nvPr>
        </p:nvSpPr>
        <p:spPr/>
        <p:txBody>
          <a:bodyPr/>
          <a:lstStyle/>
          <a:p>
            <a:pPr>
              <a:defRPr/>
            </a:pPr>
            <a:r>
              <a:rPr lang="en-US" smtClean="0"/>
              <a:t>Summary of IEEE Floating Point Numbers</a:t>
            </a:r>
          </a:p>
        </p:txBody>
      </p:sp>
      <p:sp>
        <p:nvSpPr>
          <p:cNvPr id="18436" name="Rectangle 3"/>
          <p:cNvSpPr>
            <a:spLocks noGrp="1" noChangeArrowheads="1"/>
          </p:cNvSpPr>
          <p:nvPr>
            <p:ph type="body" idx="1"/>
          </p:nvPr>
        </p:nvSpPr>
        <p:spPr>
          <a:xfrm>
            <a:off x="152400" y="838200"/>
            <a:ext cx="8839200" cy="5943600"/>
          </a:xfrm>
        </p:spPr>
        <p:txBody>
          <a:bodyPr/>
          <a:lstStyle/>
          <a:p>
            <a:pPr algn="just">
              <a:lnSpc>
                <a:spcPct val="90000"/>
              </a:lnSpc>
            </a:pPr>
            <a:r>
              <a:rPr lang="en-US" altLang="en-US" dirty="0" smtClean="0"/>
              <a:t>Each number is represented by (S,E,F)</a:t>
            </a:r>
          </a:p>
          <a:p>
            <a:pPr lvl="1" algn="just">
              <a:lnSpc>
                <a:spcPct val="90000"/>
              </a:lnSpc>
            </a:pPr>
            <a:r>
              <a:rPr lang="en-US" altLang="en-US" dirty="0" smtClean="0"/>
              <a:t>S represents the sign of the number</a:t>
            </a:r>
          </a:p>
          <a:p>
            <a:pPr lvl="1" algn="just">
              <a:lnSpc>
                <a:spcPct val="90000"/>
              </a:lnSpc>
            </a:pPr>
            <a:r>
              <a:rPr lang="en-US" altLang="en-US" dirty="0" smtClean="0"/>
              <a:t>The exponent “e” of the number is: e = E – 011..1b</a:t>
            </a:r>
          </a:p>
          <a:p>
            <a:pPr lvl="1" algn="just">
              <a:lnSpc>
                <a:spcPct val="90000"/>
              </a:lnSpc>
            </a:pPr>
            <a:r>
              <a:rPr lang="en-US" altLang="en-US" dirty="0" smtClean="0"/>
              <a:t>F is the binary number obtained by concatenating the bits of the fraction</a:t>
            </a:r>
          </a:p>
          <a:p>
            <a:pPr lvl="1" algn="just">
              <a:lnSpc>
                <a:spcPct val="90000"/>
              </a:lnSpc>
            </a:pPr>
            <a:endParaRPr lang="en-US" altLang="en-US" dirty="0" smtClean="0"/>
          </a:p>
          <a:p>
            <a:pPr algn="just">
              <a:lnSpc>
                <a:spcPct val="90000"/>
              </a:lnSpc>
            </a:pPr>
            <a:r>
              <a:rPr lang="en-US" altLang="en-US" dirty="0" smtClean="0"/>
              <a:t>Normalized numbers have: 0 &lt; E &lt; 11..1</a:t>
            </a:r>
          </a:p>
          <a:p>
            <a:pPr lvl="1" algn="just">
              <a:lnSpc>
                <a:spcPct val="90000"/>
              </a:lnSpc>
            </a:pPr>
            <a:r>
              <a:rPr lang="en-US" altLang="en-US" dirty="0" smtClean="0"/>
              <a:t>The implicit bit on the left of the decimal point is 1</a:t>
            </a:r>
          </a:p>
          <a:p>
            <a:pPr algn="just">
              <a:lnSpc>
                <a:spcPct val="90000"/>
              </a:lnSpc>
            </a:pPr>
            <a:r>
              <a:rPr lang="en-US" altLang="en-US" dirty="0" err="1" smtClean="0"/>
              <a:t>Denormalized</a:t>
            </a:r>
            <a:r>
              <a:rPr lang="en-US" altLang="en-US" dirty="0" smtClean="0"/>
              <a:t> numbers have: E = 0 and F != 0</a:t>
            </a:r>
          </a:p>
          <a:p>
            <a:pPr lvl="1" algn="just">
              <a:lnSpc>
                <a:spcPct val="90000"/>
              </a:lnSpc>
            </a:pPr>
            <a:r>
              <a:rPr lang="en-US" altLang="en-US" dirty="0" smtClean="0"/>
              <a:t>The implicit bit on the left of the decimal point is 0</a:t>
            </a:r>
          </a:p>
          <a:p>
            <a:pPr lvl="1" algn="just">
              <a:lnSpc>
                <a:spcPct val="90000"/>
              </a:lnSpc>
            </a:pPr>
            <a:endParaRPr lang="en-US" altLang="en-US" dirty="0" smtClean="0"/>
          </a:p>
          <a:p>
            <a:pPr algn="just">
              <a:lnSpc>
                <a:spcPct val="90000"/>
              </a:lnSpc>
            </a:pPr>
            <a:r>
              <a:rPr lang="en-US" altLang="en-US" dirty="0" smtClean="0"/>
              <a:t>Zero is represented by E = F = 0</a:t>
            </a:r>
          </a:p>
          <a:p>
            <a:pPr algn="just">
              <a:lnSpc>
                <a:spcPct val="90000"/>
              </a:lnSpc>
            </a:pPr>
            <a:r>
              <a:rPr lang="en-US" altLang="en-US" dirty="0" smtClean="0"/>
              <a:t>+/- Infinity is represented by E = 11..1 and F = 0</a:t>
            </a:r>
          </a:p>
          <a:p>
            <a:pPr algn="just">
              <a:lnSpc>
                <a:spcPct val="90000"/>
              </a:lnSpc>
            </a:pPr>
            <a:r>
              <a:rPr lang="en-US" altLang="en-US" dirty="0" err="1" smtClean="0"/>
              <a:t>NaN</a:t>
            </a:r>
            <a:r>
              <a:rPr lang="en-US" altLang="en-US" dirty="0" smtClean="0"/>
              <a:t> is represented by E = 11..1 and F != 0</a:t>
            </a:r>
          </a:p>
          <a:p>
            <a:pPr algn="just">
              <a:lnSpc>
                <a:spcPct val="90000"/>
              </a:lnSpc>
            </a:pPr>
            <a:endParaRPr lang="en-US" altLang="en-US" dirty="0" smtClean="0"/>
          </a:p>
        </p:txBody>
      </p:sp>
    </p:spTree>
    <p:extLst>
      <p:ext uri="{BB962C8B-B14F-4D97-AF65-F5344CB8AC3E}">
        <p14:creationId xmlns:p14="http://schemas.microsoft.com/office/powerpoint/2010/main" val="577706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9D47AC91-6EDB-4981-AB55-35168C2311BF}" type="slidenum">
              <a:rPr lang="en-US" altLang="en-US" sz="1400">
                <a:solidFill>
                  <a:srgbClr val="FF9966"/>
                </a:solidFill>
              </a:rPr>
              <a:pPr/>
              <a:t>23</a:t>
            </a:fld>
            <a:endParaRPr lang="en-US" altLang="en-US" sz="1400">
              <a:solidFill>
                <a:srgbClr val="FF9966"/>
              </a:solidFill>
            </a:endParaRPr>
          </a:p>
        </p:txBody>
      </p:sp>
      <p:sp>
        <p:nvSpPr>
          <p:cNvPr id="105474" name="Rectangle 2"/>
          <p:cNvSpPr>
            <a:spLocks noGrp="1" noChangeArrowheads="1"/>
          </p:cNvSpPr>
          <p:nvPr>
            <p:ph type="title"/>
          </p:nvPr>
        </p:nvSpPr>
        <p:spPr/>
        <p:txBody>
          <a:bodyPr/>
          <a:lstStyle/>
          <a:p>
            <a:pPr>
              <a:defRPr/>
            </a:pPr>
            <a:r>
              <a:rPr lang="en-US" smtClean="0"/>
              <a:t>Exercises</a:t>
            </a:r>
          </a:p>
        </p:txBody>
      </p:sp>
      <p:sp>
        <p:nvSpPr>
          <p:cNvPr id="19460" name="Rectangle 3"/>
          <p:cNvSpPr>
            <a:spLocks noGrp="1" noChangeArrowheads="1"/>
          </p:cNvSpPr>
          <p:nvPr>
            <p:ph type="body" idx="1"/>
          </p:nvPr>
        </p:nvSpPr>
        <p:spPr>
          <a:xfrm>
            <a:off x="152400" y="762000"/>
            <a:ext cx="8839200" cy="5943600"/>
          </a:xfrm>
        </p:spPr>
        <p:txBody>
          <a:bodyPr/>
          <a:lstStyle/>
          <a:p>
            <a:pPr>
              <a:lnSpc>
                <a:spcPct val="90000"/>
              </a:lnSpc>
            </a:pPr>
            <a:r>
              <a:rPr lang="en-US" altLang="en-US" sz="2000" dirty="0" smtClean="0">
                <a:solidFill>
                  <a:srgbClr val="FF0000"/>
                </a:solidFill>
              </a:rPr>
              <a:t>Exercise 1</a:t>
            </a:r>
            <a:r>
              <a:rPr lang="en-US" altLang="en-US" sz="2000" dirty="0" smtClean="0"/>
              <a:t>: Find the IEEE single precision representation, in hexadecimal, of the following decimal numbers (assume that truncation is used for rounding):</a:t>
            </a:r>
          </a:p>
          <a:p>
            <a:pPr>
              <a:lnSpc>
                <a:spcPct val="90000"/>
              </a:lnSpc>
            </a:pPr>
            <a:endParaRPr lang="en-US" altLang="en-US" sz="2000" dirty="0" smtClean="0"/>
          </a:p>
          <a:p>
            <a:pPr lvl="1">
              <a:lnSpc>
                <a:spcPct val="90000"/>
              </a:lnSpc>
            </a:pPr>
            <a:r>
              <a:rPr lang="en-US" altLang="en-US" sz="2000" dirty="0" smtClean="0"/>
              <a:t>1.0</a:t>
            </a:r>
          </a:p>
          <a:p>
            <a:pPr lvl="1">
              <a:lnSpc>
                <a:spcPct val="90000"/>
              </a:lnSpc>
            </a:pPr>
            <a:r>
              <a:rPr lang="en-US" altLang="en-US" sz="2000" dirty="0" smtClean="0"/>
              <a:t>0.5</a:t>
            </a:r>
          </a:p>
          <a:p>
            <a:pPr lvl="1">
              <a:lnSpc>
                <a:spcPct val="90000"/>
              </a:lnSpc>
            </a:pPr>
            <a:r>
              <a:rPr lang="en-US" altLang="en-US" sz="2000" dirty="0" smtClean="0"/>
              <a:t>-83.7</a:t>
            </a:r>
          </a:p>
          <a:p>
            <a:pPr lvl="1">
              <a:lnSpc>
                <a:spcPct val="90000"/>
              </a:lnSpc>
            </a:pPr>
            <a:r>
              <a:rPr lang="en-US" altLang="en-US" sz="2000" dirty="0" smtClean="0"/>
              <a:t>1.1E-41</a:t>
            </a:r>
          </a:p>
          <a:p>
            <a:pPr lvl="1">
              <a:lnSpc>
                <a:spcPct val="90000"/>
              </a:lnSpc>
            </a:pPr>
            <a:endParaRPr lang="en-US" altLang="en-US" sz="2000" dirty="0" smtClean="0"/>
          </a:p>
          <a:p>
            <a:pPr>
              <a:lnSpc>
                <a:spcPct val="90000"/>
              </a:lnSpc>
            </a:pPr>
            <a:r>
              <a:rPr lang="en-US" altLang="en-US" sz="2000" dirty="0" smtClean="0">
                <a:solidFill>
                  <a:srgbClr val="FF0000"/>
                </a:solidFill>
              </a:rPr>
              <a:t>Exercise 2</a:t>
            </a:r>
            <a:r>
              <a:rPr lang="en-US" altLang="en-US" sz="2000" dirty="0" smtClean="0"/>
              <a:t>: Give the decimal value represented by the IEEE single precision representation given below in hexadecimal:</a:t>
            </a:r>
          </a:p>
          <a:p>
            <a:pPr>
              <a:lnSpc>
                <a:spcPct val="90000"/>
              </a:lnSpc>
            </a:pPr>
            <a:endParaRPr lang="en-US" altLang="en-US" sz="2000" dirty="0" smtClean="0"/>
          </a:p>
          <a:p>
            <a:pPr lvl="1">
              <a:lnSpc>
                <a:spcPct val="90000"/>
              </a:lnSpc>
            </a:pPr>
            <a:r>
              <a:rPr lang="en-US" altLang="en-US" sz="2000" dirty="0" smtClean="0"/>
              <a:t>45AC0000h</a:t>
            </a:r>
          </a:p>
          <a:p>
            <a:pPr lvl="1">
              <a:lnSpc>
                <a:spcPct val="90000"/>
              </a:lnSpc>
            </a:pPr>
            <a:r>
              <a:rPr lang="en-US" altLang="en-US" sz="2000" dirty="0" smtClean="0"/>
              <a:t>C4800000h</a:t>
            </a:r>
          </a:p>
          <a:p>
            <a:pPr lvl="1">
              <a:lnSpc>
                <a:spcPct val="90000"/>
              </a:lnSpc>
            </a:pPr>
            <a:r>
              <a:rPr lang="en-US" altLang="en-US" sz="2000" dirty="0" smtClean="0"/>
              <a:t>3FE00000h</a:t>
            </a:r>
          </a:p>
          <a:p>
            <a:pPr lvl="1">
              <a:lnSpc>
                <a:spcPct val="90000"/>
              </a:lnSpc>
            </a:pPr>
            <a:endParaRPr lang="en-US" altLang="en-US" sz="2000" dirty="0" smtClean="0"/>
          </a:p>
          <a:p>
            <a:pPr lvl="1">
              <a:lnSpc>
                <a:spcPct val="90000"/>
              </a:lnSpc>
            </a:pPr>
            <a:endParaRPr lang="en-US" altLang="en-US" sz="2000" dirty="0" smtClean="0"/>
          </a:p>
        </p:txBody>
      </p:sp>
    </p:spTree>
    <p:extLst>
      <p:ext uri="{BB962C8B-B14F-4D97-AF65-F5344CB8AC3E}">
        <p14:creationId xmlns:p14="http://schemas.microsoft.com/office/powerpoint/2010/main" val="1381680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CE1DEC54-F787-4852-B6DE-F6BBF38EF433}" type="slidenum">
              <a:rPr lang="en-US" altLang="en-US" sz="1400">
                <a:solidFill>
                  <a:srgbClr val="FF9966"/>
                </a:solidFill>
              </a:rPr>
              <a:pPr/>
              <a:t>24</a:t>
            </a:fld>
            <a:endParaRPr lang="en-US" altLang="en-US" sz="1400">
              <a:solidFill>
                <a:srgbClr val="FF9966"/>
              </a:solidFill>
            </a:endParaRPr>
          </a:p>
        </p:txBody>
      </p:sp>
      <p:sp>
        <p:nvSpPr>
          <p:cNvPr id="82946" name="Rectangle 2"/>
          <p:cNvSpPr>
            <a:spLocks noGrp="1" noChangeArrowheads="1"/>
          </p:cNvSpPr>
          <p:nvPr>
            <p:ph type="title"/>
          </p:nvPr>
        </p:nvSpPr>
        <p:spPr/>
        <p:txBody>
          <a:bodyPr/>
          <a:lstStyle/>
          <a:p>
            <a:pPr>
              <a:defRPr/>
            </a:pPr>
            <a:r>
              <a:rPr lang="en-US" smtClean="0"/>
              <a:t>The Floating Point Unit (FPU)*</a:t>
            </a:r>
          </a:p>
        </p:txBody>
      </p:sp>
      <p:sp>
        <p:nvSpPr>
          <p:cNvPr id="20484"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dirty="0" smtClean="0"/>
              <a:t>A FPU unit, designed to perform efficient computation with floating point numbers,  is built  (directly) on the Pentium processors</a:t>
            </a:r>
          </a:p>
          <a:p>
            <a:pPr lvl="1" algn="just">
              <a:lnSpc>
                <a:spcPct val="90000"/>
              </a:lnSpc>
            </a:pPr>
            <a:r>
              <a:rPr lang="en-US" altLang="en-US" dirty="0" smtClean="0"/>
              <a:t>It is backward compatible with older numerical coprocessors that were provided on a separate chip (ex: 8087 up to 387)</a:t>
            </a:r>
          </a:p>
          <a:p>
            <a:pPr lvl="1" algn="just">
              <a:lnSpc>
                <a:spcPct val="90000"/>
              </a:lnSpc>
            </a:pPr>
            <a:r>
              <a:rPr lang="en-US" altLang="en-US" dirty="0" smtClean="0"/>
              <a:t>Use the .387, or .487, or .587, or .687</a:t>
            </a:r>
            <a:r>
              <a:rPr lang="fr-CA" altLang="en-US" dirty="0" smtClean="0"/>
              <a:t> …</a:t>
            </a:r>
            <a:r>
              <a:rPr lang="en-US" altLang="en-US" dirty="0" smtClean="0"/>
              <a:t> to enable assembly of FPU/coprocessor instructions</a:t>
            </a:r>
          </a:p>
          <a:p>
            <a:pPr lvl="1" algn="just">
              <a:lnSpc>
                <a:spcPct val="90000"/>
              </a:lnSpc>
            </a:pPr>
            <a:endParaRPr lang="en-US" altLang="en-US" dirty="0" smtClean="0"/>
          </a:p>
          <a:p>
            <a:pPr algn="just">
              <a:lnSpc>
                <a:spcPct val="90000"/>
              </a:lnSpc>
            </a:pPr>
            <a:r>
              <a:rPr lang="en-US" altLang="en-US" dirty="0" smtClean="0"/>
              <a:t>There are 8 general-purpose FPU registers; each 80-bit wide. </a:t>
            </a:r>
          </a:p>
          <a:p>
            <a:pPr lvl="1" algn="just">
              <a:lnSpc>
                <a:spcPct val="90000"/>
              </a:lnSpc>
            </a:pPr>
            <a:r>
              <a:rPr lang="en-US" altLang="en-US" dirty="0" smtClean="0"/>
              <a:t>Single-precision or double-precision values of the IEEE-754 standard are placed within those 80 bits in an extended format specified by Intel. (Intel FPUs conforms to the IEEE-754 standard)</a:t>
            </a:r>
          </a:p>
        </p:txBody>
      </p:sp>
    </p:spTree>
    <p:extLst>
      <p:ext uri="{BB962C8B-B14F-4D97-AF65-F5344CB8AC3E}">
        <p14:creationId xmlns:p14="http://schemas.microsoft.com/office/powerpoint/2010/main" val="89054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51C1C849-3974-4413-BE3E-B71092B13B64}" type="slidenum">
              <a:rPr lang="en-US" altLang="en-US" sz="1400">
                <a:solidFill>
                  <a:srgbClr val="FF9966"/>
                </a:solidFill>
              </a:rPr>
              <a:pPr/>
              <a:t>25</a:t>
            </a:fld>
            <a:endParaRPr lang="en-US" altLang="en-US" sz="1400">
              <a:solidFill>
                <a:srgbClr val="FF9966"/>
              </a:solidFill>
            </a:endParaRPr>
          </a:p>
        </p:txBody>
      </p:sp>
      <p:sp>
        <p:nvSpPr>
          <p:cNvPr id="83970" name="Rectangle 2"/>
          <p:cNvSpPr>
            <a:spLocks noGrp="1" noChangeArrowheads="1"/>
          </p:cNvSpPr>
          <p:nvPr>
            <p:ph type="title"/>
          </p:nvPr>
        </p:nvSpPr>
        <p:spPr/>
        <p:txBody>
          <a:bodyPr/>
          <a:lstStyle/>
          <a:p>
            <a:pPr>
              <a:defRPr/>
            </a:pPr>
            <a:r>
              <a:rPr lang="en-US" dirty="0" smtClean="0"/>
              <a:t>General-Purpose FPU Registers</a:t>
            </a:r>
          </a:p>
        </p:txBody>
      </p:sp>
      <p:sp>
        <p:nvSpPr>
          <p:cNvPr id="21508" name="Rectangle 3"/>
          <p:cNvSpPr>
            <a:spLocks noGrp="1" noChangeArrowheads="1"/>
          </p:cNvSpPr>
          <p:nvPr>
            <p:ph type="body" idx="1"/>
          </p:nvPr>
        </p:nvSpPr>
        <p:spPr>
          <a:xfrm>
            <a:off x="152400" y="838200"/>
            <a:ext cx="8839200" cy="2438400"/>
          </a:xfrm>
        </p:spPr>
        <p:txBody>
          <a:bodyPr/>
          <a:lstStyle/>
          <a:p>
            <a:pPr algn="just">
              <a:lnSpc>
                <a:spcPct val="90000"/>
              </a:lnSpc>
            </a:pPr>
            <a:r>
              <a:rPr lang="en-US" altLang="en-US" sz="2000" dirty="0" smtClean="0"/>
              <a:t>They are organized as a stack maintained by the FPU</a:t>
            </a:r>
          </a:p>
          <a:p>
            <a:pPr algn="just">
              <a:lnSpc>
                <a:spcPct val="90000"/>
              </a:lnSpc>
            </a:pPr>
            <a:r>
              <a:rPr lang="en-US" altLang="en-US" sz="2000" dirty="0" smtClean="0"/>
              <a:t>The current top of the stack is referred by ST (Stack Top) or ST(0). ST(1) is the register just below ST and ST(n) is the n-</a:t>
            </a:r>
            <a:r>
              <a:rPr lang="en-US" altLang="en-US" sz="2000" dirty="0" err="1" smtClean="0"/>
              <a:t>th</a:t>
            </a:r>
            <a:r>
              <a:rPr lang="en-US" altLang="en-US" sz="2000" dirty="0" smtClean="0"/>
              <a:t> register below ST</a:t>
            </a:r>
          </a:p>
          <a:p>
            <a:pPr algn="just">
              <a:lnSpc>
                <a:spcPct val="90000"/>
              </a:lnSpc>
            </a:pPr>
            <a:r>
              <a:rPr lang="en-US" altLang="en-US" sz="2000" dirty="0" smtClean="0"/>
              <a:t>15 bits are reserved for the exponent: e = E – 3FFFh</a:t>
            </a:r>
          </a:p>
          <a:p>
            <a:pPr algn="just">
              <a:lnSpc>
                <a:spcPct val="90000"/>
              </a:lnSpc>
            </a:pPr>
            <a:r>
              <a:rPr lang="en-US" altLang="en-US" sz="2000" dirty="0" smtClean="0"/>
              <a:t> The “1” in the mantissa 1.f is stored as an explicit 1 bit at  position 63. Hence f is stored from bit 0 to bit 62. </a:t>
            </a:r>
          </a:p>
        </p:txBody>
      </p:sp>
      <p:sp>
        <p:nvSpPr>
          <p:cNvPr id="21509" name="Rectangle 4"/>
          <p:cNvSpPr>
            <a:spLocks noChangeArrowheads="1"/>
          </p:cNvSpPr>
          <p:nvPr/>
        </p:nvSpPr>
        <p:spPr bwMode="auto">
          <a:xfrm>
            <a:off x="2667000" y="3581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0" name="Rectangle 5"/>
          <p:cNvSpPr>
            <a:spLocks noChangeArrowheads="1"/>
          </p:cNvSpPr>
          <p:nvPr/>
        </p:nvSpPr>
        <p:spPr bwMode="auto">
          <a:xfrm>
            <a:off x="2667000" y="3962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1" name="Rectangle 6"/>
          <p:cNvSpPr>
            <a:spLocks noChangeArrowheads="1"/>
          </p:cNvSpPr>
          <p:nvPr/>
        </p:nvSpPr>
        <p:spPr bwMode="auto">
          <a:xfrm>
            <a:off x="2667000" y="4343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2" name="Rectangle 7"/>
          <p:cNvSpPr>
            <a:spLocks noChangeArrowheads="1"/>
          </p:cNvSpPr>
          <p:nvPr/>
        </p:nvSpPr>
        <p:spPr bwMode="auto">
          <a:xfrm>
            <a:off x="2667000" y="4343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3" name="Rectangle 8"/>
          <p:cNvSpPr>
            <a:spLocks noChangeArrowheads="1"/>
          </p:cNvSpPr>
          <p:nvPr/>
        </p:nvSpPr>
        <p:spPr bwMode="auto">
          <a:xfrm>
            <a:off x="2667000" y="4724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4" name="Rectangle 9"/>
          <p:cNvSpPr>
            <a:spLocks noChangeArrowheads="1"/>
          </p:cNvSpPr>
          <p:nvPr/>
        </p:nvSpPr>
        <p:spPr bwMode="auto">
          <a:xfrm>
            <a:off x="2667000" y="5105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5" name="Rectangle 10"/>
          <p:cNvSpPr>
            <a:spLocks noChangeArrowheads="1"/>
          </p:cNvSpPr>
          <p:nvPr/>
        </p:nvSpPr>
        <p:spPr bwMode="auto">
          <a:xfrm>
            <a:off x="2667000" y="5486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6" name="Rectangle 11"/>
          <p:cNvSpPr>
            <a:spLocks noChangeArrowheads="1"/>
          </p:cNvSpPr>
          <p:nvPr/>
        </p:nvSpPr>
        <p:spPr bwMode="auto">
          <a:xfrm>
            <a:off x="2667000" y="5867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7" name="Rectangle 12"/>
          <p:cNvSpPr>
            <a:spLocks noChangeArrowheads="1"/>
          </p:cNvSpPr>
          <p:nvPr/>
        </p:nvSpPr>
        <p:spPr bwMode="auto">
          <a:xfrm>
            <a:off x="2667000" y="6248400"/>
            <a:ext cx="41910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18" name="Line 14"/>
          <p:cNvSpPr>
            <a:spLocks noChangeShapeType="1"/>
          </p:cNvSpPr>
          <p:nvPr/>
        </p:nvSpPr>
        <p:spPr bwMode="auto">
          <a:xfrm>
            <a:off x="3048000" y="3581400"/>
            <a:ext cx="0" cy="304800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19" name="Line 15"/>
          <p:cNvSpPr>
            <a:spLocks noChangeShapeType="1"/>
          </p:cNvSpPr>
          <p:nvPr/>
        </p:nvSpPr>
        <p:spPr bwMode="auto">
          <a:xfrm>
            <a:off x="4343400" y="3581400"/>
            <a:ext cx="0" cy="304800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20" name="Text Box 16"/>
          <p:cNvSpPr txBox="1">
            <a:spLocks noChangeArrowheads="1"/>
          </p:cNvSpPr>
          <p:nvPr/>
        </p:nvSpPr>
        <p:spPr bwMode="auto">
          <a:xfrm>
            <a:off x="3124200" y="3581400"/>
            <a:ext cx="1041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Exponent</a:t>
            </a:r>
          </a:p>
        </p:txBody>
      </p:sp>
      <p:sp>
        <p:nvSpPr>
          <p:cNvPr id="21521" name="Text Box 17"/>
          <p:cNvSpPr txBox="1">
            <a:spLocks noChangeArrowheads="1"/>
          </p:cNvSpPr>
          <p:nvPr/>
        </p:nvSpPr>
        <p:spPr bwMode="auto">
          <a:xfrm>
            <a:off x="2667000" y="35814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a:t>
            </a:r>
          </a:p>
        </p:txBody>
      </p:sp>
      <p:sp>
        <p:nvSpPr>
          <p:cNvPr id="21522" name="Text Box 18"/>
          <p:cNvSpPr txBox="1">
            <a:spLocks noChangeArrowheads="1"/>
          </p:cNvSpPr>
          <p:nvPr/>
        </p:nvSpPr>
        <p:spPr bwMode="auto">
          <a:xfrm>
            <a:off x="5105400" y="35814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Fraction</a:t>
            </a:r>
          </a:p>
        </p:txBody>
      </p:sp>
      <p:sp>
        <p:nvSpPr>
          <p:cNvPr id="21523" name="Text Box 19"/>
          <p:cNvSpPr txBox="1">
            <a:spLocks noChangeArrowheads="1"/>
          </p:cNvSpPr>
          <p:nvPr/>
        </p:nvSpPr>
        <p:spPr bwMode="auto">
          <a:xfrm>
            <a:off x="1447800" y="3581400"/>
            <a:ext cx="1246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 or ST(0)</a:t>
            </a:r>
          </a:p>
        </p:txBody>
      </p:sp>
      <p:sp>
        <p:nvSpPr>
          <p:cNvPr id="21524" name="Text Box 20"/>
          <p:cNvSpPr txBox="1">
            <a:spLocks noChangeArrowheads="1"/>
          </p:cNvSpPr>
          <p:nvPr/>
        </p:nvSpPr>
        <p:spPr bwMode="auto">
          <a:xfrm>
            <a:off x="1981200" y="3962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21525" name="Text Box 21"/>
          <p:cNvSpPr txBox="1">
            <a:spLocks noChangeArrowheads="1"/>
          </p:cNvSpPr>
          <p:nvPr/>
        </p:nvSpPr>
        <p:spPr bwMode="auto">
          <a:xfrm>
            <a:off x="1981200" y="4343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21526" name="Text Box 22"/>
          <p:cNvSpPr txBox="1">
            <a:spLocks noChangeArrowheads="1"/>
          </p:cNvSpPr>
          <p:nvPr/>
        </p:nvSpPr>
        <p:spPr bwMode="auto">
          <a:xfrm>
            <a:off x="1981200" y="4724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ST(3)</a:t>
            </a:r>
          </a:p>
        </p:txBody>
      </p:sp>
      <p:sp>
        <p:nvSpPr>
          <p:cNvPr id="21527" name="Text Box 23"/>
          <p:cNvSpPr txBox="1">
            <a:spLocks noChangeArrowheads="1"/>
          </p:cNvSpPr>
          <p:nvPr/>
        </p:nvSpPr>
        <p:spPr bwMode="auto">
          <a:xfrm>
            <a:off x="1981200" y="5105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ST(4)</a:t>
            </a:r>
          </a:p>
        </p:txBody>
      </p:sp>
      <p:sp>
        <p:nvSpPr>
          <p:cNvPr id="21528" name="Text Box 24"/>
          <p:cNvSpPr txBox="1">
            <a:spLocks noChangeArrowheads="1"/>
          </p:cNvSpPr>
          <p:nvPr/>
        </p:nvSpPr>
        <p:spPr bwMode="auto">
          <a:xfrm>
            <a:off x="1981200" y="5486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ST(5)</a:t>
            </a:r>
          </a:p>
        </p:txBody>
      </p:sp>
      <p:sp>
        <p:nvSpPr>
          <p:cNvPr id="21529" name="Text Box 25"/>
          <p:cNvSpPr txBox="1">
            <a:spLocks noChangeArrowheads="1"/>
          </p:cNvSpPr>
          <p:nvPr/>
        </p:nvSpPr>
        <p:spPr bwMode="auto">
          <a:xfrm>
            <a:off x="1981200" y="5867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ST(6)</a:t>
            </a:r>
          </a:p>
        </p:txBody>
      </p:sp>
      <p:sp>
        <p:nvSpPr>
          <p:cNvPr id="21530" name="Text Box 26"/>
          <p:cNvSpPr txBox="1">
            <a:spLocks noChangeArrowheads="1"/>
          </p:cNvSpPr>
          <p:nvPr/>
        </p:nvSpPr>
        <p:spPr bwMode="auto">
          <a:xfrm>
            <a:off x="1981200" y="6248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ST(7)</a:t>
            </a:r>
          </a:p>
        </p:txBody>
      </p:sp>
      <p:sp>
        <p:nvSpPr>
          <p:cNvPr id="21531" name="Text Box 27"/>
          <p:cNvSpPr txBox="1">
            <a:spLocks noChangeArrowheads="1"/>
          </p:cNvSpPr>
          <p:nvPr/>
        </p:nvSpPr>
        <p:spPr bwMode="auto">
          <a:xfrm>
            <a:off x="2667000" y="32766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79</a:t>
            </a:r>
          </a:p>
        </p:txBody>
      </p:sp>
      <p:sp>
        <p:nvSpPr>
          <p:cNvPr id="21532" name="Text Box 28"/>
          <p:cNvSpPr txBox="1">
            <a:spLocks noChangeArrowheads="1"/>
          </p:cNvSpPr>
          <p:nvPr/>
        </p:nvSpPr>
        <p:spPr bwMode="auto">
          <a:xfrm>
            <a:off x="2971800" y="32766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78</a:t>
            </a:r>
          </a:p>
        </p:txBody>
      </p:sp>
      <p:sp>
        <p:nvSpPr>
          <p:cNvPr id="21533" name="Text Box 29"/>
          <p:cNvSpPr txBox="1">
            <a:spLocks noChangeArrowheads="1"/>
          </p:cNvSpPr>
          <p:nvPr/>
        </p:nvSpPr>
        <p:spPr bwMode="auto">
          <a:xfrm>
            <a:off x="3962400" y="32766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64</a:t>
            </a:r>
          </a:p>
        </p:txBody>
      </p:sp>
      <p:sp>
        <p:nvSpPr>
          <p:cNvPr id="21534" name="Text Box 30"/>
          <p:cNvSpPr txBox="1">
            <a:spLocks noChangeArrowheads="1"/>
          </p:cNvSpPr>
          <p:nvPr/>
        </p:nvSpPr>
        <p:spPr bwMode="auto">
          <a:xfrm>
            <a:off x="4343400" y="32766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63</a:t>
            </a:r>
          </a:p>
        </p:txBody>
      </p:sp>
      <p:sp>
        <p:nvSpPr>
          <p:cNvPr id="21535" name="Text Box 31"/>
          <p:cNvSpPr txBox="1">
            <a:spLocks noChangeArrowheads="1"/>
          </p:cNvSpPr>
          <p:nvPr/>
        </p:nvSpPr>
        <p:spPr bwMode="auto">
          <a:xfrm>
            <a:off x="6629400" y="32766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0</a:t>
            </a:r>
          </a:p>
        </p:txBody>
      </p:sp>
      <p:sp>
        <p:nvSpPr>
          <p:cNvPr id="21536" name="Rectangle 32"/>
          <p:cNvSpPr>
            <a:spLocks noChangeArrowheads="1"/>
          </p:cNvSpPr>
          <p:nvPr/>
        </p:nvSpPr>
        <p:spPr bwMode="auto">
          <a:xfrm>
            <a:off x="7239000" y="3581400"/>
            <a:ext cx="533400" cy="3048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1537" name="Line 33"/>
          <p:cNvSpPr>
            <a:spLocks noChangeShapeType="1"/>
          </p:cNvSpPr>
          <p:nvPr/>
        </p:nvSpPr>
        <p:spPr bwMode="auto">
          <a:xfrm>
            <a:off x="7239000" y="3962400"/>
            <a:ext cx="5334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38" name="Line 35"/>
          <p:cNvSpPr>
            <a:spLocks noChangeShapeType="1"/>
          </p:cNvSpPr>
          <p:nvPr/>
        </p:nvSpPr>
        <p:spPr bwMode="auto">
          <a:xfrm>
            <a:off x="7239000" y="4343400"/>
            <a:ext cx="5334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39" name="Line 36"/>
          <p:cNvSpPr>
            <a:spLocks noChangeShapeType="1"/>
          </p:cNvSpPr>
          <p:nvPr/>
        </p:nvSpPr>
        <p:spPr bwMode="auto">
          <a:xfrm>
            <a:off x="7239000" y="4724400"/>
            <a:ext cx="5334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40" name="Line 37"/>
          <p:cNvSpPr>
            <a:spLocks noChangeShapeType="1"/>
          </p:cNvSpPr>
          <p:nvPr/>
        </p:nvSpPr>
        <p:spPr bwMode="auto">
          <a:xfrm>
            <a:off x="7239000" y="5105400"/>
            <a:ext cx="5334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41" name="Line 38"/>
          <p:cNvSpPr>
            <a:spLocks noChangeShapeType="1"/>
          </p:cNvSpPr>
          <p:nvPr/>
        </p:nvSpPr>
        <p:spPr bwMode="auto">
          <a:xfrm>
            <a:off x="7239000" y="5486400"/>
            <a:ext cx="5334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42" name="Line 39"/>
          <p:cNvSpPr>
            <a:spLocks noChangeShapeType="1"/>
          </p:cNvSpPr>
          <p:nvPr/>
        </p:nvSpPr>
        <p:spPr bwMode="auto">
          <a:xfrm>
            <a:off x="7239000" y="5867400"/>
            <a:ext cx="5334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43" name="Line 40"/>
          <p:cNvSpPr>
            <a:spLocks noChangeShapeType="1"/>
          </p:cNvSpPr>
          <p:nvPr/>
        </p:nvSpPr>
        <p:spPr bwMode="auto">
          <a:xfrm>
            <a:off x="7239000" y="6248400"/>
            <a:ext cx="5334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smtClean="0">
              <a:solidFill>
                <a:srgbClr val="010000"/>
              </a:solidFill>
            </a:endParaRPr>
          </a:p>
        </p:txBody>
      </p:sp>
      <p:sp>
        <p:nvSpPr>
          <p:cNvPr id="21544" name="Text Box 41"/>
          <p:cNvSpPr txBox="1">
            <a:spLocks noChangeArrowheads="1"/>
          </p:cNvSpPr>
          <p:nvPr/>
        </p:nvSpPr>
        <p:spPr bwMode="auto">
          <a:xfrm>
            <a:off x="7162800" y="3200400"/>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Tags</a:t>
            </a:r>
            <a:endParaRPr lang="en-US" altLang="en-US" sz="1600" smtClean="0">
              <a:solidFill>
                <a:srgbClr val="010000"/>
              </a:solidFill>
            </a:endParaRPr>
          </a:p>
        </p:txBody>
      </p:sp>
      <p:sp>
        <p:nvSpPr>
          <p:cNvPr id="21545" name="Text Box 42"/>
          <p:cNvSpPr txBox="1">
            <a:spLocks noChangeArrowheads="1"/>
          </p:cNvSpPr>
          <p:nvPr/>
        </p:nvSpPr>
        <p:spPr bwMode="auto">
          <a:xfrm>
            <a:off x="7848600" y="35814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tag(0)</a:t>
            </a:r>
            <a:endParaRPr lang="en-US" altLang="en-US" sz="1600" smtClean="0">
              <a:solidFill>
                <a:srgbClr val="010000"/>
              </a:solidFill>
            </a:endParaRPr>
          </a:p>
        </p:txBody>
      </p:sp>
      <p:sp>
        <p:nvSpPr>
          <p:cNvPr id="21546" name="Text Box 43"/>
          <p:cNvSpPr txBox="1">
            <a:spLocks noChangeArrowheads="1"/>
          </p:cNvSpPr>
          <p:nvPr/>
        </p:nvSpPr>
        <p:spPr bwMode="auto">
          <a:xfrm>
            <a:off x="7848600" y="39624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tag(1)</a:t>
            </a:r>
            <a:endParaRPr lang="en-US" altLang="en-US" sz="1600" smtClean="0">
              <a:solidFill>
                <a:srgbClr val="010000"/>
              </a:solidFill>
            </a:endParaRPr>
          </a:p>
        </p:txBody>
      </p:sp>
      <p:sp>
        <p:nvSpPr>
          <p:cNvPr id="21547" name="Text Box 44"/>
          <p:cNvSpPr txBox="1">
            <a:spLocks noChangeArrowheads="1"/>
          </p:cNvSpPr>
          <p:nvPr/>
        </p:nvSpPr>
        <p:spPr bwMode="auto">
          <a:xfrm>
            <a:off x="7848600" y="62484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tag(7)</a:t>
            </a:r>
            <a:endParaRPr lang="en-US" altLang="en-US" sz="1600" smtClean="0">
              <a:solidFill>
                <a:srgbClr val="010000"/>
              </a:solidFill>
            </a:endParaRPr>
          </a:p>
        </p:txBody>
      </p:sp>
      <p:sp>
        <p:nvSpPr>
          <p:cNvPr id="21548" name="Text Box 45"/>
          <p:cNvSpPr txBox="1">
            <a:spLocks noChangeArrowheads="1"/>
          </p:cNvSpPr>
          <p:nvPr/>
        </p:nvSpPr>
        <p:spPr bwMode="auto">
          <a:xfrm>
            <a:off x="7848600" y="43434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tag(2)</a:t>
            </a:r>
            <a:endParaRPr lang="en-US" altLang="en-US" sz="1600" smtClean="0">
              <a:solidFill>
                <a:srgbClr val="010000"/>
              </a:solidFill>
            </a:endParaRPr>
          </a:p>
        </p:txBody>
      </p:sp>
      <p:sp>
        <p:nvSpPr>
          <p:cNvPr id="21549" name="Text Box 46"/>
          <p:cNvSpPr txBox="1">
            <a:spLocks noChangeArrowheads="1"/>
          </p:cNvSpPr>
          <p:nvPr/>
        </p:nvSpPr>
        <p:spPr bwMode="auto">
          <a:xfrm>
            <a:off x="7848600" y="47244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tag(3)</a:t>
            </a:r>
            <a:endParaRPr lang="en-US" altLang="en-US" sz="1600" smtClean="0">
              <a:solidFill>
                <a:srgbClr val="010000"/>
              </a:solidFill>
            </a:endParaRPr>
          </a:p>
        </p:txBody>
      </p:sp>
      <p:sp>
        <p:nvSpPr>
          <p:cNvPr id="21550" name="Text Box 47"/>
          <p:cNvSpPr txBox="1">
            <a:spLocks noChangeArrowheads="1"/>
          </p:cNvSpPr>
          <p:nvPr/>
        </p:nvSpPr>
        <p:spPr bwMode="auto">
          <a:xfrm>
            <a:off x="7848600" y="51054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tag(4)</a:t>
            </a:r>
            <a:endParaRPr lang="en-US" altLang="en-US" sz="1600" smtClean="0">
              <a:solidFill>
                <a:srgbClr val="010000"/>
              </a:solidFill>
            </a:endParaRPr>
          </a:p>
        </p:txBody>
      </p:sp>
      <p:sp>
        <p:nvSpPr>
          <p:cNvPr id="21551" name="Text Box 48"/>
          <p:cNvSpPr txBox="1">
            <a:spLocks noChangeArrowheads="1"/>
          </p:cNvSpPr>
          <p:nvPr/>
        </p:nvSpPr>
        <p:spPr bwMode="auto">
          <a:xfrm>
            <a:off x="7848600" y="54864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tag(5)</a:t>
            </a:r>
            <a:endParaRPr lang="en-US" altLang="en-US" sz="1600" smtClean="0">
              <a:solidFill>
                <a:srgbClr val="010000"/>
              </a:solidFill>
            </a:endParaRPr>
          </a:p>
        </p:txBody>
      </p:sp>
      <p:sp>
        <p:nvSpPr>
          <p:cNvPr id="21552" name="Text Box 49"/>
          <p:cNvSpPr txBox="1">
            <a:spLocks noChangeArrowheads="1"/>
          </p:cNvSpPr>
          <p:nvPr/>
        </p:nvSpPr>
        <p:spPr bwMode="auto">
          <a:xfrm>
            <a:off x="7848600" y="58674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smtClean="0">
                <a:solidFill>
                  <a:srgbClr val="010000"/>
                </a:solidFill>
              </a:rPr>
              <a:t>tag(6)</a:t>
            </a:r>
            <a:endParaRPr lang="en-US" altLang="en-US" sz="1600" smtClean="0">
              <a:solidFill>
                <a:srgbClr val="010000"/>
              </a:solidFill>
            </a:endParaRPr>
          </a:p>
        </p:txBody>
      </p:sp>
    </p:spTree>
    <p:extLst>
      <p:ext uri="{BB962C8B-B14F-4D97-AF65-F5344CB8AC3E}">
        <p14:creationId xmlns:p14="http://schemas.microsoft.com/office/powerpoint/2010/main" val="1452998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B788E690-DB28-4A28-AFFE-7566E007EDA6}" type="slidenum">
              <a:rPr lang="en-US" altLang="en-US" sz="1400">
                <a:solidFill>
                  <a:srgbClr val="FF9966"/>
                </a:solidFill>
              </a:rPr>
              <a:pPr/>
              <a:t>26</a:t>
            </a:fld>
            <a:endParaRPr lang="en-US" altLang="en-US" sz="1400">
              <a:solidFill>
                <a:srgbClr val="FF9966"/>
              </a:solidFill>
            </a:endParaRPr>
          </a:p>
        </p:txBody>
      </p:sp>
      <p:sp>
        <p:nvSpPr>
          <p:cNvPr id="112642" name="Rectangle 2"/>
          <p:cNvSpPr>
            <a:spLocks noGrp="1" noChangeArrowheads="1"/>
          </p:cNvSpPr>
          <p:nvPr>
            <p:ph type="title"/>
          </p:nvPr>
        </p:nvSpPr>
        <p:spPr/>
        <p:txBody>
          <a:bodyPr/>
          <a:lstStyle/>
          <a:p>
            <a:pPr>
              <a:defRPr/>
            </a:pPr>
            <a:r>
              <a:rPr lang="en-US" dirty="0" smtClean="0"/>
              <a:t>The Tag Register</a:t>
            </a:r>
          </a:p>
        </p:txBody>
      </p:sp>
      <p:sp>
        <p:nvSpPr>
          <p:cNvPr id="22532" name="Rectangle 3"/>
          <p:cNvSpPr>
            <a:spLocks noGrp="1" noChangeArrowheads="1"/>
          </p:cNvSpPr>
          <p:nvPr>
            <p:ph type="body" idx="1"/>
          </p:nvPr>
        </p:nvSpPr>
        <p:spPr>
          <a:xfrm>
            <a:off x="152400" y="838200"/>
            <a:ext cx="8839200" cy="5867400"/>
          </a:xfrm>
        </p:spPr>
        <p:txBody>
          <a:bodyPr/>
          <a:lstStyle/>
          <a:p>
            <a:pPr algn="just"/>
            <a:r>
              <a:rPr lang="en-US" altLang="en-US" dirty="0" smtClean="0"/>
              <a:t>The Tag register is a 16-bit register</a:t>
            </a:r>
          </a:p>
          <a:p>
            <a:pPr algn="just"/>
            <a:endParaRPr lang="en-US" altLang="en-US" dirty="0" smtClean="0"/>
          </a:p>
          <a:p>
            <a:pPr lvl="1" algn="just"/>
            <a:r>
              <a:rPr lang="en-US" altLang="en-US" dirty="0" smtClean="0"/>
              <a:t>The first 2 bits, called tag(0), specify the “type” of data contained in ST(0). </a:t>
            </a:r>
          </a:p>
          <a:p>
            <a:pPr lvl="1" algn="just"/>
            <a:endParaRPr lang="en-US" altLang="en-US" dirty="0" smtClean="0"/>
          </a:p>
          <a:p>
            <a:pPr lvl="1" algn="just"/>
            <a:r>
              <a:rPr lang="en-US" altLang="en-US" dirty="0" smtClean="0"/>
              <a:t>Tag(</a:t>
            </a:r>
            <a:r>
              <a:rPr lang="en-US" altLang="en-US" dirty="0" err="1" smtClean="0"/>
              <a:t>i</a:t>
            </a:r>
            <a:r>
              <a:rPr lang="en-US" altLang="en-US" dirty="0" smtClean="0"/>
              <a:t>) specify the “type” of data contained in ST(</a:t>
            </a:r>
            <a:r>
              <a:rPr lang="en-US" altLang="en-US" dirty="0" err="1" smtClean="0"/>
              <a:t>i</a:t>
            </a:r>
            <a:r>
              <a:rPr lang="en-US" altLang="en-US" dirty="0" smtClean="0"/>
              <a:t>) for </a:t>
            </a:r>
            <a:r>
              <a:rPr lang="en-US" altLang="en-US" dirty="0" err="1" smtClean="0"/>
              <a:t>i</a:t>
            </a:r>
            <a:r>
              <a:rPr lang="en-US" altLang="en-US" dirty="0" smtClean="0"/>
              <a:t>=0..7</a:t>
            </a:r>
          </a:p>
          <a:p>
            <a:pPr lvl="1" algn="just"/>
            <a:endParaRPr lang="en-US" altLang="en-US" dirty="0" smtClean="0"/>
          </a:p>
          <a:p>
            <a:pPr lvl="1" algn="just"/>
            <a:r>
              <a:rPr lang="en-US" altLang="en-US" dirty="0" smtClean="0"/>
              <a:t>The 2-bit value of tag(</a:t>
            </a:r>
            <a:r>
              <a:rPr lang="en-US" altLang="en-US" dirty="0" err="1" smtClean="0"/>
              <a:t>i</a:t>
            </a:r>
            <a:r>
              <a:rPr lang="en-US" altLang="en-US" dirty="0" smtClean="0"/>
              <a:t>) indicates the following about the content of ST(</a:t>
            </a:r>
            <a:r>
              <a:rPr lang="en-US" altLang="en-US" dirty="0" err="1" smtClean="0"/>
              <a:t>i</a:t>
            </a:r>
            <a:r>
              <a:rPr lang="en-US" altLang="en-US" dirty="0" smtClean="0"/>
              <a:t>):</a:t>
            </a:r>
          </a:p>
          <a:p>
            <a:pPr lvl="2" algn="just"/>
            <a:r>
              <a:rPr lang="en-US" altLang="en-US" dirty="0" smtClean="0"/>
              <a:t>00 : </a:t>
            </a:r>
            <a:r>
              <a:rPr lang="en-US" altLang="en-US" dirty="0" err="1" smtClean="0"/>
              <a:t>st</a:t>
            </a:r>
            <a:r>
              <a:rPr lang="en-US" altLang="en-US" dirty="0" smtClean="0"/>
              <a:t>(</a:t>
            </a:r>
            <a:r>
              <a:rPr lang="en-US" altLang="en-US" dirty="0" err="1" smtClean="0"/>
              <a:t>i</a:t>
            </a:r>
            <a:r>
              <a:rPr lang="en-US" altLang="en-US" dirty="0" smtClean="0"/>
              <a:t>) contains a valid number</a:t>
            </a:r>
          </a:p>
          <a:p>
            <a:pPr lvl="2" algn="just"/>
            <a:r>
              <a:rPr lang="en-US" altLang="en-US" dirty="0" smtClean="0"/>
              <a:t>01 : </a:t>
            </a:r>
            <a:r>
              <a:rPr lang="en-US" altLang="en-US" dirty="0" err="1" smtClean="0"/>
              <a:t>st</a:t>
            </a:r>
            <a:r>
              <a:rPr lang="en-US" altLang="en-US" dirty="0" smtClean="0"/>
              <a:t>(</a:t>
            </a:r>
            <a:r>
              <a:rPr lang="en-US" altLang="en-US" dirty="0" err="1" smtClean="0"/>
              <a:t>i</a:t>
            </a:r>
            <a:r>
              <a:rPr lang="en-US" altLang="en-US" dirty="0" smtClean="0"/>
              <a:t>) contains zero</a:t>
            </a:r>
          </a:p>
          <a:p>
            <a:pPr lvl="2" algn="just"/>
            <a:r>
              <a:rPr lang="en-US" altLang="en-US" dirty="0" smtClean="0"/>
              <a:t>10 : </a:t>
            </a:r>
            <a:r>
              <a:rPr lang="en-US" altLang="en-US" dirty="0" err="1" smtClean="0"/>
              <a:t>st</a:t>
            </a:r>
            <a:r>
              <a:rPr lang="en-US" altLang="en-US" dirty="0" smtClean="0"/>
              <a:t>(</a:t>
            </a:r>
            <a:r>
              <a:rPr lang="en-US" altLang="en-US" dirty="0" err="1" smtClean="0"/>
              <a:t>i</a:t>
            </a:r>
            <a:r>
              <a:rPr lang="en-US" altLang="en-US" dirty="0" smtClean="0"/>
              <a:t>) contains </a:t>
            </a:r>
            <a:r>
              <a:rPr lang="en-US" altLang="en-US" dirty="0" err="1" smtClean="0"/>
              <a:t>NaN</a:t>
            </a:r>
            <a:r>
              <a:rPr lang="en-US" altLang="en-US" dirty="0" smtClean="0"/>
              <a:t> or </a:t>
            </a:r>
            <a:r>
              <a:rPr lang="en-US" altLang="en-US" dirty="0" err="1" smtClean="0"/>
              <a:t>infty</a:t>
            </a:r>
            <a:endParaRPr lang="en-US" altLang="en-US" dirty="0" smtClean="0"/>
          </a:p>
          <a:p>
            <a:pPr lvl="2" algn="just"/>
            <a:r>
              <a:rPr lang="en-US" altLang="en-US" dirty="0" smtClean="0"/>
              <a:t>11 : </a:t>
            </a:r>
            <a:r>
              <a:rPr lang="en-US" altLang="en-US" dirty="0" err="1" smtClean="0"/>
              <a:t>st</a:t>
            </a:r>
            <a:r>
              <a:rPr lang="en-US" altLang="en-US" dirty="0" smtClean="0"/>
              <a:t>(</a:t>
            </a:r>
            <a:r>
              <a:rPr lang="en-US" altLang="en-US" dirty="0" err="1" smtClean="0"/>
              <a:t>i</a:t>
            </a:r>
            <a:r>
              <a:rPr lang="en-US" altLang="en-US" dirty="0" smtClean="0"/>
              <a:t>) is empty</a:t>
            </a:r>
          </a:p>
        </p:txBody>
      </p:sp>
    </p:spTree>
    <p:extLst>
      <p:ext uri="{BB962C8B-B14F-4D97-AF65-F5344CB8AC3E}">
        <p14:creationId xmlns:p14="http://schemas.microsoft.com/office/powerpoint/2010/main" val="164109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2E2BE40D-4829-4CE4-B9A5-472E8EDBFEC2}" type="slidenum">
              <a:rPr lang="en-US" altLang="en-US">
                <a:solidFill>
                  <a:srgbClr val="FFFFFF"/>
                </a:solidFill>
              </a:rPr>
              <a:pPr/>
              <a:t>27</a:t>
            </a:fld>
            <a:endParaRPr lang="en-US" altLang="en-US">
              <a:solidFill>
                <a:srgbClr val="FFFFFF"/>
              </a:solidFill>
            </a:endParaRPr>
          </a:p>
        </p:txBody>
      </p:sp>
      <p:sp>
        <p:nvSpPr>
          <p:cNvPr id="158722" name="Rectangle 2"/>
          <p:cNvSpPr>
            <a:spLocks noGrp="1" noChangeArrowheads="1"/>
          </p:cNvSpPr>
          <p:nvPr>
            <p:ph type="title"/>
          </p:nvPr>
        </p:nvSpPr>
        <p:spPr/>
        <p:txBody>
          <a:bodyPr/>
          <a:lstStyle/>
          <a:p>
            <a:r>
              <a:rPr lang="en-US" altLang="en-US" dirty="0"/>
              <a:t>FPU Register Stack</a:t>
            </a:r>
          </a:p>
        </p:txBody>
      </p:sp>
      <p:sp>
        <p:nvSpPr>
          <p:cNvPr id="158723" name="Rectangle 3"/>
          <p:cNvSpPr>
            <a:spLocks noGrp="1" noChangeArrowheads="1"/>
          </p:cNvSpPr>
          <p:nvPr>
            <p:ph type="body" idx="1"/>
          </p:nvPr>
        </p:nvSpPr>
        <p:spPr>
          <a:xfrm>
            <a:off x="685800" y="1295400"/>
            <a:ext cx="7620000" cy="4343400"/>
          </a:xfrm>
        </p:spPr>
        <p:txBody>
          <a:bodyPr/>
          <a:lstStyle/>
          <a:p>
            <a:r>
              <a:rPr lang="en-US" altLang="en-US" sz="2000" dirty="0"/>
              <a:t>Eight individually addressable 80-bit data </a:t>
            </a:r>
            <a:r>
              <a:rPr lang="en-US" altLang="en-US" sz="2000" dirty="0" smtClean="0">
                <a:solidFill>
                  <a:srgbClr val="FFC000"/>
                </a:solidFill>
              </a:rPr>
              <a:t>general-purpose</a:t>
            </a:r>
            <a:r>
              <a:rPr lang="en-US" altLang="en-US" sz="2000" dirty="0" smtClean="0"/>
              <a:t> registers </a:t>
            </a:r>
            <a:r>
              <a:rPr lang="en-US" altLang="en-US" sz="2000" dirty="0"/>
              <a:t>named R0 through </a:t>
            </a:r>
            <a:r>
              <a:rPr lang="en-US" altLang="en-US" sz="2000" dirty="0" smtClean="0"/>
              <a:t>R7, organized as a stack</a:t>
            </a:r>
            <a:endParaRPr lang="en-US" altLang="en-US" sz="2000" dirty="0"/>
          </a:p>
          <a:p>
            <a:r>
              <a:rPr lang="en-US" altLang="en-US" sz="2000" dirty="0"/>
              <a:t>Three-bit field named TOP in the FPU status word identifies the register number that is currently the top of stack.</a:t>
            </a:r>
          </a:p>
        </p:txBody>
      </p:sp>
      <p:pic>
        <p:nvPicPr>
          <p:cNvPr id="158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39338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237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D30382D2-0E44-4F2B-95DD-FE27EFF2BB2E}" type="slidenum">
              <a:rPr lang="en-US" altLang="en-US"/>
              <a:pPr/>
              <a:t>28</a:t>
            </a:fld>
            <a:endParaRPr lang="en-US" altLang="en-US"/>
          </a:p>
        </p:txBody>
      </p:sp>
      <p:sp>
        <p:nvSpPr>
          <p:cNvPr id="166914" name="Rectangle 2"/>
          <p:cNvSpPr>
            <a:spLocks noGrp="1" noChangeArrowheads="1"/>
          </p:cNvSpPr>
          <p:nvPr>
            <p:ph type="title"/>
          </p:nvPr>
        </p:nvSpPr>
        <p:spPr/>
        <p:txBody>
          <a:bodyPr/>
          <a:lstStyle/>
          <a:p>
            <a:r>
              <a:rPr lang="en-US" altLang="en-US"/>
              <a:t>Special-Purpose Registers</a:t>
            </a:r>
          </a:p>
        </p:txBody>
      </p:sp>
      <p:pic>
        <p:nvPicPr>
          <p:cNvPr id="166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057400"/>
            <a:ext cx="3048000"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16" name="Text Box 4"/>
          <p:cNvSpPr txBox="1">
            <a:spLocks noChangeArrowheads="1"/>
          </p:cNvSpPr>
          <p:nvPr/>
        </p:nvSpPr>
        <p:spPr bwMode="auto">
          <a:xfrm>
            <a:off x="381000" y="1371600"/>
            <a:ext cx="51054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a:t>• Opcode register: stores opcode of last noncontrol instruction executed</a:t>
            </a:r>
          </a:p>
          <a:p>
            <a:pPr>
              <a:spcBef>
                <a:spcPct val="50000"/>
              </a:spcBef>
            </a:pPr>
            <a:r>
              <a:rPr lang="en-US" altLang="en-US" sz="1700"/>
              <a:t>• Control register: controls precision and rounding method for calculations</a:t>
            </a:r>
          </a:p>
          <a:p>
            <a:pPr>
              <a:spcBef>
                <a:spcPct val="50000"/>
              </a:spcBef>
            </a:pPr>
            <a:r>
              <a:rPr lang="en-US" altLang="en-US" sz="1700"/>
              <a:t>• Status register: top-of-stack pointer, condition codes, exception warnings</a:t>
            </a:r>
          </a:p>
          <a:p>
            <a:pPr>
              <a:spcBef>
                <a:spcPct val="50000"/>
              </a:spcBef>
            </a:pPr>
            <a:r>
              <a:rPr lang="en-US" altLang="en-US" sz="1700"/>
              <a:t>• Tag register: indicates content type of each register in the register stack</a:t>
            </a:r>
          </a:p>
          <a:p>
            <a:pPr>
              <a:spcBef>
                <a:spcPct val="50000"/>
              </a:spcBef>
            </a:pPr>
            <a:r>
              <a:rPr lang="en-US" altLang="en-US" sz="1700"/>
              <a:t>• Last instruction pointer register: pointer to last non-control executed instruction</a:t>
            </a:r>
          </a:p>
          <a:p>
            <a:pPr>
              <a:spcBef>
                <a:spcPct val="50000"/>
              </a:spcBef>
            </a:pPr>
            <a:r>
              <a:rPr lang="en-US" altLang="en-US" sz="1700"/>
              <a:t>• Last data (operand) pointer register: points to  data operand used by last executed instruction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963F7B3F-E181-4102-A357-9E7CF6AE2A19}" type="slidenum">
              <a:rPr lang="en-US" altLang="en-US"/>
              <a:pPr/>
              <a:t>29</a:t>
            </a:fld>
            <a:endParaRPr lang="en-US" altLang="en-US"/>
          </a:p>
        </p:txBody>
      </p:sp>
      <p:sp>
        <p:nvSpPr>
          <p:cNvPr id="165890" name="Rectangle 2"/>
          <p:cNvSpPr>
            <a:spLocks noGrp="1" noChangeArrowheads="1"/>
          </p:cNvSpPr>
          <p:nvPr>
            <p:ph type="title"/>
          </p:nvPr>
        </p:nvSpPr>
        <p:spPr/>
        <p:txBody>
          <a:bodyPr/>
          <a:lstStyle/>
          <a:p>
            <a:r>
              <a:rPr lang="en-US" altLang="en-US"/>
              <a:t>Rounding</a:t>
            </a:r>
          </a:p>
        </p:txBody>
      </p:sp>
      <p:sp>
        <p:nvSpPr>
          <p:cNvPr id="165891" name="Rectangle 3"/>
          <p:cNvSpPr>
            <a:spLocks noGrp="1" noChangeArrowheads="1"/>
          </p:cNvSpPr>
          <p:nvPr>
            <p:ph type="body" idx="1"/>
          </p:nvPr>
        </p:nvSpPr>
        <p:spPr/>
        <p:txBody>
          <a:bodyPr/>
          <a:lstStyle/>
          <a:p>
            <a:r>
              <a:rPr lang="en-US" altLang="en-US" dirty="0"/>
              <a:t>FPU attempts to round an infinitely accurate result from a floating-point </a:t>
            </a:r>
            <a:r>
              <a:rPr lang="en-US" altLang="en-US" dirty="0" smtClean="0"/>
              <a:t>calculation</a:t>
            </a:r>
          </a:p>
          <a:p>
            <a:endParaRPr lang="en-US" altLang="en-US" dirty="0"/>
          </a:p>
          <a:p>
            <a:pPr lvl="1"/>
            <a:r>
              <a:rPr lang="en-US" altLang="en-US" dirty="0"/>
              <a:t>may be impossible because of storage </a:t>
            </a:r>
            <a:r>
              <a:rPr lang="en-US" altLang="en-US" dirty="0" smtClean="0"/>
              <a:t>limitations</a:t>
            </a:r>
          </a:p>
          <a:p>
            <a:pPr lvl="1"/>
            <a:endParaRPr lang="en-US" altLang="en-US" dirty="0"/>
          </a:p>
          <a:p>
            <a:r>
              <a:rPr lang="en-US" altLang="en-US" dirty="0" smtClean="0"/>
              <a:t>Example</a:t>
            </a:r>
          </a:p>
          <a:p>
            <a:endParaRPr lang="en-US" altLang="en-US" dirty="0"/>
          </a:p>
          <a:p>
            <a:pPr lvl="1"/>
            <a:r>
              <a:rPr lang="en-US" altLang="en-US" dirty="0"/>
              <a:t>suppose 3 fractional bits can be stored, and a calculated value equals +1.0111.</a:t>
            </a:r>
          </a:p>
          <a:p>
            <a:pPr lvl="1"/>
            <a:r>
              <a:rPr lang="en-US" altLang="en-US" dirty="0"/>
              <a:t>rounding up by adding .0001 produces 1.100</a:t>
            </a:r>
          </a:p>
          <a:p>
            <a:pPr lvl="1"/>
            <a:r>
              <a:rPr lang="en-US" altLang="en-US" dirty="0"/>
              <a:t>rounding down by subtracting .0001 produces 1.011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E3A05BA4-1381-406D-B00A-D02B9295684B}" type="slidenum">
              <a:rPr lang="en-US" altLang="en-US" sz="1400">
                <a:solidFill>
                  <a:srgbClr val="FF9966"/>
                </a:solidFill>
              </a:rPr>
              <a:pPr/>
              <a:t>3</a:t>
            </a:fld>
            <a:endParaRPr lang="en-US" altLang="en-US" sz="1400">
              <a:solidFill>
                <a:srgbClr val="FF9966"/>
              </a:solidFill>
            </a:endParaRPr>
          </a:p>
        </p:txBody>
      </p:sp>
      <p:sp>
        <p:nvSpPr>
          <p:cNvPr id="73730" name="Rectangle 2"/>
          <p:cNvSpPr>
            <a:spLocks noGrp="1" noChangeArrowheads="1"/>
          </p:cNvSpPr>
          <p:nvPr>
            <p:ph type="title"/>
          </p:nvPr>
        </p:nvSpPr>
        <p:spPr/>
        <p:txBody>
          <a:bodyPr/>
          <a:lstStyle/>
          <a:p>
            <a:pPr>
              <a:defRPr/>
            </a:pPr>
            <a:r>
              <a:rPr lang="en-US" dirty="0" smtClean="0"/>
              <a:t>Floating Point Representation</a:t>
            </a:r>
          </a:p>
        </p:txBody>
      </p:sp>
      <p:sp>
        <p:nvSpPr>
          <p:cNvPr id="1030" name="Rectangle 3"/>
          <p:cNvSpPr>
            <a:spLocks noGrp="1" noChangeArrowheads="1"/>
          </p:cNvSpPr>
          <p:nvPr>
            <p:ph type="body" idx="1"/>
          </p:nvPr>
        </p:nvSpPr>
        <p:spPr>
          <a:xfrm>
            <a:off x="152400" y="838200"/>
            <a:ext cx="8839200" cy="3886200"/>
          </a:xfrm>
        </p:spPr>
        <p:txBody>
          <a:bodyPr/>
          <a:lstStyle/>
          <a:p>
            <a:pPr algn="just">
              <a:lnSpc>
                <a:spcPct val="90000"/>
              </a:lnSpc>
            </a:pPr>
            <a:r>
              <a:rPr lang="en-US" altLang="en-US" sz="2000" dirty="0" smtClean="0"/>
              <a:t>Floating point numbers are finite precision numbers used to approximate real numbers</a:t>
            </a:r>
          </a:p>
          <a:p>
            <a:pPr algn="just">
              <a:lnSpc>
                <a:spcPct val="90000"/>
              </a:lnSpc>
            </a:pPr>
            <a:r>
              <a:rPr lang="en-US" altLang="en-US" sz="2000" dirty="0" smtClean="0"/>
              <a:t>We will describe the IEEE-754 Floating Point Standard since it is adopted by most computer manufacturers: including Intel</a:t>
            </a:r>
          </a:p>
          <a:p>
            <a:pPr algn="just">
              <a:lnSpc>
                <a:spcPct val="90000"/>
              </a:lnSpc>
            </a:pPr>
            <a:r>
              <a:rPr lang="en-US" altLang="en-US" sz="2000" dirty="0" smtClean="0"/>
              <a:t>Like the scientific notation, the representation is broken up in 3 parts</a:t>
            </a:r>
          </a:p>
          <a:p>
            <a:pPr lvl="2" algn="just">
              <a:lnSpc>
                <a:spcPct val="90000"/>
              </a:lnSpc>
            </a:pPr>
            <a:r>
              <a:rPr lang="en-US" altLang="en-US" sz="1600" dirty="0" smtClean="0"/>
              <a:t>Scientific notation: -245.33 = -2.4533*10</a:t>
            </a:r>
            <a:r>
              <a:rPr lang="en-US" altLang="en-US" sz="1600" baseline="30000" dirty="0" smtClean="0"/>
              <a:t>-2</a:t>
            </a:r>
            <a:r>
              <a:rPr lang="en-US" altLang="en-US" sz="1600" dirty="0" smtClean="0"/>
              <a:t> = -2.4533E-2</a:t>
            </a:r>
            <a:endParaRPr lang="en-US" altLang="en-US" sz="1600" baseline="30000" dirty="0" smtClean="0"/>
          </a:p>
          <a:p>
            <a:pPr lvl="1" algn="just">
              <a:lnSpc>
                <a:spcPct val="90000"/>
              </a:lnSpc>
            </a:pPr>
            <a:r>
              <a:rPr lang="en-US" altLang="en-US" sz="2000" dirty="0" smtClean="0"/>
              <a:t>A sign </a:t>
            </a:r>
            <a:r>
              <a:rPr lang="en-US" altLang="en-US" sz="2000" dirty="0" smtClean="0">
                <a:solidFill>
                  <a:schemeClr val="folHlink"/>
                </a:solidFill>
              </a:rPr>
              <a:t>s </a:t>
            </a:r>
            <a:r>
              <a:rPr lang="en-US" altLang="en-US" sz="2000" dirty="0" smtClean="0"/>
              <a:t>(either 0 or 1)				</a:t>
            </a:r>
            <a:r>
              <a:rPr lang="en-US" altLang="en-US" sz="2000" b="1" dirty="0" smtClean="0">
                <a:solidFill>
                  <a:srgbClr val="FF0000"/>
                </a:solidFill>
              </a:rPr>
              <a:t>‘-’</a:t>
            </a:r>
          </a:p>
          <a:p>
            <a:pPr lvl="1" algn="just">
              <a:lnSpc>
                <a:spcPct val="90000"/>
              </a:lnSpc>
            </a:pPr>
            <a:r>
              <a:rPr lang="en-US" altLang="en-US" sz="2000" dirty="0" smtClean="0"/>
              <a:t>An exponent </a:t>
            </a:r>
            <a:r>
              <a:rPr lang="en-US" altLang="en-US" sz="2000" dirty="0" smtClean="0">
                <a:solidFill>
                  <a:schemeClr val="folHlink"/>
                </a:solidFill>
              </a:rPr>
              <a:t>e					</a:t>
            </a:r>
            <a:r>
              <a:rPr lang="en-US" altLang="en-US" sz="2000" b="1" dirty="0" smtClean="0">
                <a:solidFill>
                  <a:srgbClr val="FF0000"/>
                </a:solidFill>
              </a:rPr>
              <a:t>-2</a:t>
            </a:r>
          </a:p>
          <a:p>
            <a:pPr lvl="1" algn="just">
              <a:lnSpc>
                <a:spcPct val="90000"/>
              </a:lnSpc>
            </a:pPr>
            <a:r>
              <a:rPr lang="en-US" altLang="en-US" sz="2000" dirty="0" smtClean="0"/>
              <a:t>A mantissa </a:t>
            </a:r>
            <a:r>
              <a:rPr lang="en-US" altLang="en-US" sz="2000" dirty="0" smtClean="0">
                <a:solidFill>
                  <a:schemeClr val="folHlink"/>
                </a:solidFill>
              </a:rPr>
              <a:t>m</a:t>
            </a:r>
            <a:r>
              <a:rPr lang="en-US" altLang="en-US" sz="2000" dirty="0" smtClean="0"/>
              <a:t> (sometimes called a </a:t>
            </a:r>
            <a:r>
              <a:rPr lang="en-US" altLang="en-US" sz="2000" dirty="0" err="1" smtClean="0"/>
              <a:t>significand</a:t>
            </a:r>
            <a:r>
              <a:rPr lang="en-US" altLang="en-US" sz="2000" dirty="0" smtClean="0"/>
              <a:t>)	</a:t>
            </a:r>
            <a:r>
              <a:rPr lang="en-US" altLang="en-US" sz="2000" b="1" dirty="0" smtClean="0">
                <a:solidFill>
                  <a:srgbClr val="FF0000"/>
                </a:solidFill>
              </a:rPr>
              <a:t>-2.4533</a:t>
            </a:r>
            <a:endParaRPr lang="en-US" altLang="en-US" sz="2000" dirty="0" smtClean="0"/>
          </a:p>
          <a:p>
            <a:pPr algn="just">
              <a:lnSpc>
                <a:spcPct val="90000"/>
              </a:lnSpc>
            </a:pPr>
            <a:r>
              <a:rPr lang="en-US" altLang="en-US" sz="2000" dirty="0" smtClean="0"/>
              <a:t>So that a floating point number </a:t>
            </a:r>
            <a:r>
              <a:rPr lang="en-US" altLang="en-US" sz="2000" i="1" dirty="0" smtClean="0">
                <a:solidFill>
                  <a:schemeClr val="folHlink"/>
                </a:solidFill>
              </a:rPr>
              <a:t>N</a:t>
            </a:r>
            <a:r>
              <a:rPr lang="en-US" altLang="en-US" sz="2000" dirty="0" smtClean="0"/>
              <a:t> is written as: (-1)</a:t>
            </a:r>
            <a:r>
              <a:rPr lang="en-US" altLang="en-US" sz="2000" i="1" baseline="30000" dirty="0" smtClean="0"/>
              <a:t>s</a:t>
            </a:r>
            <a:r>
              <a:rPr lang="en-US" altLang="en-US" sz="2000" dirty="0" smtClean="0"/>
              <a:t> × </a:t>
            </a:r>
            <a:r>
              <a:rPr lang="en-US" altLang="en-US" sz="2000" i="1" dirty="0" smtClean="0"/>
              <a:t>m</a:t>
            </a:r>
            <a:r>
              <a:rPr lang="en-US" altLang="en-US" sz="2000" dirty="0" smtClean="0"/>
              <a:t> × 10</a:t>
            </a:r>
            <a:r>
              <a:rPr lang="en-US" altLang="en-US" sz="2000" i="1" baseline="30000" dirty="0" smtClean="0"/>
              <a:t>e</a:t>
            </a:r>
          </a:p>
          <a:p>
            <a:pPr>
              <a:lnSpc>
                <a:spcPct val="90000"/>
              </a:lnSpc>
            </a:pPr>
            <a:r>
              <a:rPr lang="en-US" altLang="en-US" sz="2000" dirty="0" smtClean="0"/>
              <a:t>Or, if </a:t>
            </a:r>
            <a:r>
              <a:rPr lang="en-US" altLang="en-US" sz="2000" i="1" dirty="0" smtClean="0"/>
              <a:t>m</a:t>
            </a:r>
            <a:r>
              <a:rPr lang="en-US" altLang="en-US" sz="2000" dirty="0" smtClean="0"/>
              <a:t> is in binary, </a:t>
            </a:r>
            <a:r>
              <a:rPr lang="en-US" altLang="en-US" sz="2000" i="1" dirty="0" smtClean="0">
                <a:solidFill>
                  <a:srgbClr val="FFC000"/>
                </a:solidFill>
              </a:rPr>
              <a:t>N</a:t>
            </a:r>
            <a:r>
              <a:rPr lang="en-US" altLang="en-US" sz="2000" dirty="0" smtClean="0"/>
              <a:t> is written as:</a:t>
            </a:r>
          </a:p>
        </p:txBody>
      </p:sp>
      <p:graphicFrame>
        <p:nvGraphicFramePr>
          <p:cNvPr id="1026" name="Object 8"/>
          <p:cNvGraphicFramePr>
            <a:graphicFrameLocks noChangeAspect="1"/>
          </p:cNvGraphicFramePr>
          <p:nvPr>
            <p:extLst>
              <p:ext uri="{D42A27DB-BD31-4B8C-83A1-F6EECF244321}">
                <p14:modId xmlns:p14="http://schemas.microsoft.com/office/powerpoint/2010/main" val="1385826457"/>
              </p:ext>
            </p:extLst>
          </p:nvPr>
        </p:nvGraphicFramePr>
        <p:xfrm>
          <a:off x="2590800" y="4830763"/>
          <a:ext cx="3581400" cy="731837"/>
        </p:xfrm>
        <a:graphic>
          <a:graphicData uri="http://schemas.openxmlformats.org/presentationml/2006/ole">
            <mc:AlternateContent xmlns:mc="http://schemas.openxmlformats.org/markup-compatibility/2006">
              <mc:Choice xmlns:v="urn:schemas-microsoft-com:vml" Requires="v">
                <p:oleObj spid="_x0000_s202928" name="Equation" r:id="rId4" imgW="1117440" imgH="228600" progId="Equation.3">
                  <p:embed/>
                </p:oleObj>
              </mc:Choice>
              <mc:Fallback>
                <p:oleObj name="Equation" r:id="rId4" imgW="1117440" imgH="228600" progId="Equation.3">
                  <p:embed/>
                  <p:pic>
                    <p:nvPicPr>
                      <p:cNvPr id="0" name=""/>
                      <p:cNvPicPr>
                        <a:picLocks noChangeAspect="1" noChangeArrowheads="1"/>
                      </p:cNvPicPr>
                      <p:nvPr/>
                    </p:nvPicPr>
                    <p:blipFill>
                      <a:blip r:embed="rId5"/>
                      <a:srcRect/>
                      <a:stretch>
                        <a:fillRect/>
                      </a:stretch>
                    </p:blipFill>
                    <p:spPr bwMode="auto">
                      <a:xfrm>
                        <a:off x="2590800" y="4830763"/>
                        <a:ext cx="3581400"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Rectangle 9"/>
          <p:cNvSpPr>
            <a:spLocks noChangeArrowheads="1"/>
          </p:cNvSpPr>
          <p:nvPr/>
        </p:nvSpPr>
        <p:spPr bwMode="auto">
          <a:xfrm>
            <a:off x="152400" y="5638800"/>
            <a:ext cx="8839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lnSpc>
                <a:spcPct val="90000"/>
              </a:lnSpc>
              <a:spcBef>
                <a:spcPct val="20000"/>
              </a:spcBef>
              <a:buClr>
                <a:srgbClr val="009999"/>
              </a:buClr>
              <a:buFont typeface="Wingdings" pitchFamily="2" charset="2"/>
              <a:buChar char="§"/>
            </a:pPr>
            <a:r>
              <a:rPr kumimoji="1" lang="en-US" altLang="en-US" b="1" dirty="0">
                <a:solidFill>
                  <a:srgbClr val="009999"/>
                </a:solidFill>
              </a:rPr>
              <a:t>Were the </a:t>
            </a:r>
            <a:r>
              <a:rPr kumimoji="1" lang="en-US" altLang="en-US" b="1" dirty="0" smtClean="0">
                <a:solidFill>
                  <a:srgbClr val="009999"/>
                </a:solidFill>
              </a:rPr>
              <a:t>binary mantissa </a:t>
            </a:r>
            <a:r>
              <a:rPr kumimoji="1" lang="en-US" altLang="en-US" b="1" dirty="0">
                <a:solidFill>
                  <a:srgbClr val="009999"/>
                </a:solidFill>
              </a:rPr>
              <a:t>is </a:t>
            </a:r>
            <a:r>
              <a:rPr kumimoji="1" lang="en-US" altLang="en-US" b="1" dirty="0" smtClean="0">
                <a:solidFill>
                  <a:srgbClr val="009999"/>
                </a:solidFill>
              </a:rPr>
              <a:t>normalized such that :</a:t>
            </a:r>
          </a:p>
          <a:p>
            <a:pPr eaLnBrk="0" hangingPunct="0">
              <a:lnSpc>
                <a:spcPct val="90000"/>
              </a:lnSpc>
              <a:spcBef>
                <a:spcPct val="20000"/>
              </a:spcBef>
              <a:buClr>
                <a:srgbClr val="009999"/>
              </a:buClr>
              <a:buFont typeface="Wingdings" pitchFamily="2" charset="2"/>
              <a:buChar char="§"/>
            </a:pPr>
            <a:endParaRPr kumimoji="1" lang="en-US" altLang="en-US" b="1" dirty="0" smtClean="0">
              <a:solidFill>
                <a:srgbClr val="009999"/>
              </a:solidFill>
            </a:endParaRPr>
          </a:p>
          <a:p>
            <a:pPr lvl="1" eaLnBrk="0" hangingPunct="0">
              <a:lnSpc>
                <a:spcPct val="90000"/>
              </a:lnSpc>
              <a:spcBef>
                <a:spcPct val="20000"/>
              </a:spcBef>
              <a:buClr>
                <a:srgbClr val="009999"/>
              </a:buClr>
              <a:buFont typeface="Wingdings" pitchFamily="2" charset="2"/>
              <a:buChar char="§"/>
            </a:pPr>
            <a:r>
              <a:rPr kumimoji="1" lang="en-US" altLang="en-US" b="1" i="1" dirty="0" smtClean="0">
                <a:solidFill>
                  <a:srgbClr val="FF0000"/>
                </a:solidFill>
              </a:rPr>
              <a:t>m</a:t>
            </a:r>
            <a:r>
              <a:rPr kumimoji="1" lang="en-US" altLang="en-US" b="1" dirty="0" smtClean="0">
                <a:solidFill>
                  <a:srgbClr val="FF0000"/>
                </a:solidFill>
              </a:rPr>
              <a:t> = 1.</a:t>
            </a:r>
            <a:r>
              <a:rPr kumimoji="1" lang="en-US" altLang="en-US" b="1" i="1" dirty="0" smtClean="0">
                <a:solidFill>
                  <a:srgbClr val="FF0000"/>
                </a:solidFill>
              </a:rPr>
              <a:t>f</a:t>
            </a:r>
            <a:r>
              <a:rPr kumimoji="1" lang="en-US" altLang="en-US" b="1" dirty="0">
                <a:solidFill>
                  <a:srgbClr val="FF0000"/>
                </a:solidFill>
              </a:rPr>
              <a:t> </a:t>
            </a:r>
            <a:r>
              <a:rPr kumimoji="1" lang="en-US" altLang="en-US" b="1" dirty="0" smtClean="0">
                <a:solidFill>
                  <a:srgbClr val="FF0000"/>
                </a:solidFill>
              </a:rPr>
              <a:t>  with   1 ≤ </a:t>
            </a:r>
            <a:r>
              <a:rPr kumimoji="1" lang="en-US" altLang="en-US" b="1" i="1" dirty="0" smtClean="0">
                <a:solidFill>
                  <a:srgbClr val="FF0000"/>
                </a:solidFill>
              </a:rPr>
              <a:t>m</a:t>
            </a:r>
            <a:r>
              <a:rPr kumimoji="1" lang="en-US" altLang="en-US" b="1" dirty="0" smtClean="0">
                <a:solidFill>
                  <a:srgbClr val="FF0000"/>
                </a:solidFill>
              </a:rPr>
              <a:t> &lt; 2   and   0 ≤ </a:t>
            </a:r>
            <a:r>
              <a:rPr kumimoji="1" lang="en-US" altLang="en-US" b="1" i="1" dirty="0" smtClean="0">
                <a:solidFill>
                  <a:srgbClr val="FF0000"/>
                </a:solidFill>
              </a:rPr>
              <a:t>f</a:t>
            </a:r>
            <a:r>
              <a:rPr kumimoji="1" lang="en-US" altLang="en-US" b="1" dirty="0" smtClean="0">
                <a:solidFill>
                  <a:srgbClr val="FF0000"/>
                </a:solidFill>
              </a:rPr>
              <a:t> &lt; 1 </a:t>
            </a:r>
            <a:endParaRPr kumimoji="1" lang="en-US" altLang="en-US" b="1" dirty="0">
              <a:solidFill>
                <a:srgbClr val="FF0000"/>
              </a:solidFill>
            </a:endParaRPr>
          </a:p>
        </p:txBody>
      </p:sp>
    </p:spTree>
    <p:extLst>
      <p:ext uri="{BB962C8B-B14F-4D97-AF65-F5344CB8AC3E}">
        <p14:creationId xmlns:p14="http://schemas.microsoft.com/office/powerpoint/2010/main" val="38744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2D3C3854-91EB-4DB5-B215-FB6A6921F0EF}" type="slidenum">
              <a:rPr lang="en-US" altLang="en-US"/>
              <a:pPr/>
              <a:t>30</a:t>
            </a:fld>
            <a:endParaRPr lang="en-US" altLang="en-US"/>
          </a:p>
        </p:txBody>
      </p:sp>
      <p:sp>
        <p:nvSpPr>
          <p:cNvPr id="167938" name="Rectangle 2"/>
          <p:cNvSpPr>
            <a:spLocks noGrp="1" noChangeArrowheads="1"/>
          </p:cNvSpPr>
          <p:nvPr>
            <p:ph type="title"/>
          </p:nvPr>
        </p:nvSpPr>
        <p:spPr/>
        <p:txBody>
          <a:bodyPr/>
          <a:lstStyle/>
          <a:p>
            <a:r>
              <a:rPr lang="en-US" altLang="en-US"/>
              <a:t>Floating-Point Exceptions</a:t>
            </a:r>
          </a:p>
        </p:txBody>
      </p:sp>
      <p:sp>
        <p:nvSpPr>
          <p:cNvPr id="167939" name="Rectangle 3"/>
          <p:cNvSpPr>
            <a:spLocks noGrp="1" noChangeArrowheads="1"/>
          </p:cNvSpPr>
          <p:nvPr>
            <p:ph type="body" idx="1"/>
          </p:nvPr>
        </p:nvSpPr>
        <p:spPr/>
        <p:txBody>
          <a:bodyPr/>
          <a:lstStyle/>
          <a:p>
            <a:pPr marL="457200" indent="-457200"/>
            <a:r>
              <a:rPr lang="en-US" altLang="en-US"/>
              <a:t>Six types of exception conditions</a:t>
            </a:r>
          </a:p>
          <a:p>
            <a:pPr marL="876300" lvl="1" indent="-419100"/>
            <a:r>
              <a:rPr lang="en-US" altLang="en-US"/>
              <a:t>Invalid operation</a:t>
            </a:r>
          </a:p>
          <a:p>
            <a:pPr marL="876300" lvl="1" indent="-419100"/>
            <a:r>
              <a:rPr lang="en-US" altLang="en-US"/>
              <a:t>Divide by zero</a:t>
            </a:r>
          </a:p>
          <a:p>
            <a:pPr marL="876300" lvl="1" indent="-419100"/>
            <a:r>
              <a:rPr lang="en-US" altLang="en-US"/>
              <a:t>Denormalized operand</a:t>
            </a:r>
          </a:p>
          <a:p>
            <a:pPr marL="876300" lvl="1" indent="-419100"/>
            <a:r>
              <a:rPr lang="en-US" altLang="en-US"/>
              <a:t>Numeric overflow</a:t>
            </a:r>
          </a:p>
          <a:p>
            <a:pPr marL="876300" lvl="1" indent="-419100"/>
            <a:r>
              <a:rPr lang="en-US" altLang="en-US"/>
              <a:t>Inexact precision</a:t>
            </a:r>
          </a:p>
          <a:p>
            <a:pPr marL="457200" indent="-457200"/>
            <a:r>
              <a:rPr lang="en-US" altLang="en-US"/>
              <a:t>Each has a corresponding </a:t>
            </a:r>
            <a:r>
              <a:rPr lang="en-US" altLang="en-US" i="1"/>
              <a:t>mask </a:t>
            </a:r>
            <a:r>
              <a:rPr lang="en-US" altLang="en-US"/>
              <a:t>bit</a:t>
            </a:r>
          </a:p>
          <a:p>
            <a:pPr marL="876300" lvl="1" indent="-419100"/>
            <a:r>
              <a:rPr lang="en-US" altLang="en-US" sz="2000"/>
              <a:t>if set when an exception occurs, the exception is handled automatically by FPU</a:t>
            </a:r>
          </a:p>
          <a:p>
            <a:pPr marL="876300" lvl="1" indent="-419100"/>
            <a:r>
              <a:rPr lang="en-US" altLang="en-US" sz="2000"/>
              <a:t>if clear when an exception occurs, a software exception handler is invoked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E0D18492-236C-4EAA-8383-8A296A2674CA}" type="slidenum">
              <a:rPr lang="en-US" altLang="en-US"/>
              <a:pPr/>
              <a:t>31</a:t>
            </a:fld>
            <a:endParaRPr lang="en-US" altLang="en-US"/>
          </a:p>
        </p:txBody>
      </p:sp>
      <p:sp>
        <p:nvSpPr>
          <p:cNvPr id="168962" name="Rectangle 2"/>
          <p:cNvSpPr>
            <a:spLocks noGrp="1" noChangeArrowheads="1"/>
          </p:cNvSpPr>
          <p:nvPr>
            <p:ph type="title"/>
          </p:nvPr>
        </p:nvSpPr>
        <p:spPr/>
        <p:txBody>
          <a:bodyPr/>
          <a:lstStyle/>
          <a:p>
            <a:r>
              <a:rPr lang="en-US" altLang="en-US"/>
              <a:t>FPU Instruction Set</a:t>
            </a:r>
          </a:p>
        </p:txBody>
      </p:sp>
      <p:sp>
        <p:nvSpPr>
          <p:cNvPr id="168963" name="Rectangle 3"/>
          <p:cNvSpPr>
            <a:spLocks noGrp="1" noChangeArrowheads="1"/>
          </p:cNvSpPr>
          <p:nvPr>
            <p:ph type="body" idx="1"/>
          </p:nvPr>
        </p:nvSpPr>
        <p:spPr>
          <a:xfrm>
            <a:off x="685800" y="1143000"/>
            <a:ext cx="7772400" cy="4953000"/>
          </a:xfrm>
        </p:spPr>
        <p:txBody>
          <a:bodyPr/>
          <a:lstStyle/>
          <a:p>
            <a:r>
              <a:rPr lang="en-US" altLang="en-US" dirty="0"/>
              <a:t>Instruction mnemonics begin with letter </a:t>
            </a:r>
            <a:r>
              <a:rPr lang="en-US" altLang="en-US" dirty="0" smtClean="0"/>
              <a:t>F</a:t>
            </a:r>
          </a:p>
          <a:p>
            <a:endParaRPr lang="en-US" altLang="en-US" dirty="0"/>
          </a:p>
          <a:p>
            <a:r>
              <a:rPr lang="en-US" altLang="en-US" dirty="0"/>
              <a:t>Second letter identifies data type of memory operand</a:t>
            </a:r>
          </a:p>
          <a:p>
            <a:pPr lvl="1"/>
            <a:r>
              <a:rPr lang="en-US" altLang="en-US" dirty="0" smtClean="0"/>
              <a:t>B = </a:t>
            </a:r>
            <a:r>
              <a:rPr lang="en-US" altLang="en-US" dirty="0" err="1" smtClean="0"/>
              <a:t>bcd</a:t>
            </a:r>
            <a:r>
              <a:rPr lang="en-US" altLang="en-US" dirty="0" smtClean="0"/>
              <a:t> instruction			</a:t>
            </a:r>
            <a:r>
              <a:rPr lang="en-US" altLang="en-US" b="1" i="1" dirty="0" smtClean="0">
                <a:solidFill>
                  <a:srgbClr val="FFC000"/>
                </a:solidFill>
              </a:rPr>
              <a:t>ex: FBLD</a:t>
            </a:r>
            <a:endParaRPr lang="en-US" altLang="en-US" b="1" i="1" dirty="0">
              <a:solidFill>
                <a:srgbClr val="FFC000"/>
              </a:solidFill>
            </a:endParaRPr>
          </a:p>
          <a:p>
            <a:pPr lvl="1"/>
            <a:r>
              <a:rPr lang="en-US" altLang="en-US" dirty="0"/>
              <a:t>I </a:t>
            </a:r>
            <a:r>
              <a:rPr lang="en-US" altLang="en-US" dirty="0" smtClean="0"/>
              <a:t>= integer instruction			</a:t>
            </a:r>
            <a:r>
              <a:rPr lang="en-US" altLang="en-US" b="1" i="1" dirty="0" smtClean="0">
                <a:solidFill>
                  <a:srgbClr val="FFC000"/>
                </a:solidFill>
              </a:rPr>
              <a:t>ex: FILD</a:t>
            </a:r>
            <a:endParaRPr lang="en-US" altLang="en-US" b="1" i="1" dirty="0">
              <a:solidFill>
                <a:srgbClr val="FFC000"/>
              </a:solidFill>
            </a:endParaRPr>
          </a:p>
          <a:p>
            <a:pPr lvl="1"/>
            <a:r>
              <a:rPr lang="en-US" altLang="en-US" dirty="0"/>
              <a:t>no letter: </a:t>
            </a:r>
            <a:r>
              <a:rPr lang="en-US" altLang="en-US" dirty="0" smtClean="0"/>
              <a:t>floating point instruction	</a:t>
            </a:r>
            <a:r>
              <a:rPr lang="en-US" altLang="en-US" b="1" i="1" dirty="0" smtClean="0">
                <a:solidFill>
                  <a:srgbClr val="FFC000"/>
                </a:solidFill>
              </a:rPr>
              <a:t>ex: FLD</a:t>
            </a:r>
          </a:p>
          <a:p>
            <a:pPr lvl="1"/>
            <a:endParaRPr lang="en-US" altLang="en-US" dirty="0"/>
          </a:p>
          <a:p>
            <a:r>
              <a:rPr lang="en-US" altLang="en-US" dirty="0"/>
              <a:t>Examples</a:t>
            </a:r>
          </a:p>
          <a:p>
            <a:pPr lvl="1"/>
            <a:r>
              <a:rPr lang="en-US" altLang="en-US" dirty="0" smtClean="0"/>
              <a:t>FBLD</a:t>
            </a:r>
            <a:r>
              <a:rPr lang="en-US" altLang="en-US" dirty="0"/>
              <a:t>	load binary coded decimal</a:t>
            </a:r>
          </a:p>
          <a:p>
            <a:pPr lvl="1"/>
            <a:r>
              <a:rPr lang="en-US" altLang="en-US" dirty="0"/>
              <a:t>FISTP	store integer and pop stack</a:t>
            </a:r>
          </a:p>
          <a:p>
            <a:pPr lvl="1"/>
            <a:r>
              <a:rPr lang="en-US" altLang="en-US" dirty="0"/>
              <a:t>FMUL	multiply floating-point operands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CD30583E-DE5E-4D77-8581-E185A45F6AA5}" type="slidenum">
              <a:rPr lang="en-US" altLang="en-US"/>
              <a:pPr/>
              <a:t>32</a:t>
            </a:fld>
            <a:endParaRPr lang="en-US" altLang="en-US"/>
          </a:p>
        </p:txBody>
      </p:sp>
      <p:sp>
        <p:nvSpPr>
          <p:cNvPr id="169986" name="Rectangle 2"/>
          <p:cNvSpPr>
            <a:spLocks noGrp="1" noChangeArrowheads="1"/>
          </p:cNvSpPr>
          <p:nvPr>
            <p:ph type="title"/>
          </p:nvPr>
        </p:nvSpPr>
        <p:spPr/>
        <p:txBody>
          <a:bodyPr/>
          <a:lstStyle/>
          <a:p>
            <a:r>
              <a:rPr lang="en-US" altLang="en-US"/>
              <a:t>FPU Instruction Set</a:t>
            </a:r>
          </a:p>
        </p:txBody>
      </p:sp>
      <p:sp>
        <p:nvSpPr>
          <p:cNvPr id="169987" name="Rectangle 3"/>
          <p:cNvSpPr>
            <a:spLocks noGrp="1" noChangeArrowheads="1"/>
          </p:cNvSpPr>
          <p:nvPr>
            <p:ph type="body" idx="1"/>
          </p:nvPr>
        </p:nvSpPr>
        <p:spPr>
          <a:xfrm>
            <a:off x="685800" y="838200"/>
            <a:ext cx="7772400" cy="5486400"/>
          </a:xfrm>
        </p:spPr>
        <p:txBody>
          <a:bodyPr/>
          <a:lstStyle/>
          <a:p>
            <a:r>
              <a:rPr lang="en-US" altLang="en-US" dirty="0" smtClean="0"/>
              <a:t>Operands</a:t>
            </a:r>
          </a:p>
          <a:p>
            <a:endParaRPr lang="en-US" altLang="en-US" dirty="0"/>
          </a:p>
          <a:p>
            <a:pPr lvl="1"/>
            <a:r>
              <a:rPr lang="en-US" altLang="en-US" dirty="0"/>
              <a:t>zero, one, or </a:t>
            </a:r>
            <a:r>
              <a:rPr lang="en-US" altLang="en-US" dirty="0" smtClean="0"/>
              <a:t>two</a:t>
            </a:r>
          </a:p>
          <a:p>
            <a:pPr lvl="1"/>
            <a:endParaRPr lang="en-US" altLang="en-US" dirty="0"/>
          </a:p>
          <a:p>
            <a:pPr lvl="1"/>
            <a:r>
              <a:rPr lang="en-US" altLang="en-US" dirty="0"/>
              <a:t>no immediate </a:t>
            </a:r>
            <a:r>
              <a:rPr lang="en-US" altLang="en-US" dirty="0" smtClean="0"/>
              <a:t>operands</a:t>
            </a:r>
          </a:p>
          <a:p>
            <a:pPr lvl="1"/>
            <a:endParaRPr lang="en-US" altLang="en-US" dirty="0"/>
          </a:p>
          <a:p>
            <a:pPr lvl="1"/>
            <a:r>
              <a:rPr lang="en-US" altLang="en-US" dirty="0"/>
              <a:t>no general-purpose </a:t>
            </a:r>
            <a:r>
              <a:rPr lang="en-US" altLang="en-US" dirty="0" smtClean="0"/>
              <a:t>CPU registers </a:t>
            </a:r>
            <a:r>
              <a:rPr lang="en-US" altLang="en-US" dirty="0"/>
              <a:t>(EAX, EBX, </a:t>
            </a:r>
            <a:r>
              <a:rPr lang="en-US" altLang="en-US" dirty="0" smtClean="0"/>
              <a:t>...)</a:t>
            </a:r>
          </a:p>
          <a:p>
            <a:pPr lvl="1"/>
            <a:endParaRPr lang="en-US" altLang="en-US" dirty="0"/>
          </a:p>
          <a:p>
            <a:pPr lvl="1"/>
            <a:r>
              <a:rPr lang="en-US" altLang="en-US" dirty="0"/>
              <a:t>integers must be loaded from memory onto the stack and converted to floating-point before being used in </a:t>
            </a:r>
            <a:r>
              <a:rPr lang="en-US" altLang="en-US" dirty="0" smtClean="0"/>
              <a:t>calculations</a:t>
            </a:r>
          </a:p>
          <a:p>
            <a:pPr lvl="1"/>
            <a:endParaRPr lang="en-US" altLang="en-US" dirty="0"/>
          </a:p>
          <a:p>
            <a:pPr lvl="1"/>
            <a:r>
              <a:rPr lang="en-US" altLang="en-US" dirty="0"/>
              <a:t>if an instruction has two operands, one must be a FPU register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D592B631-A52C-43F8-BEE2-55C6277A2085}" type="slidenum">
              <a:rPr lang="en-US" altLang="en-US"/>
              <a:pPr/>
              <a:t>33</a:t>
            </a:fld>
            <a:endParaRPr lang="en-US" altLang="en-US"/>
          </a:p>
        </p:txBody>
      </p:sp>
      <p:sp>
        <p:nvSpPr>
          <p:cNvPr id="171010" name="Rectangle 2"/>
          <p:cNvSpPr>
            <a:spLocks noGrp="1" noChangeArrowheads="1"/>
          </p:cNvSpPr>
          <p:nvPr>
            <p:ph type="title"/>
          </p:nvPr>
        </p:nvSpPr>
        <p:spPr/>
        <p:txBody>
          <a:bodyPr/>
          <a:lstStyle/>
          <a:p>
            <a:r>
              <a:rPr lang="en-US" altLang="en-US" dirty="0"/>
              <a:t>FP Instruction Set</a:t>
            </a:r>
          </a:p>
        </p:txBody>
      </p:sp>
      <p:sp>
        <p:nvSpPr>
          <p:cNvPr id="171011" name="Rectangle 3"/>
          <p:cNvSpPr>
            <a:spLocks noGrp="1" noChangeArrowheads="1"/>
          </p:cNvSpPr>
          <p:nvPr>
            <p:ph type="body" idx="1"/>
          </p:nvPr>
        </p:nvSpPr>
        <p:spPr>
          <a:xfrm>
            <a:off x="685800" y="838200"/>
            <a:ext cx="7772400" cy="5486400"/>
          </a:xfrm>
        </p:spPr>
        <p:txBody>
          <a:bodyPr/>
          <a:lstStyle/>
          <a:p>
            <a:r>
              <a:rPr lang="en-US" altLang="en-US" dirty="0"/>
              <a:t>Data </a:t>
            </a:r>
            <a:r>
              <a:rPr lang="en-US" altLang="en-US" dirty="0" smtClean="0"/>
              <a:t>Types</a:t>
            </a:r>
          </a:p>
          <a:p>
            <a:endParaRPr lang="en-US" altLang="en-US" dirty="0"/>
          </a:p>
          <a:p>
            <a:endParaRPr lang="en-US" altLang="en-US" dirty="0" smtClean="0"/>
          </a:p>
          <a:p>
            <a:endParaRPr lang="en-US" altLang="en-US" dirty="0"/>
          </a:p>
          <a:p>
            <a:endParaRPr lang="en-US" altLang="en-US" dirty="0" smtClean="0"/>
          </a:p>
          <a:p>
            <a:endParaRPr lang="en-US" altLang="en-US" dirty="0"/>
          </a:p>
          <a:p>
            <a:pPr marL="0" indent="0">
              <a:buNone/>
            </a:pPr>
            <a:endParaRPr lang="en-US" altLang="en-US" dirty="0"/>
          </a:p>
          <a:p>
            <a:pPr lvl="1"/>
            <a:r>
              <a:rPr lang="en-US" altLang="en-US" dirty="0" smtClean="0">
                <a:solidFill>
                  <a:srgbClr val="FFC000"/>
                </a:solidFill>
              </a:rPr>
              <a:t>Note that QWORD and TBYTE are </a:t>
            </a:r>
            <a:r>
              <a:rPr lang="en-US" altLang="en-US" b="1" i="1" u="sng" dirty="0" smtClean="0">
                <a:solidFill>
                  <a:srgbClr val="FFC000"/>
                </a:solidFill>
              </a:rPr>
              <a:t>integer</a:t>
            </a:r>
            <a:r>
              <a:rPr lang="en-US" altLang="en-US" dirty="0" smtClean="0">
                <a:solidFill>
                  <a:srgbClr val="FFC000"/>
                </a:solidFill>
              </a:rPr>
              <a:t> data types, not real data type. </a:t>
            </a:r>
          </a:p>
          <a:p>
            <a:pPr lvl="1"/>
            <a:endParaRPr lang="en-US" altLang="en-US" dirty="0" smtClean="0">
              <a:solidFill>
                <a:srgbClr val="FFC000"/>
              </a:solidFill>
            </a:endParaRPr>
          </a:p>
          <a:p>
            <a:pPr lvl="2"/>
            <a:r>
              <a:rPr lang="en-US" altLang="en-US" dirty="0" smtClean="0">
                <a:solidFill>
                  <a:srgbClr val="FFC000"/>
                </a:solidFill>
              </a:rPr>
              <a:t>QWORD used for defining integers</a:t>
            </a:r>
          </a:p>
          <a:p>
            <a:pPr lvl="2"/>
            <a:endParaRPr lang="en-US" altLang="en-US" dirty="0" smtClean="0">
              <a:solidFill>
                <a:srgbClr val="FFC000"/>
              </a:solidFill>
            </a:endParaRPr>
          </a:p>
          <a:p>
            <a:pPr lvl="2"/>
            <a:r>
              <a:rPr lang="en-US" altLang="en-US" dirty="0" smtClean="0">
                <a:solidFill>
                  <a:srgbClr val="FFC000"/>
                </a:solidFill>
              </a:rPr>
              <a:t>TBYTE used for defining packed BCD integers</a:t>
            </a:r>
          </a:p>
        </p:txBody>
      </p:sp>
      <p:pic>
        <p:nvPicPr>
          <p:cNvPr id="171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2" y="1524000"/>
            <a:ext cx="35718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2C92A464-27CF-4851-806F-0E86FAD24457}" type="slidenum">
              <a:rPr lang="en-US" altLang="en-US" sz="1400">
                <a:solidFill>
                  <a:srgbClr val="FF9966"/>
                </a:solidFill>
              </a:rPr>
              <a:pPr/>
              <a:t>34</a:t>
            </a:fld>
            <a:endParaRPr lang="en-US" altLang="en-US" sz="1400">
              <a:solidFill>
                <a:srgbClr val="FF9966"/>
              </a:solidFill>
            </a:endParaRPr>
          </a:p>
        </p:txBody>
      </p:sp>
      <p:sp>
        <p:nvSpPr>
          <p:cNvPr id="113666" name="Rectangle 2"/>
          <p:cNvSpPr>
            <a:spLocks noGrp="1" noChangeArrowheads="1"/>
          </p:cNvSpPr>
          <p:nvPr>
            <p:ph type="title"/>
          </p:nvPr>
        </p:nvSpPr>
        <p:spPr/>
        <p:txBody>
          <a:bodyPr/>
          <a:lstStyle/>
          <a:p>
            <a:pPr>
              <a:defRPr/>
            </a:pPr>
            <a:r>
              <a:rPr lang="en-US" dirty="0" smtClean="0"/>
              <a:t>Data allocation directives</a:t>
            </a:r>
          </a:p>
        </p:txBody>
      </p:sp>
      <p:sp>
        <p:nvSpPr>
          <p:cNvPr id="23556" name="Rectangle 3"/>
          <p:cNvSpPr>
            <a:spLocks noGrp="1" noChangeArrowheads="1"/>
          </p:cNvSpPr>
          <p:nvPr>
            <p:ph type="body" idx="1"/>
          </p:nvPr>
        </p:nvSpPr>
        <p:spPr>
          <a:xfrm>
            <a:off x="152400" y="762000"/>
            <a:ext cx="8839200" cy="5943600"/>
          </a:xfrm>
        </p:spPr>
        <p:txBody>
          <a:bodyPr/>
          <a:lstStyle/>
          <a:p>
            <a:r>
              <a:rPr lang="en-US" altLang="en-US" sz="2000" dirty="0" smtClean="0">
                <a:solidFill>
                  <a:srgbClr val="FF0000"/>
                </a:solidFill>
              </a:rPr>
              <a:t>Single-Precision</a:t>
            </a:r>
            <a:r>
              <a:rPr lang="en-US" altLang="en-US" sz="2000" dirty="0" smtClean="0"/>
              <a:t>: Use the REAL4 or DD directive to allocate 32 bits of storage for a floating point number and store a value according to the IEEE-754 standard. Ex:</a:t>
            </a:r>
          </a:p>
          <a:p>
            <a:pPr lvl="2"/>
            <a:r>
              <a:rPr lang="en-US" altLang="en-US" sz="1800" dirty="0" err="1" smtClean="0"/>
              <a:t>spno</a:t>
            </a:r>
            <a:r>
              <a:rPr lang="en-US" altLang="en-US" sz="1800" dirty="0" smtClean="0"/>
              <a:t> REAL4 1.0  ; </a:t>
            </a:r>
            <a:r>
              <a:rPr lang="en-US" altLang="en-US" sz="1800" dirty="0" err="1" smtClean="0"/>
              <a:t>spno</a:t>
            </a:r>
            <a:r>
              <a:rPr lang="en-US" altLang="en-US" sz="1800" dirty="0" smtClean="0"/>
              <a:t> = 3F800000h</a:t>
            </a:r>
          </a:p>
          <a:p>
            <a:pPr lvl="2"/>
            <a:endParaRPr lang="en-US" altLang="en-US" sz="1800" dirty="0" smtClean="0"/>
          </a:p>
          <a:p>
            <a:r>
              <a:rPr lang="en-US" altLang="en-US" sz="2000" dirty="0" smtClean="0">
                <a:solidFill>
                  <a:srgbClr val="FF0000"/>
                </a:solidFill>
              </a:rPr>
              <a:t>Double-Precision</a:t>
            </a:r>
            <a:r>
              <a:rPr lang="en-US" altLang="en-US" sz="2000" dirty="0" smtClean="0"/>
              <a:t>: Use the REAL8 or QWORD or DQ directive to allocate 64 bits of storage and store a IEEE double precision value. Ex:</a:t>
            </a:r>
          </a:p>
          <a:p>
            <a:pPr lvl="2"/>
            <a:r>
              <a:rPr lang="en-US" altLang="en-US" sz="1800" dirty="0" err="1" smtClean="0"/>
              <a:t>dpno</a:t>
            </a:r>
            <a:r>
              <a:rPr lang="en-US" altLang="en-US" sz="1800" dirty="0" smtClean="0"/>
              <a:t> REAL8 1.0  ; </a:t>
            </a:r>
            <a:r>
              <a:rPr lang="en-US" altLang="en-US" sz="1800" dirty="0" err="1" smtClean="0"/>
              <a:t>dpno</a:t>
            </a:r>
            <a:r>
              <a:rPr lang="en-US" altLang="en-US" sz="1800" dirty="0" smtClean="0"/>
              <a:t> = 3FF0000000000000h</a:t>
            </a:r>
          </a:p>
          <a:p>
            <a:pPr lvl="2"/>
            <a:endParaRPr lang="en-US" altLang="en-US" sz="1800" dirty="0" smtClean="0"/>
          </a:p>
          <a:p>
            <a:r>
              <a:rPr lang="en-US" altLang="en-US" sz="2000" dirty="0" smtClean="0">
                <a:solidFill>
                  <a:srgbClr val="FF0000"/>
                </a:solidFill>
              </a:rPr>
              <a:t>Extended Double-Precision</a:t>
            </a:r>
            <a:r>
              <a:rPr lang="en-US" altLang="en-US" sz="2000" dirty="0" smtClean="0"/>
              <a:t>: Use the REAL10 or TBYTE or DT directive to allocate 80 bits (Ten bytes) of storage and store a floating point number according to Intel’s 80-bit extended precision format. Ex:</a:t>
            </a:r>
          </a:p>
          <a:p>
            <a:pPr lvl="2"/>
            <a:r>
              <a:rPr lang="en-US" altLang="en-US" sz="1800" dirty="0" err="1" smtClean="0"/>
              <a:t>epno</a:t>
            </a:r>
            <a:r>
              <a:rPr lang="en-US" altLang="en-US" sz="1800" dirty="0" smtClean="0"/>
              <a:t> REAL10 1.0  ; </a:t>
            </a:r>
            <a:r>
              <a:rPr lang="en-US" altLang="en-US" sz="1800" dirty="0" err="1" smtClean="0"/>
              <a:t>epno</a:t>
            </a:r>
            <a:r>
              <a:rPr lang="en-US" altLang="en-US" sz="1800" dirty="0" smtClean="0"/>
              <a:t> = 3FFF8000000000000000h</a:t>
            </a:r>
          </a:p>
          <a:p>
            <a:pPr lvl="2"/>
            <a:endParaRPr lang="en-US" altLang="en-US" sz="1800" dirty="0" smtClean="0"/>
          </a:p>
          <a:p>
            <a:r>
              <a:rPr lang="en-US" altLang="en-US" sz="2000" dirty="0" smtClean="0">
                <a:solidFill>
                  <a:srgbClr val="FF0000"/>
                </a:solidFill>
              </a:rPr>
              <a:t>Exercise 3</a:t>
            </a:r>
            <a:r>
              <a:rPr lang="en-US" altLang="en-US" sz="2000" dirty="0" smtClean="0"/>
              <a:t>: Explain why value 1.0 is represented as above in single precision, double precision, and extended precision. </a:t>
            </a:r>
          </a:p>
          <a:p>
            <a:endParaRPr lang="en-US" altLang="en-US" sz="2000" dirty="0" smtClean="0"/>
          </a:p>
        </p:txBody>
      </p:sp>
    </p:spTree>
    <p:extLst>
      <p:ext uri="{BB962C8B-B14F-4D97-AF65-F5344CB8AC3E}">
        <p14:creationId xmlns:p14="http://schemas.microsoft.com/office/powerpoint/2010/main" val="665919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8D3129BD-C85F-4DB5-99B4-A2BF34F8899B}" type="slidenum">
              <a:rPr lang="en-US" altLang="en-US" sz="1400">
                <a:solidFill>
                  <a:srgbClr val="FF9966"/>
                </a:solidFill>
              </a:rPr>
              <a:pPr/>
              <a:t>35</a:t>
            </a:fld>
            <a:endParaRPr lang="en-US" altLang="en-US" sz="1400">
              <a:solidFill>
                <a:srgbClr val="FF9966"/>
              </a:solidFill>
            </a:endParaRPr>
          </a:p>
        </p:txBody>
      </p:sp>
      <p:sp>
        <p:nvSpPr>
          <p:cNvPr id="84994" name="Rectangle 2"/>
          <p:cNvSpPr>
            <a:spLocks noGrp="1" noChangeArrowheads="1"/>
          </p:cNvSpPr>
          <p:nvPr>
            <p:ph type="title"/>
          </p:nvPr>
        </p:nvSpPr>
        <p:spPr/>
        <p:txBody>
          <a:bodyPr/>
          <a:lstStyle/>
          <a:p>
            <a:pPr>
              <a:defRPr/>
            </a:pPr>
            <a:r>
              <a:rPr lang="en-US" dirty="0" smtClean="0"/>
              <a:t>FPU Data Transfer Instructions</a:t>
            </a:r>
            <a:endParaRPr lang="fr-CA" dirty="0" smtClean="0"/>
          </a:p>
        </p:txBody>
      </p:sp>
      <p:sp>
        <p:nvSpPr>
          <p:cNvPr id="24580" name="Rectangle 3"/>
          <p:cNvSpPr>
            <a:spLocks noGrp="1" noChangeArrowheads="1"/>
          </p:cNvSpPr>
          <p:nvPr>
            <p:ph type="body" idx="1"/>
          </p:nvPr>
        </p:nvSpPr>
        <p:spPr>
          <a:xfrm>
            <a:off x="152400" y="762000"/>
            <a:ext cx="5600700" cy="5943600"/>
          </a:xfrm>
        </p:spPr>
        <p:txBody>
          <a:bodyPr/>
          <a:lstStyle/>
          <a:p>
            <a:pPr algn="just">
              <a:lnSpc>
                <a:spcPct val="90000"/>
              </a:lnSpc>
            </a:pPr>
            <a:r>
              <a:rPr lang="en-US" altLang="en-US" sz="2000" dirty="0" smtClean="0"/>
              <a:t>Use the </a:t>
            </a:r>
            <a:r>
              <a:rPr lang="en-US" altLang="en-US" sz="2000" dirty="0" smtClean="0">
                <a:solidFill>
                  <a:schemeClr val="bg2"/>
                </a:solidFill>
                <a:latin typeface="Courier New" pitchFamily="49" charset="0"/>
              </a:rPr>
              <a:t>FLD source</a:t>
            </a:r>
            <a:r>
              <a:rPr lang="en-US" altLang="en-US" sz="2000" dirty="0" smtClean="0"/>
              <a:t> instruction to transfer data from a memory source onto ST.</a:t>
            </a:r>
          </a:p>
          <a:p>
            <a:pPr algn="just">
              <a:lnSpc>
                <a:spcPct val="90000"/>
              </a:lnSpc>
            </a:pPr>
            <a:endParaRPr lang="en-US" altLang="en-US" sz="2000" dirty="0" smtClean="0"/>
          </a:p>
          <a:p>
            <a:pPr algn="just">
              <a:lnSpc>
                <a:spcPct val="90000"/>
              </a:lnSpc>
            </a:pPr>
            <a:r>
              <a:rPr lang="en-US" altLang="en-US" sz="2000" dirty="0" smtClean="0"/>
              <a:t>The </a:t>
            </a:r>
            <a:r>
              <a:rPr lang="en-US" altLang="en-US" sz="2000" dirty="0" err="1" smtClean="0"/>
              <a:t>mem</a:t>
            </a:r>
            <a:r>
              <a:rPr lang="en-US" altLang="en-US" sz="2000" dirty="0" smtClean="0"/>
              <a:t> operand can either be </a:t>
            </a:r>
            <a:r>
              <a:rPr lang="en-US" altLang="en-US" sz="2000" smtClean="0"/>
              <a:t>a real4, real8, real10, </a:t>
            </a:r>
            <a:r>
              <a:rPr lang="en-US" altLang="en-US" sz="2000" dirty="0" smtClean="0"/>
              <a:t>a quad word, or a ten byte.</a:t>
            </a:r>
          </a:p>
          <a:p>
            <a:pPr algn="just">
              <a:lnSpc>
                <a:spcPct val="90000"/>
              </a:lnSpc>
            </a:pPr>
            <a:endParaRPr lang="en-US" altLang="en-US" sz="2000" dirty="0" smtClean="0"/>
          </a:p>
          <a:p>
            <a:pPr algn="just">
              <a:lnSpc>
                <a:spcPct val="90000"/>
              </a:lnSpc>
            </a:pPr>
            <a:r>
              <a:rPr lang="en-US" altLang="en-US" sz="2000" dirty="0" smtClean="0"/>
              <a:t>The data is converted from the </a:t>
            </a:r>
            <a:r>
              <a:rPr lang="fr-CA" altLang="en-US" sz="2000" dirty="0" smtClean="0"/>
              <a:t>IEEE</a:t>
            </a:r>
            <a:r>
              <a:rPr lang="en-US" altLang="en-US" sz="2000" dirty="0" smtClean="0"/>
              <a:t> format to Intel’s extended precision format during the data transfer to ST.  </a:t>
            </a:r>
          </a:p>
          <a:p>
            <a:pPr algn="just">
              <a:lnSpc>
                <a:spcPct val="90000"/>
              </a:lnSpc>
            </a:pPr>
            <a:endParaRPr lang="en-US" altLang="en-US" sz="2000" dirty="0" smtClean="0"/>
          </a:p>
          <a:p>
            <a:pPr algn="just">
              <a:lnSpc>
                <a:spcPct val="90000"/>
              </a:lnSpc>
            </a:pPr>
            <a:r>
              <a:rPr lang="en-US" altLang="en-US" sz="2000" dirty="0" smtClean="0"/>
              <a:t>Example:</a:t>
            </a:r>
          </a:p>
          <a:p>
            <a:pPr lvl="2" algn="just">
              <a:lnSpc>
                <a:spcPct val="90000"/>
              </a:lnSpc>
            </a:pPr>
            <a:r>
              <a:rPr lang="en-US" altLang="en-US" sz="1800" dirty="0" smtClean="0"/>
              <a:t>.data</a:t>
            </a:r>
          </a:p>
          <a:p>
            <a:pPr lvl="2" algn="just">
              <a:lnSpc>
                <a:spcPct val="90000"/>
              </a:lnSpc>
            </a:pPr>
            <a:r>
              <a:rPr lang="en-US" altLang="en-US" sz="1800" dirty="0" smtClean="0"/>
              <a:t>  A REAL8  4.78E-7</a:t>
            </a:r>
          </a:p>
          <a:p>
            <a:pPr lvl="2" algn="just">
              <a:lnSpc>
                <a:spcPct val="90000"/>
              </a:lnSpc>
            </a:pPr>
            <a:r>
              <a:rPr lang="en-US" altLang="en-US" sz="1800" dirty="0" smtClean="0"/>
              <a:t>  B REAL10 5.6E+8</a:t>
            </a:r>
          </a:p>
          <a:p>
            <a:pPr lvl="2" algn="just">
              <a:lnSpc>
                <a:spcPct val="90000"/>
              </a:lnSpc>
            </a:pPr>
            <a:r>
              <a:rPr lang="en-US" altLang="en-US" sz="1800" dirty="0" smtClean="0"/>
              <a:t>.code</a:t>
            </a:r>
          </a:p>
          <a:p>
            <a:pPr lvl="2" algn="just">
              <a:lnSpc>
                <a:spcPct val="90000"/>
              </a:lnSpc>
            </a:pPr>
            <a:r>
              <a:rPr lang="en-US" altLang="en-US" sz="1800" dirty="0" smtClean="0"/>
              <a:t>  </a:t>
            </a:r>
            <a:r>
              <a:rPr lang="en-US" altLang="en-US" sz="1800" dirty="0" err="1" smtClean="0"/>
              <a:t>fld</a:t>
            </a:r>
            <a:r>
              <a:rPr lang="en-US" altLang="en-US" sz="1800" dirty="0" smtClean="0"/>
              <a:t> A</a:t>
            </a:r>
          </a:p>
          <a:p>
            <a:pPr lvl="2" algn="just">
              <a:lnSpc>
                <a:spcPct val="90000"/>
              </a:lnSpc>
            </a:pPr>
            <a:r>
              <a:rPr lang="en-US" altLang="en-US" sz="1800" dirty="0" smtClean="0"/>
              <a:t>  </a:t>
            </a:r>
            <a:r>
              <a:rPr lang="en-US" altLang="en-US" sz="1800" dirty="0" err="1" smtClean="0"/>
              <a:t>fld</a:t>
            </a:r>
            <a:r>
              <a:rPr lang="en-US" altLang="en-US" sz="1800" dirty="0" smtClean="0"/>
              <a:t> B</a:t>
            </a:r>
          </a:p>
        </p:txBody>
      </p:sp>
      <p:sp>
        <p:nvSpPr>
          <p:cNvPr id="24581" name="Rectangle 4"/>
          <p:cNvSpPr>
            <a:spLocks noChangeArrowheads="1"/>
          </p:cNvSpPr>
          <p:nvPr/>
        </p:nvSpPr>
        <p:spPr bwMode="auto">
          <a:xfrm>
            <a:off x="6553200" y="2971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82" name="Rectangle 5"/>
          <p:cNvSpPr>
            <a:spLocks noChangeArrowheads="1"/>
          </p:cNvSpPr>
          <p:nvPr/>
        </p:nvSpPr>
        <p:spPr bwMode="auto">
          <a:xfrm>
            <a:off x="6553200" y="3352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83" name="Rectangle 6"/>
          <p:cNvSpPr>
            <a:spLocks noChangeArrowheads="1"/>
          </p:cNvSpPr>
          <p:nvPr/>
        </p:nvSpPr>
        <p:spPr bwMode="auto">
          <a:xfrm>
            <a:off x="6553200" y="3733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84" name="Rectangle 7"/>
          <p:cNvSpPr>
            <a:spLocks noChangeArrowheads="1"/>
          </p:cNvSpPr>
          <p:nvPr/>
        </p:nvSpPr>
        <p:spPr bwMode="auto">
          <a:xfrm>
            <a:off x="6553200" y="3733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85" name="Rectangle 8"/>
          <p:cNvSpPr>
            <a:spLocks noChangeArrowheads="1"/>
          </p:cNvSpPr>
          <p:nvPr/>
        </p:nvSpPr>
        <p:spPr bwMode="auto">
          <a:xfrm>
            <a:off x="6553200" y="4114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86" name="Rectangle 9"/>
          <p:cNvSpPr>
            <a:spLocks noChangeArrowheads="1"/>
          </p:cNvSpPr>
          <p:nvPr/>
        </p:nvSpPr>
        <p:spPr bwMode="auto">
          <a:xfrm>
            <a:off x="6553200" y="4495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87" name="Rectangle 10"/>
          <p:cNvSpPr>
            <a:spLocks noChangeArrowheads="1"/>
          </p:cNvSpPr>
          <p:nvPr/>
        </p:nvSpPr>
        <p:spPr bwMode="auto">
          <a:xfrm>
            <a:off x="6553200" y="4876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88" name="Rectangle 11"/>
          <p:cNvSpPr>
            <a:spLocks noChangeArrowheads="1"/>
          </p:cNvSpPr>
          <p:nvPr/>
        </p:nvSpPr>
        <p:spPr bwMode="auto">
          <a:xfrm>
            <a:off x="6553200" y="5257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89" name="Rectangle 12"/>
          <p:cNvSpPr>
            <a:spLocks noChangeArrowheads="1"/>
          </p:cNvSpPr>
          <p:nvPr/>
        </p:nvSpPr>
        <p:spPr bwMode="auto">
          <a:xfrm>
            <a:off x="6553200" y="56388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4590" name="Text Box 18"/>
          <p:cNvSpPr txBox="1">
            <a:spLocks noChangeArrowheads="1"/>
          </p:cNvSpPr>
          <p:nvPr/>
        </p:nvSpPr>
        <p:spPr bwMode="auto">
          <a:xfrm>
            <a:off x="5867400" y="2971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24591" name="Text Box 19"/>
          <p:cNvSpPr txBox="1">
            <a:spLocks noChangeArrowheads="1"/>
          </p:cNvSpPr>
          <p:nvPr/>
        </p:nvSpPr>
        <p:spPr bwMode="auto">
          <a:xfrm>
            <a:off x="5867400" y="3352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24592" name="Text Box 20"/>
          <p:cNvSpPr txBox="1">
            <a:spLocks noChangeArrowheads="1"/>
          </p:cNvSpPr>
          <p:nvPr/>
        </p:nvSpPr>
        <p:spPr bwMode="auto">
          <a:xfrm>
            <a:off x="5867400" y="3733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24593" name="Text Box 21"/>
          <p:cNvSpPr txBox="1">
            <a:spLocks noChangeArrowheads="1"/>
          </p:cNvSpPr>
          <p:nvPr/>
        </p:nvSpPr>
        <p:spPr bwMode="auto">
          <a:xfrm>
            <a:off x="5867400" y="4114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ST(3)</a:t>
            </a:r>
          </a:p>
        </p:txBody>
      </p:sp>
      <p:sp>
        <p:nvSpPr>
          <p:cNvPr id="24594" name="Text Box 22"/>
          <p:cNvSpPr txBox="1">
            <a:spLocks noChangeArrowheads="1"/>
          </p:cNvSpPr>
          <p:nvPr/>
        </p:nvSpPr>
        <p:spPr bwMode="auto">
          <a:xfrm>
            <a:off x="5867400" y="4495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ST(4)</a:t>
            </a:r>
          </a:p>
        </p:txBody>
      </p:sp>
      <p:sp>
        <p:nvSpPr>
          <p:cNvPr id="24595" name="Text Box 23"/>
          <p:cNvSpPr txBox="1">
            <a:spLocks noChangeArrowheads="1"/>
          </p:cNvSpPr>
          <p:nvPr/>
        </p:nvSpPr>
        <p:spPr bwMode="auto">
          <a:xfrm>
            <a:off x="5867400" y="4876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ST(5)</a:t>
            </a:r>
          </a:p>
        </p:txBody>
      </p:sp>
      <p:sp>
        <p:nvSpPr>
          <p:cNvPr id="24596" name="Text Box 24"/>
          <p:cNvSpPr txBox="1">
            <a:spLocks noChangeArrowheads="1"/>
          </p:cNvSpPr>
          <p:nvPr/>
        </p:nvSpPr>
        <p:spPr bwMode="auto">
          <a:xfrm>
            <a:off x="5867400" y="5257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ST(6)</a:t>
            </a:r>
          </a:p>
        </p:txBody>
      </p:sp>
      <p:sp>
        <p:nvSpPr>
          <p:cNvPr id="24597" name="Text Box 25"/>
          <p:cNvSpPr txBox="1">
            <a:spLocks noChangeArrowheads="1"/>
          </p:cNvSpPr>
          <p:nvPr/>
        </p:nvSpPr>
        <p:spPr bwMode="auto">
          <a:xfrm>
            <a:off x="5867400" y="5638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ST(7)</a:t>
            </a:r>
          </a:p>
        </p:txBody>
      </p:sp>
      <p:sp>
        <p:nvSpPr>
          <p:cNvPr id="24598" name="Text Box 26"/>
          <p:cNvSpPr txBox="1">
            <a:spLocks noChangeArrowheads="1"/>
          </p:cNvSpPr>
          <p:nvPr/>
        </p:nvSpPr>
        <p:spPr bwMode="auto">
          <a:xfrm>
            <a:off x="6629400" y="2133600"/>
            <a:ext cx="2081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The FPU stack after</a:t>
            </a:r>
          </a:p>
          <a:p>
            <a:pPr eaLnBrk="0" hangingPunct="0"/>
            <a:r>
              <a:rPr lang="en-US" altLang="en-US" sz="1600" b="1" smtClean="0">
                <a:solidFill>
                  <a:srgbClr val="010000"/>
                </a:solidFill>
              </a:rPr>
              <a:t>loading A and B</a:t>
            </a:r>
          </a:p>
        </p:txBody>
      </p:sp>
      <p:sp>
        <p:nvSpPr>
          <p:cNvPr id="24599" name="Text Box 27"/>
          <p:cNvSpPr txBox="1">
            <a:spLocks noChangeArrowheads="1"/>
          </p:cNvSpPr>
          <p:nvPr/>
        </p:nvSpPr>
        <p:spPr bwMode="auto">
          <a:xfrm>
            <a:off x="6629400" y="3429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24600" name="Text Box 28"/>
          <p:cNvSpPr txBox="1">
            <a:spLocks noChangeArrowheads="1"/>
          </p:cNvSpPr>
          <p:nvPr/>
        </p:nvSpPr>
        <p:spPr bwMode="auto">
          <a:xfrm>
            <a:off x="6629400" y="3048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Tree>
    <p:extLst>
      <p:ext uri="{BB962C8B-B14F-4D97-AF65-F5344CB8AC3E}">
        <p14:creationId xmlns:p14="http://schemas.microsoft.com/office/powerpoint/2010/main" val="2096268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BB026461-037C-4695-943A-F231844CAE45}" type="slidenum">
              <a:rPr lang="en-US" altLang="en-US" sz="1400">
                <a:solidFill>
                  <a:srgbClr val="FF9966"/>
                </a:solidFill>
              </a:rPr>
              <a:pPr/>
              <a:t>36</a:t>
            </a:fld>
            <a:endParaRPr lang="en-US" altLang="en-US" sz="1400">
              <a:solidFill>
                <a:srgbClr val="FF9966"/>
              </a:solidFill>
            </a:endParaRPr>
          </a:p>
        </p:txBody>
      </p:sp>
      <p:sp>
        <p:nvSpPr>
          <p:cNvPr id="86018" name="Rectangle 2"/>
          <p:cNvSpPr>
            <a:spLocks noGrp="1" noChangeArrowheads="1"/>
          </p:cNvSpPr>
          <p:nvPr>
            <p:ph type="title"/>
          </p:nvPr>
        </p:nvSpPr>
        <p:spPr/>
        <p:txBody>
          <a:bodyPr/>
          <a:lstStyle/>
          <a:p>
            <a:pPr>
              <a:defRPr/>
            </a:pPr>
            <a:r>
              <a:rPr lang="en-US" smtClean="0"/>
              <a:t>Data Transfer Instructions (cont.)</a:t>
            </a:r>
          </a:p>
        </p:txBody>
      </p:sp>
      <p:sp>
        <p:nvSpPr>
          <p:cNvPr id="25604" name="Rectangle 3"/>
          <p:cNvSpPr>
            <a:spLocks noGrp="1" noChangeArrowheads="1"/>
          </p:cNvSpPr>
          <p:nvPr>
            <p:ph type="body" idx="1"/>
          </p:nvPr>
        </p:nvSpPr>
        <p:spPr>
          <a:xfrm>
            <a:off x="152400" y="838200"/>
            <a:ext cx="8839200" cy="2514600"/>
          </a:xfrm>
        </p:spPr>
        <p:txBody>
          <a:bodyPr/>
          <a:lstStyle/>
          <a:p>
            <a:pPr algn="just"/>
            <a:r>
              <a:rPr lang="en-US" altLang="en-US" sz="2000" dirty="0" smtClean="0"/>
              <a:t>ST(n) can be used as an operand of FLD. </a:t>
            </a:r>
          </a:p>
          <a:p>
            <a:pPr lvl="1" algn="just"/>
            <a:r>
              <a:rPr lang="en-US" altLang="en-US" sz="2000" dirty="0" smtClean="0"/>
              <a:t>A CPU register cannot be an operand of FLD</a:t>
            </a:r>
          </a:p>
          <a:p>
            <a:pPr lvl="1" algn="just"/>
            <a:endParaRPr lang="en-US" altLang="en-US" sz="2000" dirty="0" smtClean="0"/>
          </a:p>
          <a:p>
            <a:pPr algn="just"/>
            <a:r>
              <a:rPr lang="en-US" altLang="en-US" sz="2000" dirty="0" smtClean="0"/>
              <a:t>In that case FLD ST(n) copies the content of ST(n) onto ST.</a:t>
            </a:r>
          </a:p>
          <a:p>
            <a:pPr algn="just"/>
            <a:endParaRPr lang="en-US" altLang="en-US" sz="2000" dirty="0" smtClean="0"/>
          </a:p>
          <a:p>
            <a:pPr algn="just"/>
            <a:r>
              <a:rPr lang="en-US" altLang="en-US" sz="2000" dirty="0" smtClean="0"/>
              <a:t>Example: If we now execute </a:t>
            </a:r>
            <a:r>
              <a:rPr lang="en-US" altLang="en-US" sz="2000" dirty="0" smtClean="0">
                <a:solidFill>
                  <a:srgbClr val="FF0000"/>
                </a:solidFill>
              </a:rPr>
              <a:t>FLD ST(1) </a:t>
            </a:r>
            <a:r>
              <a:rPr lang="en-US" altLang="en-US" sz="2000" dirty="0" smtClean="0"/>
              <a:t>after the previous instructions. We get the following FPU stack: </a:t>
            </a:r>
          </a:p>
        </p:txBody>
      </p:sp>
      <p:sp>
        <p:nvSpPr>
          <p:cNvPr id="25605" name="Rectangle 4"/>
          <p:cNvSpPr>
            <a:spLocks noChangeArrowheads="1"/>
          </p:cNvSpPr>
          <p:nvPr/>
        </p:nvSpPr>
        <p:spPr bwMode="auto">
          <a:xfrm>
            <a:off x="4191000" y="3581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06" name="Rectangle 5"/>
          <p:cNvSpPr>
            <a:spLocks noChangeArrowheads="1"/>
          </p:cNvSpPr>
          <p:nvPr/>
        </p:nvSpPr>
        <p:spPr bwMode="auto">
          <a:xfrm>
            <a:off x="4191000" y="3962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07" name="Rectangle 6"/>
          <p:cNvSpPr>
            <a:spLocks noChangeArrowheads="1"/>
          </p:cNvSpPr>
          <p:nvPr/>
        </p:nvSpPr>
        <p:spPr bwMode="auto">
          <a:xfrm>
            <a:off x="4191000" y="4343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08" name="Rectangle 7"/>
          <p:cNvSpPr>
            <a:spLocks noChangeArrowheads="1"/>
          </p:cNvSpPr>
          <p:nvPr/>
        </p:nvSpPr>
        <p:spPr bwMode="auto">
          <a:xfrm>
            <a:off x="4191000" y="4343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09" name="Rectangle 8"/>
          <p:cNvSpPr>
            <a:spLocks noChangeArrowheads="1"/>
          </p:cNvSpPr>
          <p:nvPr/>
        </p:nvSpPr>
        <p:spPr bwMode="auto">
          <a:xfrm>
            <a:off x="4191000" y="4724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10" name="Rectangle 9"/>
          <p:cNvSpPr>
            <a:spLocks noChangeArrowheads="1"/>
          </p:cNvSpPr>
          <p:nvPr/>
        </p:nvSpPr>
        <p:spPr bwMode="auto">
          <a:xfrm>
            <a:off x="4191000" y="5105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11" name="Rectangle 10"/>
          <p:cNvSpPr>
            <a:spLocks noChangeArrowheads="1"/>
          </p:cNvSpPr>
          <p:nvPr/>
        </p:nvSpPr>
        <p:spPr bwMode="auto">
          <a:xfrm>
            <a:off x="4191000" y="5486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12" name="Rectangle 11"/>
          <p:cNvSpPr>
            <a:spLocks noChangeArrowheads="1"/>
          </p:cNvSpPr>
          <p:nvPr/>
        </p:nvSpPr>
        <p:spPr bwMode="auto">
          <a:xfrm>
            <a:off x="4191000" y="5867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13" name="Rectangle 12"/>
          <p:cNvSpPr>
            <a:spLocks noChangeArrowheads="1"/>
          </p:cNvSpPr>
          <p:nvPr/>
        </p:nvSpPr>
        <p:spPr bwMode="auto">
          <a:xfrm>
            <a:off x="4191000" y="6248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5614" name="Text Box 13"/>
          <p:cNvSpPr txBox="1">
            <a:spLocks noChangeArrowheads="1"/>
          </p:cNvSpPr>
          <p:nvPr/>
        </p:nvSpPr>
        <p:spPr bwMode="auto">
          <a:xfrm>
            <a:off x="3505200" y="3581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25615" name="Text Box 14"/>
          <p:cNvSpPr txBox="1">
            <a:spLocks noChangeArrowheads="1"/>
          </p:cNvSpPr>
          <p:nvPr/>
        </p:nvSpPr>
        <p:spPr bwMode="auto">
          <a:xfrm>
            <a:off x="3505200" y="3962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25616" name="Text Box 15"/>
          <p:cNvSpPr txBox="1">
            <a:spLocks noChangeArrowheads="1"/>
          </p:cNvSpPr>
          <p:nvPr/>
        </p:nvSpPr>
        <p:spPr bwMode="auto">
          <a:xfrm>
            <a:off x="3505200" y="4343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25617" name="Text Box 16"/>
          <p:cNvSpPr txBox="1">
            <a:spLocks noChangeArrowheads="1"/>
          </p:cNvSpPr>
          <p:nvPr/>
        </p:nvSpPr>
        <p:spPr bwMode="auto">
          <a:xfrm>
            <a:off x="3505200" y="4724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ST(3)</a:t>
            </a:r>
          </a:p>
        </p:txBody>
      </p:sp>
      <p:sp>
        <p:nvSpPr>
          <p:cNvPr id="25618" name="Text Box 17"/>
          <p:cNvSpPr txBox="1">
            <a:spLocks noChangeArrowheads="1"/>
          </p:cNvSpPr>
          <p:nvPr/>
        </p:nvSpPr>
        <p:spPr bwMode="auto">
          <a:xfrm>
            <a:off x="3505200" y="5105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ST(4)</a:t>
            </a:r>
          </a:p>
        </p:txBody>
      </p:sp>
      <p:sp>
        <p:nvSpPr>
          <p:cNvPr id="25619" name="Text Box 18"/>
          <p:cNvSpPr txBox="1">
            <a:spLocks noChangeArrowheads="1"/>
          </p:cNvSpPr>
          <p:nvPr/>
        </p:nvSpPr>
        <p:spPr bwMode="auto">
          <a:xfrm>
            <a:off x="3505200" y="5486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ST(5)</a:t>
            </a:r>
          </a:p>
        </p:txBody>
      </p:sp>
      <p:sp>
        <p:nvSpPr>
          <p:cNvPr id="25620" name="Text Box 19"/>
          <p:cNvSpPr txBox="1">
            <a:spLocks noChangeArrowheads="1"/>
          </p:cNvSpPr>
          <p:nvPr/>
        </p:nvSpPr>
        <p:spPr bwMode="auto">
          <a:xfrm>
            <a:off x="3505200" y="5867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ST(6)</a:t>
            </a:r>
          </a:p>
        </p:txBody>
      </p:sp>
      <p:sp>
        <p:nvSpPr>
          <p:cNvPr id="25621" name="Text Box 20"/>
          <p:cNvSpPr txBox="1">
            <a:spLocks noChangeArrowheads="1"/>
          </p:cNvSpPr>
          <p:nvPr/>
        </p:nvSpPr>
        <p:spPr bwMode="auto">
          <a:xfrm>
            <a:off x="3505200" y="6248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ST(7)</a:t>
            </a:r>
          </a:p>
        </p:txBody>
      </p:sp>
      <p:sp>
        <p:nvSpPr>
          <p:cNvPr id="25622" name="Text Box 21"/>
          <p:cNvSpPr txBox="1">
            <a:spLocks noChangeArrowheads="1"/>
          </p:cNvSpPr>
          <p:nvPr/>
        </p:nvSpPr>
        <p:spPr bwMode="auto">
          <a:xfrm>
            <a:off x="4267200" y="4419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25623" name="Text Box 22"/>
          <p:cNvSpPr txBox="1">
            <a:spLocks noChangeArrowheads="1"/>
          </p:cNvSpPr>
          <p:nvPr/>
        </p:nvSpPr>
        <p:spPr bwMode="auto">
          <a:xfrm>
            <a:off x="4267200" y="4038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25624" name="Text Box 42"/>
          <p:cNvSpPr txBox="1">
            <a:spLocks noChangeArrowheads="1"/>
          </p:cNvSpPr>
          <p:nvPr/>
        </p:nvSpPr>
        <p:spPr bwMode="auto">
          <a:xfrm>
            <a:off x="4267200" y="3657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Tree>
    <p:extLst>
      <p:ext uri="{BB962C8B-B14F-4D97-AF65-F5344CB8AC3E}">
        <p14:creationId xmlns:p14="http://schemas.microsoft.com/office/powerpoint/2010/main" val="1940964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5705B094-DAA2-4829-84EE-6C6372595BDA}" type="slidenum">
              <a:rPr lang="en-US" altLang="en-US"/>
              <a:pPr/>
              <a:t>37</a:t>
            </a:fld>
            <a:endParaRPr lang="en-US" altLang="en-US"/>
          </a:p>
        </p:txBody>
      </p:sp>
      <p:sp>
        <p:nvSpPr>
          <p:cNvPr id="172034" name="Rectangle 2"/>
          <p:cNvSpPr>
            <a:spLocks noGrp="1" noChangeArrowheads="1"/>
          </p:cNvSpPr>
          <p:nvPr>
            <p:ph type="title"/>
          </p:nvPr>
        </p:nvSpPr>
        <p:spPr/>
        <p:txBody>
          <a:bodyPr/>
          <a:lstStyle/>
          <a:p>
            <a:r>
              <a:rPr lang="en-US" altLang="en-US"/>
              <a:t>Load Floating-Point Value</a:t>
            </a:r>
          </a:p>
        </p:txBody>
      </p:sp>
      <p:sp>
        <p:nvSpPr>
          <p:cNvPr id="172035" name="Rectangle 3"/>
          <p:cNvSpPr>
            <a:spLocks noGrp="1" noChangeArrowheads="1"/>
          </p:cNvSpPr>
          <p:nvPr>
            <p:ph type="body" idx="1"/>
          </p:nvPr>
        </p:nvSpPr>
        <p:spPr>
          <a:xfrm>
            <a:off x="685800" y="1143000"/>
            <a:ext cx="7772400" cy="5181600"/>
          </a:xfrm>
        </p:spPr>
        <p:txBody>
          <a:bodyPr/>
          <a:lstStyle/>
          <a:p>
            <a:r>
              <a:rPr lang="en-US" altLang="en-US" dirty="0"/>
              <a:t>FLD</a:t>
            </a:r>
          </a:p>
          <a:p>
            <a:r>
              <a:rPr lang="en-US" altLang="en-US" dirty="0"/>
              <a:t>copies floating point operand from memory into the top of the FPU stack, ST(0)</a:t>
            </a:r>
          </a:p>
          <a:p>
            <a:endParaRPr lang="en-US" altLang="en-US" dirty="0"/>
          </a:p>
          <a:p>
            <a:endParaRPr lang="en-US" altLang="en-US" dirty="0"/>
          </a:p>
          <a:p>
            <a:r>
              <a:rPr lang="en-US" altLang="en-US" dirty="0" smtClean="0"/>
              <a:t>Example</a:t>
            </a:r>
          </a:p>
          <a:p>
            <a:endParaRPr lang="en-US" altLang="en-US" dirty="0"/>
          </a:p>
          <a:p>
            <a:endParaRPr lang="en-US" altLang="en-US" dirty="0" smtClean="0"/>
          </a:p>
          <a:p>
            <a:endParaRPr lang="en-US" altLang="en-US" dirty="0"/>
          </a:p>
          <a:p>
            <a:r>
              <a:rPr lang="en-US" altLang="en-US" dirty="0" smtClean="0">
                <a:solidFill>
                  <a:srgbClr val="FFC000"/>
                </a:solidFill>
              </a:rPr>
              <a:t>Use</a:t>
            </a:r>
          </a:p>
          <a:p>
            <a:pPr lvl="1"/>
            <a:r>
              <a:rPr lang="en-US" altLang="en-US" dirty="0" smtClean="0">
                <a:solidFill>
                  <a:srgbClr val="FFC000"/>
                </a:solidFill>
              </a:rPr>
              <a:t>F</a:t>
            </a:r>
            <a:r>
              <a:rPr lang="en-US" altLang="en-US" b="1" u="sng" dirty="0" smtClean="0">
                <a:solidFill>
                  <a:srgbClr val="FFC000"/>
                </a:solidFill>
              </a:rPr>
              <a:t>I</a:t>
            </a:r>
            <a:r>
              <a:rPr lang="en-US" altLang="en-US" dirty="0" smtClean="0">
                <a:solidFill>
                  <a:srgbClr val="FFC000"/>
                </a:solidFill>
              </a:rPr>
              <a:t>LD for loading integers</a:t>
            </a:r>
          </a:p>
          <a:p>
            <a:pPr lvl="1"/>
            <a:r>
              <a:rPr lang="en-US" altLang="en-US" dirty="0" smtClean="0">
                <a:solidFill>
                  <a:srgbClr val="FFC000"/>
                </a:solidFill>
              </a:rPr>
              <a:t>F</a:t>
            </a:r>
            <a:r>
              <a:rPr lang="en-US" altLang="en-US" b="1" u="sng" dirty="0" smtClean="0">
                <a:solidFill>
                  <a:srgbClr val="FFC000"/>
                </a:solidFill>
              </a:rPr>
              <a:t>B</a:t>
            </a:r>
            <a:r>
              <a:rPr lang="en-US" altLang="en-US" dirty="0" smtClean="0">
                <a:solidFill>
                  <a:srgbClr val="FFC000"/>
                </a:solidFill>
              </a:rPr>
              <a:t>LD for loading BCD integers</a:t>
            </a:r>
            <a:endParaRPr lang="en-US" altLang="en-US" dirty="0">
              <a:solidFill>
                <a:srgbClr val="FFC000"/>
              </a:solidFill>
            </a:endParaRPr>
          </a:p>
          <a:p>
            <a:pPr lvl="1"/>
            <a:endParaRPr lang="en-US" altLang="en-US" dirty="0"/>
          </a:p>
        </p:txBody>
      </p:sp>
      <p:pic>
        <p:nvPicPr>
          <p:cNvPr id="172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09800"/>
            <a:ext cx="12954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0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86200"/>
            <a:ext cx="59531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2B68A34D-2541-44D3-B17E-09310FBBAEDD}" type="slidenum">
              <a:rPr lang="en-US" altLang="en-US" sz="1400">
                <a:solidFill>
                  <a:srgbClr val="FF9966"/>
                </a:solidFill>
              </a:rPr>
              <a:pPr/>
              <a:t>38</a:t>
            </a:fld>
            <a:endParaRPr lang="en-US" altLang="en-US" sz="1400">
              <a:solidFill>
                <a:srgbClr val="FF9966"/>
              </a:solidFill>
            </a:endParaRPr>
          </a:p>
        </p:txBody>
      </p:sp>
      <p:sp>
        <p:nvSpPr>
          <p:cNvPr id="88066" name="Rectangle 2"/>
          <p:cNvSpPr>
            <a:spLocks noGrp="1" noChangeArrowheads="1"/>
          </p:cNvSpPr>
          <p:nvPr>
            <p:ph type="title"/>
          </p:nvPr>
        </p:nvSpPr>
        <p:spPr/>
        <p:txBody>
          <a:bodyPr/>
          <a:lstStyle/>
          <a:p>
            <a:pPr>
              <a:defRPr/>
            </a:pPr>
            <a:r>
              <a:rPr lang="en-US" dirty="0" smtClean="0"/>
              <a:t>Data Transfer Instructions (cont.)</a:t>
            </a:r>
          </a:p>
        </p:txBody>
      </p:sp>
      <p:sp>
        <p:nvSpPr>
          <p:cNvPr id="26628" name="Rectangle 3"/>
          <p:cNvSpPr>
            <a:spLocks noGrp="1" noChangeArrowheads="1"/>
          </p:cNvSpPr>
          <p:nvPr>
            <p:ph type="body" sz="half" idx="1"/>
          </p:nvPr>
        </p:nvSpPr>
        <p:spPr>
          <a:xfrm>
            <a:off x="152400" y="762000"/>
            <a:ext cx="4743450" cy="5943600"/>
          </a:xfrm>
        </p:spPr>
        <p:txBody>
          <a:bodyPr/>
          <a:lstStyle/>
          <a:p>
            <a:pPr algn="just"/>
            <a:r>
              <a:rPr lang="en-US" altLang="en-US" sz="1800" dirty="0" smtClean="0"/>
              <a:t>The </a:t>
            </a:r>
            <a:r>
              <a:rPr lang="en-US" altLang="en-US" sz="1800" dirty="0" smtClean="0">
                <a:solidFill>
                  <a:schemeClr val="bg2"/>
                </a:solidFill>
                <a:latin typeface="Courier New" pitchFamily="49" charset="0"/>
              </a:rPr>
              <a:t>FST destination</a:t>
            </a:r>
            <a:r>
              <a:rPr lang="en-US" altLang="en-US" sz="1800" dirty="0" smtClean="0"/>
              <a:t> instruction can be used to transfer data from ST to a memory destination.</a:t>
            </a:r>
          </a:p>
          <a:p>
            <a:pPr marL="457200" lvl="1" indent="0" algn="just">
              <a:buNone/>
            </a:pPr>
            <a:endParaRPr lang="en-US" altLang="en-US" sz="1800" dirty="0"/>
          </a:p>
          <a:p>
            <a:pPr lvl="1" algn="just"/>
            <a:r>
              <a:rPr lang="en-US" altLang="en-US" sz="1800" dirty="0" smtClean="0"/>
              <a:t>The </a:t>
            </a:r>
            <a:r>
              <a:rPr lang="en-US" altLang="en-US" sz="1800" dirty="0" err="1" smtClean="0"/>
              <a:t>mem</a:t>
            </a:r>
            <a:r>
              <a:rPr lang="en-US" altLang="en-US" sz="1800" dirty="0" smtClean="0"/>
              <a:t> operand can either be 32 bits, 64 bits, or 80 bits.</a:t>
            </a:r>
          </a:p>
          <a:p>
            <a:pPr marL="457200" lvl="1" indent="0" algn="just"/>
            <a:endParaRPr lang="en-US" altLang="en-US" sz="1800" dirty="0" smtClean="0"/>
          </a:p>
          <a:p>
            <a:pPr algn="just"/>
            <a:r>
              <a:rPr lang="en-US" altLang="en-US" sz="1800" dirty="0" smtClean="0">
                <a:solidFill>
                  <a:schemeClr val="folHlink"/>
                </a:solidFill>
              </a:rPr>
              <a:t>The CPU and FPU are executing concurrently</a:t>
            </a:r>
          </a:p>
          <a:p>
            <a:pPr algn="just"/>
            <a:endParaRPr lang="en-US" altLang="en-US" sz="1800" dirty="0" smtClean="0">
              <a:solidFill>
                <a:schemeClr val="folHlink"/>
              </a:solidFill>
            </a:endParaRPr>
          </a:p>
          <a:p>
            <a:pPr lvl="1" algn="just"/>
            <a:r>
              <a:rPr lang="en-US" altLang="en-US" sz="1800" dirty="0" smtClean="0"/>
              <a:t>This is why we normally cannot directly transfer data between CPU registers and FPU registers</a:t>
            </a:r>
          </a:p>
          <a:p>
            <a:pPr lvl="1" algn="just"/>
            <a:endParaRPr lang="en-US" altLang="en-US" sz="1800" dirty="0" smtClean="0"/>
          </a:p>
          <a:p>
            <a:pPr lvl="1" algn="just"/>
            <a:r>
              <a:rPr lang="en-US" altLang="en-US" sz="1800" dirty="0" smtClean="0"/>
              <a:t>When the FPU transfers data onto memory that is to be manipulated by the CPU, we should instruct the CPU to wait that the FPU completes the data transfer. </a:t>
            </a:r>
          </a:p>
        </p:txBody>
      </p:sp>
      <p:sp>
        <p:nvSpPr>
          <p:cNvPr id="26629" name="Rectangle 4"/>
          <p:cNvSpPr>
            <a:spLocks noGrp="1" noChangeArrowheads="1"/>
          </p:cNvSpPr>
          <p:nvPr>
            <p:ph type="body" sz="half" idx="2"/>
          </p:nvPr>
        </p:nvSpPr>
        <p:spPr>
          <a:xfrm>
            <a:off x="5029200" y="838200"/>
            <a:ext cx="3867150" cy="5867400"/>
          </a:xfrm>
          <a:solidFill>
            <a:schemeClr val="accent2"/>
          </a:solidFill>
        </p:spPr>
        <p:txBody>
          <a:bodyPr/>
          <a:lstStyle/>
          <a:p>
            <a:pPr algn="just"/>
            <a:r>
              <a:rPr lang="en-US" altLang="en-US" sz="1800" dirty="0" smtClean="0"/>
              <a:t>Example:</a:t>
            </a:r>
          </a:p>
          <a:p>
            <a:pPr marL="914400" lvl="2" indent="0" algn="just"/>
            <a:r>
              <a:rPr lang="en-US" altLang="en-US" sz="1600" dirty="0" smtClean="0"/>
              <a:t>.data</a:t>
            </a:r>
          </a:p>
          <a:p>
            <a:pPr marL="914400" lvl="2" indent="0" algn="just"/>
            <a:r>
              <a:rPr lang="en-US" altLang="en-US" sz="1600" dirty="0" smtClean="0"/>
              <a:t>   float1 REAL4 1.75</a:t>
            </a:r>
          </a:p>
          <a:p>
            <a:pPr marL="914400" lvl="2" indent="0" algn="just"/>
            <a:r>
              <a:rPr lang="en-US" altLang="en-US" sz="1600" dirty="0" smtClean="0"/>
              <a:t>   result DWORD ?</a:t>
            </a:r>
          </a:p>
          <a:p>
            <a:pPr marL="914400" lvl="2" indent="0" algn="just"/>
            <a:r>
              <a:rPr lang="en-US" altLang="en-US" sz="1600" dirty="0" smtClean="0"/>
              <a:t>.code</a:t>
            </a:r>
          </a:p>
          <a:p>
            <a:pPr marL="914400" lvl="2" indent="0" algn="just"/>
            <a:r>
              <a:rPr lang="en-US" altLang="en-US" sz="1600" dirty="0" smtClean="0"/>
              <a:t>   </a:t>
            </a:r>
            <a:r>
              <a:rPr lang="en-US" altLang="en-US" sz="1600" dirty="0" err="1" smtClean="0"/>
              <a:t>fld</a:t>
            </a:r>
            <a:r>
              <a:rPr lang="en-US" altLang="en-US" sz="1600" dirty="0" smtClean="0"/>
              <a:t> float1</a:t>
            </a:r>
          </a:p>
          <a:p>
            <a:pPr marL="914400" lvl="2" indent="0" algn="just"/>
            <a:r>
              <a:rPr lang="en-US" altLang="en-US" sz="1600" dirty="0" smtClean="0"/>
              <a:t>   ...FPU inst...</a:t>
            </a:r>
          </a:p>
          <a:p>
            <a:pPr marL="914400" lvl="2" indent="0" algn="just"/>
            <a:r>
              <a:rPr lang="en-US" altLang="en-US" sz="1600" dirty="0" smtClean="0"/>
              <a:t>   fist result</a:t>
            </a:r>
          </a:p>
          <a:p>
            <a:pPr marL="914400" lvl="2" indent="0" algn="just"/>
            <a:r>
              <a:rPr lang="en-US" altLang="en-US" sz="1600" dirty="0" smtClean="0">
                <a:solidFill>
                  <a:srgbClr val="FF0000"/>
                </a:solidFill>
              </a:rPr>
              <a:t>   FWAIT</a:t>
            </a:r>
          </a:p>
          <a:p>
            <a:pPr marL="914400" lvl="2" indent="0" algn="just"/>
            <a:r>
              <a:rPr lang="en-US" altLang="en-US" sz="1600" dirty="0" smtClean="0"/>
              <a:t>   </a:t>
            </a:r>
            <a:r>
              <a:rPr lang="en-US" altLang="en-US" sz="1600" dirty="0" err="1" smtClean="0"/>
              <a:t>mov</a:t>
            </a:r>
            <a:r>
              <a:rPr lang="en-US" altLang="en-US" sz="1600" dirty="0" smtClean="0"/>
              <a:t> </a:t>
            </a:r>
            <a:r>
              <a:rPr lang="en-US" altLang="en-US" sz="1600" dirty="0" err="1" smtClean="0"/>
              <a:t>eax,result</a:t>
            </a:r>
            <a:endParaRPr lang="en-US" altLang="en-US" sz="1600" dirty="0" smtClean="0"/>
          </a:p>
          <a:p>
            <a:pPr marL="914400" lvl="2" indent="0" algn="just"/>
            <a:endParaRPr lang="en-US" altLang="en-US" sz="1600" dirty="0" smtClean="0"/>
          </a:p>
          <a:p>
            <a:pPr algn="just"/>
            <a:r>
              <a:rPr lang="en-US" altLang="en-US" sz="1800" dirty="0" smtClean="0"/>
              <a:t>FWAIT tells the CPU  to wait that the FPU finishes the instruction just before FWAIT</a:t>
            </a:r>
          </a:p>
          <a:p>
            <a:pPr algn="just"/>
            <a:endParaRPr lang="en-US" altLang="en-US" sz="1800" dirty="0" smtClean="0"/>
          </a:p>
          <a:p>
            <a:pPr lvl="1" algn="just"/>
            <a:r>
              <a:rPr lang="en-US" altLang="en-US" sz="1800" dirty="0" smtClean="0"/>
              <a:t>If FWAIT is not used, EAX may not contain the result returned by the FPU !!</a:t>
            </a:r>
          </a:p>
          <a:p>
            <a:pPr marL="457200" lvl="1" indent="0"/>
            <a:endParaRPr lang="en-US" altLang="en-US" sz="1800" dirty="0" smtClean="0"/>
          </a:p>
        </p:txBody>
      </p:sp>
    </p:spTree>
    <p:extLst>
      <p:ext uri="{BB962C8B-B14F-4D97-AF65-F5344CB8AC3E}">
        <p14:creationId xmlns:p14="http://schemas.microsoft.com/office/powerpoint/2010/main" val="3292728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DE4C8028-380D-429E-934A-07BF60551CE9}" type="slidenum">
              <a:rPr lang="en-US" altLang="en-US" sz="1400">
                <a:solidFill>
                  <a:srgbClr val="FF9966"/>
                </a:solidFill>
              </a:rPr>
              <a:pPr/>
              <a:t>39</a:t>
            </a:fld>
            <a:endParaRPr lang="en-US" altLang="en-US" sz="1400">
              <a:solidFill>
                <a:srgbClr val="FF9966"/>
              </a:solidFill>
            </a:endParaRPr>
          </a:p>
        </p:txBody>
      </p:sp>
      <p:sp>
        <p:nvSpPr>
          <p:cNvPr id="89090" name="Rectangle 2"/>
          <p:cNvSpPr>
            <a:spLocks noGrp="1" noChangeArrowheads="1"/>
          </p:cNvSpPr>
          <p:nvPr>
            <p:ph type="title"/>
          </p:nvPr>
        </p:nvSpPr>
        <p:spPr/>
        <p:txBody>
          <a:bodyPr/>
          <a:lstStyle/>
          <a:p>
            <a:pPr>
              <a:defRPr/>
            </a:pPr>
            <a:r>
              <a:rPr lang="en-US" smtClean="0"/>
              <a:t>Data Transfer Instructions (cont.)</a:t>
            </a:r>
          </a:p>
        </p:txBody>
      </p:sp>
      <p:sp>
        <p:nvSpPr>
          <p:cNvPr id="27652" name="Rectangle 3"/>
          <p:cNvSpPr>
            <a:spLocks noGrp="1" noChangeArrowheads="1"/>
          </p:cNvSpPr>
          <p:nvPr>
            <p:ph type="body" sz="half" idx="1"/>
          </p:nvPr>
        </p:nvSpPr>
        <p:spPr>
          <a:xfrm>
            <a:off x="152400" y="762000"/>
            <a:ext cx="5181600" cy="6019800"/>
          </a:xfrm>
        </p:spPr>
        <p:txBody>
          <a:bodyPr/>
          <a:lstStyle/>
          <a:p>
            <a:pPr algn="just">
              <a:lnSpc>
                <a:spcPct val="90000"/>
              </a:lnSpc>
            </a:pPr>
            <a:r>
              <a:rPr lang="en-US" altLang="en-US" sz="2000" dirty="0" smtClean="0"/>
              <a:t>ST(n) can be used as operand of FST. Ex:</a:t>
            </a:r>
          </a:p>
          <a:p>
            <a:pPr marL="914400" lvl="2" indent="0" algn="just">
              <a:lnSpc>
                <a:spcPct val="90000"/>
              </a:lnSpc>
            </a:pPr>
            <a:r>
              <a:rPr lang="en-US" altLang="en-US" sz="1800" dirty="0" err="1" smtClean="0"/>
              <a:t>fst</a:t>
            </a:r>
            <a:r>
              <a:rPr lang="en-US" altLang="en-US" sz="1800" dirty="0" smtClean="0"/>
              <a:t> </a:t>
            </a:r>
            <a:r>
              <a:rPr lang="en-US" altLang="en-US" sz="1800" dirty="0" err="1" smtClean="0"/>
              <a:t>st</a:t>
            </a:r>
            <a:r>
              <a:rPr lang="en-US" altLang="en-US" sz="1800" dirty="0" smtClean="0"/>
              <a:t>(3); copies ST to ST(3)</a:t>
            </a:r>
          </a:p>
          <a:p>
            <a:pPr marL="914400" lvl="2" indent="0" algn="just">
              <a:lnSpc>
                <a:spcPct val="90000"/>
              </a:lnSpc>
            </a:pPr>
            <a:endParaRPr lang="en-US" altLang="en-US" sz="1800" dirty="0" smtClean="0"/>
          </a:p>
          <a:p>
            <a:pPr algn="just">
              <a:lnSpc>
                <a:spcPct val="90000"/>
              </a:lnSpc>
            </a:pPr>
            <a:r>
              <a:rPr lang="en-US" altLang="en-US" sz="2000" dirty="0" smtClean="0"/>
              <a:t>FST does not change ST</a:t>
            </a:r>
          </a:p>
          <a:p>
            <a:pPr algn="just">
              <a:lnSpc>
                <a:spcPct val="90000"/>
              </a:lnSpc>
            </a:pPr>
            <a:endParaRPr lang="en-US" altLang="en-US" sz="2000" dirty="0" smtClean="0"/>
          </a:p>
          <a:p>
            <a:pPr algn="just">
              <a:lnSpc>
                <a:spcPct val="90000"/>
              </a:lnSpc>
            </a:pPr>
            <a:r>
              <a:rPr lang="en-US" altLang="en-US" sz="2000" dirty="0" smtClean="0"/>
              <a:t>But </a:t>
            </a:r>
            <a:r>
              <a:rPr lang="en-US" altLang="en-US" sz="2000" dirty="0" smtClean="0">
                <a:solidFill>
                  <a:schemeClr val="bg2"/>
                </a:solidFill>
                <a:latin typeface="Courier New" pitchFamily="49" charset="0"/>
              </a:rPr>
              <a:t>FSTP destination</a:t>
            </a:r>
            <a:r>
              <a:rPr lang="en-US" altLang="en-US" sz="2000" dirty="0" smtClean="0"/>
              <a:t> copies ST onto destination </a:t>
            </a:r>
            <a:r>
              <a:rPr lang="en-US" altLang="en-US" sz="2000" dirty="0" smtClean="0">
                <a:solidFill>
                  <a:schemeClr val="folHlink"/>
                </a:solidFill>
              </a:rPr>
              <a:t>and</a:t>
            </a:r>
            <a:r>
              <a:rPr lang="en-US" altLang="en-US" sz="2000" dirty="0" smtClean="0"/>
              <a:t> </a:t>
            </a:r>
            <a:r>
              <a:rPr lang="en-US" altLang="en-US" sz="2000" dirty="0" smtClean="0">
                <a:solidFill>
                  <a:srgbClr val="FF0000"/>
                </a:solidFill>
              </a:rPr>
              <a:t>pops</a:t>
            </a:r>
            <a:r>
              <a:rPr lang="en-US" altLang="en-US" sz="2000" dirty="0" smtClean="0"/>
              <a:t> ST</a:t>
            </a:r>
          </a:p>
          <a:p>
            <a:pPr algn="just">
              <a:lnSpc>
                <a:spcPct val="90000"/>
              </a:lnSpc>
            </a:pPr>
            <a:endParaRPr lang="en-US" altLang="en-US" sz="2000" dirty="0" smtClean="0"/>
          </a:p>
          <a:p>
            <a:pPr lvl="1" algn="just">
              <a:lnSpc>
                <a:spcPct val="90000"/>
              </a:lnSpc>
            </a:pPr>
            <a:r>
              <a:rPr lang="en-US" altLang="en-US" sz="2000" dirty="0" smtClean="0"/>
              <a:t>FSTP also permits a 80-bit </a:t>
            </a:r>
            <a:r>
              <a:rPr lang="en-US" altLang="en-US" sz="2000" dirty="0" err="1" smtClean="0"/>
              <a:t>mem</a:t>
            </a:r>
            <a:r>
              <a:rPr lang="en-US" altLang="en-US" sz="2000" dirty="0" smtClean="0"/>
              <a:t> operand</a:t>
            </a:r>
          </a:p>
          <a:p>
            <a:pPr marL="457200" lvl="1" indent="0" algn="just">
              <a:lnSpc>
                <a:spcPct val="90000"/>
              </a:lnSpc>
            </a:pPr>
            <a:endParaRPr lang="en-US" altLang="en-US" sz="2000" dirty="0" smtClean="0"/>
          </a:p>
          <a:p>
            <a:pPr algn="just">
              <a:lnSpc>
                <a:spcPct val="90000"/>
              </a:lnSpc>
            </a:pPr>
            <a:r>
              <a:rPr lang="en-US" altLang="en-US" sz="2000" dirty="0" smtClean="0"/>
              <a:t>Example:</a:t>
            </a:r>
          </a:p>
          <a:p>
            <a:pPr marL="914400" lvl="2" indent="0" algn="just">
              <a:lnSpc>
                <a:spcPct val="90000"/>
              </a:lnSpc>
            </a:pPr>
            <a:r>
              <a:rPr lang="en-US" altLang="en-US" sz="1800" dirty="0" err="1" smtClean="0"/>
              <a:t>fld</a:t>
            </a:r>
            <a:r>
              <a:rPr lang="en-US" altLang="en-US" sz="1800" dirty="0" smtClean="0"/>
              <a:t> A</a:t>
            </a:r>
          </a:p>
          <a:p>
            <a:pPr marL="914400" lvl="2" indent="0" algn="just">
              <a:lnSpc>
                <a:spcPct val="90000"/>
              </a:lnSpc>
            </a:pPr>
            <a:r>
              <a:rPr lang="en-US" altLang="en-US" sz="1800" dirty="0" err="1" smtClean="0"/>
              <a:t>fld</a:t>
            </a:r>
            <a:r>
              <a:rPr lang="en-US" altLang="en-US" sz="1800" dirty="0" smtClean="0"/>
              <a:t> B</a:t>
            </a:r>
          </a:p>
          <a:p>
            <a:pPr marL="914400" lvl="2" indent="0" algn="just">
              <a:lnSpc>
                <a:spcPct val="90000"/>
              </a:lnSpc>
            </a:pPr>
            <a:r>
              <a:rPr lang="en-US" altLang="en-US" sz="1800" dirty="0" err="1" smtClean="0"/>
              <a:t>fld</a:t>
            </a:r>
            <a:r>
              <a:rPr lang="en-US" altLang="en-US" sz="1800" dirty="0" smtClean="0"/>
              <a:t> C</a:t>
            </a:r>
          </a:p>
          <a:p>
            <a:pPr marL="914400" lvl="2" indent="0" algn="just">
              <a:lnSpc>
                <a:spcPct val="90000"/>
              </a:lnSpc>
            </a:pPr>
            <a:r>
              <a:rPr lang="en-US" altLang="en-US" sz="1800" dirty="0" err="1" smtClean="0"/>
              <a:t>fstp</a:t>
            </a:r>
            <a:r>
              <a:rPr lang="en-US" altLang="en-US" sz="1800" dirty="0" smtClean="0"/>
              <a:t> result</a:t>
            </a:r>
          </a:p>
          <a:p>
            <a:pPr marL="914400" lvl="2" indent="0" algn="just">
              <a:lnSpc>
                <a:spcPct val="90000"/>
              </a:lnSpc>
            </a:pPr>
            <a:r>
              <a:rPr lang="en-US" altLang="en-US" sz="1800" dirty="0" err="1" smtClean="0"/>
              <a:t>finit</a:t>
            </a:r>
            <a:r>
              <a:rPr lang="en-US" altLang="en-US" sz="1800" dirty="0" smtClean="0"/>
              <a:t> ;clears stack</a:t>
            </a:r>
          </a:p>
        </p:txBody>
      </p:sp>
      <p:sp>
        <p:nvSpPr>
          <p:cNvPr id="27653" name="Rectangle 5"/>
          <p:cNvSpPr>
            <a:spLocks noChangeArrowheads="1"/>
          </p:cNvSpPr>
          <p:nvPr/>
        </p:nvSpPr>
        <p:spPr bwMode="auto">
          <a:xfrm>
            <a:off x="6324600" y="11430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54" name="Rectangle 6"/>
          <p:cNvSpPr>
            <a:spLocks noChangeArrowheads="1"/>
          </p:cNvSpPr>
          <p:nvPr/>
        </p:nvSpPr>
        <p:spPr bwMode="auto">
          <a:xfrm>
            <a:off x="6324600" y="15240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55" name="Rectangle 7"/>
          <p:cNvSpPr>
            <a:spLocks noChangeArrowheads="1"/>
          </p:cNvSpPr>
          <p:nvPr/>
        </p:nvSpPr>
        <p:spPr bwMode="auto">
          <a:xfrm>
            <a:off x="6324600" y="19050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56" name="Text Box 8"/>
          <p:cNvSpPr txBox="1">
            <a:spLocks noChangeArrowheads="1"/>
          </p:cNvSpPr>
          <p:nvPr/>
        </p:nvSpPr>
        <p:spPr bwMode="auto">
          <a:xfrm>
            <a:off x="5638800" y="1143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27657" name="Text Box 9"/>
          <p:cNvSpPr txBox="1">
            <a:spLocks noChangeArrowheads="1"/>
          </p:cNvSpPr>
          <p:nvPr/>
        </p:nvSpPr>
        <p:spPr bwMode="auto">
          <a:xfrm>
            <a:off x="5638800" y="1524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27658" name="Text Box 10"/>
          <p:cNvSpPr txBox="1">
            <a:spLocks noChangeArrowheads="1"/>
          </p:cNvSpPr>
          <p:nvPr/>
        </p:nvSpPr>
        <p:spPr bwMode="auto">
          <a:xfrm>
            <a:off x="5638800" y="1905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27659" name="Text Box 11"/>
          <p:cNvSpPr txBox="1">
            <a:spLocks noChangeArrowheads="1"/>
          </p:cNvSpPr>
          <p:nvPr/>
        </p:nvSpPr>
        <p:spPr bwMode="auto">
          <a:xfrm>
            <a:off x="6400800" y="19812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27660" name="Text Box 12"/>
          <p:cNvSpPr txBox="1">
            <a:spLocks noChangeArrowheads="1"/>
          </p:cNvSpPr>
          <p:nvPr/>
        </p:nvSpPr>
        <p:spPr bwMode="auto">
          <a:xfrm>
            <a:off x="6400800" y="16002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27661" name="Text Box 13"/>
          <p:cNvSpPr txBox="1">
            <a:spLocks noChangeArrowheads="1"/>
          </p:cNvSpPr>
          <p:nvPr/>
        </p:nvSpPr>
        <p:spPr bwMode="auto">
          <a:xfrm>
            <a:off x="6400800" y="12192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C</a:t>
            </a:r>
          </a:p>
        </p:txBody>
      </p:sp>
      <p:sp>
        <p:nvSpPr>
          <p:cNvPr id="27662" name="Text Box 14"/>
          <p:cNvSpPr txBox="1">
            <a:spLocks noChangeArrowheads="1"/>
          </p:cNvSpPr>
          <p:nvPr/>
        </p:nvSpPr>
        <p:spPr bwMode="auto">
          <a:xfrm>
            <a:off x="6324600" y="2362200"/>
            <a:ext cx="2284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Before fstp result</a:t>
            </a:r>
          </a:p>
        </p:txBody>
      </p:sp>
      <p:sp>
        <p:nvSpPr>
          <p:cNvPr id="27663" name="Rectangle 15"/>
          <p:cNvSpPr>
            <a:spLocks noChangeArrowheads="1"/>
          </p:cNvSpPr>
          <p:nvPr/>
        </p:nvSpPr>
        <p:spPr bwMode="auto">
          <a:xfrm>
            <a:off x="6400800" y="3124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64" name="Rectangle 16"/>
          <p:cNvSpPr>
            <a:spLocks noChangeArrowheads="1"/>
          </p:cNvSpPr>
          <p:nvPr/>
        </p:nvSpPr>
        <p:spPr bwMode="auto">
          <a:xfrm>
            <a:off x="6400800" y="3505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65" name="Rectangle 17"/>
          <p:cNvSpPr>
            <a:spLocks noChangeArrowheads="1"/>
          </p:cNvSpPr>
          <p:nvPr/>
        </p:nvSpPr>
        <p:spPr bwMode="auto">
          <a:xfrm>
            <a:off x="6400800" y="3886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66" name="Text Box 18"/>
          <p:cNvSpPr txBox="1">
            <a:spLocks noChangeArrowheads="1"/>
          </p:cNvSpPr>
          <p:nvPr/>
        </p:nvSpPr>
        <p:spPr bwMode="auto">
          <a:xfrm>
            <a:off x="5715000" y="3124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27667" name="Text Box 19"/>
          <p:cNvSpPr txBox="1">
            <a:spLocks noChangeArrowheads="1"/>
          </p:cNvSpPr>
          <p:nvPr/>
        </p:nvSpPr>
        <p:spPr bwMode="auto">
          <a:xfrm>
            <a:off x="5715000" y="3505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27668" name="Text Box 20"/>
          <p:cNvSpPr txBox="1">
            <a:spLocks noChangeArrowheads="1"/>
          </p:cNvSpPr>
          <p:nvPr/>
        </p:nvSpPr>
        <p:spPr bwMode="auto">
          <a:xfrm>
            <a:off x="5715000" y="3886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27669" name="Text Box 21"/>
          <p:cNvSpPr txBox="1">
            <a:spLocks noChangeArrowheads="1"/>
          </p:cNvSpPr>
          <p:nvPr/>
        </p:nvSpPr>
        <p:spPr bwMode="auto">
          <a:xfrm>
            <a:off x="6477000" y="3581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27670" name="Text Box 22"/>
          <p:cNvSpPr txBox="1">
            <a:spLocks noChangeArrowheads="1"/>
          </p:cNvSpPr>
          <p:nvPr/>
        </p:nvSpPr>
        <p:spPr bwMode="auto">
          <a:xfrm>
            <a:off x="6477000" y="3200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27671" name="Text Box 24"/>
          <p:cNvSpPr txBox="1">
            <a:spLocks noChangeArrowheads="1"/>
          </p:cNvSpPr>
          <p:nvPr/>
        </p:nvSpPr>
        <p:spPr bwMode="auto">
          <a:xfrm>
            <a:off x="6400800" y="4343400"/>
            <a:ext cx="2071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After fstp result</a:t>
            </a:r>
          </a:p>
        </p:txBody>
      </p:sp>
      <p:sp>
        <p:nvSpPr>
          <p:cNvPr id="27672" name="Rectangle 25"/>
          <p:cNvSpPr>
            <a:spLocks noChangeArrowheads="1"/>
          </p:cNvSpPr>
          <p:nvPr/>
        </p:nvSpPr>
        <p:spPr bwMode="auto">
          <a:xfrm>
            <a:off x="6400800" y="5029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73" name="Rectangle 26"/>
          <p:cNvSpPr>
            <a:spLocks noChangeArrowheads="1"/>
          </p:cNvSpPr>
          <p:nvPr/>
        </p:nvSpPr>
        <p:spPr bwMode="auto">
          <a:xfrm>
            <a:off x="6400800" y="5410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74" name="Rectangle 27"/>
          <p:cNvSpPr>
            <a:spLocks noChangeArrowheads="1"/>
          </p:cNvSpPr>
          <p:nvPr/>
        </p:nvSpPr>
        <p:spPr bwMode="auto">
          <a:xfrm>
            <a:off x="6400800" y="5791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7675" name="Text Box 30"/>
          <p:cNvSpPr txBox="1">
            <a:spLocks noChangeArrowheads="1"/>
          </p:cNvSpPr>
          <p:nvPr/>
        </p:nvSpPr>
        <p:spPr bwMode="auto">
          <a:xfrm>
            <a:off x="6400800" y="6248400"/>
            <a:ext cx="1309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After finit</a:t>
            </a:r>
          </a:p>
        </p:txBody>
      </p:sp>
      <p:sp>
        <p:nvSpPr>
          <p:cNvPr id="27676" name="Text Box 31"/>
          <p:cNvSpPr txBox="1">
            <a:spLocks noChangeArrowheads="1"/>
          </p:cNvSpPr>
          <p:nvPr/>
        </p:nvSpPr>
        <p:spPr bwMode="auto">
          <a:xfrm>
            <a:off x="5715000" y="5029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27677" name="Text Box 32"/>
          <p:cNvSpPr txBox="1">
            <a:spLocks noChangeArrowheads="1"/>
          </p:cNvSpPr>
          <p:nvPr/>
        </p:nvSpPr>
        <p:spPr bwMode="auto">
          <a:xfrm>
            <a:off x="5715000" y="541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27678" name="Text Box 33"/>
          <p:cNvSpPr txBox="1">
            <a:spLocks noChangeArrowheads="1"/>
          </p:cNvSpPr>
          <p:nvPr/>
        </p:nvSpPr>
        <p:spPr bwMode="auto">
          <a:xfrm>
            <a:off x="5715000" y="5791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Tree>
    <p:extLst>
      <p:ext uri="{BB962C8B-B14F-4D97-AF65-F5344CB8AC3E}">
        <p14:creationId xmlns:p14="http://schemas.microsoft.com/office/powerpoint/2010/main" val="149026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CC8FBCAF-AA83-45B1-B222-B511E5BE3AED}" type="slidenum">
              <a:rPr lang="en-US" altLang="en-US" sz="1400">
                <a:solidFill>
                  <a:srgbClr val="FF9966"/>
                </a:solidFill>
              </a:rPr>
              <a:pPr/>
              <a:t>4</a:t>
            </a:fld>
            <a:endParaRPr lang="en-US" altLang="en-US" sz="1400">
              <a:solidFill>
                <a:srgbClr val="FF9966"/>
              </a:solidFill>
            </a:endParaRPr>
          </a:p>
        </p:txBody>
      </p:sp>
      <p:sp>
        <p:nvSpPr>
          <p:cNvPr id="74754" name="Rectangle 2"/>
          <p:cNvSpPr>
            <a:spLocks noGrp="1" noChangeArrowheads="1"/>
          </p:cNvSpPr>
          <p:nvPr>
            <p:ph type="title"/>
          </p:nvPr>
        </p:nvSpPr>
        <p:spPr/>
        <p:txBody>
          <a:bodyPr/>
          <a:lstStyle/>
          <a:p>
            <a:pPr>
              <a:defRPr/>
            </a:pPr>
            <a:r>
              <a:rPr lang="en-US" smtClean="0"/>
              <a:t>Floating Point Representation (cont.)</a:t>
            </a:r>
          </a:p>
        </p:txBody>
      </p:sp>
      <p:sp>
        <p:nvSpPr>
          <p:cNvPr id="2053" name="Rectangle 3"/>
          <p:cNvSpPr>
            <a:spLocks noGrp="1" noChangeArrowheads="1"/>
          </p:cNvSpPr>
          <p:nvPr>
            <p:ph type="body" idx="1"/>
          </p:nvPr>
        </p:nvSpPr>
        <p:spPr>
          <a:xfrm>
            <a:off x="1028700" y="1219200"/>
            <a:ext cx="7429500" cy="533400"/>
          </a:xfrm>
        </p:spPr>
        <p:txBody>
          <a:bodyPr/>
          <a:lstStyle/>
          <a:p>
            <a:r>
              <a:rPr lang="en-US" altLang="en-US" sz="2000" smtClean="0"/>
              <a:t>Hence we can write N in terms of fraction </a:t>
            </a:r>
            <a:r>
              <a:rPr lang="en-US" altLang="en-US" sz="2000" smtClean="0">
                <a:solidFill>
                  <a:schemeClr val="folHlink"/>
                </a:solidFill>
              </a:rPr>
              <a:t>f</a:t>
            </a:r>
            <a:r>
              <a:rPr lang="en-US" altLang="en-US" sz="2000" smtClean="0"/>
              <a:t>: 0 &lt;= f &lt; 1</a:t>
            </a:r>
          </a:p>
        </p:txBody>
      </p:sp>
      <p:sp>
        <p:nvSpPr>
          <p:cNvPr id="2054" name="Rectangle 4"/>
          <p:cNvSpPr>
            <a:spLocks noChangeArrowheads="1"/>
          </p:cNvSpPr>
          <p:nvPr/>
        </p:nvSpPr>
        <p:spPr bwMode="auto">
          <a:xfrm>
            <a:off x="990600" y="2590800"/>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spcBef>
                <a:spcPct val="20000"/>
              </a:spcBef>
              <a:buClr>
                <a:srgbClr val="009999"/>
              </a:buClr>
              <a:buFont typeface="Wingdings" pitchFamily="2" charset="2"/>
              <a:buChar char="§"/>
            </a:pPr>
            <a:r>
              <a:rPr kumimoji="1" lang="en-US" altLang="en-US" b="1">
                <a:solidFill>
                  <a:srgbClr val="009999"/>
                </a:solidFill>
              </a:rPr>
              <a:t>The IEEE-754 standard defines the following formats:</a:t>
            </a:r>
          </a:p>
        </p:txBody>
      </p:sp>
      <p:graphicFrame>
        <p:nvGraphicFramePr>
          <p:cNvPr id="2050" name="Object 5"/>
          <p:cNvGraphicFramePr>
            <a:graphicFrameLocks noChangeAspect="1"/>
          </p:cNvGraphicFramePr>
          <p:nvPr/>
        </p:nvGraphicFramePr>
        <p:xfrm>
          <a:off x="2438400" y="1752600"/>
          <a:ext cx="3886200" cy="628650"/>
        </p:xfrm>
        <a:graphic>
          <a:graphicData uri="http://schemas.openxmlformats.org/presentationml/2006/ole">
            <mc:AlternateContent xmlns:mc="http://schemas.openxmlformats.org/markup-compatibility/2006">
              <mc:Choice xmlns:v="urn:schemas-microsoft-com:vml" Requires="v">
                <p:oleObj spid="_x0000_s203878" name="Equation" r:id="rId4" imgW="1409400" imgH="228600" progId="Equation.3">
                  <p:embed/>
                </p:oleObj>
              </mc:Choice>
              <mc:Fallback>
                <p:oleObj name="Equation" r:id="rId4" imgW="1409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752600"/>
                        <a:ext cx="38862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6"/>
          <p:cNvSpPr>
            <a:spLocks noChangeArrowheads="1"/>
          </p:cNvSpPr>
          <p:nvPr/>
        </p:nvSpPr>
        <p:spPr bwMode="auto">
          <a:xfrm>
            <a:off x="152400" y="5029200"/>
            <a:ext cx="8839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000">
                <a:solidFill>
                  <a:schemeClr val="bg2"/>
                </a:solidFill>
                <a:latin typeface="Arial" charset="0"/>
              </a:defRPr>
            </a:lvl1pPr>
            <a:lvl2pPr marL="742950" indent="-285750">
              <a:defRPr sz="2000">
                <a:solidFill>
                  <a:schemeClr val="bg2"/>
                </a:solidFill>
                <a:latin typeface="Arial" charset="0"/>
              </a:defRPr>
            </a:lvl2pPr>
            <a:lvl3pPr marL="1257300" indent="-3429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algn="just" eaLnBrk="0" hangingPunct="0">
              <a:spcBef>
                <a:spcPct val="20000"/>
              </a:spcBef>
              <a:buClr>
                <a:srgbClr val="009999"/>
              </a:buClr>
              <a:buFont typeface="Wingdings" pitchFamily="2" charset="2"/>
              <a:buChar char="§"/>
            </a:pPr>
            <a:r>
              <a:rPr kumimoji="1" lang="en-US" altLang="en-US" b="1" dirty="0">
                <a:solidFill>
                  <a:srgbClr val="FF9900"/>
                </a:solidFill>
              </a:rPr>
              <a:t>Hence, the value 1 in </a:t>
            </a:r>
            <a:r>
              <a:rPr kumimoji="1" lang="en-US" altLang="en-US" b="1" dirty="0" smtClean="0">
                <a:solidFill>
                  <a:srgbClr val="FF9900"/>
                </a:solidFill>
              </a:rPr>
              <a:t>1+f </a:t>
            </a:r>
            <a:r>
              <a:rPr kumimoji="1" lang="en-US" altLang="en-US" b="1" dirty="0">
                <a:solidFill>
                  <a:srgbClr val="FF9900"/>
                </a:solidFill>
              </a:rPr>
              <a:t>(= </a:t>
            </a:r>
            <a:r>
              <a:rPr kumimoji="1" lang="en-US" altLang="en-US" b="1" dirty="0" smtClean="0">
                <a:solidFill>
                  <a:srgbClr val="FF9900"/>
                </a:solidFill>
              </a:rPr>
              <a:t>1.f</a:t>
            </a:r>
            <a:r>
              <a:rPr kumimoji="1" lang="en-US" altLang="en-US" b="1" dirty="0">
                <a:solidFill>
                  <a:srgbClr val="FF9900"/>
                </a:solidFill>
              </a:rPr>
              <a:t>) is NOT stored: it is implied!</a:t>
            </a:r>
          </a:p>
          <a:p>
            <a:pPr lvl="2" algn="just" eaLnBrk="0" hangingPunct="0">
              <a:spcBef>
                <a:spcPct val="20000"/>
              </a:spcBef>
              <a:buClr>
                <a:srgbClr val="009999"/>
              </a:buClr>
              <a:buFont typeface="Wingdings" pitchFamily="2" charset="2"/>
              <a:buChar char="§"/>
            </a:pPr>
            <a:r>
              <a:rPr kumimoji="1" lang="en-US" altLang="en-US" b="1" dirty="0">
                <a:solidFill>
                  <a:srgbClr val="FF9900"/>
                </a:solidFill>
              </a:rPr>
              <a:t>Mantissa: 1 ≤ </a:t>
            </a:r>
            <a:r>
              <a:rPr kumimoji="1" lang="en-US" altLang="en-US" b="1" dirty="0">
                <a:solidFill>
                  <a:srgbClr val="FF0000"/>
                </a:solidFill>
              </a:rPr>
              <a:t>m = 1.f = 1+f </a:t>
            </a:r>
            <a:r>
              <a:rPr kumimoji="1" lang="en-US" altLang="en-US" b="1" dirty="0">
                <a:solidFill>
                  <a:srgbClr val="FF9900"/>
                </a:solidFill>
              </a:rPr>
              <a:t>&lt; 2 → </a:t>
            </a:r>
            <a:r>
              <a:rPr kumimoji="1" lang="en-US" altLang="en-US" b="1" dirty="0">
                <a:solidFill>
                  <a:srgbClr val="FF0000"/>
                </a:solidFill>
              </a:rPr>
              <a:t>0 ≤ f &lt; 1</a:t>
            </a:r>
          </a:p>
          <a:p>
            <a:pPr algn="just" eaLnBrk="0" hangingPunct="0">
              <a:spcBef>
                <a:spcPct val="20000"/>
              </a:spcBef>
              <a:buClr>
                <a:srgbClr val="009999"/>
              </a:buClr>
              <a:buFont typeface="Wingdings" pitchFamily="2" charset="2"/>
              <a:buChar char="§"/>
            </a:pPr>
            <a:r>
              <a:rPr kumimoji="1" lang="en-US" altLang="en-US" b="1" dirty="0">
                <a:solidFill>
                  <a:srgbClr val="009999"/>
                </a:solidFill>
              </a:rPr>
              <a:t>Extended precision formats (on 80 </a:t>
            </a:r>
            <a:r>
              <a:rPr kumimoji="1" lang="en-US" altLang="en-US" b="1" dirty="0" smtClean="0">
                <a:solidFill>
                  <a:srgbClr val="009999"/>
                </a:solidFill>
              </a:rPr>
              <a:t>bits) </a:t>
            </a:r>
            <a:r>
              <a:rPr kumimoji="1" lang="en-US" altLang="en-US" b="1" dirty="0">
                <a:solidFill>
                  <a:srgbClr val="009999"/>
                </a:solidFill>
              </a:rPr>
              <a:t>with more bits for the exponent and fraction </a:t>
            </a:r>
            <a:r>
              <a:rPr kumimoji="1" lang="en-US" altLang="en-US" b="1" dirty="0" smtClean="0">
                <a:solidFill>
                  <a:srgbClr val="009999"/>
                </a:solidFill>
              </a:rPr>
              <a:t>is also </a:t>
            </a:r>
            <a:r>
              <a:rPr kumimoji="1" lang="en-US" altLang="en-US" b="1" dirty="0">
                <a:solidFill>
                  <a:srgbClr val="009999"/>
                </a:solidFill>
              </a:rPr>
              <a:t>defined </a:t>
            </a:r>
            <a:r>
              <a:rPr kumimoji="1" lang="en-US" altLang="en-US" b="1" dirty="0" smtClean="0">
                <a:solidFill>
                  <a:srgbClr val="009999"/>
                </a:solidFill>
              </a:rPr>
              <a:t>for use by the FPU</a:t>
            </a:r>
            <a:endParaRPr kumimoji="1" lang="en-US" altLang="en-US" b="1" dirty="0">
              <a:solidFill>
                <a:srgbClr val="009999"/>
              </a:solidFill>
            </a:endParaRPr>
          </a:p>
        </p:txBody>
      </p:sp>
      <p:sp>
        <p:nvSpPr>
          <p:cNvPr id="2056" name="Rectangle 7"/>
          <p:cNvSpPr>
            <a:spLocks noChangeArrowheads="1"/>
          </p:cNvSpPr>
          <p:nvPr/>
        </p:nvSpPr>
        <p:spPr bwMode="auto">
          <a:xfrm>
            <a:off x="1447800" y="3810000"/>
            <a:ext cx="2743200" cy="379413"/>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a:solidFill>
                <a:srgbClr val="010000"/>
              </a:solidFill>
            </a:endParaRPr>
          </a:p>
        </p:txBody>
      </p:sp>
      <p:sp>
        <p:nvSpPr>
          <p:cNvPr id="2057" name="Rectangle 8"/>
          <p:cNvSpPr>
            <a:spLocks noChangeArrowheads="1"/>
          </p:cNvSpPr>
          <p:nvPr/>
        </p:nvSpPr>
        <p:spPr bwMode="auto">
          <a:xfrm>
            <a:off x="4495800" y="3810000"/>
            <a:ext cx="35052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a:solidFill>
                <a:srgbClr val="010000"/>
              </a:solidFill>
            </a:endParaRPr>
          </a:p>
        </p:txBody>
      </p:sp>
      <p:sp>
        <p:nvSpPr>
          <p:cNvPr id="2058" name="Line 12"/>
          <p:cNvSpPr>
            <a:spLocks noChangeShapeType="1"/>
          </p:cNvSpPr>
          <p:nvPr/>
        </p:nvSpPr>
        <p:spPr bwMode="auto">
          <a:xfrm>
            <a:off x="1676400" y="3810000"/>
            <a:ext cx="0" cy="38100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59" name="Line 13"/>
          <p:cNvSpPr>
            <a:spLocks noChangeShapeType="1"/>
          </p:cNvSpPr>
          <p:nvPr/>
        </p:nvSpPr>
        <p:spPr bwMode="auto">
          <a:xfrm>
            <a:off x="2743200" y="3810000"/>
            <a:ext cx="0" cy="38100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60" name="Line 14"/>
          <p:cNvSpPr>
            <a:spLocks noChangeShapeType="1"/>
          </p:cNvSpPr>
          <p:nvPr/>
        </p:nvSpPr>
        <p:spPr bwMode="auto">
          <a:xfrm>
            <a:off x="1676400" y="3810000"/>
            <a:ext cx="0" cy="38100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61" name="Line 15"/>
          <p:cNvSpPr>
            <a:spLocks noChangeShapeType="1"/>
          </p:cNvSpPr>
          <p:nvPr/>
        </p:nvSpPr>
        <p:spPr bwMode="auto">
          <a:xfrm>
            <a:off x="4724400" y="3810000"/>
            <a:ext cx="0" cy="38100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62" name="Line 16"/>
          <p:cNvSpPr>
            <a:spLocks noChangeShapeType="1"/>
          </p:cNvSpPr>
          <p:nvPr/>
        </p:nvSpPr>
        <p:spPr bwMode="auto">
          <a:xfrm>
            <a:off x="5791200" y="3810000"/>
            <a:ext cx="0" cy="38100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63" name="Text Box 17"/>
          <p:cNvSpPr txBox="1">
            <a:spLocks noChangeArrowheads="1"/>
          </p:cNvSpPr>
          <p:nvPr/>
        </p:nvSpPr>
        <p:spPr bwMode="auto">
          <a:xfrm>
            <a:off x="1371600" y="43434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a:solidFill>
                  <a:srgbClr val="336699"/>
                </a:solidFill>
              </a:rPr>
              <a:t>Single precision (32 bits)</a:t>
            </a:r>
          </a:p>
        </p:txBody>
      </p:sp>
      <p:sp>
        <p:nvSpPr>
          <p:cNvPr id="2064" name="Text Box 18"/>
          <p:cNvSpPr txBox="1">
            <a:spLocks noChangeArrowheads="1"/>
          </p:cNvSpPr>
          <p:nvPr/>
        </p:nvSpPr>
        <p:spPr bwMode="auto">
          <a:xfrm>
            <a:off x="4495800" y="4343400"/>
            <a:ext cx="306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a:solidFill>
                  <a:srgbClr val="336699"/>
                </a:solidFill>
              </a:rPr>
              <a:t>Double precision (64 bits</a:t>
            </a:r>
            <a:r>
              <a:rPr lang="fr-CA" altLang="en-US">
                <a:solidFill>
                  <a:srgbClr val="336699"/>
                </a:solidFill>
              </a:rPr>
              <a:t>)</a:t>
            </a:r>
            <a:endParaRPr lang="en-US" altLang="en-US">
              <a:solidFill>
                <a:srgbClr val="336699"/>
              </a:solidFill>
            </a:endParaRPr>
          </a:p>
        </p:txBody>
      </p:sp>
      <p:sp>
        <p:nvSpPr>
          <p:cNvPr id="2065" name="Text Box 19"/>
          <p:cNvSpPr txBox="1">
            <a:spLocks noChangeArrowheads="1"/>
          </p:cNvSpPr>
          <p:nvPr/>
        </p:nvSpPr>
        <p:spPr bwMode="auto">
          <a:xfrm>
            <a:off x="1676400" y="38100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a:solidFill>
                  <a:srgbClr val="010000"/>
                </a:solidFill>
              </a:rPr>
              <a:t>Exponent</a:t>
            </a:r>
          </a:p>
        </p:txBody>
      </p:sp>
      <p:sp>
        <p:nvSpPr>
          <p:cNvPr id="2066" name="Text Box 20"/>
          <p:cNvSpPr txBox="1">
            <a:spLocks noChangeArrowheads="1"/>
          </p:cNvSpPr>
          <p:nvPr/>
        </p:nvSpPr>
        <p:spPr bwMode="auto">
          <a:xfrm>
            <a:off x="4724400" y="38100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a:solidFill>
                  <a:srgbClr val="010000"/>
                </a:solidFill>
              </a:rPr>
              <a:t>Exponent</a:t>
            </a:r>
          </a:p>
        </p:txBody>
      </p:sp>
      <p:sp>
        <p:nvSpPr>
          <p:cNvPr id="2067" name="Text Box 21"/>
          <p:cNvSpPr txBox="1">
            <a:spLocks noChangeArrowheads="1"/>
          </p:cNvSpPr>
          <p:nvPr/>
        </p:nvSpPr>
        <p:spPr bwMode="auto">
          <a:xfrm>
            <a:off x="6400800" y="3810000"/>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b="1">
                <a:solidFill>
                  <a:srgbClr val="010000"/>
                </a:solidFill>
              </a:rPr>
              <a:t>Fraction</a:t>
            </a:r>
            <a:endParaRPr lang="en-US" altLang="en-US" sz="1600" b="1">
              <a:solidFill>
                <a:srgbClr val="010000"/>
              </a:solidFill>
            </a:endParaRPr>
          </a:p>
        </p:txBody>
      </p:sp>
      <p:sp>
        <p:nvSpPr>
          <p:cNvPr id="2068" name="Text Box 22"/>
          <p:cNvSpPr txBox="1">
            <a:spLocks noChangeArrowheads="1"/>
          </p:cNvSpPr>
          <p:nvPr/>
        </p:nvSpPr>
        <p:spPr bwMode="auto">
          <a:xfrm>
            <a:off x="2895600" y="3810000"/>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b="1">
                <a:solidFill>
                  <a:srgbClr val="010000"/>
                </a:solidFill>
              </a:rPr>
              <a:t>Fraction</a:t>
            </a:r>
            <a:endParaRPr lang="en-US" altLang="en-US" sz="1600" b="1">
              <a:solidFill>
                <a:srgbClr val="010000"/>
              </a:solidFill>
            </a:endParaRPr>
          </a:p>
        </p:txBody>
      </p:sp>
      <p:sp>
        <p:nvSpPr>
          <p:cNvPr id="2069" name="Text Box 23"/>
          <p:cNvSpPr txBox="1">
            <a:spLocks noChangeArrowheads="1"/>
          </p:cNvSpPr>
          <p:nvPr/>
        </p:nvSpPr>
        <p:spPr bwMode="auto">
          <a:xfrm>
            <a:off x="1295400" y="34290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fr-CA" altLang="en-US" sz="1600" b="1">
              <a:solidFill>
                <a:srgbClr val="010000"/>
              </a:solidFill>
            </a:endParaRPr>
          </a:p>
        </p:txBody>
      </p:sp>
      <p:sp>
        <p:nvSpPr>
          <p:cNvPr id="2070" name="Text Box 24"/>
          <p:cNvSpPr txBox="1">
            <a:spLocks noChangeArrowheads="1"/>
          </p:cNvSpPr>
          <p:nvPr/>
        </p:nvSpPr>
        <p:spPr bwMode="auto">
          <a:xfrm>
            <a:off x="838200" y="30480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a:solidFill>
                  <a:srgbClr val="010000"/>
                </a:solidFill>
              </a:rPr>
              <a:t>Sign bit</a:t>
            </a:r>
            <a:r>
              <a:rPr lang="fr-CA" altLang="en-US" sz="1600" b="1">
                <a:solidFill>
                  <a:srgbClr val="010000"/>
                </a:solidFill>
              </a:rPr>
              <a:t> s</a:t>
            </a:r>
            <a:endParaRPr lang="en-US" altLang="en-US" sz="1600" b="1">
              <a:solidFill>
                <a:srgbClr val="010000"/>
              </a:solidFill>
            </a:endParaRPr>
          </a:p>
        </p:txBody>
      </p:sp>
      <p:sp>
        <p:nvSpPr>
          <p:cNvPr id="2071" name="Text Box 25"/>
          <p:cNvSpPr txBox="1">
            <a:spLocks noChangeArrowheads="1"/>
          </p:cNvSpPr>
          <p:nvPr/>
        </p:nvSpPr>
        <p:spPr bwMode="auto">
          <a:xfrm>
            <a:off x="3810000" y="3048000"/>
            <a:ext cx="1100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a:solidFill>
                  <a:srgbClr val="010000"/>
                </a:solidFill>
              </a:rPr>
              <a:t>Sign bit</a:t>
            </a:r>
            <a:r>
              <a:rPr lang="fr-CA" altLang="en-US" sz="1600" b="1">
                <a:solidFill>
                  <a:srgbClr val="010000"/>
                </a:solidFill>
              </a:rPr>
              <a:t> s</a:t>
            </a:r>
            <a:endParaRPr lang="en-US" altLang="en-US" sz="1600" b="1">
              <a:solidFill>
                <a:srgbClr val="010000"/>
              </a:solidFill>
            </a:endParaRPr>
          </a:p>
        </p:txBody>
      </p:sp>
      <p:sp>
        <p:nvSpPr>
          <p:cNvPr id="2072" name="Line 26"/>
          <p:cNvSpPr>
            <a:spLocks noChangeShapeType="1"/>
          </p:cNvSpPr>
          <p:nvPr/>
        </p:nvSpPr>
        <p:spPr bwMode="auto">
          <a:xfrm>
            <a:off x="1219200" y="3429000"/>
            <a:ext cx="304800" cy="533400"/>
          </a:xfrm>
          <a:prstGeom prst="line">
            <a:avLst/>
          </a:prstGeom>
          <a:noFill/>
          <a:ln w="12700" cap="sq">
            <a:solidFill>
              <a:schemeClr val="bg2"/>
            </a:solidFill>
            <a:round/>
            <a:headEnd type="none" w="sm" len="sm"/>
            <a:tailEnd type="stealth" w="lg" len="lg"/>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73" name="Line 27"/>
          <p:cNvSpPr>
            <a:spLocks noChangeShapeType="1"/>
          </p:cNvSpPr>
          <p:nvPr/>
        </p:nvSpPr>
        <p:spPr bwMode="auto">
          <a:xfrm>
            <a:off x="4267200" y="3352800"/>
            <a:ext cx="304800" cy="609600"/>
          </a:xfrm>
          <a:prstGeom prst="line">
            <a:avLst/>
          </a:prstGeom>
          <a:noFill/>
          <a:ln w="12700" cap="sq">
            <a:solidFill>
              <a:schemeClr val="bg2"/>
            </a:solidFill>
            <a:round/>
            <a:headEnd type="none" w="sm" len="sm"/>
            <a:tailEnd type="stealth" w="lg" len="lg"/>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74" name="Line 28"/>
          <p:cNvSpPr>
            <a:spLocks noChangeShapeType="1"/>
          </p:cNvSpPr>
          <p:nvPr/>
        </p:nvSpPr>
        <p:spPr bwMode="auto">
          <a:xfrm>
            <a:off x="2819400" y="3733800"/>
            <a:ext cx="1371600" cy="0"/>
          </a:xfrm>
          <a:prstGeom prst="line">
            <a:avLst/>
          </a:prstGeom>
          <a:noFill/>
          <a:ln w="12700" cap="sq">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75" name="Line 29"/>
          <p:cNvSpPr>
            <a:spLocks noChangeShapeType="1"/>
          </p:cNvSpPr>
          <p:nvPr/>
        </p:nvSpPr>
        <p:spPr bwMode="auto">
          <a:xfrm>
            <a:off x="5791200" y="3733800"/>
            <a:ext cx="2209800" cy="0"/>
          </a:xfrm>
          <a:prstGeom prst="line">
            <a:avLst/>
          </a:prstGeom>
          <a:noFill/>
          <a:ln w="12700" cap="sq">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76" name="Line 30"/>
          <p:cNvSpPr>
            <a:spLocks noChangeShapeType="1"/>
          </p:cNvSpPr>
          <p:nvPr/>
        </p:nvSpPr>
        <p:spPr bwMode="auto">
          <a:xfrm>
            <a:off x="4724400" y="3733800"/>
            <a:ext cx="990600" cy="0"/>
          </a:xfrm>
          <a:prstGeom prst="line">
            <a:avLst/>
          </a:prstGeom>
          <a:noFill/>
          <a:ln w="12700" cap="sq">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77" name="Line 31"/>
          <p:cNvSpPr>
            <a:spLocks noChangeShapeType="1"/>
          </p:cNvSpPr>
          <p:nvPr/>
        </p:nvSpPr>
        <p:spPr bwMode="auto">
          <a:xfrm>
            <a:off x="1752600" y="3733800"/>
            <a:ext cx="990600" cy="0"/>
          </a:xfrm>
          <a:prstGeom prst="line">
            <a:avLst/>
          </a:prstGeom>
          <a:noFill/>
          <a:ln w="12700" cap="sq">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en-US" sz="2000">
              <a:solidFill>
                <a:srgbClr val="010000"/>
              </a:solidFill>
            </a:endParaRPr>
          </a:p>
        </p:txBody>
      </p:sp>
      <p:sp>
        <p:nvSpPr>
          <p:cNvPr id="2078" name="Text Box 32"/>
          <p:cNvSpPr txBox="1">
            <a:spLocks noChangeArrowheads="1"/>
          </p:cNvSpPr>
          <p:nvPr/>
        </p:nvSpPr>
        <p:spPr bwMode="auto">
          <a:xfrm>
            <a:off x="3124200" y="3429000"/>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b="1">
                <a:solidFill>
                  <a:srgbClr val="010000"/>
                </a:solidFill>
              </a:rPr>
              <a:t>23 bits</a:t>
            </a:r>
            <a:endParaRPr lang="en-US" altLang="en-US" sz="1600" b="1">
              <a:solidFill>
                <a:srgbClr val="010000"/>
              </a:solidFill>
            </a:endParaRPr>
          </a:p>
        </p:txBody>
      </p:sp>
      <p:sp>
        <p:nvSpPr>
          <p:cNvPr id="2079" name="Text Box 33"/>
          <p:cNvSpPr txBox="1">
            <a:spLocks noChangeArrowheads="1"/>
          </p:cNvSpPr>
          <p:nvPr/>
        </p:nvSpPr>
        <p:spPr bwMode="auto">
          <a:xfrm>
            <a:off x="1905000" y="34290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b="1">
                <a:solidFill>
                  <a:srgbClr val="010000"/>
                </a:solidFill>
              </a:rPr>
              <a:t>8 bits</a:t>
            </a:r>
            <a:endParaRPr lang="en-US" altLang="en-US" sz="1600" b="1">
              <a:solidFill>
                <a:srgbClr val="010000"/>
              </a:solidFill>
            </a:endParaRPr>
          </a:p>
        </p:txBody>
      </p:sp>
      <p:sp>
        <p:nvSpPr>
          <p:cNvPr id="2080" name="Text Box 34"/>
          <p:cNvSpPr txBox="1">
            <a:spLocks noChangeArrowheads="1"/>
          </p:cNvSpPr>
          <p:nvPr/>
        </p:nvSpPr>
        <p:spPr bwMode="auto">
          <a:xfrm>
            <a:off x="4800600" y="3429000"/>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b="1">
                <a:solidFill>
                  <a:srgbClr val="010000"/>
                </a:solidFill>
              </a:rPr>
              <a:t>11 bits</a:t>
            </a:r>
            <a:endParaRPr lang="en-US" altLang="en-US" sz="1600" b="1">
              <a:solidFill>
                <a:srgbClr val="010000"/>
              </a:solidFill>
            </a:endParaRPr>
          </a:p>
        </p:txBody>
      </p:sp>
      <p:sp>
        <p:nvSpPr>
          <p:cNvPr id="2081" name="Text Box 35"/>
          <p:cNvSpPr txBox="1">
            <a:spLocks noChangeArrowheads="1"/>
          </p:cNvSpPr>
          <p:nvPr/>
        </p:nvSpPr>
        <p:spPr bwMode="auto">
          <a:xfrm>
            <a:off x="6477000" y="3429000"/>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fr-CA" altLang="en-US" sz="1600" b="1">
                <a:solidFill>
                  <a:srgbClr val="010000"/>
                </a:solidFill>
              </a:rPr>
              <a:t>52 bits</a:t>
            </a:r>
            <a:endParaRPr lang="en-US" altLang="en-US" sz="1600" b="1">
              <a:solidFill>
                <a:srgbClr val="010000"/>
              </a:solidFill>
            </a:endParaRPr>
          </a:p>
        </p:txBody>
      </p:sp>
    </p:spTree>
    <p:extLst>
      <p:ext uri="{BB962C8B-B14F-4D97-AF65-F5344CB8AC3E}">
        <p14:creationId xmlns:p14="http://schemas.microsoft.com/office/powerpoint/2010/main" val="2187997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617EACBB-1B37-46EA-BF84-D7169337AB76}" type="slidenum">
              <a:rPr lang="en-US" altLang="en-US"/>
              <a:pPr/>
              <a:t>40</a:t>
            </a:fld>
            <a:endParaRPr lang="en-US" altLang="en-US"/>
          </a:p>
        </p:txBody>
      </p:sp>
      <p:sp>
        <p:nvSpPr>
          <p:cNvPr id="173058" name="Rectangle 2"/>
          <p:cNvSpPr>
            <a:spLocks noGrp="1" noChangeArrowheads="1"/>
          </p:cNvSpPr>
          <p:nvPr>
            <p:ph type="title"/>
          </p:nvPr>
        </p:nvSpPr>
        <p:spPr/>
        <p:txBody>
          <a:bodyPr/>
          <a:lstStyle/>
          <a:p>
            <a:r>
              <a:rPr lang="en-US" altLang="en-US"/>
              <a:t>Store Floating-Point Value</a:t>
            </a:r>
          </a:p>
        </p:txBody>
      </p:sp>
      <p:sp>
        <p:nvSpPr>
          <p:cNvPr id="173059" name="Rectangle 3"/>
          <p:cNvSpPr>
            <a:spLocks noGrp="1" noChangeArrowheads="1"/>
          </p:cNvSpPr>
          <p:nvPr>
            <p:ph type="body" idx="1"/>
          </p:nvPr>
        </p:nvSpPr>
        <p:spPr>
          <a:xfrm>
            <a:off x="685800" y="1143000"/>
            <a:ext cx="7772400" cy="5181600"/>
          </a:xfrm>
        </p:spPr>
        <p:txBody>
          <a:bodyPr/>
          <a:lstStyle/>
          <a:p>
            <a:r>
              <a:rPr lang="en-US" altLang="en-US" dirty="0"/>
              <a:t>FST</a:t>
            </a:r>
          </a:p>
          <a:p>
            <a:pPr lvl="1"/>
            <a:r>
              <a:rPr lang="en-US" altLang="en-US" dirty="0"/>
              <a:t>copies floating point operand from the top of the FPU stack into memory</a:t>
            </a:r>
          </a:p>
          <a:p>
            <a:r>
              <a:rPr lang="en-US" altLang="en-US" dirty="0"/>
              <a:t>FSTP </a:t>
            </a:r>
          </a:p>
          <a:p>
            <a:pPr lvl="1"/>
            <a:r>
              <a:rPr lang="en-US" altLang="en-US" dirty="0"/>
              <a:t>pops the stack after </a:t>
            </a:r>
            <a:r>
              <a:rPr lang="en-US" altLang="en-US" dirty="0" smtClean="0"/>
              <a:t>copying</a:t>
            </a:r>
          </a:p>
          <a:p>
            <a:pPr lvl="1"/>
            <a:endParaRPr lang="en-US" altLang="en-US" dirty="0"/>
          </a:p>
          <a:p>
            <a:pPr lvl="1"/>
            <a:endParaRPr lang="en-US" altLang="en-US" dirty="0" smtClean="0">
              <a:solidFill>
                <a:srgbClr val="FFC000"/>
              </a:solidFill>
            </a:endParaRPr>
          </a:p>
          <a:p>
            <a:r>
              <a:rPr lang="en-US" altLang="en-US" dirty="0" smtClean="0">
                <a:solidFill>
                  <a:srgbClr val="FFC000"/>
                </a:solidFill>
              </a:rPr>
              <a:t>Use</a:t>
            </a:r>
          </a:p>
          <a:p>
            <a:pPr lvl="1"/>
            <a:r>
              <a:rPr lang="en-US" altLang="en-US" dirty="0" smtClean="0">
                <a:solidFill>
                  <a:srgbClr val="FFC000"/>
                </a:solidFill>
              </a:rPr>
              <a:t>F</a:t>
            </a:r>
            <a:r>
              <a:rPr lang="en-US" altLang="en-US" b="1" u="sng" dirty="0" smtClean="0">
                <a:solidFill>
                  <a:srgbClr val="FFC000"/>
                </a:solidFill>
              </a:rPr>
              <a:t>I</a:t>
            </a:r>
            <a:r>
              <a:rPr lang="en-US" altLang="en-US" dirty="0" smtClean="0">
                <a:solidFill>
                  <a:srgbClr val="FFC000"/>
                </a:solidFill>
              </a:rPr>
              <a:t>ST (F</a:t>
            </a:r>
            <a:r>
              <a:rPr lang="en-US" altLang="en-US" b="1" u="sng" dirty="0" smtClean="0">
                <a:solidFill>
                  <a:srgbClr val="FFC000"/>
                </a:solidFill>
              </a:rPr>
              <a:t>I</a:t>
            </a:r>
            <a:r>
              <a:rPr lang="en-US" altLang="en-US" dirty="0" smtClean="0">
                <a:solidFill>
                  <a:srgbClr val="FFC000"/>
                </a:solidFill>
              </a:rPr>
              <a:t>STP)    for storing as integers</a:t>
            </a:r>
          </a:p>
          <a:p>
            <a:pPr lvl="1"/>
            <a:r>
              <a:rPr lang="en-US" altLang="en-US" dirty="0" smtClean="0">
                <a:solidFill>
                  <a:srgbClr val="FFC000"/>
                </a:solidFill>
              </a:rPr>
              <a:t>F</a:t>
            </a:r>
            <a:r>
              <a:rPr lang="en-US" altLang="en-US" b="1" u="sng" dirty="0" smtClean="0">
                <a:solidFill>
                  <a:srgbClr val="FFC000"/>
                </a:solidFill>
              </a:rPr>
              <a:t>B</a:t>
            </a:r>
            <a:r>
              <a:rPr lang="en-US" altLang="en-US" dirty="0" smtClean="0">
                <a:solidFill>
                  <a:srgbClr val="FFC000"/>
                </a:solidFill>
              </a:rPr>
              <a:t>ST (F</a:t>
            </a:r>
            <a:r>
              <a:rPr lang="en-US" altLang="en-US" b="1" u="sng" dirty="0" smtClean="0">
                <a:solidFill>
                  <a:srgbClr val="FFC000"/>
                </a:solidFill>
              </a:rPr>
              <a:t>B</a:t>
            </a:r>
            <a:r>
              <a:rPr lang="en-US" altLang="en-US" dirty="0" smtClean="0">
                <a:solidFill>
                  <a:srgbClr val="FFC000"/>
                </a:solidFill>
              </a:rPr>
              <a:t>STP) for storing as BCD integers</a:t>
            </a:r>
            <a:endParaRPr lang="en-US" altLang="en-US" dirty="0">
              <a:solidFill>
                <a:srgbClr val="FFC000"/>
              </a:solidFill>
            </a:endParaRPr>
          </a:p>
          <a:p>
            <a:endParaRPr lang="en-US" altLang="en-US" dirty="0"/>
          </a:p>
          <a:p>
            <a:endParaRPr lang="en-US" altLang="en-US" dirty="0"/>
          </a:p>
        </p:txBody>
      </p:sp>
      <p:pic>
        <p:nvPicPr>
          <p:cNvPr id="173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286000"/>
            <a:ext cx="15716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DA0B7E1D-256D-43B8-A6CD-43E00A399D9B}" type="slidenum">
              <a:rPr lang="en-US" altLang="en-US" sz="1400">
                <a:solidFill>
                  <a:srgbClr val="FF9966"/>
                </a:solidFill>
              </a:rPr>
              <a:pPr/>
              <a:t>41</a:t>
            </a:fld>
            <a:endParaRPr lang="en-US" altLang="en-US" sz="1400">
              <a:solidFill>
                <a:srgbClr val="FF9966"/>
              </a:solidFill>
            </a:endParaRPr>
          </a:p>
        </p:txBody>
      </p:sp>
      <p:sp>
        <p:nvSpPr>
          <p:cNvPr id="102402" name="Rectangle 2"/>
          <p:cNvSpPr>
            <a:spLocks noGrp="1" noChangeArrowheads="1"/>
          </p:cNvSpPr>
          <p:nvPr>
            <p:ph type="title"/>
          </p:nvPr>
        </p:nvSpPr>
        <p:spPr/>
        <p:txBody>
          <a:bodyPr/>
          <a:lstStyle/>
          <a:p>
            <a:pPr>
              <a:defRPr/>
            </a:pPr>
            <a:r>
              <a:rPr lang="en-US" smtClean="0"/>
              <a:t>Data Transfer Instructions (cont.)</a:t>
            </a:r>
          </a:p>
        </p:txBody>
      </p:sp>
      <p:sp>
        <p:nvSpPr>
          <p:cNvPr id="28676" name="Rectangle 3"/>
          <p:cNvSpPr>
            <a:spLocks noGrp="1" noChangeArrowheads="1"/>
          </p:cNvSpPr>
          <p:nvPr>
            <p:ph type="body" idx="1"/>
          </p:nvPr>
        </p:nvSpPr>
        <p:spPr>
          <a:xfrm>
            <a:off x="152400" y="838200"/>
            <a:ext cx="8839200" cy="3733800"/>
          </a:xfrm>
        </p:spPr>
        <p:txBody>
          <a:bodyPr/>
          <a:lstStyle/>
          <a:p>
            <a:pPr algn="just"/>
            <a:r>
              <a:rPr lang="en-US" altLang="en-US" sz="2000" dirty="0" smtClean="0"/>
              <a:t>The FXCH instruction swaps the content of two registers. It can be used either with zero or one operand.</a:t>
            </a:r>
          </a:p>
          <a:p>
            <a:pPr algn="just"/>
            <a:endParaRPr lang="en-US" altLang="en-US" sz="2000" dirty="0" smtClean="0"/>
          </a:p>
          <a:p>
            <a:pPr lvl="1" algn="just"/>
            <a:r>
              <a:rPr lang="en-US" altLang="en-US" sz="2000" dirty="0" smtClean="0"/>
              <a:t>If no operands are used, FXCH swaps the content of ST and ST(1)</a:t>
            </a:r>
          </a:p>
          <a:p>
            <a:pPr lvl="1" algn="just"/>
            <a:endParaRPr lang="en-US" altLang="en-US" sz="2000" dirty="0" smtClean="0"/>
          </a:p>
          <a:p>
            <a:pPr lvl="1" algn="just"/>
            <a:r>
              <a:rPr lang="en-US" altLang="en-US" sz="2000" dirty="0" smtClean="0"/>
              <a:t>If one operand is used, then it must be ST(n). Example:</a:t>
            </a:r>
          </a:p>
          <a:p>
            <a:pPr lvl="2" algn="just"/>
            <a:r>
              <a:rPr lang="en-US" altLang="en-US" sz="1800" dirty="0" err="1" smtClean="0"/>
              <a:t>fld</a:t>
            </a:r>
            <a:r>
              <a:rPr lang="en-US" altLang="en-US" sz="1800" dirty="0" smtClean="0"/>
              <a:t> A</a:t>
            </a:r>
          </a:p>
          <a:p>
            <a:pPr lvl="2" algn="just"/>
            <a:r>
              <a:rPr lang="en-US" altLang="en-US" sz="1800" dirty="0" err="1" smtClean="0"/>
              <a:t>fld</a:t>
            </a:r>
            <a:r>
              <a:rPr lang="en-US" altLang="en-US" sz="1800" dirty="0" smtClean="0"/>
              <a:t> B</a:t>
            </a:r>
          </a:p>
          <a:p>
            <a:pPr lvl="2" algn="just"/>
            <a:r>
              <a:rPr lang="en-US" altLang="en-US" sz="1800" dirty="0" err="1" smtClean="0"/>
              <a:t>fld</a:t>
            </a:r>
            <a:r>
              <a:rPr lang="en-US" altLang="en-US" sz="1800" dirty="0" smtClean="0"/>
              <a:t> C</a:t>
            </a:r>
          </a:p>
          <a:p>
            <a:pPr lvl="2" algn="just"/>
            <a:r>
              <a:rPr lang="en-US" altLang="en-US" sz="1800" dirty="0" err="1" smtClean="0"/>
              <a:t>fxch</a:t>
            </a:r>
            <a:r>
              <a:rPr lang="en-US" altLang="en-US" sz="1800" dirty="0" smtClean="0"/>
              <a:t> ST(2)	; </a:t>
            </a:r>
            <a:r>
              <a:rPr lang="en-US" altLang="en-US" sz="1800" dirty="0" smtClean="0">
                <a:solidFill>
                  <a:srgbClr val="FF0000"/>
                </a:solidFill>
              </a:rPr>
              <a:t>FXCH swaps the content of ST and ST(2)</a:t>
            </a:r>
          </a:p>
        </p:txBody>
      </p:sp>
      <p:sp>
        <p:nvSpPr>
          <p:cNvPr id="28677" name="Rectangle 4"/>
          <p:cNvSpPr>
            <a:spLocks noChangeArrowheads="1"/>
          </p:cNvSpPr>
          <p:nvPr/>
        </p:nvSpPr>
        <p:spPr bwMode="auto">
          <a:xfrm>
            <a:off x="2057400" y="4724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8678" name="Rectangle 5"/>
          <p:cNvSpPr>
            <a:spLocks noChangeArrowheads="1"/>
          </p:cNvSpPr>
          <p:nvPr/>
        </p:nvSpPr>
        <p:spPr bwMode="auto">
          <a:xfrm>
            <a:off x="2057400" y="5105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8679" name="Rectangle 6"/>
          <p:cNvSpPr>
            <a:spLocks noChangeArrowheads="1"/>
          </p:cNvSpPr>
          <p:nvPr/>
        </p:nvSpPr>
        <p:spPr bwMode="auto">
          <a:xfrm>
            <a:off x="2057400" y="5486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8680" name="Text Box 7"/>
          <p:cNvSpPr txBox="1">
            <a:spLocks noChangeArrowheads="1"/>
          </p:cNvSpPr>
          <p:nvPr/>
        </p:nvSpPr>
        <p:spPr bwMode="auto">
          <a:xfrm>
            <a:off x="1371600" y="4724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28681" name="Text Box 8"/>
          <p:cNvSpPr txBox="1">
            <a:spLocks noChangeArrowheads="1"/>
          </p:cNvSpPr>
          <p:nvPr/>
        </p:nvSpPr>
        <p:spPr bwMode="auto">
          <a:xfrm>
            <a:off x="1371600" y="5105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28682" name="Text Box 9"/>
          <p:cNvSpPr txBox="1">
            <a:spLocks noChangeArrowheads="1"/>
          </p:cNvSpPr>
          <p:nvPr/>
        </p:nvSpPr>
        <p:spPr bwMode="auto">
          <a:xfrm>
            <a:off x="1371600" y="5486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28683" name="Text Box 10"/>
          <p:cNvSpPr txBox="1">
            <a:spLocks noChangeArrowheads="1"/>
          </p:cNvSpPr>
          <p:nvPr/>
        </p:nvSpPr>
        <p:spPr bwMode="auto">
          <a:xfrm>
            <a:off x="2133600" y="5562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28684" name="Text Box 11"/>
          <p:cNvSpPr txBox="1">
            <a:spLocks noChangeArrowheads="1"/>
          </p:cNvSpPr>
          <p:nvPr/>
        </p:nvSpPr>
        <p:spPr bwMode="auto">
          <a:xfrm>
            <a:off x="2133600" y="5181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28685" name="Text Box 12"/>
          <p:cNvSpPr txBox="1">
            <a:spLocks noChangeArrowheads="1"/>
          </p:cNvSpPr>
          <p:nvPr/>
        </p:nvSpPr>
        <p:spPr bwMode="auto">
          <a:xfrm>
            <a:off x="2133600" y="4800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C</a:t>
            </a:r>
          </a:p>
        </p:txBody>
      </p:sp>
      <p:sp>
        <p:nvSpPr>
          <p:cNvPr id="28686" name="Text Box 13"/>
          <p:cNvSpPr txBox="1">
            <a:spLocks noChangeArrowheads="1"/>
          </p:cNvSpPr>
          <p:nvPr/>
        </p:nvSpPr>
        <p:spPr bwMode="auto">
          <a:xfrm>
            <a:off x="2057400" y="594360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Before fxch ST(2)</a:t>
            </a:r>
          </a:p>
        </p:txBody>
      </p:sp>
      <p:sp>
        <p:nvSpPr>
          <p:cNvPr id="28687" name="Rectangle 14"/>
          <p:cNvSpPr>
            <a:spLocks noChangeArrowheads="1"/>
          </p:cNvSpPr>
          <p:nvPr/>
        </p:nvSpPr>
        <p:spPr bwMode="auto">
          <a:xfrm>
            <a:off x="5943600" y="4724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8688" name="Rectangle 15"/>
          <p:cNvSpPr>
            <a:spLocks noChangeArrowheads="1"/>
          </p:cNvSpPr>
          <p:nvPr/>
        </p:nvSpPr>
        <p:spPr bwMode="auto">
          <a:xfrm>
            <a:off x="5943600" y="5105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8689" name="Rectangle 16"/>
          <p:cNvSpPr>
            <a:spLocks noChangeArrowheads="1"/>
          </p:cNvSpPr>
          <p:nvPr/>
        </p:nvSpPr>
        <p:spPr bwMode="auto">
          <a:xfrm>
            <a:off x="5943600" y="54864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28690" name="Text Box 17"/>
          <p:cNvSpPr txBox="1">
            <a:spLocks noChangeArrowheads="1"/>
          </p:cNvSpPr>
          <p:nvPr/>
        </p:nvSpPr>
        <p:spPr bwMode="auto">
          <a:xfrm>
            <a:off x="5257800" y="4724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28691" name="Text Box 18"/>
          <p:cNvSpPr txBox="1">
            <a:spLocks noChangeArrowheads="1"/>
          </p:cNvSpPr>
          <p:nvPr/>
        </p:nvSpPr>
        <p:spPr bwMode="auto">
          <a:xfrm>
            <a:off x="5257800" y="5105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28692" name="Text Box 19"/>
          <p:cNvSpPr txBox="1">
            <a:spLocks noChangeArrowheads="1"/>
          </p:cNvSpPr>
          <p:nvPr/>
        </p:nvSpPr>
        <p:spPr bwMode="auto">
          <a:xfrm>
            <a:off x="5257800" y="5486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28693" name="Text Box 20"/>
          <p:cNvSpPr txBox="1">
            <a:spLocks noChangeArrowheads="1"/>
          </p:cNvSpPr>
          <p:nvPr/>
        </p:nvSpPr>
        <p:spPr bwMode="auto">
          <a:xfrm>
            <a:off x="6019800" y="4800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28694" name="Text Box 21"/>
          <p:cNvSpPr txBox="1">
            <a:spLocks noChangeArrowheads="1"/>
          </p:cNvSpPr>
          <p:nvPr/>
        </p:nvSpPr>
        <p:spPr bwMode="auto">
          <a:xfrm>
            <a:off x="6019800" y="5181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28695" name="Text Box 22"/>
          <p:cNvSpPr txBox="1">
            <a:spLocks noChangeArrowheads="1"/>
          </p:cNvSpPr>
          <p:nvPr/>
        </p:nvSpPr>
        <p:spPr bwMode="auto">
          <a:xfrm>
            <a:off x="6019800" y="5562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C</a:t>
            </a:r>
          </a:p>
        </p:txBody>
      </p:sp>
      <p:sp>
        <p:nvSpPr>
          <p:cNvPr id="28696" name="Text Box 23"/>
          <p:cNvSpPr txBox="1">
            <a:spLocks noChangeArrowheads="1"/>
          </p:cNvSpPr>
          <p:nvPr/>
        </p:nvSpPr>
        <p:spPr bwMode="auto">
          <a:xfrm>
            <a:off x="5943600" y="5943600"/>
            <a:ext cx="207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After fxch ST(2)</a:t>
            </a:r>
          </a:p>
        </p:txBody>
      </p:sp>
    </p:spTree>
    <p:extLst>
      <p:ext uri="{BB962C8B-B14F-4D97-AF65-F5344CB8AC3E}">
        <p14:creationId xmlns:p14="http://schemas.microsoft.com/office/powerpoint/2010/main" val="2274057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41BFA589-F96D-4C5C-B22F-2DE7C9735535}" type="slidenum">
              <a:rPr lang="en-US" altLang="en-US" sz="1400">
                <a:solidFill>
                  <a:srgbClr val="FF9966"/>
                </a:solidFill>
              </a:rPr>
              <a:pPr/>
              <a:t>42</a:t>
            </a:fld>
            <a:endParaRPr lang="en-US" altLang="en-US" sz="1400">
              <a:solidFill>
                <a:srgbClr val="FF9966"/>
              </a:solidFill>
            </a:endParaRPr>
          </a:p>
        </p:txBody>
      </p:sp>
      <p:sp>
        <p:nvSpPr>
          <p:cNvPr id="95234" name="Rectangle 2"/>
          <p:cNvSpPr>
            <a:spLocks noGrp="1" noChangeArrowheads="1"/>
          </p:cNvSpPr>
          <p:nvPr>
            <p:ph type="title"/>
          </p:nvPr>
        </p:nvSpPr>
        <p:spPr/>
        <p:txBody>
          <a:bodyPr/>
          <a:lstStyle/>
          <a:p>
            <a:pPr>
              <a:defRPr/>
            </a:pPr>
            <a:r>
              <a:rPr lang="en-US" smtClean="0"/>
              <a:t>IEEE Format Conversion</a:t>
            </a:r>
          </a:p>
        </p:txBody>
      </p:sp>
      <p:sp>
        <p:nvSpPr>
          <p:cNvPr id="29700" name="Rectangle 3"/>
          <p:cNvSpPr>
            <a:spLocks noGrp="1" noChangeArrowheads="1"/>
          </p:cNvSpPr>
          <p:nvPr>
            <p:ph type="body" idx="1"/>
          </p:nvPr>
        </p:nvSpPr>
        <p:spPr>
          <a:xfrm>
            <a:off x="152400" y="762000"/>
            <a:ext cx="8839200" cy="5943600"/>
          </a:xfrm>
        </p:spPr>
        <p:txBody>
          <a:bodyPr/>
          <a:lstStyle/>
          <a:p>
            <a:pPr algn="just"/>
            <a:r>
              <a:rPr lang="en-US" altLang="en-US" sz="2000" dirty="0" smtClean="0"/>
              <a:t>The </a:t>
            </a:r>
            <a:r>
              <a:rPr lang="en-US" altLang="en-US" sz="2000" dirty="0" smtClean="0">
                <a:solidFill>
                  <a:schemeClr val="bg2"/>
                </a:solidFill>
                <a:latin typeface="Courier New" pitchFamily="49" charset="0"/>
              </a:rPr>
              <a:t>FLD source</a:t>
            </a:r>
            <a:r>
              <a:rPr lang="en-US" altLang="en-US" sz="2000" dirty="0" smtClean="0"/>
              <a:t> instruction loads a memory floating point value onto ST in an extended 80 bit format regardless of whether source is a single precision, double precision, or extended precision floating point value   </a:t>
            </a:r>
          </a:p>
          <a:p>
            <a:pPr algn="just"/>
            <a:endParaRPr lang="en-US" altLang="en-US" sz="2000" dirty="0" smtClean="0"/>
          </a:p>
          <a:p>
            <a:pPr algn="just"/>
            <a:r>
              <a:rPr lang="en-US" altLang="en-US" sz="2000" dirty="0" smtClean="0"/>
              <a:t>The </a:t>
            </a:r>
            <a:r>
              <a:rPr lang="en-US" altLang="en-US" sz="2000" dirty="0" smtClean="0">
                <a:solidFill>
                  <a:schemeClr val="bg2"/>
                </a:solidFill>
                <a:latin typeface="Courier New" pitchFamily="49" charset="0"/>
              </a:rPr>
              <a:t>FST[P</a:t>
            </a:r>
            <a:r>
              <a:rPr lang="en-US" altLang="en-US" sz="2000" dirty="0">
                <a:solidFill>
                  <a:schemeClr val="bg2"/>
                </a:solidFill>
                <a:latin typeface="Courier New" pitchFamily="49" charset="0"/>
              </a:rPr>
              <a:t>]</a:t>
            </a:r>
            <a:r>
              <a:rPr lang="en-US" altLang="en-US" sz="2000" dirty="0" smtClean="0">
                <a:solidFill>
                  <a:schemeClr val="bg2"/>
                </a:solidFill>
                <a:latin typeface="Courier New" pitchFamily="49" charset="0"/>
              </a:rPr>
              <a:t> destination</a:t>
            </a:r>
            <a:r>
              <a:rPr lang="en-US" altLang="en-US" sz="2000" dirty="0" smtClean="0"/>
              <a:t> instruction stores ST into memory regardless of whether destination is 32, 64, or 80 bits</a:t>
            </a:r>
          </a:p>
          <a:p>
            <a:pPr algn="just"/>
            <a:endParaRPr lang="en-US" altLang="en-US" sz="2000" dirty="0" smtClean="0"/>
          </a:p>
          <a:p>
            <a:pPr algn="just"/>
            <a:r>
              <a:rPr lang="en-US" altLang="en-US" sz="2000" dirty="0" smtClean="0"/>
              <a:t>Hence we can convert from one format to another simply by pushing onto and popping from the FPU stack. Ex:</a:t>
            </a:r>
          </a:p>
          <a:p>
            <a:pPr algn="just"/>
            <a:endParaRPr lang="en-US" altLang="en-US" sz="2000" dirty="0" smtClean="0"/>
          </a:p>
          <a:p>
            <a:pPr lvl="2" algn="just"/>
            <a:r>
              <a:rPr lang="en-US" altLang="en-US" sz="1800" dirty="0" smtClean="0"/>
              <a:t>.data</a:t>
            </a:r>
          </a:p>
          <a:p>
            <a:pPr lvl="2" algn="just"/>
            <a:r>
              <a:rPr lang="en-US" altLang="en-US" sz="1800" dirty="0" smtClean="0"/>
              <a:t>  </a:t>
            </a:r>
            <a:r>
              <a:rPr lang="en-US" altLang="en-US" sz="1800" dirty="0" err="1" smtClean="0"/>
              <a:t>Adouble</a:t>
            </a:r>
            <a:r>
              <a:rPr lang="en-US" altLang="en-US" sz="1800" dirty="0" smtClean="0"/>
              <a:t> REAL8 –7.77E-6 ; double-precision value</a:t>
            </a:r>
          </a:p>
          <a:p>
            <a:pPr lvl="2" algn="just"/>
            <a:r>
              <a:rPr lang="en-US" altLang="en-US" sz="1800" dirty="0" smtClean="0"/>
              <a:t>  Afloat  REAL4 ?        ; single-precision value</a:t>
            </a:r>
          </a:p>
          <a:p>
            <a:pPr lvl="2" algn="just"/>
            <a:r>
              <a:rPr lang="en-US" altLang="en-US" sz="1800" dirty="0" smtClean="0"/>
              <a:t>.code</a:t>
            </a:r>
          </a:p>
          <a:p>
            <a:pPr lvl="2" algn="just"/>
            <a:r>
              <a:rPr lang="en-US" altLang="en-US" sz="1800" dirty="0" smtClean="0"/>
              <a:t>  FLD  </a:t>
            </a:r>
            <a:r>
              <a:rPr lang="en-US" altLang="en-US" sz="1800" dirty="0" err="1" smtClean="0"/>
              <a:t>Adouble</a:t>
            </a:r>
            <a:r>
              <a:rPr lang="en-US" altLang="en-US" sz="1800" dirty="0" smtClean="0"/>
              <a:t> ; double to extended precision</a:t>
            </a:r>
          </a:p>
          <a:p>
            <a:pPr lvl="2" algn="just"/>
            <a:r>
              <a:rPr lang="en-US" altLang="en-US" sz="1800" dirty="0" smtClean="0"/>
              <a:t>  FSTP Afloat  ; extended to single precision</a:t>
            </a:r>
          </a:p>
        </p:txBody>
      </p:sp>
    </p:spTree>
    <p:extLst>
      <p:ext uri="{BB962C8B-B14F-4D97-AF65-F5344CB8AC3E}">
        <p14:creationId xmlns:p14="http://schemas.microsoft.com/office/powerpoint/2010/main" val="364827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84682205-6C97-45A9-A700-896E988096EF}" type="slidenum">
              <a:rPr lang="en-US" altLang="en-US" sz="1400">
                <a:solidFill>
                  <a:srgbClr val="FF9966"/>
                </a:solidFill>
              </a:rPr>
              <a:pPr/>
              <a:t>43</a:t>
            </a:fld>
            <a:endParaRPr lang="en-US" altLang="en-US" sz="1400">
              <a:solidFill>
                <a:srgbClr val="FF9966"/>
              </a:solidFill>
            </a:endParaRPr>
          </a:p>
        </p:txBody>
      </p:sp>
      <p:sp>
        <p:nvSpPr>
          <p:cNvPr id="107522" name="Rectangle 1026"/>
          <p:cNvSpPr>
            <a:spLocks noGrp="1" noChangeArrowheads="1"/>
          </p:cNvSpPr>
          <p:nvPr>
            <p:ph type="title"/>
          </p:nvPr>
        </p:nvSpPr>
        <p:spPr/>
        <p:txBody>
          <a:bodyPr/>
          <a:lstStyle/>
          <a:p>
            <a:pPr>
              <a:defRPr/>
            </a:pPr>
            <a:r>
              <a:rPr lang="en-US" dirty="0" smtClean="0"/>
              <a:t>Integer-to-Floating Point Conversion</a:t>
            </a:r>
          </a:p>
        </p:txBody>
      </p:sp>
      <p:sp>
        <p:nvSpPr>
          <p:cNvPr id="31748" name="Rectangle 1027"/>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smtClean="0"/>
              <a:t>To convert from integer to floating point format we can use the </a:t>
            </a:r>
            <a:r>
              <a:rPr lang="en-US" altLang="en-US" sz="2000" dirty="0" smtClean="0">
                <a:solidFill>
                  <a:srgbClr val="FF0000"/>
                </a:solidFill>
              </a:rPr>
              <a:t>F</a:t>
            </a:r>
            <a:r>
              <a:rPr lang="en-US" altLang="en-US" sz="2000" u="sng" dirty="0" smtClean="0">
                <a:solidFill>
                  <a:srgbClr val="FF0000"/>
                </a:solidFill>
              </a:rPr>
              <a:t>I</a:t>
            </a:r>
            <a:r>
              <a:rPr lang="en-US" altLang="en-US" sz="2000" dirty="0" smtClean="0">
                <a:solidFill>
                  <a:srgbClr val="FF0000"/>
                </a:solidFill>
              </a:rPr>
              <a:t>LD</a:t>
            </a:r>
            <a:r>
              <a:rPr lang="en-US" altLang="en-US" sz="2000" dirty="0" smtClean="0"/>
              <a:t> instruction. Ex:</a:t>
            </a:r>
          </a:p>
          <a:p>
            <a:pPr lvl="2" algn="just">
              <a:lnSpc>
                <a:spcPct val="90000"/>
              </a:lnSpc>
            </a:pPr>
            <a:r>
              <a:rPr lang="en-US" altLang="en-US" sz="1800" dirty="0" smtClean="0"/>
              <a:t>.data</a:t>
            </a:r>
          </a:p>
          <a:p>
            <a:pPr lvl="2" algn="just">
              <a:lnSpc>
                <a:spcPct val="90000"/>
              </a:lnSpc>
            </a:pPr>
            <a:r>
              <a:rPr lang="en-US" altLang="en-US" sz="1800" dirty="0" smtClean="0"/>
              <a:t>	A </a:t>
            </a:r>
            <a:r>
              <a:rPr lang="en-US" altLang="en-US" sz="1800" dirty="0"/>
              <a:t>D</a:t>
            </a:r>
            <a:r>
              <a:rPr lang="en-US" altLang="en-US" sz="1800" dirty="0" smtClean="0"/>
              <a:t>WORD 5</a:t>
            </a:r>
          </a:p>
          <a:p>
            <a:pPr lvl="2" algn="just">
              <a:lnSpc>
                <a:spcPct val="90000"/>
              </a:lnSpc>
            </a:pPr>
            <a:r>
              <a:rPr lang="en-US" altLang="en-US" sz="1800" dirty="0" smtClean="0"/>
              <a:t>.code</a:t>
            </a:r>
          </a:p>
          <a:p>
            <a:pPr lvl="2" algn="just">
              <a:lnSpc>
                <a:spcPct val="90000"/>
              </a:lnSpc>
            </a:pPr>
            <a:r>
              <a:rPr lang="en-US" altLang="en-US" sz="1800" dirty="0" smtClean="0"/>
              <a:t>	FILD A ; Stores 5.0 on ST(0)</a:t>
            </a:r>
          </a:p>
          <a:p>
            <a:pPr algn="just">
              <a:lnSpc>
                <a:spcPct val="90000"/>
              </a:lnSpc>
            </a:pPr>
            <a:r>
              <a:rPr lang="en-US" altLang="en-US" sz="2000" dirty="0" smtClean="0"/>
              <a:t>To convert from floating point to integer format we can use the FIST instruction. Ex:</a:t>
            </a:r>
          </a:p>
          <a:p>
            <a:pPr lvl="2" algn="just">
              <a:lnSpc>
                <a:spcPct val="90000"/>
              </a:lnSpc>
            </a:pPr>
            <a:r>
              <a:rPr lang="en-US" altLang="en-US" sz="1800" dirty="0" smtClean="0"/>
              <a:t>.data</a:t>
            </a:r>
          </a:p>
          <a:p>
            <a:pPr lvl="2" algn="just">
              <a:lnSpc>
                <a:spcPct val="90000"/>
              </a:lnSpc>
            </a:pPr>
            <a:r>
              <a:rPr lang="en-US" altLang="en-US" sz="1800" dirty="0" smtClean="0"/>
              <a:t>	A REAL4 5.64</a:t>
            </a:r>
          </a:p>
          <a:p>
            <a:pPr lvl="2" algn="just">
              <a:lnSpc>
                <a:spcPct val="90000"/>
              </a:lnSpc>
            </a:pPr>
            <a:r>
              <a:rPr lang="en-US" altLang="en-US" sz="1800" dirty="0" smtClean="0"/>
              <a:t>	B DWORD ?</a:t>
            </a:r>
          </a:p>
          <a:p>
            <a:pPr lvl="2" algn="just">
              <a:lnSpc>
                <a:spcPct val="90000"/>
              </a:lnSpc>
            </a:pPr>
            <a:r>
              <a:rPr lang="en-US" altLang="en-US" sz="1800" dirty="0" smtClean="0"/>
              <a:t>.code</a:t>
            </a:r>
          </a:p>
          <a:p>
            <a:pPr lvl="2" algn="just">
              <a:lnSpc>
                <a:spcPct val="90000"/>
              </a:lnSpc>
            </a:pPr>
            <a:r>
              <a:rPr lang="en-US" altLang="en-US" sz="1800" dirty="0" smtClean="0"/>
              <a:t>	FLD A  ; stores 5.64 on ST(0)</a:t>
            </a:r>
          </a:p>
          <a:p>
            <a:pPr lvl="2" algn="just">
              <a:lnSpc>
                <a:spcPct val="90000"/>
              </a:lnSpc>
            </a:pPr>
            <a:r>
              <a:rPr lang="en-US" altLang="en-US" sz="1800" dirty="0" smtClean="0"/>
              <a:t>	FIST B ; stores 6 in variable B</a:t>
            </a:r>
          </a:p>
          <a:p>
            <a:pPr algn="just">
              <a:lnSpc>
                <a:spcPct val="90000"/>
              </a:lnSpc>
            </a:pPr>
            <a:r>
              <a:rPr lang="en-US" altLang="en-US" sz="2000" dirty="0" smtClean="0"/>
              <a:t>The </a:t>
            </a:r>
            <a:r>
              <a:rPr lang="en-US" altLang="en-US" sz="2000" dirty="0" smtClean="0">
                <a:solidFill>
                  <a:srgbClr val="FF0000"/>
                </a:solidFill>
              </a:rPr>
              <a:t>F</a:t>
            </a:r>
            <a:r>
              <a:rPr lang="en-US" altLang="en-US" sz="2000" u="sng" dirty="0" smtClean="0">
                <a:solidFill>
                  <a:srgbClr val="FF0000"/>
                </a:solidFill>
              </a:rPr>
              <a:t>I</a:t>
            </a:r>
            <a:r>
              <a:rPr lang="en-US" altLang="en-US" sz="2000" dirty="0" smtClean="0">
                <a:solidFill>
                  <a:srgbClr val="FF0000"/>
                </a:solidFill>
              </a:rPr>
              <a:t>ST</a:t>
            </a:r>
            <a:r>
              <a:rPr lang="en-US" altLang="en-US" sz="2000" dirty="0" smtClean="0"/>
              <a:t> instruction takes the floating point value in ST(0) and rounds it to an integer before storing it in the destination operand. </a:t>
            </a:r>
          </a:p>
          <a:p>
            <a:pPr lvl="1" algn="just">
              <a:lnSpc>
                <a:spcPct val="90000"/>
              </a:lnSpc>
            </a:pPr>
            <a:r>
              <a:rPr lang="en-US" altLang="en-US" sz="2000" dirty="0" smtClean="0"/>
              <a:t>By default, the rounding method used is “round to the nearest” (but this can be changed by the programmer) </a:t>
            </a:r>
          </a:p>
          <a:p>
            <a:pPr lvl="2">
              <a:lnSpc>
                <a:spcPct val="90000"/>
              </a:lnSpc>
            </a:pPr>
            <a:endParaRPr lang="en-US" altLang="en-US" sz="1800" dirty="0" smtClean="0"/>
          </a:p>
          <a:p>
            <a:pPr lvl="2">
              <a:lnSpc>
                <a:spcPct val="90000"/>
              </a:lnSpc>
            </a:pPr>
            <a:r>
              <a:rPr lang="en-US" altLang="en-US" sz="1800" dirty="0" smtClean="0"/>
              <a:t>	</a:t>
            </a:r>
          </a:p>
        </p:txBody>
      </p:sp>
    </p:spTree>
    <p:extLst>
      <p:ext uri="{BB962C8B-B14F-4D97-AF65-F5344CB8AC3E}">
        <p14:creationId xmlns:p14="http://schemas.microsoft.com/office/powerpoint/2010/main" val="143346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918CED0C-4911-4E47-AFDB-56B5A5923809}" type="slidenum">
              <a:rPr lang="en-US" altLang="en-US">
                <a:solidFill>
                  <a:srgbClr val="FFFFFF"/>
                </a:solidFill>
              </a:rPr>
              <a:pPr/>
              <a:t>44</a:t>
            </a:fld>
            <a:endParaRPr lang="en-US" altLang="en-US">
              <a:solidFill>
                <a:srgbClr val="FFFFFF"/>
              </a:solidFill>
            </a:endParaRPr>
          </a:p>
        </p:txBody>
      </p:sp>
      <p:sp>
        <p:nvSpPr>
          <p:cNvPr id="182274" name="Rectangle 2"/>
          <p:cNvSpPr>
            <a:spLocks noGrp="1" noChangeArrowheads="1"/>
          </p:cNvSpPr>
          <p:nvPr>
            <p:ph type="title"/>
          </p:nvPr>
        </p:nvSpPr>
        <p:spPr/>
        <p:txBody>
          <a:bodyPr/>
          <a:lstStyle/>
          <a:p>
            <a:r>
              <a:rPr lang="en-US" altLang="en-US"/>
              <a:t>Floating-Point I/O</a:t>
            </a:r>
          </a:p>
        </p:txBody>
      </p:sp>
      <p:sp>
        <p:nvSpPr>
          <p:cNvPr id="182275" name="Rectangle 3"/>
          <p:cNvSpPr>
            <a:spLocks noGrp="1" noChangeArrowheads="1"/>
          </p:cNvSpPr>
          <p:nvPr>
            <p:ph type="body" idx="1"/>
          </p:nvPr>
        </p:nvSpPr>
        <p:spPr>
          <a:xfrm>
            <a:off x="685800" y="762000"/>
            <a:ext cx="7315200" cy="5562600"/>
          </a:xfrm>
        </p:spPr>
        <p:txBody>
          <a:bodyPr/>
          <a:lstStyle/>
          <a:p>
            <a:r>
              <a:rPr lang="en-US" altLang="en-US" dirty="0"/>
              <a:t>Irvine32 library </a:t>
            </a:r>
            <a:r>
              <a:rPr lang="en-US" altLang="en-US" dirty="0" smtClean="0"/>
              <a:t>procedures</a:t>
            </a:r>
          </a:p>
          <a:p>
            <a:endParaRPr lang="en-US" altLang="en-US" dirty="0"/>
          </a:p>
          <a:p>
            <a:pPr lvl="1"/>
            <a:r>
              <a:rPr lang="en-US" altLang="en-US" dirty="0" err="1"/>
              <a:t>ReadFloat</a:t>
            </a:r>
            <a:endParaRPr lang="en-US" altLang="en-US" dirty="0"/>
          </a:p>
          <a:p>
            <a:pPr lvl="2"/>
            <a:r>
              <a:rPr lang="en-US" altLang="en-US" dirty="0"/>
              <a:t>reads FP value from keyboard, pushes it on the FPU </a:t>
            </a:r>
            <a:r>
              <a:rPr lang="en-US" altLang="en-US" dirty="0" smtClean="0"/>
              <a:t>stack. </a:t>
            </a:r>
            <a:r>
              <a:rPr lang="en-US" altLang="en-US" dirty="0" smtClean="0">
                <a:solidFill>
                  <a:srgbClr val="FFC000"/>
                </a:solidFill>
              </a:rPr>
              <a:t>Accept the following formats:</a:t>
            </a:r>
          </a:p>
          <a:p>
            <a:pPr lvl="3"/>
            <a:r>
              <a:rPr lang="en-US" altLang="en-US" dirty="0" smtClean="0">
                <a:solidFill>
                  <a:srgbClr val="FFC000"/>
                </a:solidFill>
              </a:rPr>
              <a:t>35, +35., -3.5, .35, 3.5E5, 3.5E005, </a:t>
            </a:r>
          </a:p>
          <a:p>
            <a:pPr lvl="3"/>
            <a:r>
              <a:rPr lang="en-US" altLang="en-US" dirty="0" smtClean="0">
                <a:solidFill>
                  <a:srgbClr val="FFC000"/>
                </a:solidFill>
              </a:rPr>
              <a:t>-3.5E+5, 3.5E-4, +3.5E-4</a:t>
            </a:r>
          </a:p>
          <a:p>
            <a:pPr lvl="2"/>
            <a:endParaRPr lang="en-US" altLang="en-US" dirty="0"/>
          </a:p>
          <a:p>
            <a:pPr lvl="1"/>
            <a:r>
              <a:rPr lang="en-US" altLang="en-US" dirty="0" err="1"/>
              <a:t>WriteFloat</a:t>
            </a:r>
            <a:endParaRPr lang="en-US" altLang="en-US" dirty="0"/>
          </a:p>
          <a:p>
            <a:pPr lvl="2"/>
            <a:r>
              <a:rPr lang="en-US" altLang="en-US" dirty="0"/>
              <a:t>writes value from ST(0) to the console window in exponential </a:t>
            </a:r>
            <a:r>
              <a:rPr lang="en-US" altLang="en-US" dirty="0" smtClean="0"/>
              <a:t>format</a:t>
            </a:r>
          </a:p>
          <a:p>
            <a:pPr lvl="2"/>
            <a:endParaRPr lang="en-US" altLang="en-US" dirty="0"/>
          </a:p>
          <a:p>
            <a:pPr lvl="1"/>
            <a:r>
              <a:rPr lang="en-US" altLang="en-US" dirty="0" err="1"/>
              <a:t>ShowFPUStack</a:t>
            </a:r>
            <a:endParaRPr lang="en-US" altLang="en-US" dirty="0"/>
          </a:p>
          <a:p>
            <a:pPr lvl="2"/>
            <a:r>
              <a:rPr lang="en-US" altLang="en-US" dirty="0"/>
              <a:t>displays contents of FPU stack</a:t>
            </a:r>
          </a:p>
        </p:txBody>
      </p:sp>
    </p:spTree>
    <p:extLst>
      <p:ext uri="{BB962C8B-B14F-4D97-AF65-F5344CB8AC3E}">
        <p14:creationId xmlns:p14="http://schemas.microsoft.com/office/powerpoint/2010/main" val="2976240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04800" y="6477000"/>
            <a:ext cx="4419600" cy="304800"/>
          </a:xfrm>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CEF93772-01BE-458A-89DC-5250EC756D60}" type="slidenum">
              <a:rPr lang="en-US" altLang="en-US"/>
              <a:pPr/>
              <a:t>45</a:t>
            </a:fld>
            <a:endParaRPr lang="en-US" altLang="en-US"/>
          </a:p>
        </p:txBody>
      </p:sp>
      <p:sp>
        <p:nvSpPr>
          <p:cNvPr id="174082" name="Rectangle 2"/>
          <p:cNvSpPr>
            <a:spLocks noGrp="1" noChangeArrowheads="1"/>
          </p:cNvSpPr>
          <p:nvPr>
            <p:ph type="title"/>
          </p:nvPr>
        </p:nvSpPr>
        <p:spPr/>
        <p:txBody>
          <a:bodyPr/>
          <a:lstStyle/>
          <a:p>
            <a:r>
              <a:rPr lang="en-US" altLang="en-US" dirty="0"/>
              <a:t>Arithmetic Instructions</a:t>
            </a:r>
          </a:p>
        </p:txBody>
      </p:sp>
      <p:sp>
        <p:nvSpPr>
          <p:cNvPr id="174083" name="Rectangle 3"/>
          <p:cNvSpPr>
            <a:spLocks noGrp="1" noChangeArrowheads="1"/>
          </p:cNvSpPr>
          <p:nvPr>
            <p:ph type="body" idx="1"/>
          </p:nvPr>
        </p:nvSpPr>
        <p:spPr>
          <a:xfrm>
            <a:off x="685800" y="838200"/>
            <a:ext cx="7772400" cy="5638800"/>
          </a:xfrm>
        </p:spPr>
        <p:txBody>
          <a:bodyPr/>
          <a:lstStyle/>
          <a:p>
            <a:r>
              <a:rPr lang="en-US" altLang="en-US" dirty="0"/>
              <a:t>Same operand types as FLD and </a:t>
            </a:r>
            <a:r>
              <a:rPr lang="en-US" altLang="en-US" dirty="0" smtClean="0"/>
              <a:t>FST</a:t>
            </a:r>
          </a:p>
          <a:p>
            <a:endParaRPr lang="en-US" altLang="en-US" dirty="0"/>
          </a:p>
          <a:p>
            <a:endParaRPr lang="en-US" altLang="en-US" dirty="0" smtClean="0"/>
          </a:p>
          <a:p>
            <a:endParaRPr lang="en-US" altLang="en-US" dirty="0"/>
          </a:p>
          <a:p>
            <a:endParaRPr lang="en-US" altLang="en-US" dirty="0" smtClean="0"/>
          </a:p>
          <a:p>
            <a:endParaRPr lang="en-US" altLang="en-US" dirty="0"/>
          </a:p>
          <a:p>
            <a:r>
              <a:rPr lang="en-US" altLang="en-US" sz="2000" b="1" i="1" u="sng" dirty="0" smtClean="0">
                <a:solidFill>
                  <a:srgbClr val="FFC000"/>
                </a:solidFill>
              </a:rPr>
              <a:t>All</a:t>
            </a:r>
            <a:r>
              <a:rPr lang="en-US" altLang="en-US" sz="2000" dirty="0" smtClean="0">
                <a:solidFill>
                  <a:srgbClr val="FFC000"/>
                </a:solidFill>
              </a:rPr>
              <a:t> of these instructions have their </a:t>
            </a:r>
            <a:r>
              <a:rPr lang="en-US" altLang="en-US" sz="2000" b="1" dirty="0" smtClean="0">
                <a:solidFill>
                  <a:srgbClr val="FFC000"/>
                </a:solidFill>
              </a:rPr>
              <a:t>F</a:t>
            </a:r>
            <a:r>
              <a:rPr lang="en-US" altLang="en-US" sz="2000" b="1" u="sng" dirty="0" smtClean="0">
                <a:solidFill>
                  <a:srgbClr val="FFC000"/>
                </a:solidFill>
              </a:rPr>
              <a:t>I</a:t>
            </a:r>
            <a:r>
              <a:rPr lang="en-US" altLang="en-US" sz="2000" b="1" dirty="0" smtClean="0">
                <a:solidFill>
                  <a:srgbClr val="FFC000"/>
                </a:solidFill>
              </a:rPr>
              <a:t>XXX</a:t>
            </a:r>
            <a:r>
              <a:rPr lang="en-US" altLang="en-US" sz="2000" dirty="0" smtClean="0">
                <a:solidFill>
                  <a:srgbClr val="FFC000"/>
                </a:solidFill>
              </a:rPr>
              <a:t> counterparts except FCHS.</a:t>
            </a:r>
            <a:r>
              <a:rPr lang="en-US" altLang="en-US" sz="2000" dirty="0">
                <a:solidFill>
                  <a:srgbClr val="FFC000"/>
                </a:solidFill>
              </a:rPr>
              <a:t> </a:t>
            </a:r>
            <a:r>
              <a:rPr lang="en-US" altLang="en-US" sz="1800" dirty="0" smtClean="0">
                <a:solidFill>
                  <a:srgbClr val="FFC000"/>
                </a:solidFill>
              </a:rPr>
              <a:t>Example: FIDIVR, … </a:t>
            </a:r>
          </a:p>
          <a:p>
            <a:r>
              <a:rPr lang="en-US" altLang="en-US" sz="2000" dirty="0" smtClean="0">
                <a:solidFill>
                  <a:srgbClr val="FFC000"/>
                </a:solidFill>
              </a:rPr>
              <a:t>They </a:t>
            </a:r>
            <a:r>
              <a:rPr lang="en-US" altLang="en-US" sz="2000" dirty="0">
                <a:solidFill>
                  <a:srgbClr val="FFC000"/>
                </a:solidFill>
              </a:rPr>
              <a:t>can have up to two operands as long as one of them is a FPU register. </a:t>
            </a:r>
          </a:p>
          <a:p>
            <a:pPr lvl="1"/>
            <a:r>
              <a:rPr lang="en-US" altLang="en-US" sz="1800" b="1" dirty="0">
                <a:solidFill>
                  <a:srgbClr val="FFC000"/>
                </a:solidFill>
              </a:rPr>
              <a:t>CPU registers </a:t>
            </a:r>
            <a:r>
              <a:rPr lang="en-US" altLang="en-US" sz="1800" b="1" i="1" u="sng" dirty="0">
                <a:solidFill>
                  <a:srgbClr val="FFC000"/>
                </a:solidFill>
              </a:rPr>
              <a:t>are not allowed</a:t>
            </a:r>
            <a:r>
              <a:rPr lang="en-US" altLang="en-US" sz="1800" b="1" dirty="0">
                <a:solidFill>
                  <a:srgbClr val="FFC000"/>
                </a:solidFill>
              </a:rPr>
              <a:t> as operands</a:t>
            </a:r>
            <a:r>
              <a:rPr lang="en-US" altLang="en-US" sz="1800" dirty="0">
                <a:solidFill>
                  <a:srgbClr val="FFC000"/>
                </a:solidFill>
              </a:rPr>
              <a:t> </a:t>
            </a:r>
            <a:endParaRPr lang="en-US" altLang="en-US" sz="2000" dirty="0" smtClean="0">
              <a:solidFill>
                <a:srgbClr val="FFC000"/>
              </a:solidFill>
            </a:endParaRPr>
          </a:p>
          <a:p>
            <a:pPr lvl="1"/>
            <a:r>
              <a:rPr lang="en-US" altLang="en-US" sz="2000" dirty="0" smtClean="0">
                <a:solidFill>
                  <a:srgbClr val="FFC000"/>
                </a:solidFill>
              </a:rPr>
              <a:t>A </a:t>
            </a:r>
            <a:r>
              <a:rPr lang="en-US" altLang="en-US" sz="2000" dirty="0">
                <a:solidFill>
                  <a:srgbClr val="FFC000"/>
                </a:solidFill>
              </a:rPr>
              <a:t>memory operand must be 32, or 64 </a:t>
            </a:r>
            <a:r>
              <a:rPr lang="en-US" altLang="en-US" sz="2000" dirty="0" smtClean="0">
                <a:solidFill>
                  <a:srgbClr val="FFC000"/>
                </a:solidFill>
              </a:rPr>
              <a:t>bits</a:t>
            </a:r>
          </a:p>
          <a:p>
            <a:pPr lvl="1"/>
            <a:r>
              <a:rPr lang="en-US" altLang="en-US" sz="2000" dirty="0" smtClean="0">
                <a:solidFill>
                  <a:srgbClr val="FFC000"/>
                </a:solidFill>
              </a:rPr>
              <a:t>Memory-to-memory </a:t>
            </a:r>
            <a:r>
              <a:rPr lang="en-US" altLang="en-US" sz="2000" dirty="0">
                <a:solidFill>
                  <a:srgbClr val="FFC000"/>
                </a:solidFill>
              </a:rPr>
              <a:t>operations are not </a:t>
            </a:r>
            <a:r>
              <a:rPr lang="en-US" altLang="en-US" sz="2000" dirty="0" smtClean="0">
                <a:solidFill>
                  <a:srgbClr val="FFC000"/>
                </a:solidFill>
              </a:rPr>
              <a:t>allowed.</a:t>
            </a:r>
          </a:p>
          <a:p>
            <a:pPr lvl="1"/>
            <a:r>
              <a:rPr lang="en-US" altLang="en-US" sz="2000" dirty="0" smtClean="0">
                <a:solidFill>
                  <a:srgbClr val="FFC000"/>
                </a:solidFill>
              </a:rPr>
              <a:t>Several </a:t>
            </a:r>
            <a:r>
              <a:rPr lang="en-US" altLang="en-US" sz="2000" dirty="0">
                <a:solidFill>
                  <a:srgbClr val="FFC000"/>
                </a:solidFill>
              </a:rPr>
              <a:t>addressing modes are provided. </a:t>
            </a:r>
            <a:endParaRPr lang="en-US" altLang="en-US" sz="2000" dirty="0" smtClean="0">
              <a:solidFill>
                <a:srgbClr val="FFC000"/>
              </a:solidFill>
            </a:endParaRPr>
          </a:p>
        </p:txBody>
      </p:sp>
      <p:pic>
        <p:nvPicPr>
          <p:cNvPr id="174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2" y="1371600"/>
            <a:ext cx="41243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01E14DDF-1D47-4520-9F14-36195B579AD2}" type="slidenum">
              <a:rPr lang="en-US" altLang="en-US" sz="1400">
                <a:solidFill>
                  <a:srgbClr val="FF9966"/>
                </a:solidFill>
              </a:rPr>
              <a:pPr/>
              <a:t>46</a:t>
            </a:fld>
            <a:endParaRPr lang="en-US" altLang="en-US" sz="1400">
              <a:solidFill>
                <a:srgbClr val="FF9966"/>
              </a:solidFill>
            </a:endParaRPr>
          </a:p>
        </p:txBody>
      </p:sp>
      <p:sp>
        <p:nvSpPr>
          <p:cNvPr id="91138" name="Rectangle 2"/>
          <p:cNvSpPr>
            <a:spLocks noGrp="1" noChangeArrowheads="1"/>
          </p:cNvSpPr>
          <p:nvPr>
            <p:ph type="title"/>
          </p:nvPr>
        </p:nvSpPr>
        <p:spPr>
          <a:xfrm>
            <a:off x="609600" y="152400"/>
            <a:ext cx="8382000" cy="741363"/>
          </a:xfrm>
        </p:spPr>
        <p:txBody>
          <a:bodyPr/>
          <a:lstStyle/>
          <a:p>
            <a:pPr>
              <a:defRPr/>
            </a:pPr>
            <a:r>
              <a:rPr lang="en-US" smtClean="0"/>
              <a:t>Addressing Modes for Arithmetic Instructions </a:t>
            </a:r>
          </a:p>
        </p:txBody>
      </p:sp>
      <p:sp>
        <p:nvSpPr>
          <p:cNvPr id="6149" name="Rectangle 7"/>
          <p:cNvSpPr>
            <a:spLocks noChangeArrowheads="1"/>
          </p:cNvSpPr>
          <p:nvPr/>
        </p:nvSpPr>
        <p:spPr bwMode="auto">
          <a:xfrm>
            <a:off x="76200" y="3200400"/>
            <a:ext cx="8991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algn="just" eaLnBrk="0" hangingPunct="0">
              <a:lnSpc>
                <a:spcPct val="90000"/>
              </a:lnSpc>
              <a:spcBef>
                <a:spcPct val="20000"/>
              </a:spcBef>
              <a:buClr>
                <a:srgbClr val="009999"/>
              </a:buClr>
              <a:buFont typeface="Wingdings" pitchFamily="2" charset="2"/>
              <a:buChar char="§"/>
            </a:pPr>
            <a:r>
              <a:rPr kumimoji="1" lang="en-US" altLang="en-US" b="1" dirty="0" smtClean="0">
                <a:solidFill>
                  <a:srgbClr val="009999"/>
                </a:solidFill>
              </a:rPr>
              <a:t>Keyword </a:t>
            </a:r>
            <a:r>
              <a:rPr kumimoji="1" lang="en-US" altLang="en-US" b="1" dirty="0" smtClean="0">
                <a:solidFill>
                  <a:srgbClr val="FF0000"/>
                </a:solidFill>
              </a:rPr>
              <a:t>XXX</a:t>
            </a:r>
            <a:r>
              <a:rPr kumimoji="1" lang="en-US" altLang="en-US" b="1" dirty="0" smtClean="0">
                <a:solidFill>
                  <a:srgbClr val="009999"/>
                </a:solidFill>
              </a:rPr>
              <a:t> may be one of:</a:t>
            </a:r>
          </a:p>
          <a:p>
            <a:pPr lvl="1" algn="just" eaLnBrk="0" hangingPunct="0">
              <a:lnSpc>
                <a:spcPct val="90000"/>
              </a:lnSpc>
              <a:spcBef>
                <a:spcPct val="20000"/>
              </a:spcBef>
              <a:buClr>
                <a:srgbClr val="336699"/>
              </a:buClr>
              <a:buFont typeface="Wingdings" pitchFamily="2" charset="2"/>
              <a:buChar char="§"/>
            </a:pPr>
            <a:r>
              <a:rPr kumimoji="1" lang="en-US" altLang="en-US" dirty="0" smtClean="0">
                <a:solidFill>
                  <a:srgbClr val="336699"/>
                </a:solidFill>
              </a:rPr>
              <a:t>ADD : add source to destination		</a:t>
            </a:r>
            <a:endParaRPr kumimoji="1" lang="en-US" altLang="en-US" dirty="0" smtClean="0">
              <a:solidFill>
                <a:srgbClr val="FF0000"/>
              </a:solidFill>
            </a:endParaRPr>
          </a:p>
          <a:p>
            <a:pPr lvl="1" algn="just" eaLnBrk="0" hangingPunct="0">
              <a:lnSpc>
                <a:spcPct val="90000"/>
              </a:lnSpc>
              <a:spcBef>
                <a:spcPct val="20000"/>
              </a:spcBef>
              <a:buClr>
                <a:srgbClr val="336699"/>
              </a:buClr>
              <a:buFont typeface="Wingdings" pitchFamily="2" charset="2"/>
              <a:buChar char="§"/>
            </a:pPr>
            <a:r>
              <a:rPr kumimoji="1" lang="en-US" altLang="en-US" dirty="0" smtClean="0">
                <a:solidFill>
                  <a:srgbClr val="336699"/>
                </a:solidFill>
              </a:rPr>
              <a:t>SUB : subtract source from destination	</a:t>
            </a:r>
            <a:r>
              <a:rPr kumimoji="1" lang="en-US" altLang="en-US" dirty="0" smtClean="0">
                <a:solidFill>
                  <a:srgbClr val="FF0000"/>
                </a:solidFill>
              </a:rPr>
              <a:t>D = D - S</a:t>
            </a:r>
          </a:p>
          <a:p>
            <a:pPr lvl="1" algn="just" eaLnBrk="0" hangingPunct="0">
              <a:lnSpc>
                <a:spcPct val="90000"/>
              </a:lnSpc>
              <a:spcBef>
                <a:spcPct val="20000"/>
              </a:spcBef>
              <a:buClr>
                <a:srgbClr val="336699"/>
              </a:buClr>
              <a:buFont typeface="Wingdings" pitchFamily="2" charset="2"/>
              <a:buChar char="§"/>
            </a:pPr>
            <a:r>
              <a:rPr kumimoji="1" lang="en-US" altLang="en-US" dirty="0" smtClean="0">
                <a:solidFill>
                  <a:srgbClr val="336699"/>
                </a:solidFill>
              </a:rPr>
              <a:t>SUBR : subtract destination from source	</a:t>
            </a:r>
            <a:r>
              <a:rPr kumimoji="1" lang="en-US" altLang="en-US" dirty="0" smtClean="0">
                <a:solidFill>
                  <a:srgbClr val="FF0000"/>
                </a:solidFill>
              </a:rPr>
              <a:t>D = S - D</a:t>
            </a:r>
          </a:p>
          <a:p>
            <a:pPr lvl="1" algn="just" eaLnBrk="0" hangingPunct="0">
              <a:lnSpc>
                <a:spcPct val="90000"/>
              </a:lnSpc>
              <a:spcBef>
                <a:spcPct val="20000"/>
              </a:spcBef>
              <a:buClr>
                <a:srgbClr val="336699"/>
              </a:buClr>
              <a:buFont typeface="Wingdings" pitchFamily="2" charset="2"/>
              <a:buChar char="§"/>
            </a:pPr>
            <a:r>
              <a:rPr kumimoji="1" lang="en-US" altLang="en-US" dirty="0" smtClean="0">
                <a:solidFill>
                  <a:srgbClr val="336699"/>
                </a:solidFill>
              </a:rPr>
              <a:t>MUL : multiply source into destination</a:t>
            </a:r>
          </a:p>
          <a:p>
            <a:pPr lvl="1" algn="just" eaLnBrk="0" hangingPunct="0">
              <a:lnSpc>
                <a:spcPct val="90000"/>
              </a:lnSpc>
              <a:spcBef>
                <a:spcPct val="20000"/>
              </a:spcBef>
              <a:buClr>
                <a:srgbClr val="336699"/>
              </a:buClr>
              <a:buFont typeface="Wingdings" pitchFamily="2" charset="2"/>
              <a:buChar char="§"/>
            </a:pPr>
            <a:r>
              <a:rPr kumimoji="1" lang="en-US" altLang="en-US" dirty="0" smtClean="0">
                <a:solidFill>
                  <a:srgbClr val="336699"/>
                </a:solidFill>
              </a:rPr>
              <a:t>DIV : divide destination by source		</a:t>
            </a:r>
            <a:r>
              <a:rPr kumimoji="1" lang="en-US" altLang="en-US" dirty="0" smtClean="0">
                <a:solidFill>
                  <a:srgbClr val="FF0000"/>
                </a:solidFill>
              </a:rPr>
              <a:t>D = D / S</a:t>
            </a:r>
          </a:p>
          <a:p>
            <a:pPr lvl="1" algn="just" eaLnBrk="0" hangingPunct="0">
              <a:lnSpc>
                <a:spcPct val="90000"/>
              </a:lnSpc>
              <a:spcBef>
                <a:spcPct val="20000"/>
              </a:spcBef>
              <a:buClr>
                <a:srgbClr val="336699"/>
              </a:buClr>
              <a:buFont typeface="Wingdings" pitchFamily="2" charset="2"/>
              <a:buChar char="§"/>
            </a:pPr>
            <a:r>
              <a:rPr kumimoji="1" lang="en-US" altLang="en-US" dirty="0" smtClean="0">
                <a:solidFill>
                  <a:srgbClr val="336699"/>
                </a:solidFill>
              </a:rPr>
              <a:t>DIVR : divide source by destination	</a:t>
            </a:r>
            <a:r>
              <a:rPr kumimoji="1" lang="en-US" altLang="en-US" dirty="0" smtClean="0">
                <a:solidFill>
                  <a:srgbClr val="FF0000"/>
                </a:solidFill>
              </a:rPr>
              <a:t>D = S / D</a:t>
            </a:r>
          </a:p>
          <a:p>
            <a:pPr algn="just" eaLnBrk="0" hangingPunct="0">
              <a:lnSpc>
                <a:spcPct val="90000"/>
              </a:lnSpc>
              <a:spcBef>
                <a:spcPct val="20000"/>
              </a:spcBef>
              <a:buClr>
                <a:srgbClr val="336699"/>
              </a:buClr>
              <a:buFont typeface="Wingdings" pitchFamily="2" charset="2"/>
              <a:buChar char="§"/>
            </a:pPr>
            <a:r>
              <a:rPr kumimoji="1" lang="en-US" altLang="en-US" b="1" dirty="0" smtClean="0">
                <a:solidFill>
                  <a:srgbClr val="009999"/>
                </a:solidFill>
              </a:rPr>
              <a:t>The result is always stored into the destination operand</a:t>
            </a:r>
          </a:p>
          <a:p>
            <a:pPr algn="just" eaLnBrk="0" hangingPunct="0">
              <a:lnSpc>
                <a:spcPct val="90000"/>
              </a:lnSpc>
              <a:spcBef>
                <a:spcPct val="20000"/>
              </a:spcBef>
              <a:buClr>
                <a:srgbClr val="336699"/>
              </a:buClr>
              <a:buFont typeface="Wingdings" pitchFamily="2" charset="2"/>
              <a:buChar char="§"/>
            </a:pPr>
            <a:r>
              <a:rPr kumimoji="1" lang="en-US" altLang="en-US" b="1" dirty="0" smtClean="0">
                <a:solidFill>
                  <a:srgbClr val="009999"/>
                </a:solidFill>
              </a:rPr>
              <a:t>Operands surrounded by </a:t>
            </a:r>
            <a:r>
              <a:rPr kumimoji="1" lang="en-US" altLang="en-US" b="1" dirty="0" smtClean="0">
                <a:solidFill>
                  <a:srgbClr val="FF0000"/>
                </a:solidFill>
              </a:rPr>
              <a:t>{…}</a:t>
            </a:r>
            <a:r>
              <a:rPr kumimoji="1" lang="en-US" altLang="en-US" b="1" dirty="0" smtClean="0">
                <a:solidFill>
                  <a:srgbClr val="009999"/>
                </a:solidFill>
              </a:rPr>
              <a:t> are implicit operands: not coded explicitly, by the programmer, in the instruction</a:t>
            </a:r>
          </a:p>
        </p:txBody>
      </p:sp>
      <p:graphicFrame>
        <p:nvGraphicFramePr>
          <p:cNvPr id="6146" name="Object 10"/>
          <p:cNvGraphicFramePr>
            <a:graphicFrameLocks noChangeAspect="1"/>
          </p:cNvGraphicFramePr>
          <p:nvPr>
            <p:extLst>
              <p:ext uri="{D42A27DB-BD31-4B8C-83A1-F6EECF244321}">
                <p14:modId xmlns:p14="http://schemas.microsoft.com/office/powerpoint/2010/main" val="1510630650"/>
              </p:ext>
            </p:extLst>
          </p:nvPr>
        </p:nvGraphicFramePr>
        <p:xfrm>
          <a:off x="990600" y="914400"/>
          <a:ext cx="7696200" cy="2070100"/>
        </p:xfrm>
        <a:graphic>
          <a:graphicData uri="http://schemas.openxmlformats.org/presentationml/2006/ole">
            <mc:AlternateContent xmlns:mc="http://schemas.openxmlformats.org/markup-compatibility/2006">
              <mc:Choice xmlns:v="urn:schemas-microsoft-com:vml" Requires="v">
                <p:oleObj spid="_x0000_s207929" name="Worksheet" r:id="rId4" imgW="3648145" imgH="981143" progId="Excel.Sheet.8">
                  <p:embed/>
                </p:oleObj>
              </mc:Choice>
              <mc:Fallback>
                <p:oleObj name="Worksheet" r:id="rId4" imgW="3648145" imgH="981143" progId="Excel.Sheet.8">
                  <p:embed/>
                  <p:pic>
                    <p:nvPicPr>
                      <p:cNvPr id="0" name=""/>
                      <p:cNvPicPr>
                        <a:picLocks noChangeAspect="1" noChangeArrowheads="1"/>
                      </p:cNvPicPr>
                      <p:nvPr/>
                    </p:nvPicPr>
                    <p:blipFill>
                      <a:blip r:embed="rId5"/>
                      <a:srcRect/>
                      <a:stretch>
                        <a:fillRect/>
                      </a:stretch>
                    </p:blipFill>
                    <p:spPr bwMode="auto">
                      <a:xfrm>
                        <a:off x="990600" y="914400"/>
                        <a:ext cx="769620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9851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CB8CA16C-AA45-496C-8607-1408E96C92F7}" type="slidenum">
              <a:rPr lang="en-US" altLang="en-US" sz="1400">
                <a:solidFill>
                  <a:srgbClr val="FF9966"/>
                </a:solidFill>
              </a:rPr>
              <a:pPr/>
              <a:t>47</a:t>
            </a:fld>
            <a:endParaRPr lang="en-US" altLang="en-US" sz="1400">
              <a:solidFill>
                <a:srgbClr val="FF9966"/>
              </a:solidFill>
            </a:endParaRPr>
          </a:p>
        </p:txBody>
      </p:sp>
      <p:sp>
        <p:nvSpPr>
          <p:cNvPr id="92162" name="Rectangle 2"/>
          <p:cNvSpPr>
            <a:spLocks noGrp="1" noChangeArrowheads="1"/>
          </p:cNvSpPr>
          <p:nvPr>
            <p:ph type="title"/>
          </p:nvPr>
        </p:nvSpPr>
        <p:spPr/>
        <p:txBody>
          <a:bodyPr/>
          <a:lstStyle/>
          <a:p>
            <a:pPr>
              <a:defRPr/>
            </a:pPr>
            <a:r>
              <a:rPr lang="en-US" dirty="0" smtClean="0"/>
              <a:t>Classical Stack Addressing Mode</a:t>
            </a:r>
          </a:p>
        </p:txBody>
      </p:sp>
      <p:sp>
        <p:nvSpPr>
          <p:cNvPr id="33796" name="Rectangle 3"/>
          <p:cNvSpPr>
            <a:spLocks noGrp="1" noChangeArrowheads="1"/>
          </p:cNvSpPr>
          <p:nvPr>
            <p:ph type="body" idx="1"/>
          </p:nvPr>
        </p:nvSpPr>
        <p:spPr>
          <a:xfrm>
            <a:off x="152400" y="838200"/>
            <a:ext cx="8915400" cy="4114800"/>
          </a:xfrm>
        </p:spPr>
        <p:txBody>
          <a:bodyPr/>
          <a:lstStyle/>
          <a:p>
            <a:pPr algn="just">
              <a:lnSpc>
                <a:spcPct val="90000"/>
              </a:lnSpc>
            </a:pPr>
            <a:r>
              <a:rPr lang="en-US" altLang="en-US" sz="2000" dirty="0" smtClean="0"/>
              <a:t>The classical stack addressing mode is invoked when we use </a:t>
            </a:r>
            <a:r>
              <a:rPr lang="en-US" altLang="en-US" sz="2000" dirty="0" smtClean="0">
                <a:solidFill>
                  <a:srgbClr val="FF0000"/>
                </a:solidFill>
              </a:rPr>
              <a:t>FXXX without operands</a:t>
            </a:r>
            <a:r>
              <a:rPr lang="en-US" altLang="en-US" sz="2000" dirty="0" smtClean="0"/>
              <a:t>. </a:t>
            </a:r>
          </a:p>
          <a:p>
            <a:pPr lvl="1" algn="just">
              <a:lnSpc>
                <a:spcPct val="90000"/>
              </a:lnSpc>
            </a:pPr>
            <a:r>
              <a:rPr lang="en-US" altLang="en-US" sz="2000" dirty="0" smtClean="0"/>
              <a:t>ST is the implied source operand</a:t>
            </a:r>
          </a:p>
          <a:p>
            <a:pPr lvl="1" algn="just">
              <a:lnSpc>
                <a:spcPct val="90000"/>
              </a:lnSpc>
            </a:pPr>
            <a:r>
              <a:rPr lang="en-US" altLang="en-US" sz="2000" dirty="0" smtClean="0"/>
              <a:t>ST(1) is the implied destination operand</a:t>
            </a:r>
          </a:p>
          <a:p>
            <a:pPr lvl="1" algn="just">
              <a:lnSpc>
                <a:spcPct val="90000"/>
              </a:lnSpc>
            </a:pPr>
            <a:endParaRPr lang="en-US" altLang="en-US" sz="2000" dirty="0" smtClean="0"/>
          </a:p>
          <a:p>
            <a:pPr lvl="1" algn="just">
              <a:lnSpc>
                <a:spcPct val="90000"/>
              </a:lnSpc>
            </a:pPr>
            <a:r>
              <a:rPr lang="en-US" altLang="en-US" sz="2000" dirty="0" smtClean="0">
                <a:solidFill>
                  <a:srgbClr val="FF0000"/>
                </a:solidFill>
              </a:rPr>
              <a:t>The result of the instruction is temporarily stored into ST(1) and then the stack is popped</a:t>
            </a:r>
            <a:r>
              <a:rPr lang="en-US" altLang="en-US" sz="2000" dirty="0" smtClean="0"/>
              <a:t>. Hence, ST will then contain the result. Example:</a:t>
            </a:r>
          </a:p>
          <a:p>
            <a:pPr lvl="2" algn="just">
              <a:lnSpc>
                <a:spcPct val="90000"/>
              </a:lnSpc>
            </a:pPr>
            <a:r>
              <a:rPr lang="en-US" altLang="en-US" sz="1800" dirty="0" smtClean="0"/>
              <a:t>FLD A</a:t>
            </a:r>
          </a:p>
          <a:p>
            <a:pPr lvl="2" algn="just">
              <a:lnSpc>
                <a:spcPct val="90000"/>
              </a:lnSpc>
            </a:pPr>
            <a:r>
              <a:rPr lang="en-US" altLang="en-US" sz="1800" dirty="0" smtClean="0"/>
              <a:t>FLD B</a:t>
            </a:r>
          </a:p>
          <a:p>
            <a:pPr lvl="2" algn="just">
              <a:lnSpc>
                <a:spcPct val="90000"/>
              </a:lnSpc>
            </a:pPr>
            <a:r>
              <a:rPr lang="en-US" altLang="en-US" sz="1800" dirty="0" smtClean="0"/>
              <a:t>FLD C</a:t>
            </a:r>
          </a:p>
          <a:p>
            <a:pPr lvl="2" algn="just">
              <a:lnSpc>
                <a:spcPct val="90000"/>
              </a:lnSpc>
            </a:pPr>
            <a:r>
              <a:rPr lang="en-US" altLang="en-US" sz="1800" dirty="0" smtClean="0"/>
              <a:t>FSUB	;</a:t>
            </a:r>
            <a:r>
              <a:rPr lang="en-US" altLang="en-US" sz="1800" dirty="0" err="1" smtClean="0">
                <a:solidFill>
                  <a:srgbClr val="FF0000"/>
                </a:solidFill>
              </a:rPr>
              <a:t>st</a:t>
            </a:r>
            <a:r>
              <a:rPr lang="en-US" altLang="en-US" sz="1800" dirty="0" smtClean="0">
                <a:solidFill>
                  <a:srgbClr val="FF0000"/>
                </a:solidFill>
              </a:rPr>
              <a:t>(1) = </a:t>
            </a:r>
            <a:r>
              <a:rPr lang="en-US" altLang="en-US" sz="1800" dirty="0" err="1" smtClean="0">
                <a:solidFill>
                  <a:srgbClr val="FF0000"/>
                </a:solidFill>
              </a:rPr>
              <a:t>st</a:t>
            </a:r>
            <a:r>
              <a:rPr lang="en-US" altLang="en-US" sz="1800" dirty="0" smtClean="0">
                <a:solidFill>
                  <a:srgbClr val="FF0000"/>
                </a:solidFill>
              </a:rPr>
              <a:t>(1) – </a:t>
            </a:r>
            <a:r>
              <a:rPr lang="en-US" altLang="en-US" sz="1800" dirty="0" err="1" smtClean="0">
                <a:solidFill>
                  <a:srgbClr val="FF0000"/>
                </a:solidFill>
              </a:rPr>
              <a:t>st</a:t>
            </a:r>
            <a:r>
              <a:rPr lang="en-US" altLang="en-US" sz="1800" dirty="0" smtClean="0">
                <a:solidFill>
                  <a:srgbClr val="FF0000"/>
                </a:solidFill>
              </a:rPr>
              <a:t>(0) = B-C</a:t>
            </a:r>
          </a:p>
          <a:p>
            <a:pPr lvl="2" algn="just">
              <a:lnSpc>
                <a:spcPct val="90000"/>
              </a:lnSpc>
            </a:pPr>
            <a:endParaRPr lang="en-US" altLang="en-US" sz="1800" dirty="0" smtClean="0">
              <a:solidFill>
                <a:srgbClr val="FF0000"/>
              </a:solidFill>
            </a:endParaRPr>
          </a:p>
          <a:p>
            <a:pPr algn="just">
              <a:lnSpc>
                <a:spcPct val="90000"/>
              </a:lnSpc>
            </a:pPr>
            <a:r>
              <a:rPr lang="en-US" altLang="en-US" sz="2000" dirty="0" smtClean="0"/>
              <a:t>Note: ST(0) would contain C-B if FSUBR was used instead</a:t>
            </a:r>
          </a:p>
        </p:txBody>
      </p:sp>
      <p:sp>
        <p:nvSpPr>
          <p:cNvPr id="33797" name="Rectangle 4"/>
          <p:cNvSpPr>
            <a:spLocks noChangeArrowheads="1"/>
          </p:cNvSpPr>
          <p:nvPr/>
        </p:nvSpPr>
        <p:spPr bwMode="auto">
          <a:xfrm>
            <a:off x="2362200" y="5029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3798" name="Rectangle 5"/>
          <p:cNvSpPr>
            <a:spLocks noChangeArrowheads="1"/>
          </p:cNvSpPr>
          <p:nvPr/>
        </p:nvSpPr>
        <p:spPr bwMode="auto">
          <a:xfrm>
            <a:off x="2362200" y="5410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3799" name="Rectangle 6"/>
          <p:cNvSpPr>
            <a:spLocks noChangeArrowheads="1"/>
          </p:cNvSpPr>
          <p:nvPr/>
        </p:nvSpPr>
        <p:spPr bwMode="auto">
          <a:xfrm>
            <a:off x="2362200" y="5791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3800" name="Text Box 7"/>
          <p:cNvSpPr txBox="1">
            <a:spLocks noChangeArrowheads="1"/>
          </p:cNvSpPr>
          <p:nvPr/>
        </p:nvSpPr>
        <p:spPr bwMode="auto">
          <a:xfrm>
            <a:off x="1676400" y="5029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33801" name="Text Box 8"/>
          <p:cNvSpPr txBox="1">
            <a:spLocks noChangeArrowheads="1"/>
          </p:cNvSpPr>
          <p:nvPr/>
        </p:nvSpPr>
        <p:spPr bwMode="auto">
          <a:xfrm>
            <a:off x="1676400" y="541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33802" name="Text Box 9"/>
          <p:cNvSpPr txBox="1">
            <a:spLocks noChangeArrowheads="1"/>
          </p:cNvSpPr>
          <p:nvPr/>
        </p:nvSpPr>
        <p:spPr bwMode="auto">
          <a:xfrm>
            <a:off x="1676400" y="5791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33803" name="Text Box 10"/>
          <p:cNvSpPr txBox="1">
            <a:spLocks noChangeArrowheads="1"/>
          </p:cNvSpPr>
          <p:nvPr/>
        </p:nvSpPr>
        <p:spPr bwMode="auto">
          <a:xfrm>
            <a:off x="2438400" y="5867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33804" name="Text Box 11"/>
          <p:cNvSpPr txBox="1">
            <a:spLocks noChangeArrowheads="1"/>
          </p:cNvSpPr>
          <p:nvPr/>
        </p:nvSpPr>
        <p:spPr bwMode="auto">
          <a:xfrm>
            <a:off x="2438400" y="5486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33805" name="Text Box 12"/>
          <p:cNvSpPr txBox="1">
            <a:spLocks noChangeArrowheads="1"/>
          </p:cNvSpPr>
          <p:nvPr/>
        </p:nvSpPr>
        <p:spPr bwMode="auto">
          <a:xfrm>
            <a:off x="2438400" y="5105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C</a:t>
            </a:r>
          </a:p>
        </p:txBody>
      </p:sp>
      <p:sp>
        <p:nvSpPr>
          <p:cNvPr id="33806" name="Text Box 13"/>
          <p:cNvSpPr txBox="1">
            <a:spLocks noChangeArrowheads="1"/>
          </p:cNvSpPr>
          <p:nvPr/>
        </p:nvSpPr>
        <p:spPr bwMode="auto">
          <a:xfrm>
            <a:off x="2362200" y="62484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Before FSUB</a:t>
            </a:r>
          </a:p>
        </p:txBody>
      </p:sp>
      <p:sp>
        <p:nvSpPr>
          <p:cNvPr id="33807" name="Rectangle 14"/>
          <p:cNvSpPr>
            <a:spLocks noChangeArrowheads="1"/>
          </p:cNvSpPr>
          <p:nvPr/>
        </p:nvSpPr>
        <p:spPr bwMode="auto">
          <a:xfrm>
            <a:off x="6248400" y="5029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3808" name="Rectangle 15"/>
          <p:cNvSpPr>
            <a:spLocks noChangeArrowheads="1"/>
          </p:cNvSpPr>
          <p:nvPr/>
        </p:nvSpPr>
        <p:spPr bwMode="auto">
          <a:xfrm>
            <a:off x="6248400" y="5410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3809" name="Rectangle 16"/>
          <p:cNvSpPr>
            <a:spLocks noChangeArrowheads="1"/>
          </p:cNvSpPr>
          <p:nvPr/>
        </p:nvSpPr>
        <p:spPr bwMode="auto">
          <a:xfrm>
            <a:off x="6248400" y="5791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3810" name="Text Box 17"/>
          <p:cNvSpPr txBox="1">
            <a:spLocks noChangeArrowheads="1"/>
          </p:cNvSpPr>
          <p:nvPr/>
        </p:nvSpPr>
        <p:spPr bwMode="auto">
          <a:xfrm>
            <a:off x="5562600" y="5029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33811" name="Text Box 18"/>
          <p:cNvSpPr txBox="1">
            <a:spLocks noChangeArrowheads="1"/>
          </p:cNvSpPr>
          <p:nvPr/>
        </p:nvSpPr>
        <p:spPr bwMode="auto">
          <a:xfrm>
            <a:off x="5562600" y="541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33812" name="Text Box 19"/>
          <p:cNvSpPr txBox="1">
            <a:spLocks noChangeArrowheads="1"/>
          </p:cNvSpPr>
          <p:nvPr/>
        </p:nvSpPr>
        <p:spPr bwMode="auto">
          <a:xfrm>
            <a:off x="5562600" y="5791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33813" name="Text Box 20"/>
          <p:cNvSpPr txBox="1">
            <a:spLocks noChangeArrowheads="1"/>
          </p:cNvSpPr>
          <p:nvPr/>
        </p:nvSpPr>
        <p:spPr bwMode="auto">
          <a:xfrm>
            <a:off x="6324600" y="5486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33814" name="Text Box 21"/>
          <p:cNvSpPr txBox="1">
            <a:spLocks noChangeArrowheads="1"/>
          </p:cNvSpPr>
          <p:nvPr/>
        </p:nvSpPr>
        <p:spPr bwMode="auto">
          <a:xfrm>
            <a:off x="6324600" y="5105400"/>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 - C</a:t>
            </a:r>
          </a:p>
        </p:txBody>
      </p:sp>
      <p:sp>
        <p:nvSpPr>
          <p:cNvPr id="33815" name="Text Box 22"/>
          <p:cNvSpPr txBox="1">
            <a:spLocks noChangeArrowheads="1"/>
          </p:cNvSpPr>
          <p:nvPr/>
        </p:nvSpPr>
        <p:spPr bwMode="auto">
          <a:xfrm>
            <a:off x="6248400" y="6248400"/>
            <a:ext cx="1539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After FSUB</a:t>
            </a:r>
          </a:p>
        </p:txBody>
      </p:sp>
    </p:spTree>
    <p:extLst>
      <p:ext uri="{BB962C8B-B14F-4D97-AF65-F5344CB8AC3E}">
        <p14:creationId xmlns:p14="http://schemas.microsoft.com/office/powerpoint/2010/main" val="3499492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A8B80A4D-DE86-44B9-B4CF-0881FD8345A6}" type="slidenum">
              <a:rPr lang="en-US" altLang="en-US" sz="1400">
                <a:solidFill>
                  <a:srgbClr val="FF9966"/>
                </a:solidFill>
              </a:rPr>
              <a:pPr/>
              <a:t>48</a:t>
            </a:fld>
            <a:endParaRPr lang="en-US" altLang="en-US" sz="1400">
              <a:solidFill>
                <a:srgbClr val="FF9966"/>
              </a:solidFill>
            </a:endParaRPr>
          </a:p>
        </p:txBody>
      </p:sp>
      <p:sp>
        <p:nvSpPr>
          <p:cNvPr id="93186" name="Rectangle 2"/>
          <p:cNvSpPr>
            <a:spLocks noGrp="1" noChangeArrowheads="1"/>
          </p:cNvSpPr>
          <p:nvPr>
            <p:ph type="title"/>
          </p:nvPr>
        </p:nvSpPr>
        <p:spPr/>
        <p:txBody>
          <a:bodyPr/>
          <a:lstStyle/>
          <a:p>
            <a:pPr>
              <a:defRPr/>
            </a:pPr>
            <a:r>
              <a:rPr lang="en-US" smtClean="0"/>
              <a:t>Register Addressing Mode </a:t>
            </a:r>
          </a:p>
        </p:txBody>
      </p:sp>
      <p:sp>
        <p:nvSpPr>
          <p:cNvPr id="34820" name="Rectangle 3"/>
          <p:cNvSpPr>
            <a:spLocks noGrp="1" noChangeArrowheads="1"/>
          </p:cNvSpPr>
          <p:nvPr>
            <p:ph type="body" idx="1"/>
          </p:nvPr>
        </p:nvSpPr>
        <p:spPr>
          <a:xfrm>
            <a:off x="152400" y="838200"/>
            <a:ext cx="8839200" cy="4038600"/>
          </a:xfrm>
        </p:spPr>
        <p:txBody>
          <a:bodyPr/>
          <a:lstStyle/>
          <a:p>
            <a:pPr algn="just">
              <a:lnSpc>
                <a:spcPct val="90000"/>
              </a:lnSpc>
            </a:pPr>
            <a:r>
              <a:rPr lang="en-US" altLang="en-US" sz="2000" dirty="0" smtClean="0">
                <a:solidFill>
                  <a:srgbClr val="FF0000"/>
                </a:solidFill>
              </a:rPr>
              <a:t>Uses explicitly two registers as operands </a:t>
            </a:r>
            <a:r>
              <a:rPr lang="en-US" altLang="en-US" sz="2000" dirty="0" smtClean="0"/>
              <a:t>where one of them must be ST.</a:t>
            </a:r>
          </a:p>
          <a:p>
            <a:pPr algn="just">
              <a:lnSpc>
                <a:spcPct val="90000"/>
              </a:lnSpc>
            </a:pPr>
            <a:endParaRPr lang="en-US" altLang="en-US" sz="2000" dirty="0" smtClean="0"/>
          </a:p>
          <a:p>
            <a:pPr lvl="1" algn="just">
              <a:lnSpc>
                <a:spcPct val="90000"/>
              </a:lnSpc>
            </a:pPr>
            <a:r>
              <a:rPr lang="en-US" altLang="en-US" sz="2000" dirty="0" smtClean="0"/>
              <a:t>ST can either be the source or the destination operand, so two forms are permitted: </a:t>
            </a:r>
            <a:r>
              <a:rPr lang="en-US" altLang="en-US" sz="2000" dirty="0" smtClean="0">
                <a:solidFill>
                  <a:srgbClr val="FF0000"/>
                </a:solidFill>
              </a:rPr>
              <a:t>ST, ST(n) </a:t>
            </a:r>
            <a:r>
              <a:rPr lang="en-US" altLang="en-US" sz="2000" dirty="0" smtClean="0"/>
              <a:t>or </a:t>
            </a:r>
            <a:r>
              <a:rPr lang="en-US" altLang="en-US" sz="2000" dirty="0" smtClean="0">
                <a:solidFill>
                  <a:srgbClr val="FF0000"/>
                </a:solidFill>
              </a:rPr>
              <a:t>ST(n), ST</a:t>
            </a:r>
            <a:r>
              <a:rPr lang="en-US" altLang="en-US" sz="2000" dirty="0" smtClean="0"/>
              <a:t>.</a:t>
            </a:r>
          </a:p>
          <a:p>
            <a:pPr lvl="1" algn="just">
              <a:lnSpc>
                <a:spcPct val="90000"/>
              </a:lnSpc>
            </a:pPr>
            <a:r>
              <a:rPr lang="en-US" altLang="en-US" sz="2000" dirty="0" smtClean="0"/>
              <a:t>In fact, both operands can be ST.</a:t>
            </a:r>
          </a:p>
          <a:p>
            <a:pPr lvl="1" algn="just">
              <a:lnSpc>
                <a:spcPct val="90000"/>
              </a:lnSpc>
            </a:pPr>
            <a:endParaRPr lang="en-US" altLang="en-US" sz="2000" dirty="0" smtClean="0"/>
          </a:p>
          <a:p>
            <a:pPr algn="just">
              <a:lnSpc>
                <a:spcPct val="90000"/>
              </a:lnSpc>
            </a:pPr>
            <a:r>
              <a:rPr lang="en-US" altLang="en-US" sz="2000" dirty="0" smtClean="0"/>
              <a:t>The stack is not popped after the operation. Ex:</a:t>
            </a:r>
          </a:p>
          <a:p>
            <a:pPr lvl="2" algn="just">
              <a:lnSpc>
                <a:spcPct val="90000"/>
              </a:lnSpc>
            </a:pPr>
            <a:r>
              <a:rPr lang="en-US" altLang="en-US" sz="1800" dirty="0" smtClean="0"/>
              <a:t>FLD A</a:t>
            </a:r>
          </a:p>
          <a:p>
            <a:pPr lvl="2" algn="just">
              <a:lnSpc>
                <a:spcPct val="90000"/>
              </a:lnSpc>
            </a:pPr>
            <a:r>
              <a:rPr lang="en-US" altLang="en-US" sz="1800" dirty="0" smtClean="0"/>
              <a:t>FLD B</a:t>
            </a:r>
          </a:p>
          <a:p>
            <a:pPr lvl="2" algn="just">
              <a:lnSpc>
                <a:spcPct val="90000"/>
              </a:lnSpc>
            </a:pPr>
            <a:r>
              <a:rPr lang="en-US" altLang="en-US" sz="1800" dirty="0" smtClean="0"/>
              <a:t>FLD C</a:t>
            </a:r>
          </a:p>
          <a:p>
            <a:pPr lvl="2" algn="just">
              <a:lnSpc>
                <a:spcPct val="90000"/>
              </a:lnSpc>
            </a:pPr>
            <a:r>
              <a:rPr lang="en-US" altLang="en-US" sz="1800" dirty="0" smtClean="0"/>
              <a:t>FMUL ST(2),ST	;</a:t>
            </a:r>
            <a:r>
              <a:rPr lang="en-US" altLang="en-US" sz="1800" dirty="0" err="1" smtClean="0">
                <a:solidFill>
                  <a:srgbClr val="FF0000"/>
                </a:solidFill>
              </a:rPr>
              <a:t>st</a:t>
            </a:r>
            <a:r>
              <a:rPr lang="en-US" altLang="en-US" sz="1800" dirty="0" smtClean="0">
                <a:solidFill>
                  <a:srgbClr val="FF0000"/>
                </a:solidFill>
              </a:rPr>
              <a:t>(2) = </a:t>
            </a:r>
            <a:r>
              <a:rPr lang="en-US" altLang="en-US" sz="1800" dirty="0" err="1" smtClean="0">
                <a:solidFill>
                  <a:srgbClr val="FF0000"/>
                </a:solidFill>
              </a:rPr>
              <a:t>st</a:t>
            </a:r>
            <a:r>
              <a:rPr lang="en-US" altLang="en-US" sz="1800" dirty="0" smtClean="0">
                <a:solidFill>
                  <a:srgbClr val="FF0000"/>
                </a:solidFill>
              </a:rPr>
              <a:t>(2) * </a:t>
            </a:r>
            <a:r>
              <a:rPr lang="en-US" altLang="en-US" sz="1800" dirty="0" err="1" smtClean="0">
                <a:solidFill>
                  <a:srgbClr val="FF0000"/>
                </a:solidFill>
              </a:rPr>
              <a:t>st</a:t>
            </a:r>
            <a:r>
              <a:rPr lang="en-US" altLang="en-US" sz="1800" dirty="0" smtClean="0">
                <a:solidFill>
                  <a:srgbClr val="FF0000"/>
                </a:solidFill>
              </a:rPr>
              <a:t>(0) = A*C</a:t>
            </a:r>
          </a:p>
        </p:txBody>
      </p:sp>
      <p:sp>
        <p:nvSpPr>
          <p:cNvPr id="34821" name="Rectangle 4"/>
          <p:cNvSpPr>
            <a:spLocks noChangeArrowheads="1"/>
          </p:cNvSpPr>
          <p:nvPr/>
        </p:nvSpPr>
        <p:spPr bwMode="auto">
          <a:xfrm>
            <a:off x="2133600" y="5029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4822" name="Rectangle 5"/>
          <p:cNvSpPr>
            <a:spLocks noChangeArrowheads="1"/>
          </p:cNvSpPr>
          <p:nvPr/>
        </p:nvSpPr>
        <p:spPr bwMode="auto">
          <a:xfrm>
            <a:off x="2133600" y="5410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4823" name="Rectangle 6"/>
          <p:cNvSpPr>
            <a:spLocks noChangeArrowheads="1"/>
          </p:cNvSpPr>
          <p:nvPr/>
        </p:nvSpPr>
        <p:spPr bwMode="auto">
          <a:xfrm>
            <a:off x="2133600" y="5791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4824" name="Text Box 7"/>
          <p:cNvSpPr txBox="1">
            <a:spLocks noChangeArrowheads="1"/>
          </p:cNvSpPr>
          <p:nvPr/>
        </p:nvSpPr>
        <p:spPr bwMode="auto">
          <a:xfrm>
            <a:off x="1447800" y="5029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34825" name="Text Box 8"/>
          <p:cNvSpPr txBox="1">
            <a:spLocks noChangeArrowheads="1"/>
          </p:cNvSpPr>
          <p:nvPr/>
        </p:nvSpPr>
        <p:spPr bwMode="auto">
          <a:xfrm>
            <a:off x="1447800" y="541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34826" name="Text Box 9"/>
          <p:cNvSpPr txBox="1">
            <a:spLocks noChangeArrowheads="1"/>
          </p:cNvSpPr>
          <p:nvPr/>
        </p:nvSpPr>
        <p:spPr bwMode="auto">
          <a:xfrm>
            <a:off x="1447800" y="5791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34827" name="Text Box 10"/>
          <p:cNvSpPr txBox="1">
            <a:spLocks noChangeArrowheads="1"/>
          </p:cNvSpPr>
          <p:nvPr/>
        </p:nvSpPr>
        <p:spPr bwMode="auto">
          <a:xfrm>
            <a:off x="2209800" y="5867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34828" name="Text Box 11"/>
          <p:cNvSpPr txBox="1">
            <a:spLocks noChangeArrowheads="1"/>
          </p:cNvSpPr>
          <p:nvPr/>
        </p:nvSpPr>
        <p:spPr bwMode="auto">
          <a:xfrm>
            <a:off x="2209800" y="5486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34829" name="Text Box 12"/>
          <p:cNvSpPr txBox="1">
            <a:spLocks noChangeArrowheads="1"/>
          </p:cNvSpPr>
          <p:nvPr/>
        </p:nvSpPr>
        <p:spPr bwMode="auto">
          <a:xfrm>
            <a:off x="2209800" y="5105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C</a:t>
            </a:r>
          </a:p>
        </p:txBody>
      </p:sp>
      <p:sp>
        <p:nvSpPr>
          <p:cNvPr id="34830" name="Text Box 13"/>
          <p:cNvSpPr txBox="1">
            <a:spLocks noChangeArrowheads="1"/>
          </p:cNvSpPr>
          <p:nvPr/>
        </p:nvSpPr>
        <p:spPr bwMode="auto">
          <a:xfrm>
            <a:off x="2133600" y="6248400"/>
            <a:ext cx="2665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Before FMUL st(2),st</a:t>
            </a:r>
          </a:p>
        </p:txBody>
      </p:sp>
      <p:sp>
        <p:nvSpPr>
          <p:cNvPr id="34831" name="Rectangle 14"/>
          <p:cNvSpPr>
            <a:spLocks noChangeArrowheads="1"/>
          </p:cNvSpPr>
          <p:nvPr/>
        </p:nvSpPr>
        <p:spPr bwMode="auto">
          <a:xfrm>
            <a:off x="6248400" y="5029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4832" name="Rectangle 15"/>
          <p:cNvSpPr>
            <a:spLocks noChangeArrowheads="1"/>
          </p:cNvSpPr>
          <p:nvPr/>
        </p:nvSpPr>
        <p:spPr bwMode="auto">
          <a:xfrm>
            <a:off x="6248400" y="5410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4833" name="Rectangle 16"/>
          <p:cNvSpPr>
            <a:spLocks noChangeArrowheads="1"/>
          </p:cNvSpPr>
          <p:nvPr/>
        </p:nvSpPr>
        <p:spPr bwMode="auto">
          <a:xfrm>
            <a:off x="6248400" y="5791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4834" name="Text Box 17"/>
          <p:cNvSpPr txBox="1">
            <a:spLocks noChangeArrowheads="1"/>
          </p:cNvSpPr>
          <p:nvPr/>
        </p:nvSpPr>
        <p:spPr bwMode="auto">
          <a:xfrm>
            <a:off x="5562600" y="5029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34835" name="Text Box 18"/>
          <p:cNvSpPr txBox="1">
            <a:spLocks noChangeArrowheads="1"/>
          </p:cNvSpPr>
          <p:nvPr/>
        </p:nvSpPr>
        <p:spPr bwMode="auto">
          <a:xfrm>
            <a:off x="5562600" y="541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34836" name="Text Box 19"/>
          <p:cNvSpPr txBox="1">
            <a:spLocks noChangeArrowheads="1"/>
          </p:cNvSpPr>
          <p:nvPr/>
        </p:nvSpPr>
        <p:spPr bwMode="auto">
          <a:xfrm>
            <a:off x="5562600" y="5791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34837" name="Text Box 20"/>
          <p:cNvSpPr txBox="1">
            <a:spLocks noChangeArrowheads="1"/>
          </p:cNvSpPr>
          <p:nvPr/>
        </p:nvSpPr>
        <p:spPr bwMode="auto">
          <a:xfrm>
            <a:off x="6324600" y="5486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34838" name="Text Box 21"/>
          <p:cNvSpPr txBox="1">
            <a:spLocks noChangeArrowheads="1"/>
          </p:cNvSpPr>
          <p:nvPr/>
        </p:nvSpPr>
        <p:spPr bwMode="auto">
          <a:xfrm>
            <a:off x="6324600" y="5105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C</a:t>
            </a:r>
          </a:p>
        </p:txBody>
      </p:sp>
      <p:sp>
        <p:nvSpPr>
          <p:cNvPr id="34839" name="Text Box 22"/>
          <p:cNvSpPr txBox="1">
            <a:spLocks noChangeArrowheads="1"/>
          </p:cNvSpPr>
          <p:nvPr/>
        </p:nvSpPr>
        <p:spPr bwMode="auto">
          <a:xfrm>
            <a:off x="6248400" y="6248400"/>
            <a:ext cx="2452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After FMUL st(2),st</a:t>
            </a:r>
          </a:p>
        </p:txBody>
      </p:sp>
      <p:sp>
        <p:nvSpPr>
          <p:cNvPr id="34840" name="Text Box 23"/>
          <p:cNvSpPr txBox="1">
            <a:spLocks noChangeArrowheads="1"/>
          </p:cNvSpPr>
          <p:nvPr/>
        </p:nvSpPr>
        <p:spPr bwMode="auto">
          <a:xfrm>
            <a:off x="6324600" y="5867400"/>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 x C</a:t>
            </a:r>
          </a:p>
        </p:txBody>
      </p:sp>
    </p:spTree>
    <p:extLst>
      <p:ext uri="{BB962C8B-B14F-4D97-AF65-F5344CB8AC3E}">
        <p14:creationId xmlns:p14="http://schemas.microsoft.com/office/powerpoint/2010/main" val="2908973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24205FFF-AE7D-4F07-9229-221DA3CC9FB5}" type="slidenum">
              <a:rPr lang="en-US" altLang="en-US" sz="1400">
                <a:solidFill>
                  <a:srgbClr val="FF9966"/>
                </a:solidFill>
              </a:rPr>
              <a:pPr/>
              <a:t>49</a:t>
            </a:fld>
            <a:endParaRPr lang="en-US" altLang="en-US" sz="1400">
              <a:solidFill>
                <a:srgbClr val="FF9966"/>
              </a:solidFill>
            </a:endParaRPr>
          </a:p>
        </p:txBody>
      </p:sp>
      <p:sp>
        <p:nvSpPr>
          <p:cNvPr id="94210" name="Rectangle 2"/>
          <p:cNvSpPr>
            <a:spLocks noGrp="1" noChangeArrowheads="1"/>
          </p:cNvSpPr>
          <p:nvPr>
            <p:ph type="title"/>
          </p:nvPr>
        </p:nvSpPr>
        <p:spPr/>
        <p:txBody>
          <a:bodyPr/>
          <a:lstStyle/>
          <a:p>
            <a:pPr>
              <a:defRPr/>
            </a:pPr>
            <a:r>
              <a:rPr lang="en-US" smtClean="0"/>
              <a:t>Register + Pop Addressing Mode</a:t>
            </a:r>
          </a:p>
        </p:txBody>
      </p:sp>
      <p:sp>
        <p:nvSpPr>
          <p:cNvPr id="35844" name="Rectangle 3"/>
          <p:cNvSpPr>
            <a:spLocks noGrp="1" noChangeArrowheads="1"/>
          </p:cNvSpPr>
          <p:nvPr>
            <p:ph type="body" idx="1"/>
          </p:nvPr>
        </p:nvSpPr>
        <p:spPr>
          <a:xfrm>
            <a:off x="152400" y="838200"/>
            <a:ext cx="8763000" cy="4038600"/>
          </a:xfrm>
        </p:spPr>
        <p:txBody>
          <a:bodyPr/>
          <a:lstStyle/>
          <a:p>
            <a:pPr algn="just"/>
            <a:r>
              <a:rPr lang="en-US" altLang="en-US" sz="2000" dirty="0" smtClean="0">
                <a:solidFill>
                  <a:srgbClr val="FF0000"/>
                </a:solidFill>
              </a:rPr>
              <a:t>Uses explicitly two registers as operands</a:t>
            </a:r>
            <a:r>
              <a:rPr lang="en-US" altLang="en-US" sz="2000" dirty="0" smtClean="0"/>
              <a:t>.</a:t>
            </a:r>
          </a:p>
          <a:p>
            <a:pPr algn="just"/>
            <a:r>
              <a:rPr lang="en-US" altLang="en-US" sz="2000" dirty="0" smtClean="0"/>
              <a:t>The source operand must be ST and the destination operand must be ST(n) where n must be different from 0. </a:t>
            </a:r>
          </a:p>
          <a:p>
            <a:pPr algn="just"/>
            <a:endParaRPr lang="en-US" altLang="en-US" sz="2000" dirty="0" smtClean="0"/>
          </a:p>
          <a:p>
            <a:pPr algn="just"/>
            <a:r>
              <a:rPr lang="en-US" altLang="en-US" sz="2000" dirty="0" smtClean="0"/>
              <a:t>The result of the operation is first stored into ST(n) and then the stack is popped (so the result is then in ST(n-1). Ex:</a:t>
            </a:r>
          </a:p>
          <a:p>
            <a:pPr lvl="2" algn="just"/>
            <a:r>
              <a:rPr lang="en-US" altLang="en-US" sz="1800" dirty="0" smtClean="0"/>
              <a:t>FLD A</a:t>
            </a:r>
          </a:p>
          <a:p>
            <a:pPr lvl="2" algn="just"/>
            <a:r>
              <a:rPr lang="en-US" altLang="en-US" sz="1800" dirty="0" smtClean="0"/>
              <a:t>FLD B</a:t>
            </a:r>
          </a:p>
          <a:p>
            <a:pPr lvl="2" algn="just"/>
            <a:r>
              <a:rPr lang="en-US" altLang="en-US" sz="1800" dirty="0" smtClean="0"/>
              <a:t>FLD C</a:t>
            </a:r>
          </a:p>
          <a:p>
            <a:pPr lvl="2" algn="just"/>
            <a:r>
              <a:rPr lang="en-US" altLang="en-US" sz="1800" dirty="0" smtClean="0"/>
              <a:t>FMULP ST(2),ST ;</a:t>
            </a:r>
            <a:r>
              <a:rPr lang="en-US" altLang="en-US" sz="1800" dirty="0" err="1" smtClean="0">
                <a:solidFill>
                  <a:srgbClr val="FF0000"/>
                </a:solidFill>
              </a:rPr>
              <a:t>st</a:t>
            </a:r>
            <a:r>
              <a:rPr lang="en-US" altLang="en-US" sz="1800" dirty="0" smtClean="0">
                <a:solidFill>
                  <a:srgbClr val="FF0000"/>
                </a:solidFill>
              </a:rPr>
              <a:t>(2) = </a:t>
            </a:r>
            <a:r>
              <a:rPr lang="en-US" altLang="en-US" sz="1800" dirty="0" err="1" smtClean="0">
                <a:solidFill>
                  <a:srgbClr val="FF0000"/>
                </a:solidFill>
              </a:rPr>
              <a:t>st</a:t>
            </a:r>
            <a:r>
              <a:rPr lang="en-US" altLang="en-US" sz="1800" dirty="0" smtClean="0">
                <a:solidFill>
                  <a:srgbClr val="FF0000"/>
                </a:solidFill>
              </a:rPr>
              <a:t>(2) * </a:t>
            </a:r>
            <a:r>
              <a:rPr lang="en-US" altLang="en-US" sz="1800" dirty="0" err="1" smtClean="0">
                <a:solidFill>
                  <a:srgbClr val="FF0000"/>
                </a:solidFill>
              </a:rPr>
              <a:t>st</a:t>
            </a:r>
            <a:r>
              <a:rPr lang="en-US" altLang="en-US" sz="1800" dirty="0" smtClean="0">
                <a:solidFill>
                  <a:srgbClr val="FF0000"/>
                </a:solidFill>
              </a:rPr>
              <a:t>(0) = A*C</a:t>
            </a:r>
          </a:p>
          <a:p>
            <a:pPr lvl="2" algn="just"/>
            <a:r>
              <a:rPr lang="en-US" altLang="en-US" sz="1800" dirty="0" smtClean="0">
                <a:solidFill>
                  <a:srgbClr val="FF0000"/>
                </a:solidFill>
              </a:rPr>
              <a:t>               ;then pop </a:t>
            </a:r>
            <a:r>
              <a:rPr lang="en-US" altLang="en-US" sz="1800" dirty="0" err="1" smtClean="0">
                <a:solidFill>
                  <a:srgbClr val="FF0000"/>
                </a:solidFill>
              </a:rPr>
              <a:t>st</a:t>
            </a:r>
            <a:r>
              <a:rPr lang="en-US" altLang="en-US" sz="1800" dirty="0" smtClean="0">
                <a:solidFill>
                  <a:srgbClr val="FF0000"/>
                </a:solidFill>
              </a:rPr>
              <a:t>(0) is popped, </a:t>
            </a:r>
          </a:p>
          <a:p>
            <a:pPr lvl="2" algn="just"/>
            <a:r>
              <a:rPr lang="en-US" altLang="en-US" sz="1800" dirty="0" smtClean="0">
                <a:solidFill>
                  <a:srgbClr val="FF0000"/>
                </a:solidFill>
              </a:rPr>
              <a:t>               ;hence </a:t>
            </a:r>
            <a:r>
              <a:rPr lang="en-US" altLang="en-US" sz="1800" dirty="0" err="1" smtClean="0">
                <a:solidFill>
                  <a:srgbClr val="FF0000"/>
                </a:solidFill>
              </a:rPr>
              <a:t>st</a:t>
            </a:r>
            <a:r>
              <a:rPr lang="en-US" altLang="en-US" sz="1800" dirty="0" smtClean="0">
                <a:solidFill>
                  <a:srgbClr val="FF0000"/>
                </a:solidFill>
              </a:rPr>
              <a:t>(1) = A*C, in the end</a:t>
            </a:r>
          </a:p>
        </p:txBody>
      </p:sp>
      <p:sp>
        <p:nvSpPr>
          <p:cNvPr id="35845" name="Rectangle 4"/>
          <p:cNvSpPr>
            <a:spLocks noChangeArrowheads="1"/>
          </p:cNvSpPr>
          <p:nvPr/>
        </p:nvSpPr>
        <p:spPr bwMode="auto">
          <a:xfrm>
            <a:off x="2133600" y="5029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5846" name="Rectangle 5"/>
          <p:cNvSpPr>
            <a:spLocks noChangeArrowheads="1"/>
          </p:cNvSpPr>
          <p:nvPr/>
        </p:nvSpPr>
        <p:spPr bwMode="auto">
          <a:xfrm>
            <a:off x="2133600" y="5410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5847" name="Rectangle 6"/>
          <p:cNvSpPr>
            <a:spLocks noChangeArrowheads="1"/>
          </p:cNvSpPr>
          <p:nvPr/>
        </p:nvSpPr>
        <p:spPr bwMode="auto">
          <a:xfrm>
            <a:off x="2133600" y="5791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5848" name="Text Box 7"/>
          <p:cNvSpPr txBox="1">
            <a:spLocks noChangeArrowheads="1"/>
          </p:cNvSpPr>
          <p:nvPr/>
        </p:nvSpPr>
        <p:spPr bwMode="auto">
          <a:xfrm>
            <a:off x="1447800" y="5029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35849" name="Text Box 8"/>
          <p:cNvSpPr txBox="1">
            <a:spLocks noChangeArrowheads="1"/>
          </p:cNvSpPr>
          <p:nvPr/>
        </p:nvSpPr>
        <p:spPr bwMode="auto">
          <a:xfrm>
            <a:off x="1447800" y="541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35850" name="Text Box 9"/>
          <p:cNvSpPr txBox="1">
            <a:spLocks noChangeArrowheads="1"/>
          </p:cNvSpPr>
          <p:nvPr/>
        </p:nvSpPr>
        <p:spPr bwMode="auto">
          <a:xfrm>
            <a:off x="1447800" y="5791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35851" name="Text Box 10"/>
          <p:cNvSpPr txBox="1">
            <a:spLocks noChangeArrowheads="1"/>
          </p:cNvSpPr>
          <p:nvPr/>
        </p:nvSpPr>
        <p:spPr bwMode="auto">
          <a:xfrm>
            <a:off x="2209800" y="5867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a:t>
            </a:r>
          </a:p>
        </p:txBody>
      </p:sp>
      <p:sp>
        <p:nvSpPr>
          <p:cNvPr id="35852" name="Text Box 11"/>
          <p:cNvSpPr txBox="1">
            <a:spLocks noChangeArrowheads="1"/>
          </p:cNvSpPr>
          <p:nvPr/>
        </p:nvSpPr>
        <p:spPr bwMode="auto">
          <a:xfrm>
            <a:off x="2209800" y="5486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35853" name="Text Box 12"/>
          <p:cNvSpPr txBox="1">
            <a:spLocks noChangeArrowheads="1"/>
          </p:cNvSpPr>
          <p:nvPr/>
        </p:nvSpPr>
        <p:spPr bwMode="auto">
          <a:xfrm>
            <a:off x="2209800" y="5105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C</a:t>
            </a:r>
          </a:p>
        </p:txBody>
      </p:sp>
      <p:sp>
        <p:nvSpPr>
          <p:cNvPr id="35854" name="Text Box 13"/>
          <p:cNvSpPr txBox="1">
            <a:spLocks noChangeArrowheads="1"/>
          </p:cNvSpPr>
          <p:nvPr/>
        </p:nvSpPr>
        <p:spPr bwMode="auto">
          <a:xfrm>
            <a:off x="2133600" y="6248400"/>
            <a:ext cx="283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Before FMULP st(2),st</a:t>
            </a:r>
          </a:p>
        </p:txBody>
      </p:sp>
      <p:sp>
        <p:nvSpPr>
          <p:cNvPr id="35855" name="Rectangle 14"/>
          <p:cNvSpPr>
            <a:spLocks noChangeArrowheads="1"/>
          </p:cNvSpPr>
          <p:nvPr/>
        </p:nvSpPr>
        <p:spPr bwMode="auto">
          <a:xfrm>
            <a:off x="6248400" y="5029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5856" name="Rectangle 15"/>
          <p:cNvSpPr>
            <a:spLocks noChangeArrowheads="1"/>
          </p:cNvSpPr>
          <p:nvPr/>
        </p:nvSpPr>
        <p:spPr bwMode="auto">
          <a:xfrm>
            <a:off x="6248400" y="5410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5857" name="Rectangle 16"/>
          <p:cNvSpPr>
            <a:spLocks noChangeArrowheads="1"/>
          </p:cNvSpPr>
          <p:nvPr/>
        </p:nvSpPr>
        <p:spPr bwMode="auto">
          <a:xfrm>
            <a:off x="6248400" y="5791200"/>
            <a:ext cx="24384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endParaRPr lang="en-US" altLang="en-US" smtClean="0">
              <a:solidFill>
                <a:srgbClr val="010000"/>
              </a:solidFill>
            </a:endParaRPr>
          </a:p>
        </p:txBody>
      </p:sp>
      <p:sp>
        <p:nvSpPr>
          <p:cNvPr id="35858" name="Text Box 17"/>
          <p:cNvSpPr txBox="1">
            <a:spLocks noChangeArrowheads="1"/>
          </p:cNvSpPr>
          <p:nvPr/>
        </p:nvSpPr>
        <p:spPr bwMode="auto">
          <a:xfrm>
            <a:off x="5562600" y="5029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ST(0)</a:t>
            </a:r>
          </a:p>
        </p:txBody>
      </p:sp>
      <p:sp>
        <p:nvSpPr>
          <p:cNvPr id="35859" name="Text Box 18"/>
          <p:cNvSpPr txBox="1">
            <a:spLocks noChangeArrowheads="1"/>
          </p:cNvSpPr>
          <p:nvPr/>
        </p:nvSpPr>
        <p:spPr bwMode="auto">
          <a:xfrm>
            <a:off x="5562600" y="541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ST(1)</a:t>
            </a:r>
          </a:p>
        </p:txBody>
      </p:sp>
      <p:sp>
        <p:nvSpPr>
          <p:cNvPr id="35860" name="Text Box 19"/>
          <p:cNvSpPr txBox="1">
            <a:spLocks noChangeArrowheads="1"/>
          </p:cNvSpPr>
          <p:nvPr/>
        </p:nvSpPr>
        <p:spPr bwMode="auto">
          <a:xfrm>
            <a:off x="5562600" y="5791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smtClean="0">
                <a:solidFill>
                  <a:srgbClr val="010000"/>
                </a:solidFill>
              </a:rPr>
              <a:t>ST(2)</a:t>
            </a:r>
          </a:p>
        </p:txBody>
      </p:sp>
      <p:sp>
        <p:nvSpPr>
          <p:cNvPr id="35861" name="Text Box 20"/>
          <p:cNvSpPr txBox="1">
            <a:spLocks noChangeArrowheads="1"/>
          </p:cNvSpPr>
          <p:nvPr/>
        </p:nvSpPr>
        <p:spPr bwMode="auto">
          <a:xfrm>
            <a:off x="6248400" y="5105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B</a:t>
            </a:r>
          </a:p>
        </p:txBody>
      </p:sp>
      <p:sp>
        <p:nvSpPr>
          <p:cNvPr id="35862" name="Text Box 22"/>
          <p:cNvSpPr txBox="1">
            <a:spLocks noChangeArrowheads="1"/>
          </p:cNvSpPr>
          <p:nvPr/>
        </p:nvSpPr>
        <p:spPr bwMode="auto">
          <a:xfrm>
            <a:off x="6248400" y="6248400"/>
            <a:ext cx="262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After FMULP st(2),st</a:t>
            </a:r>
          </a:p>
        </p:txBody>
      </p:sp>
      <p:sp>
        <p:nvSpPr>
          <p:cNvPr id="35863" name="Text Box 23"/>
          <p:cNvSpPr txBox="1">
            <a:spLocks noChangeArrowheads="1"/>
          </p:cNvSpPr>
          <p:nvPr/>
        </p:nvSpPr>
        <p:spPr bwMode="auto">
          <a:xfrm>
            <a:off x="6248400" y="5486400"/>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600" b="1" smtClean="0">
                <a:solidFill>
                  <a:srgbClr val="010000"/>
                </a:solidFill>
              </a:rPr>
              <a:t>A x C</a:t>
            </a:r>
          </a:p>
        </p:txBody>
      </p:sp>
    </p:spTree>
    <p:extLst>
      <p:ext uri="{BB962C8B-B14F-4D97-AF65-F5344CB8AC3E}">
        <p14:creationId xmlns:p14="http://schemas.microsoft.com/office/powerpoint/2010/main" val="43955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36A69FB-F7EC-47AD-8F2D-7E87450CAB08}" type="slidenum">
              <a:rPr lang="en-US" altLang="en-US"/>
              <a:pPr/>
              <a:t>5</a:t>
            </a:fld>
            <a:endParaRPr lang="en-US" altLang="en-US"/>
          </a:p>
        </p:txBody>
      </p:sp>
      <p:sp>
        <p:nvSpPr>
          <p:cNvPr id="145410" name="Rectangle 2"/>
          <p:cNvSpPr>
            <a:spLocks noGrp="1" noChangeArrowheads="1"/>
          </p:cNvSpPr>
          <p:nvPr>
            <p:ph type="title"/>
          </p:nvPr>
        </p:nvSpPr>
        <p:spPr/>
        <p:txBody>
          <a:bodyPr/>
          <a:lstStyle/>
          <a:p>
            <a:r>
              <a:rPr lang="en-US" altLang="en-US"/>
              <a:t>Single-Precision Format</a:t>
            </a:r>
          </a:p>
        </p:txBody>
      </p:sp>
      <p:graphicFrame>
        <p:nvGraphicFramePr>
          <p:cNvPr id="145412" name="Object 4"/>
          <p:cNvGraphicFramePr>
            <a:graphicFrameLocks noChangeAspect="1"/>
          </p:cNvGraphicFramePr>
          <p:nvPr/>
        </p:nvGraphicFramePr>
        <p:xfrm>
          <a:off x="1981200" y="2971800"/>
          <a:ext cx="4191000" cy="1255713"/>
        </p:xfrm>
        <a:graphic>
          <a:graphicData uri="http://schemas.openxmlformats.org/presentationml/2006/ole">
            <mc:AlternateContent xmlns:mc="http://schemas.openxmlformats.org/markup-compatibility/2006">
              <mc:Choice xmlns:v="urn:schemas-microsoft-com:vml" Requires="v">
                <p:oleObj spid="_x0000_s145516" name="Visio" r:id="rId3" imgW="2214360" imgH="689400" progId="Visio.Drawing.6">
                  <p:embed/>
                </p:oleObj>
              </mc:Choice>
              <mc:Fallback>
                <p:oleObj name="Visio" r:id="rId3" imgW="2214360" imgH="6894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3773"/>
                      <a:stretch>
                        <a:fillRect/>
                      </a:stretch>
                    </p:blipFill>
                    <p:spPr bwMode="auto">
                      <a:xfrm>
                        <a:off x="1981200" y="2971800"/>
                        <a:ext cx="4191000" cy="1255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Text Box 5"/>
          <p:cNvSpPr txBox="1">
            <a:spLocks noChangeArrowheads="1"/>
          </p:cNvSpPr>
          <p:nvPr/>
        </p:nvSpPr>
        <p:spPr bwMode="auto">
          <a:xfrm>
            <a:off x="1447800" y="1600200"/>
            <a:ext cx="5791200" cy="4929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ts val="100"/>
              </a:spcBef>
            </a:pPr>
            <a:r>
              <a:rPr lang="en-US" altLang="en-US" dirty="0"/>
              <a:t>Approximate normalized range: </a:t>
            </a:r>
            <a:r>
              <a:rPr lang="en-US" altLang="en-US" dirty="0" smtClean="0"/>
              <a:t>2</a:t>
            </a:r>
            <a:r>
              <a:rPr lang="en-US" altLang="en-US" baseline="30000" dirty="0" smtClean="0"/>
              <a:t>–126</a:t>
            </a:r>
            <a:r>
              <a:rPr lang="en-US" altLang="en-US" dirty="0" smtClean="0"/>
              <a:t>   to   2</a:t>
            </a:r>
            <a:r>
              <a:rPr lang="en-US" altLang="en-US" baseline="30000" dirty="0" smtClean="0"/>
              <a:t>+127</a:t>
            </a:r>
            <a:r>
              <a:rPr lang="en-US" altLang="en-US" dirty="0"/>
              <a:t>. Also called a</a:t>
            </a:r>
            <a:r>
              <a:rPr lang="en-US" altLang="en-US" i="1" dirty="0"/>
              <a:t> short real</a:t>
            </a:r>
            <a:r>
              <a:rPr lang="en-US" altLang="en-US" dirty="0"/>
              <a:t>.</a:t>
            </a:r>
            <a:r>
              <a:rPr lang="en-US" altLang="en-US" dirty="0">
                <a:latin typeface="Times" pitchFamily="18" charset="0"/>
              </a:rPr>
              <a:t> </a:t>
            </a:r>
            <a:endParaRPr lang="en-US" altLang="en-US" dirty="0" smtClean="0">
              <a:latin typeface="Times" pitchFamily="18" charset="0"/>
            </a:endParaRPr>
          </a:p>
          <a:p>
            <a:pPr>
              <a:spcBef>
                <a:spcPts val="100"/>
              </a:spcBef>
            </a:pPr>
            <a:endParaRPr lang="en-US" altLang="en-US" dirty="0">
              <a:latin typeface="Times" pitchFamily="18" charset="0"/>
            </a:endParaRPr>
          </a:p>
          <a:p>
            <a:pPr>
              <a:spcBef>
                <a:spcPts val="100"/>
              </a:spcBef>
            </a:pPr>
            <a:endParaRPr lang="en-US" altLang="en-US" dirty="0" smtClean="0">
              <a:latin typeface="Times" pitchFamily="18" charset="0"/>
            </a:endParaRPr>
          </a:p>
          <a:p>
            <a:pPr>
              <a:spcBef>
                <a:spcPts val="100"/>
              </a:spcBef>
            </a:pPr>
            <a:endParaRPr lang="en-US" altLang="en-US" dirty="0">
              <a:latin typeface="Times" pitchFamily="18" charset="0"/>
            </a:endParaRPr>
          </a:p>
          <a:p>
            <a:pPr>
              <a:spcBef>
                <a:spcPts val="100"/>
              </a:spcBef>
            </a:pPr>
            <a:endParaRPr lang="en-US" altLang="en-US" dirty="0" smtClean="0">
              <a:latin typeface="Times" pitchFamily="18" charset="0"/>
            </a:endParaRPr>
          </a:p>
          <a:p>
            <a:pPr>
              <a:spcBef>
                <a:spcPts val="100"/>
              </a:spcBef>
            </a:pPr>
            <a:endParaRPr lang="en-US" altLang="en-US" dirty="0">
              <a:latin typeface="Times" pitchFamily="18" charset="0"/>
            </a:endParaRPr>
          </a:p>
          <a:p>
            <a:pPr>
              <a:spcBef>
                <a:spcPts val="100"/>
              </a:spcBef>
            </a:pPr>
            <a:endParaRPr lang="en-US" altLang="en-US" dirty="0">
              <a:latin typeface="Times" pitchFamily="18" charset="0"/>
            </a:endParaRPr>
          </a:p>
          <a:p>
            <a:pPr>
              <a:spcBef>
                <a:spcPts val="100"/>
              </a:spcBef>
            </a:pPr>
            <a:r>
              <a:rPr lang="en-US" altLang="en-US" dirty="0" smtClean="0">
                <a:solidFill>
                  <a:srgbClr val="FFC000"/>
                </a:solidFill>
                <a:latin typeface="Times" pitchFamily="18" charset="0"/>
              </a:rPr>
              <a:t>The three formats are similar but differ only in their sizes. Thus, our  discussions will focus only on the Single-Precision format</a:t>
            </a:r>
            <a:r>
              <a:rPr lang="en-US" altLang="en-US" dirty="0" smtClean="0">
                <a:latin typeface="Times" pitchFamily="18" charset="0"/>
              </a:rPr>
              <a:t>.</a:t>
            </a:r>
          </a:p>
          <a:p>
            <a:pPr>
              <a:spcBef>
                <a:spcPts val="100"/>
              </a:spcBef>
            </a:pPr>
            <a:endParaRPr lang="en-US" altLang="en-US" dirty="0" smtClean="0">
              <a:latin typeface="Times" pitchFamily="18" charset="0"/>
            </a:endParaRPr>
          </a:p>
          <a:p>
            <a:pPr marL="342900" indent="-342900">
              <a:spcBef>
                <a:spcPts val="100"/>
              </a:spcBef>
              <a:buFont typeface="Arial" panose="020B0604020202020204" pitchFamily="34" charset="0"/>
              <a:buChar char="•"/>
            </a:pPr>
            <a:r>
              <a:rPr lang="en-US" altLang="en-US" dirty="0" smtClean="0">
                <a:latin typeface="Times" pitchFamily="18" charset="0"/>
              </a:rPr>
              <a:t>Double-Precision:	</a:t>
            </a:r>
            <a:r>
              <a:rPr lang="en-US" altLang="en-US" dirty="0"/>
              <a:t> </a:t>
            </a:r>
            <a:r>
              <a:rPr lang="en-US" altLang="en-US" dirty="0" smtClean="0"/>
              <a:t>2</a:t>
            </a:r>
            <a:r>
              <a:rPr lang="en-US" altLang="en-US" baseline="30000" dirty="0" smtClean="0"/>
              <a:t>–1022</a:t>
            </a:r>
            <a:r>
              <a:rPr lang="en-US" altLang="en-US" dirty="0" smtClean="0"/>
              <a:t>    to   2</a:t>
            </a:r>
            <a:r>
              <a:rPr lang="en-US" altLang="en-US" baseline="30000" dirty="0" smtClean="0"/>
              <a:t>+1023</a:t>
            </a:r>
            <a:endParaRPr lang="en-US" altLang="en-US" dirty="0" smtClean="0">
              <a:latin typeface="Times" pitchFamily="18" charset="0"/>
            </a:endParaRPr>
          </a:p>
          <a:p>
            <a:pPr marL="342900" indent="-342900">
              <a:spcBef>
                <a:spcPts val="100"/>
              </a:spcBef>
              <a:buFont typeface="Arial" panose="020B0604020202020204" pitchFamily="34" charset="0"/>
              <a:buChar char="•"/>
            </a:pPr>
            <a:r>
              <a:rPr lang="en-US" altLang="en-US" dirty="0" smtClean="0">
                <a:latin typeface="Times" pitchFamily="18" charset="0"/>
              </a:rPr>
              <a:t>Extended-Precision:	</a:t>
            </a:r>
            <a:r>
              <a:rPr lang="en-US" altLang="en-US" dirty="0"/>
              <a:t> </a:t>
            </a:r>
            <a:r>
              <a:rPr lang="en-US" altLang="en-US" dirty="0" smtClean="0"/>
              <a:t>2</a:t>
            </a:r>
            <a:r>
              <a:rPr lang="en-US" altLang="en-US" baseline="30000" dirty="0" smtClean="0"/>
              <a:t>–32766</a:t>
            </a:r>
            <a:r>
              <a:rPr lang="en-US" altLang="en-US" dirty="0" smtClean="0"/>
              <a:t>   to   2</a:t>
            </a:r>
            <a:r>
              <a:rPr lang="en-US" altLang="en-US" baseline="30000" dirty="0" smtClean="0"/>
              <a:t>+32767</a:t>
            </a: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2C7550B2-F2A9-45EE-995F-AB30F9C3B114}" type="slidenum">
              <a:rPr lang="en-US" altLang="en-US" sz="1400">
                <a:solidFill>
                  <a:srgbClr val="FF9966"/>
                </a:solidFill>
              </a:rPr>
              <a:pPr/>
              <a:t>50</a:t>
            </a:fld>
            <a:endParaRPr lang="en-US" altLang="en-US" sz="1400">
              <a:solidFill>
                <a:srgbClr val="FF9966"/>
              </a:solidFill>
            </a:endParaRPr>
          </a:p>
        </p:txBody>
      </p:sp>
      <p:sp>
        <p:nvSpPr>
          <p:cNvPr id="97282" name="Rectangle 2"/>
          <p:cNvSpPr>
            <a:spLocks noGrp="1" noChangeArrowheads="1"/>
          </p:cNvSpPr>
          <p:nvPr>
            <p:ph type="title"/>
          </p:nvPr>
        </p:nvSpPr>
        <p:spPr/>
        <p:txBody>
          <a:bodyPr/>
          <a:lstStyle/>
          <a:p>
            <a:pPr>
              <a:defRPr/>
            </a:pPr>
            <a:r>
              <a:rPr lang="en-US" dirty="0" smtClean="0"/>
              <a:t>Memory Addressing Mode </a:t>
            </a:r>
          </a:p>
        </p:txBody>
      </p:sp>
      <p:sp>
        <p:nvSpPr>
          <p:cNvPr id="36868" name="Rectangle 3"/>
          <p:cNvSpPr>
            <a:spLocks noGrp="1" noChangeArrowheads="1"/>
          </p:cNvSpPr>
          <p:nvPr>
            <p:ph type="body" sz="half" idx="1"/>
          </p:nvPr>
        </p:nvSpPr>
        <p:spPr>
          <a:xfrm>
            <a:off x="152400" y="838200"/>
            <a:ext cx="4572000" cy="5867400"/>
          </a:xfrm>
        </p:spPr>
        <p:txBody>
          <a:bodyPr/>
          <a:lstStyle/>
          <a:p>
            <a:r>
              <a:rPr lang="en-US" altLang="en-US" sz="2000" dirty="0" smtClean="0">
                <a:solidFill>
                  <a:srgbClr val="FF0000"/>
                </a:solidFill>
              </a:rPr>
              <a:t>ST is an implicit destination operand</a:t>
            </a:r>
          </a:p>
          <a:p>
            <a:endParaRPr lang="en-US" altLang="en-US" sz="2000" dirty="0" smtClean="0">
              <a:solidFill>
                <a:srgbClr val="FF0000"/>
              </a:solidFill>
            </a:endParaRPr>
          </a:p>
          <a:p>
            <a:endParaRPr lang="en-US" altLang="en-US" sz="2000" dirty="0" smtClean="0">
              <a:solidFill>
                <a:srgbClr val="FF0000"/>
              </a:solidFill>
            </a:endParaRPr>
          </a:p>
          <a:p>
            <a:endParaRPr lang="en-US" altLang="en-US" sz="2000" dirty="0" smtClean="0">
              <a:solidFill>
                <a:srgbClr val="FF0000"/>
              </a:solidFill>
            </a:endParaRPr>
          </a:p>
          <a:p>
            <a:endParaRPr lang="en-US" altLang="en-US" sz="2000" dirty="0" smtClean="0">
              <a:solidFill>
                <a:srgbClr val="FF0000"/>
              </a:solidFill>
            </a:endParaRPr>
          </a:p>
          <a:p>
            <a:endParaRPr lang="en-US" altLang="en-US" sz="2000" dirty="0" smtClean="0">
              <a:solidFill>
                <a:srgbClr val="FF0000"/>
              </a:solidFill>
            </a:endParaRPr>
          </a:p>
          <a:p>
            <a:r>
              <a:rPr lang="en-US" altLang="en-US" sz="2000" dirty="0" smtClean="0"/>
              <a:t>The source operand is either a 32, or a 64 bit memory operand</a:t>
            </a:r>
          </a:p>
          <a:p>
            <a:endParaRPr lang="en-US" altLang="en-US" sz="2000" dirty="0" smtClean="0"/>
          </a:p>
          <a:p>
            <a:endParaRPr lang="en-US" altLang="en-US" sz="2000" dirty="0" smtClean="0"/>
          </a:p>
          <a:p>
            <a:endParaRPr lang="en-US" altLang="en-US" sz="2000" dirty="0" smtClean="0"/>
          </a:p>
          <a:p>
            <a:endParaRPr lang="en-US" altLang="en-US" sz="2000" dirty="0" smtClean="0"/>
          </a:p>
          <a:p>
            <a:endParaRPr lang="en-US" altLang="en-US" sz="2000" dirty="0" smtClean="0"/>
          </a:p>
          <a:p>
            <a:r>
              <a:rPr lang="en-US" altLang="en-US" sz="2000" dirty="0" smtClean="0"/>
              <a:t>Here is an example program that computes the area of a circle</a:t>
            </a:r>
          </a:p>
        </p:txBody>
      </p:sp>
      <p:sp>
        <p:nvSpPr>
          <p:cNvPr id="36869" name="Text Box 5"/>
          <p:cNvSpPr txBox="1">
            <a:spLocks noChangeArrowheads="1"/>
          </p:cNvSpPr>
          <p:nvPr/>
        </p:nvSpPr>
        <p:spPr bwMode="auto">
          <a:xfrm>
            <a:off x="4724400" y="914400"/>
            <a:ext cx="4267200" cy="5632311"/>
          </a:xfrm>
          <a:prstGeom prst="rect">
            <a:avLst/>
          </a:prstGeom>
          <a:solidFill>
            <a:schemeClr val="accent2"/>
          </a:solidFill>
          <a:ln>
            <a:noFill/>
          </a:ln>
          <a:extLst/>
        </p:spPr>
        <p:txBody>
          <a:bodyPr wrap="squar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800" b="1" dirty="0" smtClean="0">
                <a:solidFill>
                  <a:srgbClr val="010000"/>
                </a:solidFill>
                <a:latin typeface="Courier New" pitchFamily="49" charset="0"/>
              </a:rPr>
              <a:t>INCLUDE Irvine32.inc</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.data</a:t>
            </a:r>
          </a:p>
          <a:p>
            <a:pPr eaLnBrk="0" hangingPunct="0"/>
            <a:r>
              <a:rPr lang="en-US" altLang="en-US" sz="1800" b="1" dirty="0" smtClean="0">
                <a:solidFill>
                  <a:srgbClr val="010000"/>
                </a:solidFill>
                <a:latin typeface="Courier New" pitchFamily="49" charset="0"/>
              </a:rPr>
              <a:t>   pi     REAL4 3.14159 </a:t>
            </a:r>
          </a:p>
          <a:p>
            <a:pPr eaLnBrk="0" hangingPunct="0"/>
            <a:r>
              <a:rPr lang="en-US" altLang="en-US" sz="1800" b="1" dirty="0" smtClean="0">
                <a:solidFill>
                  <a:srgbClr val="010000"/>
                </a:solidFill>
                <a:latin typeface="Courier New" pitchFamily="49" charset="0"/>
              </a:rPr>
              <a:t>   radius REAL4 2.0 </a:t>
            </a:r>
          </a:p>
          <a:p>
            <a:pPr eaLnBrk="0" hangingPunct="0"/>
            <a:r>
              <a:rPr lang="en-US" altLang="en-US" sz="1800" b="1" dirty="0" smtClean="0">
                <a:solidFill>
                  <a:srgbClr val="010000"/>
                </a:solidFill>
                <a:latin typeface="Courier New" pitchFamily="49" charset="0"/>
              </a:rPr>
              <a:t>   area   REAL4 ?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.code</a:t>
            </a: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PROC</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fld</a:t>
            </a:r>
            <a:r>
              <a:rPr lang="en-US" altLang="en-US" sz="1800" b="1" dirty="0" smtClean="0">
                <a:solidFill>
                  <a:srgbClr val="010000"/>
                </a:solidFill>
                <a:latin typeface="Courier New" pitchFamily="49" charset="0"/>
              </a:rPr>
              <a:t>  pi</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fld</a:t>
            </a:r>
            <a:r>
              <a:rPr lang="en-US" altLang="en-US" sz="1800" b="1" dirty="0" smtClean="0">
                <a:solidFill>
                  <a:srgbClr val="010000"/>
                </a:solidFill>
                <a:latin typeface="Courier New" pitchFamily="49" charset="0"/>
              </a:rPr>
              <a:t>  radius</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fmul</a:t>
            </a:r>
            <a:r>
              <a:rPr lang="en-US" altLang="en-US" sz="1800" b="1" dirty="0" smtClean="0">
                <a:solidFill>
                  <a:srgbClr val="FF0000"/>
                </a:solidFill>
                <a:latin typeface="Courier New" pitchFamily="49" charset="0"/>
              </a:rPr>
              <a:t> radius </a:t>
            </a:r>
            <a:r>
              <a:rPr lang="en-US" altLang="en-US" sz="1800" b="1" dirty="0" smtClean="0">
                <a:solidFill>
                  <a:srgbClr val="010000"/>
                </a:solidFill>
                <a:latin typeface="Courier New" pitchFamily="49" charset="0"/>
              </a:rPr>
              <a:t>;</a:t>
            </a:r>
            <a:r>
              <a:rPr lang="en-US" altLang="en-US" sz="1800" b="1" dirty="0" err="1" smtClean="0">
                <a:solidFill>
                  <a:srgbClr val="010000"/>
                </a:solidFill>
                <a:latin typeface="Courier New" pitchFamily="49" charset="0"/>
              </a:rPr>
              <a:t>mem</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addr</a:t>
            </a:r>
            <a:r>
              <a:rPr lang="en-US" altLang="en-US" sz="1800" b="1" dirty="0" smtClean="0">
                <a:solidFill>
                  <a:srgbClr val="010000"/>
                </a:solidFill>
                <a:latin typeface="Courier New" pitchFamily="49" charset="0"/>
              </a:rPr>
              <a:t>.</a:t>
            </a:r>
          </a:p>
          <a:p>
            <a:pPr eaLnBrk="0" hangingPunct="0"/>
            <a:r>
              <a:rPr lang="en-US" altLang="en-US" sz="1800" b="1" dirty="0" smtClean="0">
                <a:solidFill>
                  <a:srgbClr val="010000"/>
                </a:solidFill>
                <a:latin typeface="Courier New" pitchFamily="49" charset="0"/>
              </a:rPr>
              <a:t>         ; ST = radius*radius</a:t>
            </a:r>
          </a:p>
          <a:p>
            <a:pPr eaLnBrk="0" hangingPunct="0"/>
            <a:r>
              <a:rPr lang="en-US" altLang="en-US" sz="1800" b="1" dirty="0" smtClean="0">
                <a:solidFill>
                  <a:srgbClr val="010000"/>
                </a:solidFill>
                <a:latin typeface="Courier New" pitchFamily="49" charset="0"/>
              </a:rPr>
              <a:t>         ; ST(1) = pi</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fmul</a:t>
            </a:r>
            <a:r>
              <a:rPr lang="en-US" altLang="en-US" sz="1800" b="1" dirty="0" smtClean="0">
                <a:solidFill>
                  <a:srgbClr val="010000"/>
                </a:solidFill>
                <a:latin typeface="Courier New" pitchFamily="49" charset="0"/>
              </a:rPr>
              <a:t> ; ST = area</a:t>
            </a:r>
          </a:p>
          <a:p>
            <a:pPr eaLnBrk="0" hangingPunct="0"/>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call </a:t>
            </a:r>
            <a:r>
              <a:rPr lang="en-US" altLang="en-US" sz="1800" b="1" dirty="0" err="1" smtClean="0">
                <a:solidFill>
                  <a:srgbClr val="FF0000"/>
                </a:solidFill>
                <a:latin typeface="Courier New" pitchFamily="49" charset="0"/>
              </a:rPr>
              <a:t>WriteFloat</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 </a:t>
            </a:r>
            <a:r>
              <a:rPr lang="en-US" altLang="en-US" sz="1800" b="1" dirty="0" smtClean="0">
                <a:solidFill>
                  <a:srgbClr val="FF0000"/>
                </a:solidFill>
                <a:latin typeface="Courier New" pitchFamily="49" charset="0"/>
              </a:rPr>
              <a:t>display area</a:t>
            </a:r>
          </a:p>
          <a:p>
            <a:pPr eaLnBrk="0" hangingPunct="0"/>
            <a:r>
              <a:rPr lang="en-US" altLang="en-US" sz="1800" b="1" dirty="0" smtClean="0">
                <a:solidFill>
                  <a:srgbClr val="010000"/>
                </a:solidFill>
                <a:latin typeface="Courier New" pitchFamily="49" charset="0"/>
              </a:rPr>
              <a:t>     exit</a:t>
            </a: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ENDP</a:t>
            </a:r>
          </a:p>
          <a:p>
            <a:pPr eaLnBrk="0" hangingPunct="0"/>
            <a:r>
              <a:rPr lang="en-US" altLang="en-US" sz="1800" b="1" dirty="0" smtClean="0">
                <a:solidFill>
                  <a:srgbClr val="010000"/>
                </a:solidFill>
                <a:latin typeface="Courier New" pitchFamily="49" charset="0"/>
              </a:rPr>
              <a:t>END main</a:t>
            </a:r>
          </a:p>
        </p:txBody>
      </p:sp>
    </p:spTree>
    <p:extLst>
      <p:ext uri="{BB962C8B-B14F-4D97-AF65-F5344CB8AC3E}">
        <p14:creationId xmlns:p14="http://schemas.microsoft.com/office/powerpoint/2010/main" val="4060286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4"/>
          <p:cNvSpPr>
            <a:spLocks noGrp="1"/>
          </p:cNvSpPr>
          <p:nvPr>
            <p:ph type="sldNum" sz="quarter" idx="11"/>
          </p:nvPr>
        </p:nvSpPr>
        <p:spPr/>
        <p:txBody>
          <a:bodyPr/>
          <a:lstStyle/>
          <a:p>
            <a:fld id="{893FDECE-4E2E-44A2-8E9B-C497249BF836}" type="slidenum">
              <a:rPr lang="en-US" altLang="en-US">
                <a:solidFill>
                  <a:srgbClr val="FFFFFF"/>
                </a:solidFill>
              </a:rPr>
              <a:pPr/>
              <a:t>51</a:t>
            </a:fld>
            <a:endParaRPr lang="en-US" altLang="en-US">
              <a:solidFill>
                <a:srgbClr val="FFFFFF"/>
              </a:solidFill>
            </a:endParaRPr>
          </a:p>
        </p:txBody>
      </p:sp>
      <p:sp>
        <p:nvSpPr>
          <p:cNvPr id="175106" name="Rectangle 2"/>
          <p:cNvSpPr>
            <a:spLocks noGrp="1" noChangeArrowheads="1"/>
          </p:cNvSpPr>
          <p:nvPr>
            <p:ph type="title"/>
          </p:nvPr>
        </p:nvSpPr>
        <p:spPr/>
        <p:txBody>
          <a:bodyPr/>
          <a:lstStyle/>
          <a:p>
            <a:r>
              <a:rPr lang="en-US" altLang="en-US"/>
              <a:t>Floating-Point Add</a:t>
            </a:r>
          </a:p>
        </p:txBody>
      </p:sp>
      <p:sp>
        <p:nvSpPr>
          <p:cNvPr id="175107" name="Rectangle 3"/>
          <p:cNvSpPr>
            <a:spLocks noGrp="1" noChangeArrowheads="1"/>
          </p:cNvSpPr>
          <p:nvPr>
            <p:ph type="body" idx="1"/>
          </p:nvPr>
        </p:nvSpPr>
        <p:spPr>
          <a:xfrm>
            <a:off x="685800" y="1143000"/>
            <a:ext cx="5791200" cy="4495800"/>
          </a:xfrm>
        </p:spPr>
        <p:txBody>
          <a:bodyPr/>
          <a:lstStyle/>
          <a:p>
            <a:r>
              <a:rPr lang="en-US" altLang="en-US"/>
              <a:t>FADD</a:t>
            </a:r>
          </a:p>
          <a:p>
            <a:pPr lvl="1"/>
            <a:r>
              <a:rPr lang="en-US" altLang="en-US"/>
              <a:t>adds source to destination</a:t>
            </a:r>
          </a:p>
          <a:p>
            <a:pPr lvl="1"/>
            <a:r>
              <a:rPr lang="en-US" altLang="en-US"/>
              <a:t>No-operand version pops the FPU stack after subtracting</a:t>
            </a:r>
          </a:p>
          <a:p>
            <a:r>
              <a:rPr lang="en-US" altLang="en-US"/>
              <a:t>Examples:</a:t>
            </a:r>
          </a:p>
          <a:p>
            <a:endParaRPr lang="en-US" altLang="en-US"/>
          </a:p>
        </p:txBody>
      </p:sp>
      <p:pic>
        <p:nvPicPr>
          <p:cNvPr id="17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524000"/>
            <a:ext cx="1524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048000"/>
            <a:ext cx="32004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495800"/>
            <a:ext cx="4419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991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87300639-0B33-4EDB-B6D1-856A70329F52}" type="slidenum">
              <a:rPr lang="en-US" altLang="en-US"/>
              <a:pPr/>
              <a:t>52</a:t>
            </a:fld>
            <a:endParaRPr lang="en-US" altLang="en-US"/>
          </a:p>
        </p:txBody>
      </p:sp>
      <p:sp>
        <p:nvSpPr>
          <p:cNvPr id="176130" name="Rectangle 2"/>
          <p:cNvSpPr>
            <a:spLocks noGrp="1" noChangeArrowheads="1"/>
          </p:cNvSpPr>
          <p:nvPr>
            <p:ph type="title"/>
          </p:nvPr>
        </p:nvSpPr>
        <p:spPr/>
        <p:txBody>
          <a:bodyPr/>
          <a:lstStyle/>
          <a:p>
            <a:r>
              <a:rPr lang="en-US" altLang="en-US"/>
              <a:t>Floating-Point Subtract</a:t>
            </a:r>
          </a:p>
        </p:txBody>
      </p:sp>
      <p:sp>
        <p:nvSpPr>
          <p:cNvPr id="176131" name="Rectangle 3"/>
          <p:cNvSpPr>
            <a:spLocks noGrp="1" noChangeArrowheads="1"/>
          </p:cNvSpPr>
          <p:nvPr>
            <p:ph type="body" idx="1"/>
          </p:nvPr>
        </p:nvSpPr>
        <p:spPr>
          <a:xfrm>
            <a:off x="685800" y="1143000"/>
            <a:ext cx="5486400" cy="4495800"/>
          </a:xfrm>
        </p:spPr>
        <p:txBody>
          <a:bodyPr/>
          <a:lstStyle/>
          <a:p>
            <a:r>
              <a:rPr lang="en-US" altLang="en-US"/>
              <a:t>FSUB</a:t>
            </a:r>
          </a:p>
          <a:p>
            <a:pPr lvl="1"/>
            <a:r>
              <a:rPr lang="en-US" altLang="en-US"/>
              <a:t>subtracts source from destination.</a:t>
            </a:r>
          </a:p>
          <a:p>
            <a:pPr lvl="1"/>
            <a:r>
              <a:rPr lang="en-US" altLang="en-US"/>
              <a:t>No-operand version pops the FPU stack after subtracting</a:t>
            </a:r>
          </a:p>
          <a:p>
            <a:endParaRPr lang="en-US" altLang="en-US"/>
          </a:p>
          <a:p>
            <a:r>
              <a:rPr lang="en-US" altLang="en-US"/>
              <a:t>Example:</a:t>
            </a:r>
          </a:p>
          <a:p>
            <a:endParaRPr lang="en-US" altLang="en-US"/>
          </a:p>
        </p:txBody>
      </p:sp>
      <p:pic>
        <p:nvPicPr>
          <p:cNvPr id="17613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752600"/>
            <a:ext cx="18192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13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962400"/>
            <a:ext cx="5591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1CF33BBD-C5DB-448C-B928-F13A5F91BD37}" type="slidenum">
              <a:rPr lang="en-US" altLang="en-US"/>
              <a:pPr/>
              <a:t>53</a:t>
            </a:fld>
            <a:endParaRPr lang="en-US" altLang="en-US"/>
          </a:p>
        </p:txBody>
      </p:sp>
      <p:sp>
        <p:nvSpPr>
          <p:cNvPr id="177154" name="Rectangle 2"/>
          <p:cNvSpPr>
            <a:spLocks noGrp="1" noChangeArrowheads="1"/>
          </p:cNvSpPr>
          <p:nvPr>
            <p:ph type="title"/>
          </p:nvPr>
        </p:nvSpPr>
        <p:spPr/>
        <p:txBody>
          <a:bodyPr/>
          <a:lstStyle/>
          <a:p>
            <a:r>
              <a:rPr lang="en-US" altLang="en-US"/>
              <a:t>Floating-Point Multiply</a:t>
            </a:r>
          </a:p>
        </p:txBody>
      </p:sp>
      <p:sp>
        <p:nvSpPr>
          <p:cNvPr id="177155" name="Rectangle 3"/>
          <p:cNvSpPr>
            <a:spLocks noGrp="1" noChangeArrowheads="1"/>
          </p:cNvSpPr>
          <p:nvPr>
            <p:ph type="body" idx="1"/>
          </p:nvPr>
        </p:nvSpPr>
        <p:spPr>
          <a:xfrm>
            <a:off x="685800" y="1143000"/>
            <a:ext cx="4876800" cy="3429000"/>
          </a:xfrm>
        </p:spPr>
        <p:txBody>
          <a:bodyPr/>
          <a:lstStyle/>
          <a:p>
            <a:r>
              <a:rPr lang="en-US" altLang="en-US"/>
              <a:t>FMUL</a:t>
            </a:r>
          </a:p>
          <a:p>
            <a:pPr lvl="1"/>
            <a:r>
              <a:rPr lang="en-US" altLang="en-US"/>
              <a:t>Multiplies source by destination, stores product in destination</a:t>
            </a:r>
          </a:p>
          <a:p>
            <a:endParaRPr lang="en-US" altLang="en-US"/>
          </a:p>
          <a:p>
            <a:r>
              <a:rPr lang="en-US" altLang="en-US"/>
              <a:t>FDIV</a:t>
            </a:r>
          </a:p>
          <a:p>
            <a:pPr lvl="1"/>
            <a:r>
              <a:rPr lang="en-US" altLang="en-US"/>
              <a:t>Divides destination by source, then pops the stack</a:t>
            </a:r>
          </a:p>
        </p:txBody>
      </p:sp>
      <p:pic>
        <p:nvPicPr>
          <p:cNvPr id="177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447800"/>
            <a:ext cx="21336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505200"/>
            <a:ext cx="21907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58" name="Text Box 6"/>
          <p:cNvSpPr txBox="1">
            <a:spLocks noChangeArrowheads="1"/>
          </p:cNvSpPr>
          <p:nvPr/>
        </p:nvSpPr>
        <p:spPr bwMode="auto">
          <a:xfrm>
            <a:off x="762000" y="5181600"/>
            <a:ext cx="7010400" cy="923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The no-operand versions of FMUL and FDIV pop the stack after multiplying or dividing.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6E83B4E0-3345-480E-8C93-122D6E676FE1}" type="slidenum">
              <a:rPr lang="en-US" altLang="en-US" sz="1400">
                <a:solidFill>
                  <a:srgbClr val="FF9966"/>
                </a:solidFill>
              </a:rPr>
              <a:pPr/>
              <a:t>54</a:t>
            </a:fld>
            <a:endParaRPr lang="en-US" altLang="en-US" sz="1400">
              <a:solidFill>
                <a:srgbClr val="FF9966"/>
              </a:solidFill>
            </a:endParaRPr>
          </a:p>
        </p:txBody>
      </p:sp>
      <p:sp>
        <p:nvSpPr>
          <p:cNvPr id="111618" name="Rectangle 2"/>
          <p:cNvSpPr>
            <a:spLocks noGrp="1" noChangeArrowheads="1"/>
          </p:cNvSpPr>
          <p:nvPr>
            <p:ph type="title"/>
          </p:nvPr>
        </p:nvSpPr>
        <p:spPr/>
        <p:txBody>
          <a:bodyPr/>
          <a:lstStyle/>
          <a:p>
            <a:pPr>
              <a:defRPr/>
            </a:pPr>
            <a:r>
              <a:rPr lang="en-US" smtClean="0"/>
              <a:t>Arithmetic with an Integer</a:t>
            </a:r>
          </a:p>
        </p:txBody>
      </p:sp>
      <p:sp>
        <p:nvSpPr>
          <p:cNvPr id="37892" name="Rectangle 3"/>
          <p:cNvSpPr>
            <a:spLocks noGrp="1" noChangeArrowheads="1"/>
          </p:cNvSpPr>
          <p:nvPr>
            <p:ph type="body" idx="1"/>
          </p:nvPr>
        </p:nvSpPr>
        <p:spPr>
          <a:xfrm>
            <a:off x="152400" y="838200"/>
            <a:ext cx="8915400" cy="5867400"/>
          </a:xfrm>
        </p:spPr>
        <p:txBody>
          <a:bodyPr/>
          <a:lstStyle/>
          <a:p>
            <a:pPr algn="just"/>
            <a:r>
              <a:rPr lang="en-US" altLang="en-US" dirty="0" smtClean="0"/>
              <a:t>The </a:t>
            </a:r>
            <a:r>
              <a:rPr lang="en-US" altLang="en-US" dirty="0" smtClean="0">
                <a:solidFill>
                  <a:srgbClr val="FF0000"/>
                </a:solidFill>
              </a:rPr>
              <a:t>memory addressing </a:t>
            </a:r>
            <a:r>
              <a:rPr lang="en-US" altLang="en-US" dirty="0" smtClean="0"/>
              <a:t>mode also supports an integer for its explicit operand. </a:t>
            </a:r>
          </a:p>
          <a:p>
            <a:pPr lvl="1" algn="just"/>
            <a:r>
              <a:rPr lang="en-US" altLang="en-US" dirty="0"/>
              <a:t>T</a:t>
            </a:r>
            <a:r>
              <a:rPr lang="en-US" altLang="en-US" dirty="0" smtClean="0"/>
              <a:t>he arithmetic instruction must now be </a:t>
            </a:r>
            <a:r>
              <a:rPr lang="en-US" altLang="en-US" b="1" i="1" dirty="0" smtClean="0">
                <a:solidFill>
                  <a:srgbClr val="FF0000"/>
                </a:solidFill>
                <a:latin typeface="Courier New" pitchFamily="49" charset="0"/>
              </a:rPr>
              <a:t>F</a:t>
            </a:r>
            <a:r>
              <a:rPr lang="en-US" altLang="en-US" b="1" i="1" u="sng" dirty="0" smtClean="0">
                <a:solidFill>
                  <a:srgbClr val="FF0000"/>
                </a:solidFill>
                <a:latin typeface="Courier New" pitchFamily="49" charset="0"/>
              </a:rPr>
              <a:t>I</a:t>
            </a:r>
            <a:r>
              <a:rPr lang="en-US" altLang="en-US" b="1" i="1" dirty="0" smtClean="0">
                <a:solidFill>
                  <a:srgbClr val="FF0000"/>
                </a:solidFill>
                <a:latin typeface="Courier New" pitchFamily="49" charset="0"/>
              </a:rPr>
              <a:t>XXX</a:t>
            </a:r>
          </a:p>
          <a:p>
            <a:pPr lvl="1" algn="just"/>
            <a:r>
              <a:rPr lang="en-US" altLang="en-US" b="1" dirty="0" smtClean="0">
                <a:solidFill>
                  <a:srgbClr val="FF0000"/>
                </a:solidFill>
                <a:latin typeface="Courier New" pitchFamily="49" charset="0"/>
              </a:rPr>
              <a:t>The single operand must be either 16 or 32 bits integer</a:t>
            </a:r>
          </a:p>
          <a:p>
            <a:pPr lvl="1" algn="just"/>
            <a:endParaRPr lang="en-US" altLang="en-US" b="1" dirty="0" smtClean="0"/>
          </a:p>
          <a:p>
            <a:pPr lvl="2" algn="just"/>
            <a:r>
              <a:rPr lang="en-US" altLang="en-US" dirty="0" smtClean="0"/>
              <a:t>.data</a:t>
            </a:r>
          </a:p>
          <a:p>
            <a:pPr lvl="2" algn="just"/>
            <a:r>
              <a:rPr lang="en-US" altLang="en-US" dirty="0" smtClean="0"/>
              <a:t>	five     DWORD 5		; an integer</a:t>
            </a:r>
          </a:p>
          <a:p>
            <a:pPr lvl="2" algn="just"/>
            <a:r>
              <a:rPr lang="en-US" altLang="en-US" dirty="0" smtClean="0"/>
              <a:t>	</a:t>
            </a:r>
            <a:r>
              <a:rPr lang="en-US" altLang="en-US" dirty="0" err="1" smtClean="0"/>
              <a:t>my_float</a:t>
            </a:r>
            <a:r>
              <a:rPr lang="en-US" altLang="en-US" dirty="0" smtClean="0"/>
              <a:t> REAL4 3.3	; a floating point</a:t>
            </a:r>
          </a:p>
          <a:p>
            <a:pPr lvl="2" algn="just"/>
            <a:endParaRPr lang="en-US" altLang="en-US" dirty="0" smtClean="0"/>
          </a:p>
          <a:p>
            <a:pPr lvl="2" algn="just"/>
            <a:r>
              <a:rPr lang="en-US" altLang="en-US" dirty="0" smtClean="0"/>
              <a:t>.code</a:t>
            </a:r>
          </a:p>
          <a:p>
            <a:pPr lvl="2" algn="just"/>
            <a:r>
              <a:rPr lang="en-US" altLang="en-US" dirty="0"/>
              <a:t>  </a:t>
            </a:r>
            <a:r>
              <a:rPr lang="en-US" altLang="en-US" dirty="0" smtClean="0"/>
              <a:t>…</a:t>
            </a:r>
          </a:p>
          <a:p>
            <a:pPr lvl="2" algn="just"/>
            <a:r>
              <a:rPr lang="en-US" altLang="en-US" dirty="0" smtClean="0"/>
              <a:t>	</a:t>
            </a:r>
            <a:r>
              <a:rPr lang="en-US" altLang="en-US" dirty="0" err="1" smtClean="0"/>
              <a:t>fld</a:t>
            </a:r>
            <a:r>
              <a:rPr lang="en-US" altLang="en-US" dirty="0" smtClean="0"/>
              <a:t> </a:t>
            </a:r>
            <a:r>
              <a:rPr lang="en-US" altLang="en-US" dirty="0" err="1" smtClean="0"/>
              <a:t>my_float</a:t>
            </a:r>
            <a:r>
              <a:rPr lang="en-US" altLang="en-US" dirty="0" smtClean="0"/>
              <a:t> ; ST = 3.3 </a:t>
            </a:r>
          </a:p>
          <a:p>
            <a:pPr lvl="2" algn="just"/>
            <a:r>
              <a:rPr lang="en-US" altLang="en-US" dirty="0" smtClean="0"/>
              <a:t>	</a:t>
            </a:r>
            <a:r>
              <a:rPr lang="en-US" altLang="en-US" dirty="0" err="1" smtClean="0"/>
              <a:t>fimul</a:t>
            </a:r>
            <a:r>
              <a:rPr lang="en-US" altLang="en-US" dirty="0" smtClean="0"/>
              <a:t> five   ; ST = 16.5</a:t>
            </a:r>
          </a:p>
          <a:p>
            <a:pPr lvl="2" algn="just"/>
            <a:r>
              <a:rPr lang="en-US" altLang="en-US" dirty="0" smtClean="0"/>
              <a:t>	</a:t>
            </a:r>
            <a:r>
              <a:rPr lang="en-US" altLang="en-US" dirty="0" err="1" smtClean="0"/>
              <a:t>fiadd</a:t>
            </a:r>
            <a:r>
              <a:rPr lang="en-US" altLang="en-US" dirty="0" smtClean="0"/>
              <a:t> five   ; ST = 21.5</a:t>
            </a:r>
          </a:p>
          <a:p>
            <a:pPr lvl="2" algn="just"/>
            <a:endParaRPr lang="en-US" altLang="en-US" dirty="0" smtClean="0"/>
          </a:p>
          <a:p>
            <a:pPr lvl="2" algn="just"/>
            <a:r>
              <a:rPr lang="en-US" altLang="en-US" dirty="0" smtClean="0"/>
              <a:t>			</a:t>
            </a:r>
          </a:p>
        </p:txBody>
      </p:sp>
    </p:spTree>
    <p:extLst>
      <p:ext uri="{BB962C8B-B14F-4D97-AF65-F5344CB8AC3E}">
        <p14:creationId xmlns:p14="http://schemas.microsoft.com/office/powerpoint/2010/main" val="3532869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7EC6B7ED-05F2-4417-97DC-DDE8AB2CEAA1}" type="slidenum">
              <a:rPr lang="en-US" altLang="en-US" sz="1400">
                <a:solidFill>
                  <a:srgbClr val="FF9966"/>
                </a:solidFill>
              </a:rPr>
              <a:pPr/>
              <a:t>55</a:t>
            </a:fld>
            <a:endParaRPr lang="en-US" altLang="en-US" sz="1400">
              <a:solidFill>
                <a:srgbClr val="FF9966"/>
              </a:solidFill>
            </a:endParaRPr>
          </a:p>
        </p:txBody>
      </p:sp>
      <p:sp>
        <p:nvSpPr>
          <p:cNvPr id="106498" name="Rectangle 2050"/>
          <p:cNvSpPr>
            <a:spLocks noGrp="1" noChangeArrowheads="1"/>
          </p:cNvSpPr>
          <p:nvPr>
            <p:ph type="title"/>
          </p:nvPr>
        </p:nvSpPr>
        <p:spPr/>
        <p:txBody>
          <a:bodyPr/>
          <a:lstStyle/>
          <a:p>
            <a:pPr>
              <a:defRPr/>
            </a:pPr>
            <a:r>
              <a:rPr lang="en-US" smtClean="0"/>
              <a:t>Exercise 4</a:t>
            </a:r>
          </a:p>
        </p:txBody>
      </p:sp>
      <p:sp>
        <p:nvSpPr>
          <p:cNvPr id="38916" name="Rectangle 2051"/>
          <p:cNvSpPr>
            <a:spLocks noGrp="1" noChangeArrowheads="1"/>
          </p:cNvSpPr>
          <p:nvPr>
            <p:ph type="body" idx="1"/>
          </p:nvPr>
        </p:nvSpPr>
        <p:spPr>
          <a:xfrm>
            <a:off x="152400" y="762000"/>
            <a:ext cx="8839200" cy="5943600"/>
          </a:xfrm>
        </p:spPr>
        <p:txBody>
          <a:bodyPr/>
          <a:lstStyle/>
          <a:p>
            <a:pPr algn="just"/>
            <a:r>
              <a:rPr lang="en-US" altLang="en-US" dirty="0" smtClean="0"/>
              <a:t>Suppose that we have the following FPU stack content before each instruction below: </a:t>
            </a:r>
          </a:p>
          <a:p>
            <a:pPr algn="just"/>
            <a:endParaRPr lang="en-US" altLang="en-US" dirty="0" smtClean="0"/>
          </a:p>
          <a:p>
            <a:pPr lvl="2" algn="just"/>
            <a:r>
              <a:rPr lang="en-US" altLang="en-US" dirty="0" smtClean="0"/>
              <a:t>ST(0) = 1.1, ST(1) = 1.2, ST(2) = 1.3, and the rest of the FPU stack is empty. </a:t>
            </a:r>
          </a:p>
          <a:p>
            <a:pPr lvl="2" algn="just"/>
            <a:endParaRPr lang="en-US" altLang="en-US" dirty="0" smtClean="0"/>
          </a:p>
          <a:p>
            <a:pPr lvl="2" algn="just"/>
            <a:r>
              <a:rPr lang="en-US" altLang="en-US" dirty="0" smtClean="0"/>
              <a:t>Give the stack content after the execution of each instruction:</a:t>
            </a:r>
          </a:p>
          <a:p>
            <a:pPr lvl="2" algn="just"/>
            <a:endParaRPr lang="en-US" altLang="en-US" dirty="0" smtClean="0"/>
          </a:p>
          <a:p>
            <a:pPr lvl="1" algn="just"/>
            <a:r>
              <a:rPr lang="en-US" altLang="en-US" dirty="0" err="1" smtClean="0"/>
              <a:t>fstp</a:t>
            </a:r>
            <a:r>
              <a:rPr lang="en-US" altLang="en-US" dirty="0" smtClean="0"/>
              <a:t> result   ; result is a </a:t>
            </a:r>
            <a:r>
              <a:rPr lang="en-US" altLang="en-US" dirty="0" err="1" smtClean="0"/>
              <a:t>dword</a:t>
            </a:r>
            <a:r>
              <a:rPr lang="en-US" altLang="en-US" dirty="0" smtClean="0"/>
              <a:t> variable</a:t>
            </a:r>
          </a:p>
          <a:p>
            <a:pPr lvl="1" algn="just"/>
            <a:r>
              <a:rPr lang="en-US" altLang="en-US" dirty="0" err="1" smtClean="0"/>
              <a:t>fdivr</a:t>
            </a:r>
            <a:r>
              <a:rPr lang="en-US" altLang="en-US" dirty="0" smtClean="0"/>
              <a:t> </a:t>
            </a:r>
            <a:r>
              <a:rPr lang="en-US" altLang="en-US" dirty="0" err="1" smtClean="0"/>
              <a:t>st</a:t>
            </a:r>
            <a:r>
              <a:rPr lang="en-US" altLang="en-US" dirty="0" smtClean="0"/>
              <a:t>(2),</a:t>
            </a:r>
            <a:r>
              <a:rPr lang="en-US" altLang="en-US" dirty="0" err="1" smtClean="0"/>
              <a:t>st</a:t>
            </a:r>
            <a:endParaRPr lang="en-US" altLang="en-US" dirty="0" smtClean="0"/>
          </a:p>
          <a:p>
            <a:pPr lvl="1" algn="just"/>
            <a:r>
              <a:rPr lang="en-US" altLang="en-US" dirty="0" err="1" smtClean="0"/>
              <a:t>fmul</a:t>
            </a:r>
            <a:endParaRPr lang="en-US" altLang="en-US" dirty="0" smtClean="0"/>
          </a:p>
          <a:p>
            <a:pPr lvl="1" algn="just"/>
            <a:r>
              <a:rPr lang="en-US" altLang="en-US" dirty="0" err="1" smtClean="0"/>
              <a:t>fsubrp</a:t>
            </a:r>
            <a:r>
              <a:rPr lang="en-US" altLang="en-US" dirty="0" smtClean="0"/>
              <a:t> </a:t>
            </a:r>
            <a:r>
              <a:rPr lang="en-US" altLang="en-US" dirty="0" err="1" smtClean="0"/>
              <a:t>st</a:t>
            </a:r>
            <a:r>
              <a:rPr lang="en-US" altLang="en-US" dirty="0" smtClean="0"/>
              <a:t>(1),</a:t>
            </a:r>
            <a:r>
              <a:rPr lang="en-US" altLang="en-US" dirty="0" err="1" smtClean="0"/>
              <a:t>st</a:t>
            </a:r>
            <a:endParaRPr lang="en-US" altLang="en-US" dirty="0" smtClean="0"/>
          </a:p>
          <a:p>
            <a:pPr lvl="1" algn="just"/>
            <a:r>
              <a:rPr lang="en-US" altLang="en-US" dirty="0" err="1" smtClean="0"/>
              <a:t>fadd</a:t>
            </a:r>
            <a:endParaRPr lang="en-US" altLang="en-US" dirty="0" smtClean="0"/>
          </a:p>
          <a:p>
            <a:pPr lvl="1" algn="just"/>
            <a:r>
              <a:rPr lang="en-US" altLang="en-US" dirty="0" err="1" smtClean="0"/>
              <a:t>fdivp</a:t>
            </a:r>
            <a:r>
              <a:rPr lang="en-US" altLang="en-US" dirty="0" smtClean="0"/>
              <a:t> </a:t>
            </a:r>
            <a:r>
              <a:rPr lang="en-US" altLang="en-US" dirty="0" err="1" smtClean="0"/>
              <a:t>st,st</a:t>
            </a:r>
            <a:r>
              <a:rPr lang="en-US" altLang="en-US" dirty="0" smtClean="0"/>
              <a:t>(1)</a:t>
            </a:r>
          </a:p>
        </p:txBody>
      </p:sp>
    </p:spTree>
    <p:extLst>
      <p:ext uri="{BB962C8B-B14F-4D97-AF65-F5344CB8AC3E}">
        <p14:creationId xmlns:p14="http://schemas.microsoft.com/office/powerpoint/2010/main" val="1695117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A8A8B217-DAD6-4E44-BCFD-0ECC28347B99}" type="slidenum">
              <a:rPr lang="en-US" altLang="en-US" sz="1400">
                <a:solidFill>
                  <a:srgbClr val="FF9966"/>
                </a:solidFill>
              </a:rPr>
              <a:pPr/>
              <a:t>56</a:t>
            </a:fld>
            <a:endParaRPr lang="en-US" altLang="en-US" sz="1400">
              <a:solidFill>
                <a:srgbClr val="FF9966"/>
              </a:solidFill>
            </a:endParaRPr>
          </a:p>
        </p:txBody>
      </p:sp>
      <p:sp>
        <p:nvSpPr>
          <p:cNvPr id="101378" name="Rectangle 2"/>
          <p:cNvSpPr>
            <a:spLocks noGrp="1" noChangeArrowheads="1"/>
          </p:cNvSpPr>
          <p:nvPr>
            <p:ph type="title"/>
          </p:nvPr>
        </p:nvSpPr>
        <p:spPr/>
        <p:txBody>
          <a:bodyPr/>
          <a:lstStyle/>
          <a:p>
            <a:pPr>
              <a:defRPr/>
            </a:pPr>
            <a:r>
              <a:rPr lang="en-US" dirty="0" smtClean="0"/>
              <a:t>Other FPU Instructions</a:t>
            </a:r>
          </a:p>
        </p:txBody>
      </p:sp>
      <p:graphicFrame>
        <p:nvGraphicFramePr>
          <p:cNvPr id="9218" name="Object 5"/>
          <p:cNvGraphicFramePr>
            <a:graphicFrameLocks noChangeAspect="1"/>
          </p:cNvGraphicFramePr>
          <p:nvPr/>
        </p:nvGraphicFramePr>
        <p:xfrm>
          <a:off x="1143000" y="2362200"/>
          <a:ext cx="3648075" cy="1692275"/>
        </p:xfrm>
        <a:graphic>
          <a:graphicData uri="http://schemas.openxmlformats.org/presentationml/2006/ole">
            <mc:AlternateContent xmlns:mc="http://schemas.openxmlformats.org/markup-compatibility/2006">
              <mc:Choice xmlns:v="urn:schemas-microsoft-com:vml" Requires="v">
                <p:oleObj spid="_x0000_s209028" name="Worksheet" r:id="rId4" imgW="2115086" imgH="981606" progId="Excel.Sheet.8">
                  <p:embed/>
                </p:oleObj>
              </mc:Choice>
              <mc:Fallback>
                <p:oleObj name="Worksheet" r:id="rId4" imgW="2115086" imgH="98160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362200"/>
                        <a:ext cx="3648075"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Text Box 8"/>
          <p:cNvSpPr txBox="1">
            <a:spLocks noChangeArrowheads="1"/>
          </p:cNvSpPr>
          <p:nvPr/>
        </p:nvSpPr>
        <p:spPr bwMode="auto">
          <a:xfrm>
            <a:off x="1066800" y="1219200"/>
            <a:ext cx="42862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dirty="0" smtClean="0">
                <a:solidFill>
                  <a:srgbClr val="010000"/>
                </a:solidFill>
              </a:rPr>
              <a:t>These instructions use ST as an </a:t>
            </a:r>
          </a:p>
          <a:p>
            <a:pPr eaLnBrk="0" hangingPunct="0"/>
            <a:r>
              <a:rPr lang="en-US" altLang="en-US" dirty="0" smtClean="0">
                <a:solidFill>
                  <a:srgbClr val="010000"/>
                </a:solidFill>
              </a:rPr>
              <a:t>Implicit operand and store the result </a:t>
            </a:r>
          </a:p>
          <a:p>
            <a:pPr eaLnBrk="0" hangingPunct="0"/>
            <a:r>
              <a:rPr lang="en-US" altLang="en-US" dirty="0" smtClean="0">
                <a:solidFill>
                  <a:srgbClr val="010000"/>
                </a:solidFill>
              </a:rPr>
              <a:t>back into ST:</a:t>
            </a:r>
          </a:p>
        </p:txBody>
      </p:sp>
      <p:sp>
        <p:nvSpPr>
          <p:cNvPr id="9224" name="Text Box 9"/>
          <p:cNvSpPr txBox="1">
            <a:spLocks noChangeArrowheads="1"/>
          </p:cNvSpPr>
          <p:nvPr/>
        </p:nvSpPr>
        <p:spPr bwMode="auto">
          <a:xfrm>
            <a:off x="5638800" y="1219200"/>
            <a:ext cx="2935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mtClean="0">
                <a:solidFill>
                  <a:srgbClr val="010000"/>
                </a:solidFill>
              </a:rPr>
              <a:t>These instructions push </a:t>
            </a:r>
          </a:p>
          <a:p>
            <a:pPr eaLnBrk="0" hangingPunct="0"/>
            <a:r>
              <a:rPr lang="en-US" altLang="en-US" smtClean="0">
                <a:solidFill>
                  <a:srgbClr val="010000"/>
                </a:solidFill>
              </a:rPr>
              <a:t>a constant onto ST:</a:t>
            </a:r>
          </a:p>
        </p:txBody>
      </p:sp>
      <p:sp>
        <p:nvSpPr>
          <p:cNvPr id="9225" name="Text Box 10"/>
          <p:cNvSpPr txBox="1">
            <a:spLocks noChangeArrowheads="1"/>
          </p:cNvSpPr>
          <p:nvPr/>
        </p:nvSpPr>
        <p:spPr bwMode="auto">
          <a:xfrm>
            <a:off x="1066800" y="5638800"/>
            <a:ext cx="7918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z="1800" smtClean="0">
                <a:solidFill>
                  <a:srgbClr val="010000"/>
                </a:solidFill>
              </a:rPr>
              <a:t>For more instructions see Intel’s Documentation at:</a:t>
            </a:r>
          </a:p>
          <a:p>
            <a:pPr eaLnBrk="0" hangingPunct="0"/>
            <a:r>
              <a:rPr lang="en-US" altLang="en-US" sz="1800" smtClean="0">
                <a:solidFill>
                  <a:srgbClr val="010000"/>
                </a:solidFill>
                <a:hlinkClick r:id="rId6"/>
              </a:rPr>
              <a:t>http://www.intel.com/design/litcentr/index.htm</a:t>
            </a:r>
            <a:endParaRPr lang="en-US" altLang="en-US" sz="1800" smtClean="0">
              <a:solidFill>
                <a:srgbClr val="010000"/>
              </a:solidFill>
            </a:endParaRPr>
          </a:p>
          <a:p>
            <a:pPr eaLnBrk="0" hangingPunct="0"/>
            <a:r>
              <a:rPr lang="en-US" altLang="en-US" sz="1800" smtClean="0">
                <a:solidFill>
                  <a:srgbClr val="010000"/>
                </a:solidFill>
              </a:rPr>
              <a:t>In particular, see Intel’s Architecture Software Developer’s Manual Vol. 1 &amp; 2</a:t>
            </a:r>
          </a:p>
        </p:txBody>
      </p:sp>
      <p:sp>
        <p:nvSpPr>
          <p:cNvPr id="9226" name="Text Box 11"/>
          <p:cNvSpPr txBox="1">
            <a:spLocks noChangeArrowheads="1"/>
          </p:cNvSpPr>
          <p:nvPr/>
        </p:nvSpPr>
        <p:spPr bwMode="auto">
          <a:xfrm>
            <a:off x="1066800" y="4343400"/>
            <a:ext cx="369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smtClean="0">
                <a:solidFill>
                  <a:srgbClr val="010000"/>
                </a:solidFill>
                <a:hlinkClick r:id="rId7"/>
              </a:rPr>
              <a:t>Example</a:t>
            </a:r>
            <a:r>
              <a:rPr lang="en-US" altLang="en-US" smtClean="0">
                <a:solidFill>
                  <a:srgbClr val="010000"/>
                </a:solidFill>
              </a:rPr>
              <a:t>: Finding the roots of a</a:t>
            </a:r>
          </a:p>
          <a:p>
            <a:pPr eaLnBrk="0" hangingPunct="0"/>
            <a:r>
              <a:rPr lang="en-US" altLang="en-US" smtClean="0">
                <a:solidFill>
                  <a:srgbClr val="010000"/>
                </a:solidFill>
              </a:rPr>
              <a:t>quadratic equation using:</a:t>
            </a:r>
          </a:p>
        </p:txBody>
      </p:sp>
      <p:graphicFrame>
        <p:nvGraphicFramePr>
          <p:cNvPr id="9219" name="Object 13"/>
          <p:cNvGraphicFramePr>
            <a:graphicFrameLocks noChangeAspect="1"/>
          </p:cNvGraphicFramePr>
          <p:nvPr/>
        </p:nvGraphicFramePr>
        <p:xfrm>
          <a:off x="4267200" y="4800600"/>
          <a:ext cx="1676400" cy="742950"/>
        </p:xfrm>
        <a:graphic>
          <a:graphicData uri="http://schemas.openxmlformats.org/presentationml/2006/ole">
            <mc:AlternateContent xmlns:mc="http://schemas.openxmlformats.org/markup-compatibility/2006">
              <mc:Choice xmlns:v="urn:schemas-microsoft-com:vml" Requires="v">
                <p:oleObj spid="_x0000_s209029" name="Equation" r:id="rId8" imgW="1002960" imgH="444240" progId="Equation.3">
                  <p:embed/>
                </p:oleObj>
              </mc:Choice>
              <mc:Fallback>
                <p:oleObj name="Equation" r:id="rId8" imgW="100296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4800600"/>
                        <a:ext cx="16764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14"/>
          <p:cNvGraphicFramePr>
            <a:graphicFrameLocks noChangeAspect="1"/>
          </p:cNvGraphicFramePr>
          <p:nvPr/>
        </p:nvGraphicFramePr>
        <p:xfrm>
          <a:off x="5791200" y="2133600"/>
          <a:ext cx="2438400" cy="2241550"/>
        </p:xfrm>
        <a:graphic>
          <a:graphicData uri="http://schemas.openxmlformats.org/presentationml/2006/ole">
            <mc:AlternateContent xmlns:mc="http://schemas.openxmlformats.org/markup-compatibility/2006">
              <mc:Choice xmlns:v="urn:schemas-microsoft-com:vml" Requires="v">
                <p:oleObj spid="_x0000_s209030" name="Worksheet" r:id="rId10" imgW="1419691" imgH="1305205" progId="Excel.Sheet.8">
                  <p:embed/>
                </p:oleObj>
              </mc:Choice>
              <mc:Fallback>
                <p:oleObj name="Worksheet" r:id="rId10" imgW="1419691" imgH="1305205"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2133600"/>
                        <a:ext cx="2438400"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37511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B0EA0973-2573-420E-8B8C-B5F9ABD5AB17}" type="slidenum">
              <a:rPr lang="en-US" altLang="en-US"/>
              <a:pPr/>
              <a:t>57</a:t>
            </a:fld>
            <a:endParaRPr lang="en-US" altLang="en-US"/>
          </a:p>
        </p:txBody>
      </p:sp>
      <p:sp>
        <p:nvSpPr>
          <p:cNvPr id="178178" name="Rectangle 2"/>
          <p:cNvSpPr>
            <a:spLocks noGrp="1" noChangeArrowheads="1"/>
          </p:cNvSpPr>
          <p:nvPr>
            <p:ph type="title"/>
          </p:nvPr>
        </p:nvSpPr>
        <p:spPr/>
        <p:txBody>
          <a:bodyPr/>
          <a:lstStyle/>
          <a:p>
            <a:r>
              <a:rPr lang="en-US" altLang="en-US"/>
              <a:t>Comparing FP Values</a:t>
            </a:r>
          </a:p>
        </p:txBody>
      </p:sp>
      <p:sp>
        <p:nvSpPr>
          <p:cNvPr id="178179" name="Rectangle 3"/>
          <p:cNvSpPr>
            <a:spLocks noGrp="1" noChangeArrowheads="1"/>
          </p:cNvSpPr>
          <p:nvPr>
            <p:ph type="body" idx="1"/>
          </p:nvPr>
        </p:nvSpPr>
        <p:spPr/>
        <p:txBody>
          <a:bodyPr/>
          <a:lstStyle/>
          <a:p>
            <a:r>
              <a:rPr lang="en-US" altLang="en-US"/>
              <a:t>FCOM instruction</a:t>
            </a:r>
          </a:p>
          <a:p>
            <a:r>
              <a:rPr lang="en-US" altLang="en-US"/>
              <a:t>Operands:</a:t>
            </a:r>
          </a:p>
        </p:txBody>
      </p:sp>
      <p:pic>
        <p:nvPicPr>
          <p:cNvPr id="1781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14600"/>
            <a:ext cx="41910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51E24859-AF1F-4EEF-93B6-D09EA3CFC79B}" type="slidenum">
              <a:rPr lang="en-US" altLang="en-US"/>
              <a:pPr/>
              <a:t>58</a:t>
            </a:fld>
            <a:endParaRPr lang="en-US" altLang="en-US"/>
          </a:p>
        </p:txBody>
      </p:sp>
      <p:sp>
        <p:nvSpPr>
          <p:cNvPr id="179202" name="Rectangle 2"/>
          <p:cNvSpPr>
            <a:spLocks noGrp="1" noChangeArrowheads="1"/>
          </p:cNvSpPr>
          <p:nvPr>
            <p:ph type="title"/>
          </p:nvPr>
        </p:nvSpPr>
        <p:spPr/>
        <p:txBody>
          <a:bodyPr/>
          <a:lstStyle/>
          <a:p>
            <a:r>
              <a:rPr lang="en-US" altLang="en-US"/>
              <a:t>FCOM</a:t>
            </a:r>
          </a:p>
        </p:txBody>
      </p:sp>
      <p:sp>
        <p:nvSpPr>
          <p:cNvPr id="179203" name="Rectangle 3"/>
          <p:cNvSpPr>
            <a:spLocks noGrp="1" noChangeArrowheads="1"/>
          </p:cNvSpPr>
          <p:nvPr>
            <p:ph type="body" idx="1"/>
          </p:nvPr>
        </p:nvSpPr>
        <p:spPr/>
        <p:txBody>
          <a:bodyPr/>
          <a:lstStyle/>
          <a:p>
            <a:r>
              <a:rPr lang="en-US" altLang="en-US"/>
              <a:t>Condition codes set by FPU</a:t>
            </a:r>
          </a:p>
          <a:p>
            <a:pPr lvl="1"/>
            <a:r>
              <a:rPr lang="en-US" altLang="en-US"/>
              <a:t>codes similar to CPU flags</a:t>
            </a:r>
          </a:p>
        </p:txBody>
      </p:sp>
      <p:pic>
        <p:nvPicPr>
          <p:cNvPr id="179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68199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4D65105C-DC1F-41D4-A178-B818EF5F05BC}" type="slidenum">
              <a:rPr lang="en-US" altLang="en-US"/>
              <a:pPr/>
              <a:t>59</a:t>
            </a:fld>
            <a:endParaRPr lang="en-US" altLang="en-US"/>
          </a:p>
        </p:txBody>
      </p:sp>
      <p:sp>
        <p:nvSpPr>
          <p:cNvPr id="180226" name="Rectangle 2"/>
          <p:cNvSpPr>
            <a:spLocks noGrp="1" noChangeArrowheads="1"/>
          </p:cNvSpPr>
          <p:nvPr>
            <p:ph type="title"/>
          </p:nvPr>
        </p:nvSpPr>
        <p:spPr/>
        <p:txBody>
          <a:bodyPr/>
          <a:lstStyle/>
          <a:p>
            <a:r>
              <a:rPr lang="en-US" altLang="en-US"/>
              <a:t>Branching after FCOM</a:t>
            </a:r>
          </a:p>
        </p:txBody>
      </p:sp>
      <p:sp>
        <p:nvSpPr>
          <p:cNvPr id="180227" name="Rectangle 3"/>
          <p:cNvSpPr>
            <a:spLocks noGrp="1" noChangeArrowheads="1"/>
          </p:cNvSpPr>
          <p:nvPr>
            <p:ph type="body" idx="1"/>
          </p:nvPr>
        </p:nvSpPr>
        <p:spPr/>
        <p:txBody>
          <a:bodyPr/>
          <a:lstStyle/>
          <a:p>
            <a:pPr marL="457200" indent="-457200"/>
            <a:r>
              <a:rPr lang="en-US" altLang="en-US"/>
              <a:t>Required steps:</a:t>
            </a:r>
          </a:p>
          <a:p>
            <a:pPr marL="876300" lvl="1" indent="-419100">
              <a:buFontTx/>
              <a:buAutoNum type="arabicPeriod"/>
            </a:pPr>
            <a:r>
              <a:rPr lang="en-US" altLang="en-US"/>
              <a:t>Use the FNSTSW instruction to move the FPU status word into AX.</a:t>
            </a:r>
          </a:p>
          <a:p>
            <a:pPr marL="876300" lvl="1" indent="-419100">
              <a:buFontTx/>
              <a:buAutoNum type="arabicPeriod"/>
            </a:pPr>
            <a:r>
              <a:rPr lang="en-US" altLang="en-US"/>
              <a:t>Use the SAHF instruction to copy AH into the EFLAGS register.</a:t>
            </a:r>
          </a:p>
          <a:p>
            <a:pPr marL="876300" lvl="1" indent="-419100">
              <a:buFontTx/>
              <a:buAutoNum type="arabicPeriod"/>
            </a:pPr>
            <a:r>
              <a:rPr lang="en-US" altLang="en-US"/>
              <a:t>Use JA, JB, etc to do the branching.</a:t>
            </a:r>
          </a:p>
        </p:txBody>
      </p:sp>
      <p:sp>
        <p:nvSpPr>
          <p:cNvPr id="180228" name="Text Box 4"/>
          <p:cNvSpPr txBox="1">
            <a:spLocks noChangeArrowheads="1"/>
          </p:cNvSpPr>
          <p:nvPr/>
        </p:nvSpPr>
        <p:spPr bwMode="auto">
          <a:xfrm>
            <a:off x="762000" y="3810000"/>
            <a:ext cx="65532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Fortunately, the FCOMI instruction does steps 1 and 2 for you.</a:t>
            </a:r>
          </a:p>
          <a:p>
            <a:pPr>
              <a:spcBef>
                <a:spcPct val="50000"/>
              </a:spcBef>
            </a:pPr>
            <a:r>
              <a:rPr lang="en-US" altLang="en-US" sz="1700" b="1">
                <a:latin typeface="Courier New" pitchFamily="49" charset="0"/>
              </a:rPr>
              <a:t>	fcomi ST(0), ST(1)</a:t>
            </a:r>
          </a:p>
          <a:p>
            <a:pPr>
              <a:spcBef>
                <a:spcPct val="50000"/>
              </a:spcBef>
            </a:pPr>
            <a:r>
              <a:rPr lang="en-US" altLang="en-US" sz="1700" b="1">
                <a:latin typeface="Courier New" pitchFamily="49" charset="0"/>
              </a:rPr>
              <a:t>	jnb   Label1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 y="6477000"/>
            <a:ext cx="4419600" cy="304800"/>
          </a:xfrm>
        </p:spPr>
        <p:txBody>
          <a:bodyPr/>
          <a:lstStyle/>
          <a:p>
            <a:r>
              <a:rPr lang="en-US" altLang="en-US" dirty="0"/>
              <a:t>Irvine, Kip R. Assembly Language for x86 Processors 6/e, 2010.</a:t>
            </a:r>
          </a:p>
        </p:txBody>
      </p:sp>
      <p:sp>
        <p:nvSpPr>
          <p:cNvPr id="5" name="Slide Number Placeholder 4"/>
          <p:cNvSpPr>
            <a:spLocks noGrp="1"/>
          </p:cNvSpPr>
          <p:nvPr>
            <p:ph type="sldNum" sz="quarter" idx="11"/>
          </p:nvPr>
        </p:nvSpPr>
        <p:spPr/>
        <p:txBody>
          <a:bodyPr/>
          <a:lstStyle/>
          <a:p>
            <a:fld id="{64A912ED-730D-4337-9528-55F12D8B4973}" type="slidenum">
              <a:rPr lang="en-US" altLang="en-US"/>
              <a:pPr/>
              <a:t>6</a:t>
            </a:fld>
            <a:endParaRPr lang="en-US" altLang="en-US"/>
          </a:p>
        </p:txBody>
      </p:sp>
      <p:sp>
        <p:nvSpPr>
          <p:cNvPr id="146434" name="Rectangle 2"/>
          <p:cNvSpPr>
            <a:spLocks noGrp="1" noChangeArrowheads="1"/>
          </p:cNvSpPr>
          <p:nvPr>
            <p:ph type="title"/>
          </p:nvPr>
        </p:nvSpPr>
        <p:spPr/>
        <p:txBody>
          <a:bodyPr/>
          <a:lstStyle/>
          <a:p>
            <a:r>
              <a:rPr lang="en-US" altLang="en-US"/>
              <a:t>Components of a Single-Precision Real</a:t>
            </a:r>
          </a:p>
        </p:txBody>
      </p:sp>
      <p:sp>
        <p:nvSpPr>
          <p:cNvPr id="146435" name="Rectangle 3"/>
          <p:cNvSpPr>
            <a:spLocks noGrp="1" noChangeArrowheads="1"/>
          </p:cNvSpPr>
          <p:nvPr>
            <p:ph type="body" idx="1"/>
          </p:nvPr>
        </p:nvSpPr>
        <p:spPr>
          <a:xfrm>
            <a:off x="152400" y="838200"/>
            <a:ext cx="8839200" cy="5562600"/>
          </a:xfrm>
        </p:spPr>
        <p:txBody>
          <a:bodyPr/>
          <a:lstStyle/>
          <a:p>
            <a:r>
              <a:rPr lang="en-US" altLang="en-US" dirty="0" smtClean="0"/>
              <a:t>Sign </a:t>
            </a:r>
            <a:r>
              <a:rPr lang="en-US" altLang="en-US" b="1" i="1" u="sng" dirty="0" smtClean="0">
                <a:solidFill>
                  <a:srgbClr val="FFC000"/>
                </a:solidFill>
              </a:rPr>
              <a:t>s</a:t>
            </a:r>
            <a:endParaRPr lang="en-US" altLang="en-US" b="1" i="1" u="sng" dirty="0">
              <a:solidFill>
                <a:srgbClr val="FFC000"/>
              </a:solidFill>
            </a:endParaRPr>
          </a:p>
          <a:p>
            <a:pPr lvl="1"/>
            <a:r>
              <a:rPr lang="en-US" altLang="en-US" dirty="0"/>
              <a:t>1 = negative, 0 = positive</a:t>
            </a:r>
          </a:p>
          <a:p>
            <a:r>
              <a:rPr lang="en-US" altLang="en-US" dirty="0" err="1" smtClean="0"/>
              <a:t>Significand</a:t>
            </a:r>
            <a:r>
              <a:rPr lang="en-US" altLang="en-US" dirty="0" smtClean="0"/>
              <a:t> </a:t>
            </a:r>
            <a:r>
              <a:rPr lang="en-US" altLang="en-US" b="1" i="1" u="sng" dirty="0" smtClean="0">
                <a:solidFill>
                  <a:srgbClr val="FFC000"/>
                </a:solidFill>
              </a:rPr>
              <a:t>m</a:t>
            </a:r>
            <a:endParaRPr lang="en-US" altLang="en-US" b="1" i="1" u="sng" dirty="0">
              <a:solidFill>
                <a:srgbClr val="FFC000"/>
              </a:solidFill>
            </a:endParaRPr>
          </a:p>
          <a:p>
            <a:pPr lvl="1"/>
            <a:r>
              <a:rPr lang="en-US" altLang="en-US" dirty="0" smtClean="0">
                <a:solidFill>
                  <a:srgbClr val="FFC000"/>
                </a:solidFill>
              </a:rPr>
              <a:t>All</a:t>
            </a:r>
            <a:r>
              <a:rPr lang="en-US" altLang="en-US" dirty="0" smtClean="0"/>
              <a:t> decimal </a:t>
            </a:r>
            <a:r>
              <a:rPr lang="en-US" altLang="en-US" dirty="0"/>
              <a:t>digits to the left &amp; right of decimal point</a:t>
            </a:r>
          </a:p>
          <a:p>
            <a:pPr lvl="1"/>
            <a:r>
              <a:rPr lang="en-US" altLang="en-US" dirty="0"/>
              <a:t>W</a:t>
            </a:r>
            <a:r>
              <a:rPr lang="en-US" altLang="en-US" dirty="0" smtClean="0"/>
              <a:t>eighted </a:t>
            </a:r>
            <a:r>
              <a:rPr lang="en-US" altLang="en-US" dirty="0"/>
              <a:t>positional </a:t>
            </a:r>
            <a:r>
              <a:rPr lang="en-US" altLang="en-US" dirty="0" smtClean="0"/>
              <a:t>notation</a:t>
            </a:r>
            <a:endParaRPr lang="en-US" altLang="en-US" dirty="0">
              <a:solidFill>
                <a:srgbClr val="FFC000"/>
              </a:solidFill>
            </a:endParaRPr>
          </a:p>
          <a:p>
            <a:pPr lvl="2"/>
            <a:r>
              <a:rPr lang="en-US" altLang="en-US" dirty="0" smtClean="0"/>
              <a:t>Example: 123.154 </a:t>
            </a:r>
            <a:r>
              <a:rPr lang="en-US" altLang="en-US" dirty="0"/>
              <a:t>= (1 x 10</a:t>
            </a:r>
            <a:r>
              <a:rPr lang="en-US" altLang="en-US" baseline="30000" dirty="0"/>
              <a:t>2</a:t>
            </a:r>
            <a:r>
              <a:rPr lang="en-US" altLang="en-US" dirty="0"/>
              <a:t>) + (2 x 10</a:t>
            </a:r>
            <a:r>
              <a:rPr lang="en-US" altLang="en-US" baseline="30000" dirty="0"/>
              <a:t>1</a:t>
            </a:r>
            <a:r>
              <a:rPr lang="en-US" altLang="en-US" dirty="0"/>
              <a:t>) + (3 x 10</a:t>
            </a:r>
            <a:r>
              <a:rPr lang="en-US" altLang="en-US" baseline="30000" dirty="0"/>
              <a:t>0</a:t>
            </a:r>
            <a:r>
              <a:rPr lang="en-US" altLang="en-US" dirty="0"/>
              <a:t>) + (1 x 10</a:t>
            </a:r>
            <a:r>
              <a:rPr lang="en-US" altLang="en-US" baseline="30000" dirty="0"/>
              <a:t>–1</a:t>
            </a:r>
            <a:r>
              <a:rPr lang="en-US" altLang="en-US" dirty="0"/>
              <a:t>) </a:t>
            </a:r>
            <a:br>
              <a:rPr lang="en-US" altLang="en-US" dirty="0"/>
            </a:br>
            <a:r>
              <a:rPr lang="en-US" altLang="en-US" dirty="0"/>
              <a:t>+ (5 x 10</a:t>
            </a:r>
            <a:r>
              <a:rPr lang="en-US" altLang="en-US" baseline="30000" dirty="0"/>
              <a:t>–2</a:t>
            </a:r>
            <a:r>
              <a:rPr lang="en-US" altLang="en-US" dirty="0"/>
              <a:t>) + (4 x 10</a:t>
            </a:r>
            <a:r>
              <a:rPr lang="en-US" altLang="en-US" baseline="30000" dirty="0"/>
              <a:t>–3</a:t>
            </a:r>
            <a:r>
              <a:rPr lang="en-US" altLang="en-US" dirty="0" smtClean="0"/>
              <a:t>)</a:t>
            </a:r>
            <a:endParaRPr lang="en-US" altLang="en-US" dirty="0"/>
          </a:p>
          <a:p>
            <a:r>
              <a:rPr lang="en-US" altLang="en-US" dirty="0" smtClean="0"/>
              <a:t>Exponent </a:t>
            </a:r>
            <a:r>
              <a:rPr lang="en-US" altLang="en-US" b="1" i="1" u="sng" dirty="0" smtClean="0">
                <a:solidFill>
                  <a:srgbClr val="FFC000"/>
                </a:solidFill>
              </a:rPr>
              <a:t>e</a:t>
            </a:r>
            <a:endParaRPr lang="en-US" altLang="en-US" b="1" i="1" u="sng" dirty="0">
              <a:solidFill>
                <a:srgbClr val="FFC000"/>
              </a:solidFill>
            </a:endParaRPr>
          </a:p>
          <a:p>
            <a:pPr lvl="1"/>
            <a:r>
              <a:rPr lang="en-US" altLang="en-US" dirty="0" smtClean="0"/>
              <a:t>signed integer: </a:t>
            </a:r>
            <a:r>
              <a:rPr lang="en-US" altLang="en-US" b="1" dirty="0" smtClean="0">
                <a:solidFill>
                  <a:srgbClr val="FFC000"/>
                </a:solidFill>
              </a:rPr>
              <a:t>-126 ≤ </a:t>
            </a:r>
            <a:r>
              <a:rPr lang="en-US" altLang="en-US" b="1" i="1" dirty="0" smtClean="0">
                <a:solidFill>
                  <a:srgbClr val="FFC000"/>
                </a:solidFill>
              </a:rPr>
              <a:t>e</a:t>
            </a:r>
            <a:r>
              <a:rPr lang="en-US" altLang="en-US" b="1" dirty="0" smtClean="0">
                <a:solidFill>
                  <a:srgbClr val="FFC000"/>
                </a:solidFill>
              </a:rPr>
              <a:t> ≤ +127</a:t>
            </a:r>
            <a:r>
              <a:rPr lang="en-US" altLang="en-US" dirty="0" smtClean="0">
                <a:solidFill>
                  <a:srgbClr val="FFC000"/>
                </a:solidFill>
              </a:rPr>
              <a:t> for single precision</a:t>
            </a:r>
            <a:endParaRPr lang="en-US" altLang="en-US" dirty="0">
              <a:solidFill>
                <a:srgbClr val="FFC000"/>
              </a:solidFill>
            </a:endParaRPr>
          </a:p>
          <a:p>
            <a:pPr lvl="1"/>
            <a:r>
              <a:rPr lang="en-US" altLang="en-US" dirty="0"/>
              <a:t>integer </a:t>
            </a:r>
            <a:r>
              <a:rPr lang="en-US" altLang="en-US" dirty="0" smtClean="0"/>
              <a:t>bias: </a:t>
            </a:r>
            <a:r>
              <a:rPr lang="en-US" altLang="en-US" dirty="0" smtClean="0">
                <a:solidFill>
                  <a:srgbClr val="FFC000"/>
                </a:solidFill>
              </a:rPr>
              <a:t>an</a:t>
            </a:r>
            <a:r>
              <a:rPr lang="en-US" altLang="en-US" dirty="0" smtClean="0"/>
              <a:t> </a:t>
            </a:r>
            <a:r>
              <a:rPr lang="en-US" altLang="en-US" dirty="0" smtClean="0">
                <a:solidFill>
                  <a:srgbClr val="FFC000"/>
                </a:solidFill>
              </a:rPr>
              <a:t>unsigned biased exponent </a:t>
            </a:r>
            <a:r>
              <a:rPr lang="en-US" altLang="en-US" b="1" i="1" u="sng" dirty="0" smtClean="0">
                <a:solidFill>
                  <a:srgbClr val="FFC000"/>
                </a:solidFill>
              </a:rPr>
              <a:t>E = e + bias</a:t>
            </a:r>
            <a:r>
              <a:rPr lang="en-US" altLang="en-US" b="1" i="1" dirty="0" smtClean="0">
                <a:solidFill>
                  <a:srgbClr val="FFC000"/>
                </a:solidFill>
              </a:rPr>
              <a:t> </a:t>
            </a:r>
            <a:r>
              <a:rPr lang="en-US" altLang="en-US" dirty="0" smtClean="0">
                <a:solidFill>
                  <a:srgbClr val="FFC000"/>
                </a:solidFill>
              </a:rPr>
              <a:t>is stored in the </a:t>
            </a:r>
            <a:r>
              <a:rPr lang="en-US" altLang="en-US" b="1" i="1" dirty="0" smtClean="0">
                <a:solidFill>
                  <a:srgbClr val="FFC000"/>
                </a:solidFill>
              </a:rPr>
              <a:t>exponent field</a:t>
            </a:r>
            <a:r>
              <a:rPr lang="en-US" altLang="en-US" dirty="0" smtClean="0">
                <a:solidFill>
                  <a:srgbClr val="FFC000"/>
                </a:solidFill>
              </a:rPr>
              <a:t> instead, where </a:t>
            </a:r>
            <a:r>
              <a:rPr lang="en-US" altLang="en-US" b="1" i="1" u="sng" dirty="0" smtClean="0">
                <a:solidFill>
                  <a:srgbClr val="FFC000"/>
                </a:solidFill>
              </a:rPr>
              <a:t>bias</a:t>
            </a:r>
            <a:r>
              <a:rPr lang="en-US" altLang="en-US" dirty="0" smtClean="0">
                <a:solidFill>
                  <a:srgbClr val="FFC000"/>
                </a:solidFill>
              </a:rPr>
              <a:t> =</a:t>
            </a:r>
            <a:endParaRPr lang="en-US" altLang="en-US" sz="1800" dirty="0" smtClean="0">
              <a:solidFill>
                <a:srgbClr val="FFC000"/>
              </a:solidFill>
            </a:endParaRPr>
          </a:p>
          <a:p>
            <a:pPr lvl="2"/>
            <a:r>
              <a:rPr lang="en-US" altLang="en-US" sz="1800" dirty="0" smtClean="0"/>
              <a:t>127 </a:t>
            </a:r>
            <a:r>
              <a:rPr lang="en-US" altLang="en-US" sz="1800" dirty="0"/>
              <a:t>for single </a:t>
            </a:r>
            <a:r>
              <a:rPr lang="en-US" altLang="en-US" sz="1800" dirty="0" smtClean="0"/>
              <a:t>precision 		</a:t>
            </a:r>
            <a:r>
              <a:rPr lang="en-US" altLang="en-US" sz="1800" dirty="0" smtClean="0">
                <a:solidFill>
                  <a:srgbClr val="FFC000"/>
                </a:solidFill>
              </a:rPr>
              <a:t>(thus 0 ≤ E &lt; 256)</a:t>
            </a:r>
          </a:p>
          <a:p>
            <a:pPr lvl="2"/>
            <a:r>
              <a:rPr lang="en-US" altLang="en-US" sz="1800" dirty="0" smtClean="0"/>
              <a:t>1023 for double precision	</a:t>
            </a:r>
            <a:r>
              <a:rPr lang="en-US" altLang="en-US" sz="1800" dirty="0" smtClean="0">
                <a:solidFill>
                  <a:srgbClr val="FFC000"/>
                </a:solidFill>
              </a:rPr>
              <a:t>(</a:t>
            </a:r>
            <a:r>
              <a:rPr lang="en-US" altLang="en-US" sz="1800" dirty="0">
                <a:solidFill>
                  <a:srgbClr val="FFC000"/>
                </a:solidFill>
              </a:rPr>
              <a:t>thus 0 ≤ E &lt; </a:t>
            </a:r>
            <a:r>
              <a:rPr lang="en-US" altLang="en-US" sz="1800" dirty="0" smtClean="0">
                <a:solidFill>
                  <a:srgbClr val="FFC000"/>
                </a:solidFill>
              </a:rPr>
              <a:t>2048)</a:t>
            </a:r>
            <a:endParaRPr lang="en-US" altLang="en-US" sz="1800" dirty="0" smtClean="0"/>
          </a:p>
          <a:p>
            <a:pPr lvl="2"/>
            <a:r>
              <a:rPr lang="en-US" altLang="en-US" sz="1800" dirty="0" smtClean="0"/>
              <a:t>32767 for extended precision	</a:t>
            </a:r>
            <a:r>
              <a:rPr lang="en-US" altLang="en-US" sz="1800" dirty="0" smtClean="0">
                <a:solidFill>
                  <a:srgbClr val="FFC000"/>
                </a:solidFill>
              </a:rPr>
              <a:t>(</a:t>
            </a:r>
            <a:r>
              <a:rPr lang="en-US" altLang="en-US" sz="1800" dirty="0">
                <a:solidFill>
                  <a:srgbClr val="FFC000"/>
                </a:solidFill>
              </a:rPr>
              <a:t>thus 0 ≤ E &lt; </a:t>
            </a:r>
            <a:r>
              <a:rPr lang="en-US" altLang="en-US" sz="1800" dirty="0" smtClean="0">
                <a:solidFill>
                  <a:srgbClr val="FFC000"/>
                </a:solidFill>
              </a:rPr>
              <a:t>65536)</a:t>
            </a:r>
            <a:endParaRPr lang="en-US" altLang="en-US" sz="1800" dirty="0" smtClean="0"/>
          </a:p>
          <a:p>
            <a:pPr lvl="2"/>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A3AE9933-03A5-4877-B308-7369E51D2B33}" type="slidenum">
              <a:rPr lang="en-US" altLang="en-US"/>
              <a:pPr/>
              <a:t>60</a:t>
            </a:fld>
            <a:endParaRPr lang="en-US" altLang="en-US"/>
          </a:p>
        </p:txBody>
      </p:sp>
      <p:sp>
        <p:nvSpPr>
          <p:cNvPr id="181250" name="Rectangle 2"/>
          <p:cNvSpPr>
            <a:spLocks noGrp="1" noChangeArrowheads="1"/>
          </p:cNvSpPr>
          <p:nvPr>
            <p:ph type="title"/>
          </p:nvPr>
        </p:nvSpPr>
        <p:spPr/>
        <p:txBody>
          <a:bodyPr/>
          <a:lstStyle/>
          <a:p>
            <a:r>
              <a:rPr lang="en-US" altLang="en-US"/>
              <a:t>Comparing for Equality</a:t>
            </a:r>
          </a:p>
        </p:txBody>
      </p:sp>
      <p:sp>
        <p:nvSpPr>
          <p:cNvPr id="181251" name="Rectangle 3"/>
          <p:cNvSpPr>
            <a:spLocks noGrp="1" noChangeArrowheads="1"/>
          </p:cNvSpPr>
          <p:nvPr>
            <p:ph type="body" idx="1"/>
          </p:nvPr>
        </p:nvSpPr>
        <p:spPr/>
        <p:txBody>
          <a:bodyPr/>
          <a:lstStyle/>
          <a:p>
            <a:r>
              <a:rPr lang="en-US" altLang="en-US"/>
              <a:t>Calculate the absolute value of the difference between two floating-point values</a:t>
            </a:r>
          </a:p>
        </p:txBody>
      </p:sp>
      <p:sp>
        <p:nvSpPr>
          <p:cNvPr id="181252" name="Text Box 4"/>
          <p:cNvSpPr txBox="1">
            <a:spLocks noChangeArrowheads="1"/>
          </p:cNvSpPr>
          <p:nvPr/>
        </p:nvSpPr>
        <p:spPr bwMode="auto">
          <a:xfrm>
            <a:off x="838200" y="2057400"/>
            <a:ext cx="7391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600" b="1">
                <a:latin typeface="Courier New" pitchFamily="49" charset="0"/>
              </a:rPr>
              <a:t>.data</a:t>
            </a:r>
          </a:p>
          <a:p>
            <a:pPr>
              <a:lnSpc>
                <a:spcPct val="50000"/>
              </a:lnSpc>
              <a:spcBef>
                <a:spcPct val="50000"/>
              </a:spcBef>
            </a:pPr>
            <a:r>
              <a:rPr lang="en-US" altLang="en-US" sz="1600" b="1">
                <a:latin typeface="Courier New" pitchFamily="49" charset="0"/>
              </a:rPr>
              <a:t>epsilon REAL8 1.0E-12	; difference value</a:t>
            </a:r>
          </a:p>
          <a:p>
            <a:pPr>
              <a:lnSpc>
                <a:spcPct val="50000"/>
              </a:lnSpc>
              <a:spcBef>
                <a:spcPct val="50000"/>
              </a:spcBef>
            </a:pPr>
            <a:r>
              <a:rPr lang="en-US" altLang="en-US" sz="1600" b="1">
                <a:latin typeface="Courier New" pitchFamily="49" charset="0"/>
              </a:rPr>
              <a:t>val2 REAL8 0.0 	; value to compare</a:t>
            </a:r>
          </a:p>
          <a:p>
            <a:pPr>
              <a:lnSpc>
                <a:spcPct val="50000"/>
              </a:lnSpc>
              <a:spcBef>
                <a:spcPct val="50000"/>
              </a:spcBef>
            </a:pPr>
            <a:r>
              <a:rPr lang="en-US" altLang="en-US" sz="1600" b="1">
                <a:latin typeface="Courier New" pitchFamily="49" charset="0"/>
              </a:rPr>
              <a:t>val3 REAL8 1.001E-13 	; considered equal to val2</a:t>
            </a:r>
          </a:p>
          <a:p>
            <a:pPr>
              <a:lnSpc>
                <a:spcPct val="50000"/>
              </a:lnSpc>
              <a:spcBef>
                <a:spcPct val="50000"/>
              </a:spcBef>
            </a:pPr>
            <a:endParaRPr lang="en-US" altLang="en-US" sz="1600" b="1">
              <a:latin typeface="Courier New" pitchFamily="49" charset="0"/>
            </a:endParaRPr>
          </a:p>
          <a:p>
            <a:pPr>
              <a:lnSpc>
                <a:spcPct val="50000"/>
              </a:lnSpc>
              <a:spcBef>
                <a:spcPct val="50000"/>
              </a:spcBef>
            </a:pPr>
            <a:r>
              <a:rPr lang="en-US" altLang="en-US" sz="1600" b="1">
                <a:latin typeface="Courier New" pitchFamily="49" charset="0"/>
              </a:rPr>
              <a:t>.code</a:t>
            </a:r>
          </a:p>
          <a:p>
            <a:pPr>
              <a:lnSpc>
                <a:spcPct val="50000"/>
              </a:lnSpc>
              <a:spcBef>
                <a:spcPct val="50000"/>
              </a:spcBef>
            </a:pPr>
            <a:r>
              <a:rPr lang="en-US" altLang="en-US" sz="1600" b="1">
                <a:latin typeface="Courier New" pitchFamily="49" charset="0"/>
              </a:rPr>
              <a:t>; if( val2 == val3 ), display "Values are equal".</a:t>
            </a:r>
          </a:p>
          <a:p>
            <a:pPr>
              <a:lnSpc>
                <a:spcPct val="50000"/>
              </a:lnSpc>
              <a:spcBef>
                <a:spcPct val="50000"/>
              </a:spcBef>
            </a:pPr>
            <a:r>
              <a:rPr lang="en-US" altLang="en-US" sz="1600" b="1">
                <a:latin typeface="Courier New" pitchFamily="49" charset="0"/>
              </a:rPr>
              <a:t>	fld epsilon</a:t>
            </a:r>
          </a:p>
          <a:p>
            <a:pPr>
              <a:lnSpc>
                <a:spcPct val="50000"/>
              </a:lnSpc>
              <a:spcBef>
                <a:spcPct val="50000"/>
              </a:spcBef>
            </a:pPr>
            <a:r>
              <a:rPr lang="en-US" altLang="en-US" sz="1600" b="1">
                <a:latin typeface="Courier New" pitchFamily="49" charset="0"/>
              </a:rPr>
              <a:t>	fld val2</a:t>
            </a:r>
          </a:p>
          <a:p>
            <a:pPr>
              <a:lnSpc>
                <a:spcPct val="50000"/>
              </a:lnSpc>
              <a:spcBef>
                <a:spcPct val="50000"/>
              </a:spcBef>
            </a:pPr>
            <a:r>
              <a:rPr lang="en-US" altLang="en-US" sz="1600" b="1">
                <a:latin typeface="Courier New" pitchFamily="49" charset="0"/>
              </a:rPr>
              <a:t>	fsub val3</a:t>
            </a:r>
          </a:p>
          <a:p>
            <a:pPr>
              <a:lnSpc>
                <a:spcPct val="50000"/>
              </a:lnSpc>
              <a:spcBef>
                <a:spcPct val="50000"/>
              </a:spcBef>
            </a:pPr>
            <a:r>
              <a:rPr lang="en-US" altLang="en-US" sz="1600" b="1">
                <a:latin typeface="Courier New" pitchFamily="49" charset="0"/>
              </a:rPr>
              <a:t>	fabs</a:t>
            </a:r>
          </a:p>
          <a:p>
            <a:pPr>
              <a:lnSpc>
                <a:spcPct val="50000"/>
              </a:lnSpc>
              <a:spcBef>
                <a:spcPct val="50000"/>
              </a:spcBef>
            </a:pPr>
            <a:r>
              <a:rPr lang="en-US" altLang="en-US" sz="1600" b="1">
                <a:latin typeface="Courier New" pitchFamily="49" charset="0"/>
              </a:rPr>
              <a:t>	fcomi ST(0),ST(1)</a:t>
            </a:r>
          </a:p>
          <a:p>
            <a:pPr>
              <a:lnSpc>
                <a:spcPct val="50000"/>
              </a:lnSpc>
              <a:spcBef>
                <a:spcPct val="50000"/>
              </a:spcBef>
            </a:pPr>
            <a:r>
              <a:rPr lang="en-US" altLang="en-US" sz="1600" b="1">
                <a:latin typeface="Courier New" pitchFamily="49" charset="0"/>
              </a:rPr>
              <a:t>	ja skip</a:t>
            </a:r>
          </a:p>
          <a:p>
            <a:pPr>
              <a:lnSpc>
                <a:spcPct val="50000"/>
              </a:lnSpc>
              <a:spcBef>
                <a:spcPct val="50000"/>
              </a:spcBef>
            </a:pPr>
            <a:r>
              <a:rPr lang="en-US" altLang="en-US" sz="1600" b="1">
                <a:latin typeface="Courier New" pitchFamily="49" charset="0"/>
              </a:rPr>
              <a:t>	mWrite &lt;"Values are equal",0dh,0ah&gt;</a:t>
            </a:r>
          </a:p>
          <a:p>
            <a:pPr>
              <a:lnSpc>
                <a:spcPct val="50000"/>
              </a:lnSpc>
              <a:spcBef>
                <a:spcPct val="50000"/>
              </a:spcBef>
            </a:pPr>
            <a:r>
              <a:rPr lang="en-US" altLang="en-US" sz="1600" b="1">
                <a:latin typeface="Courier New" pitchFamily="49" charset="0"/>
              </a:rPr>
              <a:t>skip: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DDE082EB-B80E-429E-B05D-1DC607B7C86E}" type="slidenum">
              <a:rPr lang="en-US" altLang="en-US"/>
              <a:pPr/>
              <a:t>61</a:t>
            </a:fld>
            <a:endParaRPr lang="en-US" altLang="en-US"/>
          </a:p>
        </p:txBody>
      </p:sp>
      <p:sp>
        <p:nvSpPr>
          <p:cNvPr id="183298" name="Rectangle 2"/>
          <p:cNvSpPr>
            <a:spLocks noGrp="1" noChangeArrowheads="1"/>
          </p:cNvSpPr>
          <p:nvPr>
            <p:ph type="title"/>
          </p:nvPr>
        </p:nvSpPr>
        <p:spPr/>
        <p:txBody>
          <a:bodyPr/>
          <a:lstStyle/>
          <a:p>
            <a:r>
              <a:rPr lang="en-US" altLang="en-US"/>
              <a:t>Exception Synchronization</a:t>
            </a:r>
          </a:p>
        </p:txBody>
      </p:sp>
      <p:sp>
        <p:nvSpPr>
          <p:cNvPr id="183299" name="Rectangle 3"/>
          <p:cNvSpPr>
            <a:spLocks noGrp="1" noChangeArrowheads="1"/>
          </p:cNvSpPr>
          <p:nvPr>
            <p:ph type="body" idx="1"/>
          </p:nvPr>
        </p:nvSpPr>
        <p:spPr/>
        <p:txBody>
          <a:bodyPr/>
          <a:lstStyle/>
          <a:p>
            <a:r>
              <a:rPr lang="en-US" altLang="en-US" sz="2200"/>
              <a:t>Main CPU and FPU can execute instructions concurrently</a:t>
            </a:r>
          </a:p>
          <a:p>
            <a:pPr lvl="1"/>
            <a:r>
              <a:rPr lang="en-US" altLang="en-US" sz="2000"/>
              <a:t>if an unmasked exception occurs, the current FPU instruction is interrupted and the FPU signals an exception</a:t>
            </a:r>
          </a:p>
          <a:p>
            <a:pPr lvl="1"/>
            <a:r>
              <a:rPr lang="en-US" altLang="en-US" sz="2000"/>
              <a:t>But the main CPU does not check for pending FPU exceptions. It might use a memory value that the interrupted FPU instruction was supposed to set. </a:t>
            </a:r>
          </a:p>
          <a:p>
            <a:pPr lvl="1"/>
            <a:r>
              <a:rPr lang="en-US" altLang="en-US" sz="2000"/>
              <a:t>Example:</a:t>
            </a:r>
          </a:p>
          <a:p>
            <a:pPr>
              <a:buFontTx/>
              <a:buNone/>
            </a:pPr>
            <a:r>
              <a:rPr lang="en-US" altLang="en-US" sz="1600" b="1">
                <a:latin typeface="Courier New" pitchFamily="49" charset="0"/>
              </a:rPr>
              <a:t>	</a:t>
            </a:r>
          </a:p>
          <a:p>
            <a:pPr>
              <a:buFontTx/>
              <a:buNone/>
            </a:pPr>
            <a:r>
              <a:rPr lang="en-US" altLang="en-US" sz="1600" b="1">
                <a:latin typeface="Courier New" pitchFamily="49" charset="0"/>
              </a:rPr>
              <a:t>	.data</a:t>
            </a:r>
          </a:p>
          <a:p>
            <a:pPr>
              <a:buFontTx/>
              <a:buNone/>
            </a:pPr>
            <a:r>
              <a:rPr lang="en-US" altLang="en-US" sz="1600" b="1">
                <a:latin typeface="Courier New" pitchFamily="49" charset="0"/>
              </a:rPr>
              <a:t>	intVal DWORD 25</a:t>
            </a:r>
          </a:p>
          <a:p>
            <a:pPr>
              <a:buFontTx/>
              <a:buNone/>
            </a:pPr>
            <a:r>
              <a:rPr lang="en-US" altLang="en-US" sz="1600" b="1">
                <a:latin typeface="Courier New" pitchFamily="49" charset="0"/>
              </a:rPr>
              <a:t>	.code</a:t>
            </a:r>
          </a:p>
          <a:p>
            <a:pPr>
              <a:buFontTx/>
              <a:buNone/>
            </a:pPr>
            <a:r>
              <a:rPr lang="en-US" altLang="en-US" sz="1600" b="1">
                <a:latin typeface="Courier New" pitchFamily="49" charset="0"/>
              </a:rPr>
              <a:t>	fild intVal 		; load integer into ST(0)</a:t>
            </a:r>
          </a:p>
          <a:p>
            <a:pPr>
              <a:buFontTx/>
              <a:buNone/>
            </a:pPr>
            <a:r>
              <a:rPr lang="en-US" altLang="en-US" sz="1600" b="1">
                <a:latin typeface="Courier New" pitchFamily="49" charset="0"/>
              </a:rPr>
              <a:t>	inc 	intVal 		; increment the integer</a:t>
            </a:r>
          </a:p>
          <a:p>
            <a:endParaRPr lang="en-US" alt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D0659014-A8DC-4E1D-A604-960B220A3953}" type="slidenum">
              <a:rPr lang="en-US" altLang="en-US"/>
              <a:pPr/>
              <a:t>62</a:t>
            </a:fld>
            <a:endParaRPr lang="en-US" altLang="en-US"/>
          </a:p>
        </p:txBody>
      </p:sp>
      <p:sp>
        <p:nvSpPr>
          <p:cNvPr id="184322" name="Rectangle 2"/>
          <p:cNvSpPr>
            <a:spLocks noGrp="1" noChangeArrowheads="1"/>
          </p:cNvSpPr>
          <p:nvPr>
            <p:ph type="title"/>
          </p:nvPr>
        </p:nvSpPr>
        <p:spPr/>
        <p:txBody>
          <a:bodyPr/>
          <a:lstStyle/>
          <a:p>
            <a:r>
              <a:rPr lang="en-US" altLang="en-US"/>
              <a:t>Exception Synchronization</a:t>
            </a:r>
          </a:p>
        </p:txBody>
      </p:sp>
      <p:sp>
        <p:nvSpPr>
          <p:cNvPr id="184323" name="Rectangle 3"/>
          <p:cNvSpPr>
            <a:spLocks noGrp="1" noChangeArrowheads="1"/>
          </p:cNvSpPr>
          <p:nvPr>
            <p:ph type="body" idx="1"/>
          </p:nvPr>
        </p:nvSpPr>
        <p:spPr>
          <a:xfrm>
            <a:off x="685800" y="1143000"/>
            <a:ext cx="7924800" cy="4495800"/>
          </a:xfrm>
        </p:spPr>
        <p:txBody>
          <a:bodyPr/>
          <a:lstStyle/>
          <a:p>
            <a:r>
              <a:rPr lang="en-US" altLang="en-US" sz="2200"/>
              <a:t>(continued)</a:t>
            </a:r>
          </a:p>
          <a:p>
            <a:r>
              <a:rPr lang="en-US" altLang="en-US" sz="2200"/>
              <a:t>For safety, insert a fwait instruction, which tells the CPU to wait for the FPU's exception handler to finish:</a:t>
            </a:r>
          </a:p>
          <a:p>
            <a:pPr>
              <a:buFontTx/>
              <a:buNone/>
            </a:pPr>
            <a:r>
              <a:rPr lang="en-US" altLang="en-US" sz="1800" b="1">
                <a:latin typeface="Courier New" pitchFamily="49" charset="0"/>
              </a:rPr>
              <a:t>	</a:t>
            </a:r>
          </a:p>
          <a:p>
            <a:pPr>
              <a:buFontTx/>
              <a:buNone/>
            </a:pPr>
            <a:r>
              <a:rPr lang="en-US" altLang="en-US" sz="1800" b="1">
                <a:latin typeface="Courier New" pitchFamily="49" charset="0"/>
              </a:rPr>
              <a:t>	.data</a:t>
            </a:r>
          </a:p>
          <a:p>
            <a:pPr>
              <a:buFontTx/>
              <a:buNone/>
            </a:pPr>
            <a:r>
              <a:rPr lang="en-US" altLang="en-US" sz="1800" b="1">
                <a:latin typeface="Courier New" pitchFamily="49" charset="0"/>
              </a:rPr>
              <a:t>	intVal DWORD 25</a:t>
            </a:r>
          </a:p>
          <a:p>
            <a:pPr>
              <a:buFontTx/>
              <a:buNone/>
            </a:pPr>
            <a:r>
              <a:rPr lang="en-US" altLang="en-US" sz="1800" b="1">
                <a:latin typeface="Courier New" pitchFamily="49" charset="0"/>
              </a:rPr>
              <a:t>	.code</a:t>
            </a:r>
          </a:p>
          <a:p>
            <a:pPr>
              <a:buFontTx/>
              <a:buNone/>
            </a:pPr>
            <a:r>
              <a:rPr lang="en-US" altLang="en-US" sz="1800" b="1">
                <a:latin typeface="Courier New" pitchFamily="49" charset="0"/>
              </a:rPr>
              <a:t>	fild intVal 	; load integer into ST(0)</a:t>
            </a:r>
          </a:p>
          <a:p>
            <a:pPr>
              <a:buFontTx/>
              <a:buNone/>
            </a:pPr>
            <a:r>
              <a:rPr lang="en-US" altLang="en-US" sz="1800" b="1">
                <a:latin typeface="Courier New" pitchFamily="49" charset="0"/>
              </a:rPr>
              <a:t>	fwait		; wait for pending exceptions</a:t>
            </a:r>
          </a:p>
          <a:p>
            <a:pPr>
              <a:buFontTx/>
              <a:buNone/>
            </a:pPr>
            <a:r>
              <a:rPr lang="en-US" altLang="en-US" sz="1800" b="1">
                <a:latin typeface="Courier New" pitchFamily="49" charset="0"/>
              </a:rPr>
              <a:t>	inc 	intVal 	; increment the integer</a:t>
            </a:r>
          </a:p>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70D7E3AB-4166-4E61-B524-F6542F5AC808}" type="slidenum">
              <a:rPr lang="en-US" altLang="en-US"/>
              <a:pPr/>
              <a:t>63</a:t>
            </a:fld>
            <a:endParaRPr lang="en-US" altLang="en-US"/>
          </a:p>
        </p:txBody>
      </p:sp>
      <p:sp>
        <p:nvSpPr>
          <p:cNvPr id="185346" name="Rectangle 2"/>
          <p:cNvSpPr>
            <a:spLocks noGrp="1" noChangeArrowheads="1"/>
          </p:cNvSpPr>
          <p:nvPr>
            <p:ph type="title"/>
          </p:nvPr>
        </p:nvSpPr>
        <p:spPr/>
        <p:txBody>
          <a:bodyPr/>
          <a:lstStyle/>
          <a:p>
            <a:r>
              <a:rPr lang="en-US" altLang="en-US"/>
              <a:t>FPU Code Example</a:t>
            </a:r>
          </a:p>
        </p:txBody>
      </p:sp>
      <p:sp>
        <p:nvSpPr>
          <p:cNvPr id="185347" name="Rectangle 3"/>
          <p:cNvSpPr>
            <a:spLocks noGrp="1" noChangeArrowheads="1"/>
          </p:cNvSpPr>
          <p:nvPr>
            <p:ph type="body" idx="1"/>
          </p:nvPr>
        </p:nvSpPr>
        <p:spPr>
          <a:xfrm>
            <a:off x="1219200" y="1143000"/>
            <a:ext cx="6781800" cy="4495800"/>
          </a:xfrm>
        </p:spPr>
        <p:txBody>
          <a:bodyPr/>
          <a:lstStyle/>
          <a:p>
            <a:pPr>
              <a:buFontTx/>
              <a:buNone/>
            </a:pPr>
            <a:r>
              <a:rPr lang="en-US" altLang="en-US" sz="1800" b="1"/>
              <a:t>expression:	 valD = </a:t>
            </a:r>
            <a:r>
              <a:rPr lang="en-US" altLang="en-US" sz="1800" b="1">
                <a:cs typeface="Arial" charset="0"/>
              </a:rPr>
              <a:t>–</a:t>
            </a:r>
            <a:r>
              <a:rPr lang="en-US" altLang="en-US" sz="1800" b="1"/>
              <a:t>valA  + (valB * valC).</a:t>
            </a:r>
          </a:p>
          <a:p>
            <a:pPr>
              <a:buFontTx/>
              <a:buNone/>
            </a:pPr>
            <a:endParaRPr lang="en-US" altLang="en-US" sz="1600" b="1">
              <a:latin typeface="Courier New" pitchFamily="49" charset="0"/>
            </a:endParaRPr>
          </a:p>
          <a:p>
            <a:pPr>
              <a:buFontTx/>
              <a:buNone/>
            </a:pPr>
            <a:r>
              <a:rPr lang="en-US" altLang="en-US" sz="1600" b="1">
                <a:latin typeface="Courier New" pitchFamily="49" charset="0"/>
              </a:rPr>
              <a:t>.data</a:t>
            </a:r>
          </a:p>
          <a:p>
            <a:pPr>
              <a:buFontTx/>
              <a:buNone/>
            </a:pPr>
            <a:r>
              <a:rPr lang="en-US" altLang="en-US" sz="1600" b="1">
                <a:latin typeface="Courier New" pitchFamily="49" charset="0"/>
              </a:rPr>
              <a:t>valA REAL8 1.5</a:t>
            </a:r>
          </a:p>
          <a:p>
            <a:pPr>
              <a:buFontTx/>
              <a:buNone/>
            </a:pPr>
            <a:r>
              <a:rPr lang="en-US" altLang="en-US" sz="1600" b="1">
                <a:latin typeface="Courier New" pitchFamily="49" charset="0"/>
              </a:rPr>
              <a:t>valB REAL8 2.5</a:t>
            </a:r>
          </a:p>
          <a:p>
            <a:pPr>
              <a:buFontTx/>
              <a:buNone/>
            </a:pPr>
            <a:r>
              <a:rPr lang="en-US" altLang="en-US" sz="1600" b="1">
                <a:latin typeface="Courier New" pitchFamily="49" charset="0"/>
              </a:rPr>
              <a:t>valC REAL8 3.0</a:t>
            </a:r>
          </a:p>
          <a:p>
            <a:pPr>
              <a:buFontTx/>
              <a:buNone/>
            </a:pPr>
            <a:r>
              <a:rPr lang="en-US" altLang="en-US" sz="1600" b="1">
                <a:latin typeface="Courier New" pitchFamily="49" charset="0"/>
              </a:rPr>
              <a:t>valD REAL8 ?		; will be +6.0</a:t>
            </a:r>
          </a:p>
          <a:p>
            <a:pPr>
              <a:buFontTx/>
              <a:buNone/>
            </a:pPr>
            <a:endParaRPr lang="en-US" altLang="en-US" sz="1600" b="1">
              <a:latin typeface="Courier New" pitchFamily="49" charset="0"/>
            </a:endParaRPr>
          </a:p>
          <a:p>
            <a:pPr>
              <a:buFontTx/>
              <a:buNone/>
            </a:pPr>
            <a:r>
              <a:rPr lang="en-US" altLang="en-US" sz="1600" b="1">
                <a:latin typeface="Courier New" pitchFamily="49" charset="0"/>
              </a:rPr>
              <a:t>.code</a:t>
            </a:r>
          </a:p>
          <a:p>
            <a:pPr>
              <a:buFontTx/>
              <a:buNone/>
            </a:pPr>
            <a:r>
              <a:rPr lang="en-US" altLang="en-US" sz="1600" b="1">
                <a:latin typeface="Courier New" pitchFamily="49" charset="0"/>
              </a:rPr>
              <a:t>fld valA 		; ST(0) = valA</a:t>
            </a:r>
          </a:p>
          <a:p>
            <a:pPr>
              <a:buFontTx/>
              <a:buNone/>
            </a:pPr>
            <a:r>
              <a:rPr lang="en-US" altLang="en-US" sz="1600" b="1">
                <a:latin typeface="Courier New" pitchFamily="49" charset="0"/>
              </a:rPr>
              <a:t>fchs 			; change sign of ST(0)</a:t>
            </a:r>
          </a:p>
          <a:p>
            <a:pPr>
              <a:buFontTx/>
              <a:buNone/>
            </a:pPr>
            <a:r>
              <a:rPr lang="en-US" altLang="en-US" sz="1600" b="1">
                <a:latin typeface="Courier New" pitchFamily="49" charset="0"/>
              </a:rPr>
              <a:t>fld  valB 		; load valB into ST(0)</a:t>
            </a:r>
          </a:p>
          <a:p>
            <a:pPr>
              <a:buFontTx/>
              <a:buNone/>
            </a:pPr>
            <a:r>
              <a:rPr lang="en-US" altLang="en-US" sz="1600" b="1">
                <a:latin typeface="Courier New" pitchFamily="49" charset="0"/>
              </a:rPr>
              <a:t>fmul valC 		; ST(0) *= valC</a:t>
            </a:r>
          </a:p>
          <a:p>
            <a:pPr>
              <a:buFontTx/>
              <a:buNone/>
            </a:pPr>
            <a:r>
              <a:rPr lang="en-US" altLang="en-US" sz="1600" b="1">
                <a:latin typeface="Courier New" pitchFamily="49" charset="0"/>
              </a:rPr>
              <a:t>fadd 			; ST(0) += ST(1)</a:t>
            </a:r>
          </a:p>
          <a:p>
            <a:pPr>
              <a:buFontTx/>
              <a:buNone/>
            </a:pPr>
            <a:r>
              <a:rPr lang="en-US" altLang="en-US" sz="1600" b="1">
                <a:latin typeface="Courier New" pitchFamily="49" charset="0"/>
              </a:rPr>
              <a:t>fstp valD 		; store ST(0) to valD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B6652CA8-65A6-4310-B7AB-1AEE2A52D920}" type="slidenum">
              <a:rPr lang="en-US" altLang="en-US"/>
              <a:pPr/>
              <a:t>64</a:t>
            </a:fld>
            <a:endParaRPr lang="en-US" altLang="en-US"/>
          </a:p>
        </p:txBody>
      </p:sp>
      <p:sp>
        <p:nvSpPr>
          <p:cNvPr id="186370" name="Rectangle 2"/>
          <p:cNvSpPr>
            <a:spLocks noGrp="1" noChangeArrowheads="1"/>
          </p:cNvSpPr>
          <p:nvPr>
            <p:ph type="title"/>
          </p:nvPr>
        </p:nvSpPr>
        <p:spPr/>
        <p:txBody>
          <a:bodyPr/>
          <a:lstStyle/>
          <a:p>
            <a:r>
              <a:rPr lang="en-US" altLang="en-US"/>
              <a:t>Mixed-Mode Arithmetic</a:t>
            </a:r>
          </a:p>
        </p:txBody>
      </p:sp>
      <p:sp>
        <p:nvSpPr>
          <p:cNvPr id="186371" name="Rectangle 3"/>
          <p:cNvSpPr>
            <a:spLocks noGrp="1" noChangeArrowheads="1"/>
          </p:cNvSpPr>
          <p:nvPr>
            <p:ph type="body" idx="1"/>
          </p:nvPr>
        </p:nvSpPr>
        <p:spPr/>
        <p:txBody>
          <a:bodyPr/>
          <a:lstStyle/>
          <a:p>
            <a:pPr>
              <a:lnSpc>
                <a:spcPct val="90000"/>
              </a:lnSpc>
              <a:tabLst>
                <a:tab pos="2740025" algn="l"/>
              </a:tabLst>
            </a:pPr>
            <a:r>
              <a:rPr lang="en-US" altLang="en-US" sz="2000"/>
              <a:t>Combining integers and reals. </a:t>
            </a:r>
          </a:p>
          <a:p>
            <a:pPr lvl="1">
              <a:lnSpc>
                <a:spcPct val="90000"/>
              </a:lnSpc>
              <a:tabLst>
                <a:tab pos="2740025" algn="l"/>
              </a:tabLst>
            </a:pPr>
            <a:r>
              <a:rPr lang="en-US" altLang="en-US" sz="2000"/>
              <a:t>Integer arithmetic instructions such as ADD and MUL cannot handle reals</a:t>
            </a:r>
          </a:p>
          <a:p>
            <a:pPr lvl="1">
              <a:lnSpc>
                <a:spcPct val="90000"/>
              </a:lnSpc>
              <a:tabLst>
                <a:tab pos="2740025" algn="l"/>
              </a:tabLst>
            </a:pPr>
            <a:r>
              <a:rPr lang="en-US" altLang="en-US" sz="2000"/>
              <a:t>FPU has instructions that promote integers to reals and load the values onto the floating point stack.</a:t>
            </a:r>
          </a:p>
          <a:p>
            <a:pPr>
              <a:lnSpc>
                <a:spcPct val="90000"/>
              </a:lnSpc>
              <a:tabLst>
                <a:tab pos="2740025" algn="l"/>
              </a:tabLst>
            </a:pPr>
            <a:r>
              <a:rPr lang="en-US" altLang="en-US" sz="2000"/>
              <a:t>Example:   Z = N + X</a:t>
            </a:r>
          </a:p>
          <a:p>
            <a:pPr>
              <a:lnSpc>
                <a:spcPct val="90000"/>
              </a:lnSpc>
              <a:buFontTx/>
              <a:buNone/>
              <a:tabLst>
                <a:tab pos="2740025" algn="l"/>
              </a:tabLst>
            </a:pPr>
            <a:r>
              <a:rPr lang="en-US" altLang="en-US" sz="1600" b="1">
                <a:latin typeface="Courier New" pitchFamily="49" charset="0"/>
              </a:rPr>
              <a:t>.data</a:t>
            </a:r>
          </a:p>
          <a:p>
            <a:pPr>
              <a:lnSpc>
                <a:spcPct val="90000"/>
              </a:lnSpc>
              <a:buFontTx/>
              <a:buNone/>
              <a:tabLst>
                <a:tab pos="2740025" algn="l"/>
              </a:tabLst>
            </a:pPr>
            <a:r>
              <a:rPr lang="en-US" altLang="en-US" sz="1600" b="1">
                <a:latin typeface="Courier New" pitchFamily="49" charset="0"/>
              </a:rPr>
              <a:t>N SDWORD 20</a:t>
            </a:r>
          </a:p>
          <a:p>
            <a:pPr>
              <a:lnSpc>
                <a:spcPct val="90000"/>
              </a:lnSpc>
              <a:buFontTx/>
              <a:buNone/>
              <a:tabLst>
                <a:tab pos="2740025" algn="l"/>
              </a:tabLst>
            </a:pPr>
            <a:r>
              <a:rPr lang="en-US" altLang="en-US" sz="1600" b="1">
                <a:latin typeface="Courier New" pitchFamily="49" charset="0"/>
              </a:rPr>
              <a:t>X REAL8 3.5</a:t>
            </a:r>
          </a:p>
          <a:p>
            <a:pPr>
              <a:lnSpc>
                <a:spcPct val="90000"/>
              </a:lnSpc>
              <a:buFontTx/>
              <a:buNone/>
              <a:tabLst>
                <a:tab pos="2740025" algn="l"/>
              </a:tabLst>
            </a:pPr>
            <a:r>
              <a:rPr lang="en-US" altLang="en-US" sz="1600" b="1">
                <a:latin typeface="Courier New" pitchFamily="49" charset="0"/>
              </a:rPr>
              <a:t>Z REAL8 ?</a:t>
            </a:r>
          </a:p>
          <a:p>
            <a:pPr>
              <a:lnSpc>
                <a:spcPct val="90000"/>
              </a:lnSpc>
              <a:buFontTx/>
              <a:buNone/>
              <a:tabLst>
                <a:tab pos="2740025" algn="l"/>
              </a:tabLst>
            </a:pPr>
            <a:r>
              <a:rPr lang="en-US" altLang="en-US" sz="1600" b="1">
                <a:latin typeface="Courier New" pitchFamily="49" charset="0"/>
              </a:rPr>
              <a:t>.code</a:t>
            </a:r>
          </a:p>
          <a:p>
            <a:pPr>
              <a:lnSpc>
                <a:spcPct val="90000"/>
              </a:lnSpc>
              <a:buFontTx/>
              <a:buNone/>
              <a:tabLst>
                <a:tab pos="2740025" algn="l"/>
              </a:tabLst>
            </a:pPr>
            <a:r>
              <a:rPr lang="en-US" altLang="en-US" sz="1600" b="1">
                <a:latin typeface="Courier New" pitchFamily="49" charset="0"/>
              </a:rPr>
              <a:t>fild N 	; load integer into ST(0)</a:t>
            </a:r>
          </a:p>
          <a:p>
            <a:pPr>
              <a:lnSpc>
                <a:spcPct val="90000"/>
              </a:lnSpc>
              <a:buFontTx/>
              <a:buNone/>
              <a:tabLst>
                <a:tab pos="2740025" algn="l"/>
              </a:tabLst>
            </a:pPr>
            <a:r>
              <a:rPr lang="en-US" altLang="en-US" sz="1600" b="1">
                <a:latin typeface="Courier New" pitchFamily="49" charset="0"/>
              </a:rPr>
              <a:t>fwait	; wait for exceptions</a:t>
            </a:r>
          </a:p>
          <a:p>
            <a:pPr>
              <a:lnSpc>
                <a:spcPct val="90000"/>
              </a:lnSpc>
              <a:buFontTx/>
              <a:buNone/>
              <a:tabLst>
                <a:tab pos="2740025" algn="l"/>
              </a:tabLst>
            </a:pPr>
            <a:r>
              <a:rPr lang="en-US" altLang="en-US" sz="1600" b="1">
                <a:latin typeface="Courier New" pitchFamily="49" charset="0"/>
              </a:rPr>
              <a:t>fadd X 	; add mem to ST(0)</a:t>
            </a:r>
          </a:p>
          <a:p>
            <a:pPr>
              <a:lnSpc>
                <a:spcPct val="90000"/>
              </a:lnSpc>
              <a:buFontTx/>
              <a:buNone/>
              <a:tabLst>
                <a:tab pos="2740025" algn="l"/>
              </a:tabLst>
            </a:pPr>
            <a:r>
              <a:rPr lang="en-US" altLang="en-US" sz="1600" b="1">
                <a:latin typeface="Courier New" pitchFamily="49" charset="0"/>
              </a:rPr>
              <a:t>fstp Z 	; store ST(0) to mem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9674ACD2-A0F2-41E2-9963-226A8EE39375}" type="slidenum">
              <a:rPr lang="en-US" altLang="en-US"/>
              <a:pPr/>
              <a:t>65</a:t>
            </a:fld>
            <a:endParaRPr lang="en-US" altLang="en-US"/>
          </a:p>
        </p:txBody>
      </p:sp>
      <p:sp>
        <p:nvSpPr>
          <p:cNvPr id="187394" name="Rectangle 2"/>
          <p:cNvSpPr>
            <a:spLocks noGrp="1" noChangeArrowheads="1"/>
          </p:cNvSpPr>
          <p:nvPr>
            <p:ph type="title"/>
          </p:nvPr>
        </p:nvSpPr>
        <p:spPr/>
        <p:txBody>
          <a:bodyPr/>
          <a:lstStyle/>
          <a:p>
            <a:r>
              <a:rPr lang="en-US" altLang="en-US"/>
              <a:t>Masking and Unmasking Exceptions</a:t>
            </a:r>
          </a:p>
        </p:txBody>
      </p:sp>
      <p:sp>
        <p:nvSpPr>
          <p:cNvPr id="187395" name="Rectangle 3"/>
          <p:cNvSpPr>
            <a:spLocks noGrp="1" noChangeArrowheads="1"/>
          </p:cNvSpPr>
          <p:nvPr>
            <p:ph type="body" idx="1"/>
          </p:nvPr>
        </p:nvSpPr>
        <p:spPr>
          <a:xfrm>
            <a:off x="685800" y="1143000"/>
            <a:ext cx="8153400" cy="4495800"/>
          </a:xfrm>
        </p:spPr>
        <p:txBody>
          <a:bodyPr/>
          <a:lstStyle/>
          <a:p>
            <a:pPr defTabSz="911225">
              <a:tabLst>
                <a:tab pos="4000500" algn="l"/>
              </a:tabLst>
            </a:pPr>
            <a:r>
              <a:rPr lang="en-US" altLang="en-US"/>
              <a:t>Exceptions are masked by default</a:t>
            </a:r>
          </a:p>
          <a:p>
            <a:pPr lvl="1" defTabSz="911225">
              <a:tabLst>
                <a:tab pos="4000500" algn="l"/>
              </a:tabLst>
            </a:pPr>
            <a:r>
              <a:rPr lang="en-US" altLang="en-US"/>
              <a:t>Divide by zero just generates infinity, without halting the program</a:t>
            </a:r>
          </a:p>
          <a:p>
            <a:pPr defTabSz="911225">
              <a:tabLst>
                <a:tab pos="4000500" algn="l"/>
              </a:tabLst>
            </a:pPr>
            <a:r>
              <a:rPr lang="en-US" altLang="en-US"/>
              <a:t>If you unmask an exception</a:t>
            </a:r>
          </a:p>
          <a:p>
            <a:pPr lvl="1" defTabSz="911225">
              <a:tabLst>
                <a:tab pos="4000500" algn="l"/>
              </a:tabLst>
            </a:pPr>
            <a:r>
              <a:rPr lang="en-US" altLang="en-US"/>
              <a:t>processor executes an appropriate exception handler</a:t>
            </a:r>
          </a:p>
          <a:p>
            <a:pPr lvl="1" defTabSz="911225">
              <a:tabLst>
                <a:tab pos="4000500" algn="l"/>
              </a:tabLst>
            </a:pPr>
            <a:r>
              <a:rPr lang="en-US" altLang="en-US"/>
              <a:t>Unmask the divide by zero exception by clearing bit 2:</a:t>
            </a:r>
          </a:p>
          <a:p>
            <a:pPr defTabSz="911225">
              <a:buFontTx/>
              <a:buNone/>
              <a:tabLst>
                <a:tab pos="4000500" algn="l"/>
              </a:tabLst>
            </a:pPr>
            <a:r>
              <a:rPr lang="en-US" altLang="en-US" sz="1800" b="1">
                <a:latin typeface="Courier New" pitchFamily="49" charset="0"/>
              </a:rPr>
              <a:t>.data</a:t>
            </a:r>
          </a:p>
          <a:p>
            <a:pPr defTabSz="911225">
              <a:buFontTx/>
              <a:buNone/>
              <a:tabLst>
                <a:tab pos="4000500" algn="l"/>
              </a:tabLst>
            </a:pPr>
            <a:r>
              <a:rPr lang="en-US" altLang="en-US" sz="1800" b="1">
                <a:latin typeface="Courier New" pitchFamily="49" charset="0"/>
              </a:rPr>
              <a:t>ctrlWord WORD ?</a:t>
            </a:r>
          </a:p>
          <a:p>
            <a:pPr defTabSz="911225">
              <a:buFontTx/>
              <a:buNone/>
              <a:tabLst>
                <a:tab pos="4000500" algn="l"/>
              </a:tabLst>
            </a:pPr>
            <a:r>
              <a:rPr lang="en-US" altLang="en-US" sz="1800" b="1">
                <a:latin typeface="Courier New" pitchFamily="49" charset="0"/>
              </a:rPr>
              <a:t>.code</a:t>
            </a:r>
          </a:p>
          <a:p>
            <a:pPr defTabSz="911225">
              <a:buFontTx/>
              <a:buNone/>
              <a:tabLst>
                <a:tab pos="4000500" algn="l"/>
              </a:tabLst>
            </a:pPr>
            <a:r>
              <a:rPr lang="en-US" altLang="en-US" sz="1800" b="1">
                <a:latin typeface="Courier New" pitchFamily="49" charset="0"/>
              </a:rPr>
              <a:t>fstcw ctrlWord 		; get the control word</a:t>
            </a:r>
          </a:p>
          <a:p>
            <a:pPr defTabSz="911225">
              <a:buFontTx/>
              <a:buNone/>
              <a:tabLst>
                <a:tab pos="4000500" algn="l"/>
              </a:tabLst>
            </a:pPr>
            <a:r>
              <a:rPr lang="en-US" altLang="en-US" sz="1800" b="1">
                <a:latin typeface="Courier New" pitchFamily="49" charset="0"/>
              </a:rPr>
              <a:t>and ctrlWord,1111111111111011b 	; unmask divide by zero</a:t>
            </a:r>
          </a:p>
          <a:p>
            <a:pPr defTabSz="911225">
              <a:buFontTx/>
              <a:buNone/>
              <a:tabLst>
                <a:tab pos="4000500" algn="l"/>
              </a:tabLst>
            </a:pPr>
            <a:r>
              <a:rPr lang="en-US" altLang="en-US" sz="1800" b="1">
                <a:latin typeface="Courier New" pitchFamily="49" charset="0"/>
              </a:rPr>
              <a:t>fldcw ctrlWord 		; load it back into FPU</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810A6BBF-B2FE-4E57-80B1-893470C8187E}" type="slidenum">
              <a:rPr lang="en-US" altLang="en-US">
                <a:solidFill>
                  <a:srgbClr val="FFFFFF"/>
                </a:solidFill>
              </a:rPr>
              <a:pPr/>
              <a:t>66</a:t>
            </a:fld>
            <a:endParaRPr lang="en-US" altLang="en-US">
              <a:solidFill>
                <a:srgbClr val="FFFFFF"/>
              </a:solidFill>
            </a:endParaRPr>
          </a:p>
        </p:txBody>
      </p:sp>
      <p:sp>
        <p:nvSpPr>
          <p:cNvPr id="77826" name="Rectangle 2"/>
          <p:cNvSpPr>
            <a:spLocks noGrp="1" noChangeArrowheads="1"/>
          </p:cNvSpPr>
          <p:nvPr>
            <p:ph type="title"/>
          </p:nvPr>
        </p:nvSpPr>
        <p:spPr>
          <a:xfrm>
            <a:off x="609600" y="2057400"/>
            <a:ext cx="7772400" cy="533400"/>
          </a:xfrm>
        </p:spPr>
        <p:txBody>
          <a:bodyPr/>
          <a:lstStyle/>
          <a:p>
            <a:r>
              <a:rPr lang="en-US" altLang="en-US"/>
              <a:t>The End</a:t>
            </a:r>
          </a:p>
        </p:txBody>
      </p:sp>
      <p:graphicFrame>
        <p:nvGraphicFramePr>
          <p:cNvPr id="77827" name="Object 3"/>
          <p:cNvGraphicFramePr>
            <a:graphicFrameLocks noChangeAspect="1"/>
          </p:cNvGraphicFramePr>
          <p:nvPr/>
        </p:nvGraphicFramePr>
        <p:xfrm>
          <a:off x="3886200" y="2895600"/>
          <a:ext cx="1295400" cy="688975"/>
        </p:xfrm>
        <a:graphic>
          <a:graphicData uri="http://schemas.openxmlformats.org/presentationml/2006/ole">
            <mc:AlternateContent xmlns:mc="http://schemas.openxmlformats.org/markup-compatibility/2006">
              <mc:Choice xmlns:v="urn:schemas-microsoft-com:vml" Requires="v">
                <p:oleObj spid="_x0000_s209967"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895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245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1C2FBBB0-A503-459D-92F0-20C7010ABFB4}" type="slidenum">
              <a:rPr lang="en-US" altLang="en-US"/>
              <a:pPr/>
              <a:t>67</a:t>
            </a:fld>
            <a:endParaRPr lang="en-US" altLang="en-US"/>
          </a:p>
        </p:txBody>
      </p:sp>
      <p:sp>
        <p:nvSpPr>
          <p:cNvPr id="162818" name="Rectangle 2"/>
          <p:cNvSpPr>
            <a:spLocks noGrp="1" noChangeArrowheads="1"/>
          </p:cNvSpPr>
          <p:nvPr>
            <p:ph type="title"/>
          </p:nvPr>
        </p:nvSpPr>
        <p:spPr/>
        <p:txBody>
          <a:bodyPr/>
          <a:lstStyle/>
          <a:p>
            <a:r>
              <a:rPr lang="en-US" altLang="en-US"/>
              <a:t>x86 Instruction Encoding	</a:t>
            </a:r>
          </a:p>
        </p:txBody>
      </p:sp>
      <p:sp>
        <p:nvSpPr>
          <p:cNvPr id="162819" name="Rectangle 3"/>
          <p:cNvSpPr>
            <a:spLocks noGrp="1" noChangeArrowheads="1"/>
          </p:cNvSpPr>
          <p:nvPr>
            <p:ph type="body" idx="1"/>
          </p:nvPr>
        </p:nvSpPr>
        <p:spPr>
          <a:xfrm>
            <a:off x="1981200" y="1752600"/>
            <a:ext cx="6019800" cy="2971800"/>
          </a:xfrm>
        </p:spPr>
        <p:txBody>
          <a:bodyPr/>
          <a:lstStyle/>
          <a:p>
            <a:r>
              <a:rPr lang="en-US" altLang="en-US"/>
              <a:t>x86 Instruction Format</a:t>
            </a:r>
          </a:p>
          <a:p>
            <a:r>
              <a:rPr lang="en-US" altLang="en-US"/>
              <a:t>Single-Byte Instructions</a:t>
            </a:r>
          </a:p>
          <a:p>
            <a:r>
              <a:rPr lang="en-US" altLang="en-US"/>
              <a:t>Move Immediate to Register</a:t>
            </a:r>
          </a:p>
          <a:p>
            <a:r>
              <a:rPr lang="en-US" altLang="en-US"/>
              <a:t>Register-Mode Instructions</a:t>
            </a:r>
          </a:p>
          <a:p>
            <a:r>
              <a:rPr lang="en-US" altLang="en-US"/>
              <a:t>x86 Processor Operand-Size Prefix</a:t>
            </a:r>
          </a:p>
          <a:p>
            <a:r>
              <a:rPr lang="en-US" altLang="en-US"/>
              <a:t>Memory-Mode Instructions</a:t>
            </a:r>
          </a:p>
          <a:p>
            <a:pPr>
              <a:buFontTx/>
              <a:buNone/>
            </a:pPr>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1E11DF25-E634-4115-9E30-C023E0DB5A3D}" type="slidenum">
              <a:rPr lang="en-US" altLang="en-US"/>
              <a:pPr/>
              <a:t>68</a:t>
            </a:fld>
            <a:endParaRPr lang="en-US" altLang="en-US"/>
          </a:p>
        </p:txBody>
      </p:sp>
      <p:sp>
        <p:nvSpPr>
          <p:cNvPr id="188418" name="Rectangle 2"/>
          <p:cNvSpPr>
            <a:spLocks noGrp="1" noChangeArrowheads="1"/>
          </p:cNvSpPr>
          <p:nvPr>
            <p:ph type="title"/>
          </p:nvPr>
        </p:nvSpPr>
        <p:spPr/>
        <p:txBody>
          <a:bodyPr/>
          <a:lstStyle/>
          <a:p>
            <a:r>
              <a:rPr lang="en-US" altLang="en-US"/>
              <a:t>x86 Instruction Format</a:t>
            </a:r>
          </a:p>
        </p:txBody>
      </p:sp>
      <p:sp>
        <p:nvSpPr>
          <p:cNvPr id="188419" name="Rectangle 3"/>
          <p:cNvSpPr>
            <a:spLocks noGrp="1" noChangeArrowheads="1"/>
          </p:cNvSpPr>
          <p:nvPr>
            <p:ph type="body" idx="1"/>
          </p:nvPr>
        </p:nvSpPr>
        <p:spPr/>
        <p:txBody>
          <a:bodyPr/>
          <a:lstStyle/>
          <a:p>
            <a:r>
              <a:rPr lang="en-US" altLang="en-US"/>
              <a:t>Fields</a:t>
            </a:r>
          </a:p>
          <a:p>
            <a:pPr lvl="1"/>
            <a:r>
              <a:rPr lang="en-US" altLang="en-US"/>
              <a:t>Instruction prefix byte (operand size)</a:t>
            </a:r>
          </a:p>
          <a:p>
            <a:pPr lvl="1"/>
            <a:r>
              <a:rPr lang="en-US" altLang="en-US"/>
              <a:t>opcode</a:t>
            </a:r>
          </a:p>
          <a:p>
            <a:pPr lvl="1"/>
            <a:r>
              <a:rPr lang="en-US" altLang="en-US"/>
              <a:t>Mod R/M byte (addressing mode &amp; operands)</a:t>
            </a:r>
          </a:p>
          <a:p>
            <a:pPr lvl="1"/>
            <a:r>
              <a:rPr lang="en-US" altLang="en-US"/>
              <a:t>scale index byte (for scaling array index)</a:t>
            </a:r>
          </a:p>
          <a:p>
            <a:pPr lvl="1"/>
            <a:r>
              <a:rPr lang="en-US" altLang="en-US"/>
              <a:t>address displacement</a:t>
            </a:r>
          </a:p>
          <a:p>
            <a:pPr lvl="1"/>
            <a:r>
              <a:rPr lang="en-US" altLang="en-US"/>
              <a:t>immediate data (constant)</a:t>
            </a:r>
          </a:p>
          <a:p>
            <a:r>
              <a:rPr lang="en-US" altLang="en-US"/>
              <a:t>Only the opcode is required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95C2BB34-0C5A-446E-B918-4D73F870DD81}" type="slidenum">
              <a:rPr lang="en-US" altLang="en-US"/>
              <a:pPr/>
              <a:t>69</a:t>
            </a:fld>
            <a:endParaRPr lang="en-US" altLang="en-US"/>
          </a:p>
        </p:txBody>
      </p:sp>
      <p:sp>
        <p:nvSpPr>
          <p:cNvPr id="195586" name="Rectangle 2"/>
          <p:cNvSpPr>
            <a:spLocks noGrp="1" noChangeArrowheads="1"/>
          </p:cNvSpPr>
          <p:nvPr>
            <p:ph type="title"/>
          </p:nvPr>
        </p:nvSpPr>
        <p:spPr/>
        <p:txBody>
          <a:bodyPr/>
          <a:lstStyle/>
          <a:p>
            <a:r>
              <a:rPr lang="en-US" altLang="en-US"/>
              <a:t>x86 Instruction Format</a:t>
            </a:r>
          </a:p>
        </p:txBody>
      </p:sp>
      <p:pic>
        <p:nvPicPr>
          <p:cNvPr id="195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70199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04800" y="6534150"/>
            <a:ext cx="4419600" cy="304800"/>
          </a:xfrm>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70FBB0B1-3200-4CE7-9639-B17C56D766B1}" type="slidenum">
              <a:rPr lang="en-US" altLang="en-US"/>
              <a:pPr/>
              <a:t>7</a:t>
            </a:fld>
            <a:endParaRPr lang="en-US" altLang="en-US"/>
          </a:p>
        </p:txBody>
      </p:sp>
      <p:sp>
        <p:nvSpPr>
          <p:cNvPr id="149506" name="Rectangle 2"/>
          <p:cNvSpPr>
            <a:spLocks noGrp="1" noChangeArrowheads="1"/>
          </p:cNvSpPr>
          <p:nvPr>
            <p:ph type="title"/>
          </p:nvPr>
        </p:nvSpPr>
        <p:spPr/>
        <p:txBody>
          <a:bodyPr/>
          <a:lstStyle/>
          <a:p>
            <a:r>
              <a:rPr lang="en-US" altLang="en-US" dirty="0"/>
              <a:t>The Exponent</a:t>
            </a:r>
          </a:p>
        </p:txBody>
      </p:sp>
      <p:sp>
        <p:nvSpPr>
          <p:cNvPr id="149507" name="Rectangle 3"/>
          <p:cNvSpPr>
            <a:spLocks noGrp="1" noChangeArrowheads="1"/>
          </p:cNvSpPr>
          <p:nvPr>
            <p:ph type="body" idx="1"/>
          </p:nvPr>
        </p:nvSpPr>
        <p:spPr>
          <a:xfrm>
            <a:off x="152400" y="914400"/>
            <a:ext cx="8839200" cy="5638800"/>
          </a:xfrm>
        </p:spPr>
        <p:txBody>
          <a:bodyPr/>
          <a:lstStyle/>
          <a:p>
            <a:r>
              <a:rPr lang="en-US" altLang="en-US" dirty="0"/>
              <a:t>Sample Exponents represented in Binary</a:t>
            </a:r>
          </a:p>
          <a:p>
            <a:r>
              <a:rPr lang="en-US" altLang="en-US" dirty="0" smtClean="0"/>
              <a:t>Add bias 127 </a:t>
            </a:r>
            <a:r>
              <a:rPr lang="en-US" altLang="en-US" dirty="0" smtClean="0">
                <a:solidFill>
                  <a:srgbClr val="FFC000"/>
                </a:solidFill>
              </a:rPr>
              <a:t>(for single-precision)</a:t>
            </a:r>
            <a:r>
              <a:rPr lang="en-US" altLang="en-US" dirty="0" smtClean="0"/>
              <a:t> to the actual exponent </a:t>
            </a:r>
            <a:r>
              <a:rPr lang="en-US" altLang="en-US" dirty="0" smtClean="0">
                <a:solidFill>
                  <a:srgbClr val="FFC000"/>
                </a:solidFill>
              </a:rPr>
              <a:t>e</a:t>
            </a:r>
            <a:r>
              <a:rPr lang="en-US" altLang="en-US" dirty="0" smtClean="0"/>
              <a:t> </a:t>
            </a:r>
            <a:r>
              <a:rPr lang="en-US" altLang="en-US" dirty="0"/>
              <a:t>to produce the biased </a:t>
            </a:r>
            <a:r>
              <a:rPr lang="en-US" altLang="en-US" dirty="0" smtClean="0"/>
              <a:t>exponent </a:t>
            </a:r>
            <a:r>
              <a:rPr lang="en-US" altLang="en-US" dirty="0" smtClean="0">
                <a:solidFill>
                  <a:srgbClr val="FFC000"/>
                </a:solidFill>
              </a:rPr>
              <a:t>E = e+127</a:t>
            </a:r>
          </a:p>
          <a:p>
            <a:endParaRPr lang="en-US" altLang="en-US" dirty="0">
              <a:solidFill>
                <a:srgbClr val="FFC000"/>
              </a:solidFill>
            </a:endParaRPr>
          </a:p>
          <a:p>
            <a:endParaRPr lang="en-US" altLang="en-US" dirty="0" smtClean="0">
              <a:solidFill>
                <a:srgbClr val="FFC000"/>
              </a:solidFill>
            </a:endParaRPr>
          </a:p>
          <a:p>
            <a:endParaRPr lang="en-US" altLang="en-US" dirty="0">
              <a:solidFill>
                <a:srgbClr val="FFC000"/>
              </a:solidFill>
            </a:endParaRPr>
          </a:p>
          <a:p>
            <a:endParaRPr lang="en-US" altLang="en-US" dirty="0" smtClean="0">
              <a:solidFill>
                <a:srgbClr val="FFC000"/>
              </a:solidFill>
            </a:endParaRPr>
          </a:p>
          <a:p>
            <a:pPr marL="0" indent="0">
              <a:lnSpc>
                <a:spcPct val="90000"/>
              </a:lnSpc>
              <a:buNone/>
            </a:pPr>
            <a:endParaRPr lang="en-US" altLang="en-US" dirty="0" smtClean="0">
              <a:solidFill>
                <a:srgbClr val="FFC000"/>
              </a:solidFill>
            </a:endParaRPr>
          </a:p>
          <a:p>
            <a:pPr>
              <a:lnSpc>
                <a:spcPct val="90000"/>
              </a:lnSpc>
            </a:pPr>
            <a:r>
              <a:rPr lang="en-US" altLang="en-US" sz="2000" dirty="0" smtClean="0">
                <a:solidFill>
                  <a:srgbClr val="FFC000"/>
                </a:solidFill>
              </a:rPr>
              <a:t>Example:</a:t>
            </a:r>
            <a:endParaRPr lang="en-US" altLang="en-US" sz="2000" dirty="0"/>
          </a:p>
          <a:p>
            <a:pPr lvl="1">
              <a:lnSpc>
                <a:spcPct val="90000"/>
              </a:lnSpc>
            </a:pPr>
            <a:r>
              <a:rPr lang="en-US" altLang="en-US" sz="1800" dirty="0">
                <a:solidFill>
                  <a:srgbClr val="FFC000"/>
                </a:solidFill>
              </a:rPr>
              <a:t>Floating point number 1.27 has exponent e = 0. </a:t>
            </a:r>
            <a:r>
              <a:rPr lang="en-US" altLang="en-US" sz="1800" dirty="0" smtClean="0">
                <a:solidFill>
                  <a:srgbClr val="FFC000"/>
                </a:solidFill>
              </a:rPr>
              <a:t>Hence: E </a:t>
            </a:r>
            <a:r>
              <a:rPr lang="en-US" altLang="en-US" sz="1800" dirty="0">
                <a:solidFill>
                  <a:srgbClr val="FFC000"/>
                </a:solidFill>
              </a:rPr>
              <a:t>= </a:t>
            </a:r>
            <a:r>
              <a:rPr lang="en-US" altLang="en-US" sz="1800" dirty="0" smtClean="0">
                <a:solidFill>
                  <a:srgbClr val="FFC000"/>
                </a:solidFill>
              </a:rPr>
              <a:t>0 </a:t>
            </a:r>
            <a:r>
              <a:rPr lang="en-US" altLang="en-US" sz="1800" dirty="0">
                <a:solidFill>
                  <a:srgbClr val="FFC000"/>
                </a:solidFill>
              </a:rPr>
              <a:t>+ 127 = 127 </a:t>
            </a:r>
            <a:r>
              <a:rPr lang="en-US" altLang="en-US" sz="1800" dirty="0" smtClean="0">
                <a:solidFill>
                  <a:srgbClr val="FFC000"/>
                </a:solidFill>
              </a:rPr>
              <a:t>= 7Fh </a:t>
            </a:r>
            <a:r>
              <a:rPr lang="en-US" altLang="en-US" sz="1800" dirty="0">
                <a:solidFill>
                  <a:srgbClr val="FFC000"/>
                </a:solidFill>
              </a:rPr>
              <a:t>is stored in the exponent field</a:t>
            </a:r>
          </a:p>
          <a:p>
            <a:pPr lvl="1">
              <a:lnSpc>
                <a:spcPct val="90000"/>
              </a:lnSpc>
            </a:pPr>
            <a:r>
              <a:rPr lang="en-US" altLang="en-US" sz="1800" dirty="0">
                <a:solidFill>
                  <a:srgbClr val="FFC000"/>
                </a:solidFill>
              </a:rPr>
              <a:t>Floating </a:t>
            </a:r>
            <a:r>
              <a:rPr lang="en-US" altLang="en-US" sz="1800" dirty="0" smtClean="0">
                <a:solidFill>
                  <a:srgbClr val="FFC000"/>
                </a:solidFill>
              </a:rPr>
              <a:t>point </a:t>
            </a:r>
            <a:r>
              <a:rPr lang="en-US" altLang="en-US" sz="1800" dirty="0">
                <a:solidFill>
                  <a:srgbClr val="FFC000"/>
                </a:solidFill>
              </a:rPr>
              <a:t>number 12.3 = 1.537..x 2</a:t>
            </a:r>
            <a:r>
              <a:rPr lang="en-US" altLang="en-US" sz="1800" baseline="30000" dirty="0">
                <a:solidFill>
                  <a:srgbClr val="FFC000"/>
                </a:solidFill>
              </a:rPr>
              <a:t>3</a:t>
            </a:r>
            <a:r>
              <a:rPr lang="en-US" altLang="en-US" sz="1800" dirty="0">
                <a:solidFill>
                  <a:srgbClr val="FFC000"/>
                </a:solidFill>
              </a:rPr>
              <a:t> has e = 3. Hence</a:t>
            </a:r>
            <a:r>
              <a:rPr lang="en-US" altLang="en-US" sz="1800" dirty="0" smtClean="0">
                <a:solidFill>
                  <a:srgbClr val="FFC000"/>
                </a:solidFill>
              </a:rPr>
              <a:t>: E </a:t>
            </a:r>
            <a:r>
              <a:rPr lang="en-US" altLang="en-US" sz="1800" dirty="0">
                <a:solidFill>
                  <a:srgbClr val="FFC000"/>
                </a:solidFill>
              </a:rPr>
              <a:t>= </a:t>
            </a:r>
            <a:r>
              <a:rPr lang="en-US" altLang="en-US" sz="1800" dirty="0" smtClean="0">
                <a:solidFill>
                  <a:srgbClr val="FFC000"/>
                </a:solidFill>
              </a:rPr>
              <a:t>3 </a:t>
            </a:r>
            <a:r>
              <a:rPr lang="en-US" altLang="en-US" sz="1800" dirty="0">
                <a:solidFill>
                  <a:srgbClr val="FFC000"/>
                </a:solidFill>
              </a:rPr>
              <a:t>+ 127 = </a:t>
            </a:r>
            <a:r>
              <a:rPr lang="en-US" altLang="en-US" sz="1800" dirty="0" smtClean="0">
                <a:solidFill>
                  <a:srgbClr val="FFC000"/>
                </a:solidFill>
              </a:rPr>
              <a:t>130 = </a:t>
            </a:r>
            <a:r>
              <a:rPr lang="en-US" altLang="en-US" sz="1800" dirty="0">
                <a:solidFill>
                  <a:srgbClr val="FFC000"/>
                </a:solidFill>
              </a:rPr>
              <a:t>82h is stored in the exponent field</a:t>
            </a:r>
          </a:p>
          <a:p>
            <a:pPr lvl="1">
              <a:lnSpc>
                <a:spcPct val="90000"/>
              </a:lnSpc>
            </a:pPr>
            <a:r>
              <a:rPr lang="en-US" altLang="en-US" sz="1800" dirty="0">
                <a:solidFill>
                  <a:srgbClr val="FFC000"/>
                </a:solidFill>
              </a:rPr>
              <a:t>Floating point number 0.15 = 1.2 x 2</a:t>
            </a:r>
            <a:r>
              <a:rPr lang="en-US" altLang="en-US" sz="1800" baseline="30000" dirty="0">
                <a:solidFill>
                  <a:srgbClr val="FFC000"/>
                </a:solidFill>
              </a:rPr>
              <a:t>-3</a:t>
            </a:r>
            <a:r>
              <a:rPr lang="en-US" altLang="en-US" sz="1800" dirty="0">
                <a:solidFill>
                  <a:srgbClr val="FFC000"/>
                </a:solidFill>
              </a:rPr>
              <a:t> has e = -3. Hence</a:t>
            </a:r>
            <a:r>
              <a:rPr lang="en-US" altLang="en-US" sz="1800" dirty="0" smtClean="0">
                <a:solidFill>
                  <a:srgbClr val="FFC000"/>
                </a:solidFill>
              </a:rPr>
              <a:t>: E </a:t>
            </a:r>
            <a:r>
              <a:rPr lang="en-US" altLang="en-US" sz="1800" dirty="0">
                <a:solidFill>
                  <a:srgbClr val="FFC000"/>
                </a:solidFill>
              </a:rPr>
              <a:t>= </a:t>
            </a:r>
            <a:r>
              <a:rPr lang="en-US" altLang="en-US" sz="1800" dirty="0" smtClean="0">
                <a:solidFill>
                  <a:srgbClr val="FFC000"/>
                </a:solidFill>
              </a:rPr>
              <a:t>-3 </a:t>
            </a:r>
            <a:r>
              <a:rPr lang="en-US" altLang="en-US" sz="1800" dirty="0">
                <a:solidFill>
                  <a:srgbClr val="FFC000"/>
                </a:solidFill>
              </a:rPr>
              <a:t>+ 127 = </a:t>
            </a:r>
            <a:r>
              <a:rPr lang="en-US" altLang="en-US" sz="1800" dirty="0" smtClean="0">
                <a:solidFill>
                  <a:srgbClr val="FFC000"/>
                </a:solidFill>
              </a:rPr>
              <a:t>124 </a:t>
            </a:r>
            <a:r>
              <a:rPr lang="en-US" altLang="en-US" sz="1800" dirty="0">
                <a:solidFill>
                  <a:srgbClr val="FFC000"/>
                </a:solidFill>
              </a:rPr>
              <a:t>= </a:t>
            </a:r>
            <a:r>
              <a:rPr lang="en-US" altLang="en-US" sz="1800" dirty="0" smtClean="0">
                <a:solidFill>
                  <a:srgbClr val="FFC000"/>
                </a:solidFill>
              </a:rPr>
              <a:t>7Ch </a:t>
            </a:r>
            <a:r>
              <a:rPr lang="en-US" altLang="en-US" sz="1800" dirty="0">
                <a:solidFill>
                  <a:srgbClr val="FFC000"/>
                </a:solidFill>
              </a:rPr>
              <a:t>is stored in the exponent field</a:t>
            </a:r>
            <a:r>
              <a:rPr lang="en-US" altLang="en-US" sz="1800" dirty="0" smtClean="0">
                <a:solidFill>
                  <a:srgbClr val="FFC000"/>
                </a:solidFill>
              </a:rPr>
              <a:t>.</a:t>
            </a:r>
          </a:p>
          <a:p>
            <a:pPr marL="457200" lvl="1" indent="0">
              <a:lnSpc>
                <a:spcPct val="90000"/>
              </a:lnSpc>
              <a:buNone/>
            </a:pPr>
            <a:r>
              <a:rPr lang="en-US" altLang="en-US" sz="1800" dirty="0" smtClean="0">
                <a:solidFill>
                  <a:srgbClr val="FFC000"/>
                </a:solidFill>
              </a:rPr>
              <a:t>The mantissa must first be </a:t>
            </a:r>
            <a:r>
              <a:rPr lang="en-US" altLang="en-US" sz="1800" i="1" dirty="0" smtClean="0">
                <a:solidFill>
                  <a:srgbClr val="FFC000"/>
                </a:solidFill>
              </a:rPr>
              <a:t>normalized </a:t>
            </a:r>
            <a:r>
              <a:rPr lang="en-US" altLang="en-US" sz="1800" b="1" i="1" u="sng" dirty="0" smtClean="0">
                <a:solidFill>
                  <a:srgbClr val="FFC000"/>
                </a:solidFill>
              </a:rPr>
              <a:t>before biasing</a:t>
            </a:r>
            <a:r>
              <a:rPr lang="en-US" altLang="en-US" sz="1800" b="1" i="1" dirty="0" smtClean="0">
                <a:solidFill>
                  <a:srgbClr val="FFC000"/>
                </a:solidFill>
              </a:rPr>
              <a:t> </a:t>
            </a:r>
            <a:r>
              <a:rPr lang="en-US" altLang="en-US" sz="1800" i="1" dirty="0" smtClean="0">
                <a:solidFill>
                  <a:srgbClr val="FFC000"/>
                </a:solidFill>
              </a:rPr>
              <a:t>the exponent</a:t>
            </a:r>
            <a:endParaRPr lang="en-US" altLang="en-US" sz="1800" i="1" dirty="0">
              <a:solidFill>
                <a:srgbClr val="FFC000"/>
              </a:solidFill>
            </a:endParaRPr>
          </a:p>
        </p:txBody>
      </p:sp>
      <p:pic>
        <p:nvPicPr>
          <p:cNvPr id="149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62200"/>
            <a:ext cx="51149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28DAA2FD-81F7-4A06-9C8B-CC9AE785B0CA}" type="slidenum">
              <a:rPr lang="en-US" altLang="en-US"/>
              <a:pPr/>
              <a:t>70</a:t>
            </a:fld>
            <a:endParaRPr lang="en-US" altLang="en-US"/>
          </a:p>
        </p:txBody>
      </p:sp>
      <p:sp>
        <p:nvSpPr>
          <p:cNvPr id="189442" name="Rectangle 2"/>
          <p:cNvSpPr>
            <a:spLocks noGrp="1" noChangeArrowheads="1"/>
          </p:cNvSpPr>
          <p:nvPr>
            <p:ph type="title"/>
          </p:nvPr>
        </p:nvSpPr>
        <p:spPr/>
        <p:txBody>
          <a:bodyPr/>
          <a:lstStyle/>
          <a:p>
            <a:r>
              <a:rPr lang="en-US" altLang="en-US"/>
              <a:t>Single-Byte Instructions</a:t>
            </a:r>
          </a:p>
        </p:txBody>
      </p:sp>
      <p:sp>
        <p:nvSpPr>
          <p:cNvPr id="189443" name="Rectangle 3"/>
          <p:cNvSpPr>
            <a:spLocks noGrp="1" noChangeArrowheads="1"/>
          </p:cNvSpPr>
          <p:nvPr>
            <p:ph type="body" idx="1"/>
          </p:nvPr>
        </p:nvSpPr>
        <p:spPr>
          <a:xfrm>
            <a:off x="1371600" y="1447800"/>
            <a:ext cx="7010400" cy="3962400"/>
          </a:xfrm>
        </p:spPr>
        <p:txBody>
          <a:bodyPr/>
          <a:lstStyle/>
          <a:p>
            <a:r>
              <a:rPr lang="en-US" altLang="en-US"/>
              <a:t>Only the opcode is used</a:t>
            </a:r>
          </a:p>
          <a:p>
            <a:r>
              <a:rPr lang="en-US" altLang="en-US"/>
              <a:t>Zero operands</a:t>
            </a:r>
          </a:p>
          <a:p>
            <a:pPr lvl="1"/>
            <a:r>
              <a:rPr lang="en-US" altLang="en-US"/>
              <a:t>Example: AAA</a:t>
            </a:r>
          </a:p>
          <a:p>
            <a:r>
              <a:rPr lang="en-US" altLang="en-US"/>
              <a:t>One implied operand</a:t>
            </a:r>
          </a:p>
          <a:p>
            <a:pPr lvl="1"/>
            <a:r>
              <a:rPr lang="en-US" altLang="en-US"/>
              <a:t>Example: INC DX</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2EEF06E4-24F6-4215-B99C-18D48728A0BC}" type="slidenum">
              <a:rPr lang="en-US" altLang="en-US"/>
              <a:pPr/>
              <a:t>71</a:t>
            </a:fld>
            <a:endParaRPr lang="en-US" altLang="en-US"/>
          </a:p>
        </p:txBody>
      </p:sp>
      <p:sp>
        <p:nvSpPr>
          <p:cNvPr id="190466" name="Rectangle 2"/>
          <p:cNvSpPr>
            <a:spLocks noGrp="1" noChangeArrowheads="1"/>
          </p:cNvSpPr>
          <p:nvPr>
            <p:ph type="title"/>
          </p:nvPr>
        </p:nvSpPr>
        <p:spPr/>
        <p:txBody>
          <a:bodyPr/>
          <a:lstStyle/>
          <a:p>
            <a:r>
              <a:rPr lang="en-US" altLang="en-US"/>
              <a:t>Move Immediate to Register</a:t>
            </a:r>
          </a:p>
        </p:txBody>
      </p:sp>
      <p:sp>
        <p:nvSpPr>
          <p:cNvPr id="190467" name="Rectangle 3"/>
          <p:cNvSpPr>
            <a:spLocks noGrp="1" noChangeArrowheads="1"/>
          </p:cNvSpPr>
          <p:nvPr>
            <p:ph type="body" idx="1"/>
          </p:nvPr>
        </p:nvSpPr>
        <p:spPr/>
        <p:txBody>
          <a:bodyPr/>
          <a:lstStyle/>
          <a:p>
            <a:r>
              <a:rPr lang="en-US" altLang="en-US"/>
              <a:t>Op code, followed by immediate value</a:t>
            </a:r>
          </a:p>
          <a:p>
            <a:r>
              <a:rPr lang="en-US" altLang="en-US"/>
              <a:t>Example: move immediate to register</a:t>
            </a:r>
          </a:p>
          <a:p>
            <a:r>
              <a:rPr lang="en-US" altLang="en-US"/>
              <a:t>Encoding format:   B8+</a:t>
            </a:r>
            <a:r>
              <a:rPr lang="en-US" altLang="en-US" i="1"/>
              <a:t>rw dw</a:t>
            </a:r>
          </a:p>
          <a:p>
            <a:pPr lvl="1"/>
            <a:r>
              <a:rPr lang="en-US" altLang="en-US"/>
              <a:t>(B8 = opcode, +</a:t>
            </a:r>
            <a:r>
              <a:rPr lang="en-US" altLang="en-US" i="1"/>
              <a:t>rw</a:t>
            </a:r>
            <a:r>
              <a:rPr lang="en-US" altLang="en-US"/>
              <a:t> is a register number, </a:t>
            </a:r>
            <a:r>
              <a:rPr lang="en-US" altLang="en-US" i="1"/>
              <a:t>dw</a:t>
            </a:r>
            <a:r>
              <a:rPr lang="en-US" altLang="en-US"/>
              <a:t> is the immediate operand)</a:t>
            </a:r>
          </a:p>
          <a:p>
            <a:pPr lvl="1"/>
            <a:r>
              <a:rPr lang="en-US" altLang="en-US"/>
              <a:t>register number added to B8 to produce a new opcode</a:t>
            </a:r>
          </a:p>
        </p:txBody>
      </p:sp>
      <p:pic>
        <p:nvPicPr>
          <p:cNvPr id="190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733800"/>
            <a:ext cx="28670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7F0592FF-C582-42E5-93FB-CE73732A4D1F}" type="slidenum">
              <a:rPr lang="en-US" altLang="en-US"/>
              <a:pPr/>
              <a:t>72</a:t>
            </a:fld>
            <a:endParaRPr lang="en-US" altLang="en-US"/>
          </a:p>
        </p:txBody>
      </p:sp>
      <p:sp>
        <p:nvSpPr>
          <p:cNvPr id="191490" name="Rectangle 2"/>
          <p:cNvSpPr>
            <a:spLocks noGrp="1" noChangeArrowheads="1"/>
          </p:cNvSpPr>
          <p:nvPr>
            <p:ph type="title"/>
          </p:nvPr>
        </p:nvSpPr>
        <p:spPr/>
        <p:txBody>
          <a:bodyPr/>
          <a:lstStyle/>
          <a:p>
            <a:r>
              <a:rPr lang="en-US" altLang="en-US"/>
              <a:t>Register-Mode Instructions</a:t>
            </a:r>
          </a:p>
        </p:txBody>
      </p:sp>
      <p:sp>
        <p:nvSpPr>
          <p:cNvPr id="191491" name="Rectangle 3"/>
          <p:cNvSpPr>
            <a:spLocks noGrp="1" noChangeArrowheads="1"/>
          </p:cNvSpPr>
          <p:nvPr>
            <p:ph type="body" idx="1"/>
          </p:nvPr>
        </p:nvSpPr>
        <p:spPr/>
        <p:txBody>
          <a:bodyPr/>
          <a:lstStyle/>
          <a:p>
            <a:r>
              <a:rPr lang="en-US" altLang="en-US"/>
              <a:t>Mod R/M byte contains a 3-bit register number for each register operand</a:t>
            </a:r>
          </a:p>
          <a:p>
            <a:pPr lvl="1"/>
            <a:r>
              <a:rPr lang="en-US" altLang="en-US"/>
              <a:t>bit encodings for register numbers:</a:t>
            </a:r>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Example: MOV AX, BX</a:t>
            </a:r>
          </a:p>
        </p:txBody>
      </p:sp>
      <p:pic>
        <p:nvPicPr>
          <p:cNvPr id="191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90800"/>
            <a:ext cx="50482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953000"/>
            <a:ext cx="30384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4B6EBA88-5127-4698-8638-18F490655A8F}" type="slidenum">
              <a:rPr lang="en-US" altLang="en-US"/>
              <a:pPr/>
              <a:t>73</a:t>
            </a:fld>
            <a:endParaRPr lang="en-US" altLang="en-US"/>
          </a:p>
        </p:txBody>
      </p:sp>
      <p:sp>
        <p:nvSpPr>
          <p:cNvPr id="192514" name="Rectangle 2"/>
          <p:cNvSpPr>
            <a:spLocks noGrp="1" noChangeArrowheads="1"/>
          </p:cNvSpPr>
          <p:nvPr>
            <p:ph type="title"/>
          </p:nvPr>
        </p:nvSpPr>
        <p:spPr/>
        <p:txBody>
          <a:bodyPr/>
          <a:lstStyle/>
          <a:p>
            <a:r>
              <a:rPr lang="en-US" altLang="en-US"/>
              <a:t>x86 Operand Size Prefix</a:t>
            </a:r>
          </a:p>
        </p:txBody>
      </p:sp>
      <p:sp>
        <p:nvSpPr>
          <p:cNvPr id="192515" name="Rectangle 3"/>
          <p:cNvSpPr>
            <a:spLocks noGrp="1" noChangeArrowheads="1"/>
          </p:cNvSpPr>
          <p:nvPr>
            <p:ph type="body" idx="1"/>
          </p:nvPr>
        </p:nvSpPr>
        <p:spPr>
          <a:xfrm>
            <a:off x="685800" y="1371600"/>
            <a:ext cx="7772400" cy="3962400"/>
          </a:xfrm>
        </p:spPr>
        <p:txBody>
          <a:bodyPr/>
          <a:lstStyle/>
          <a:p>
            <a:r>
              <a:rPr lang="en-US" altLang="en-US"/>
              <a:t>Overrides default segment attribute (16-bit or 32-bit)</a:t>
            </a:r>
          </a:p>
          <a:p>
            <a:r>
              <a:rPr lang="en-US" altLang="en-US"/>
              <a:t>Special value recognized by processor: 66h</a:t>
            </a:r>
          </a:p>
          <a:p>
            <a:r>
              <a:rPr lang="en-US" altLang="en-US"/>
              <a:t>Intel ran out of opcodes for x86 processors</a:t>
            </a:r>
          </a:p>
          <a:p>
            <a:pPr lvl="1"/>
            <a:r>
              <a:rPr lang="en-US" altLang="en-US"/>
              <a:t>needed backward compatibility with 8086</a:t>
            </a:r>
          </a:p>
          <a:p>
            <a:r>
              <a:rPr lang="en-US" altLang="en-US"/>
              <a:t>On x86 system, prefix byte used when 16-bit operands are used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2B70FCD0-36F9-4247-AC4A-9729A57DD525}" type="slidenum">
              <a:rPr lang="en-US" altLang="en-US"/>
              <a:pPr/>
              <a:t>74</a:t>
            </a:fld>
            <a:endParaRPr lang="en-US" altLang="en-US"/>
          </a:p>
        </p:txBody>
      </p:sp>
      <p:sp>
        <p:nvSpPr>
          <p:cNvPr id="197634" name="Rectangle 2"/>
          <p:cNvSpPr>
            <a:spLocks noGrp="1" noChangeArrowheads="1"/>
          </p:cNvSpPr>
          <p:nvPr>
            <p:ph type="title"/>
          </p:nvPr>
        </p:nvSpPr>
        <p:spPr/>
        <p:txBody>
          <a:bodyPr/>
          <a:lstStyle/>
          <a:p>
            <a:r>
              <a:rPr lang="en-US" altLang="en-US"/>
              <a:t>x86 Operand Size Prefix</a:t>
            </a:r>
          </a:p>
        </p:txBody>
      </p:sp>
      <p:sp>
        <p:nvSpPr>
          <p:cNvPr id="197635" name="Rectangle 3"/>
          <p:cNvSpPr>
            <a:spLocks noGrp="1" noChangeArrowheads="1"/>
          </p:cNvSpPr>
          <p:nvPr>
            <p:ph type="body" idx="1"/>
          </p:nvPr>
        </p:nvSpPr>
        <p:spPr/>
        <p:txBody>
          <a:bodyPr/>
          <a:lstStyle/>
          <a:p>
            <a:r>
              <a:rPr lang="en-US" altLang="en-US"/>
              <a:t>Sample encoding for 16-bit target:</a:t>
            </a:r>
          </a:p>
          <a:p>
            <a:endParaRPr lang="en-US" altLang="en-US"/>
          </a:p>
          <a:p>
            <a:endParaRPr lang="en-US" altLang="en-US"/>
          </a:p>
          <a:p>
            <a:endParaRPr lang="en-US" altLang="en-US"/>
          </a:p>
          <a:p>
            <a:endParaRPr lang="en-US" altLang="en-US"/>
          </a:p>
          <a:p>
            <a:r>
              <a:rPr lang="en-US" altLang="en-US"/>
              <a:t>Encoding for 32-bit target:</a:t>
            </a:r>
          </a:p>
        </p:txBody>
      </p:sp>
      <p:pic>
        <p:nvPicPr>
          <p:cNvPr id="197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42481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886200"/>
            <a:ext cx="43815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638" name="Line 6"/>
          <p:cNvSpPr>
            <a:spLocks noChangeShapeType="1"/>
          </p:cNvSpPr>
          <p:nvPr/>
        </p:nvSpPr>
        <p:spPr bwMode="auto">
          <a:xfrm flipH="1">
            <a:off x="5486400" y="4572000"/>
            <a:ext cx="9906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197639" name="Text Box 7"/>
          <p:cNvSpPr txBox="1">
            <a:spLocks noChangeArrowheads="1"/>
          </p:cNvSpPr>
          <p:nvPr/>
        </p:nvSpPr>
        <p:spPr bwMode="auto">
          <a:xfrm>
            <a:off x="6553200" y="4191000"/>
            <a:ext cx="1676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300"/>
              <a:t>overrides default operand size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5934F2F8-D732-4E4C-A254-8D89FBA73886}" type="slidenum">
              <a:rPr lang="en-US" altLang="en-US"/>
              <a:pPr/>
              <a:t>75</a:t>
            </a:fld>
            <a:endParaRPr lang="en-US" altLang="en-US"/>
          </a:p>
        </p:txBody>
      </p:sp>
      <p:sp>
        <p:nvSpPr>
          <p:cNvPr id="193538" name="Rectangle 2"/>
          <p:cNvSpPr>
            <a:spLocks noGrp="1" noChangeArrowheads="1"/>
          </p:cNvSpPr>
          <p:nvPr>
            <p:ph type="title"/>
          </p:nvPr>
        </p:nvSpPr>
        <p:spPr/>
        <p:txBody>
          <a:bodyPr/>
          <a:lstStyle/>
          <a:p>
            <a:r>
              <a:rPr lang="en-US" altLang="en-US"/>
              <a:t>Memory-Mode Instructions</a:t>
            </a:r>
          </a:p>
        </p:txBody>
      </p:sp>
      <p:sp>
        <p:nvSpPr>
          <p:cNvPr id="193539" name="Rectangle 3"/>
          <p:cNvSpPr>
            <a:spLocks noGrp="1" noChangeArrowheads="1"/>
          </p:cNvSpPr>
          <p:nvPr>
            <p:ph type="body" idx="1"/>
          </p:nvPr>
        </p:nvSpPr>
        <p:spPr/>
        <p:txBody>
          <a:bodyPr/>
          <a:lstStyle/>
          <a:p>
            <a:r>
              <a:rPr lang="en-US" altLang="en-US"/>
              <a:t>Wide variety of operand types (addressing modes)</a:t>
            </a:r>
          </a:p>
          <a:p>
            <a:r>
              <a:rPr lang="en-US" altLang="en-US"/>
              <a:t>256 combinations of operands possible</a:t>
            </a:r>
          </a:p>
          <a:p>
            <a:pPr lvl="1"/>
            <a:r>
              <a:rPr lang="en-US" altLang="en-US"/>
              <a:t>determined by Mod R/M byte</a:t>
            </a:r>
          </a:p>
          <a:p>
            <a:r>
              <a:rPr lang="en-US" altLang="en-US"/>
              <a:t>Mod R/M encoding:</a:t>
            </a:r>
          </a:p>
          <a:p>
            <a:pPr lvl="1"/>
            <a:r>
              <a:rPr lang="en-US" altLang="en-US"/>
              <a:t>mod = addressing mode</a:t>
            </a:r>
          </a:p>
          <a:p>
            <a:pPr lvl="1"/>
            <a:r>
              <a:rPr lang="en-US" altLang="en-US"/>
              <a:t>reg = register number</a:t>
            </a:r>
          </a:p>
          <a:p>
            <a:pPr lvl="1"/>
            <a:r>
              <a:rPr lang="en-US" altLang="en-US"/>
              <a:t>r/m = register or memory indicator</a:t>
            </a:r>
          </a:p>
          <a:p>
            <a:pPr>
              <a:buFontTx/>
              <a:buNone/>
            </a:pPr>
            <a:r>
              <a:rPr lang="en-US" altLang="en-US"/>
              <a:t>		</a:t>
            </a:r>
          </a:p>
          <a:p>
            <a:endParaRPr lang="en-US" altLang="en-US"/>
          </a:p>
        </p:txBody>
      </p:sp>
      <p:pic>
        <p:nvPicPr>
          <p:cNvPr id="193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19600"/>
            <a:ext cx="30289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CE1F598C-E1E6-4FD6-A247-285D8999F9C7}" type="slidenum">
              <a:rPr lang="en-US" altLang="en-US"/>
              <a:pPr/>
              <a:t>76</a:t>
            </a:fld>
            <a:endParaRPr lang="en-US" altLang="en-US"/>
          </a:p>
        </p:txBody>
      </p:sp>
      <p:sp>
        <p:nvSpPr>
          <p:cNvPr id="198658" name="Rectangle 2"/>
          <p:cNvSpPr>
            <a:spLocks noGrp="1" noChangeArrowheads="1"/>
          </p:cNvSpPr>
          <p:nvPr>
            <p:ph type="title"/>
          </p:nvPr>
        </p:nvSpPr>
        <p:spPr/>
        <p:txBody>
          <a:bodyPr/>
          <a:lstStyle/>
          <a:p>
            <a:r>
              <a:rPr lang="en-US" altLang="en-US"/>
              <a:t>MOV Instruction Examples</a:t>
            </a:r>
          </a:p>
        </p:txBody>
      </p:sp>
      <p:sp>
        <p:nvSpPr>
          <p:cNvPr id="198659" name="Rectangle 3"/>
          <p:cNvSpPr>
            <a:spLocks noGrp="1" noChangeArrowheads="1"/>
          </p:cNvSpPr>
          <p:nvPr>
            <p:ph type="body" idx="1"/>
          </p:nvPr>
        </p:nvSpPr>
        <p:spPr/>
        <p:txBody>
          <a:bodyPr/>
          <a:lstStyle/>
          <a:p>
            <a:r>
              <a:rPr lang="en-US" altLang="en-US"/>
              <a:t>Selected formats for 8-bit and 16-bit MOV instructions:</a:t>
            </a:r>
          </a:p>
        </p:txBody>
      </p:sp>
      <p:pic>
        <p:nvPicPr>
          <p:cNvPr id="198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64198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61BE783-4BAB-4E82-8362-4DE8723C8B4C}" type="slidenum">
              <a:rPr lang="en-US" altLang="en-US"/>
              <a:pPr/>
              <a:t>77</a:t>
            </a:fld>
            <a:endParaRPr lang="en-US" altLang="en-US"/>
          </a:p>
        </p:txBody>
      </p:sp>
      <p:sp>
        <p:nvSpPr>
          <p:cNvPr id="194562" name="Rectangle 2"/>
          <p:cNvSpPr>
            <a:spLocks noGrp="1" noChangeArrowheads="1"/>
          </p:cNvSpPr>
          <p:nvPr>
            <p:ph type="title"/>
          </p:nvPr>
        </p:nvSpPr>
        <p:spPr/>
        <p:txBody>
          <a:bodyPr/>
          <a:lstStyle/>
          <a:p>
            <a:r>
              <a:rPr lang="en-US" altLang="en-US"/>
              <a:t>Sample MOV Instructions</a:t>
            </a:r>
          </a:p>
        </p:txBody>
      </p:sp>
      <p:pic>
        <p:nvPicPr>
          <p:cNvPr id="194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65532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65" name="Text Box 5"/>
          <p:cNvSpPr txBox="1">
            <a:spLocks noChangeArrowheads="1"/>
          </p:cNvSpPr>
          <p:nvPr/>
        </p:nvSpPr>
        <p:spPr bwMode="auto">
          <a:xfrm>
            <a:off x="1143000" y="1524000"/>
            <a:ext cx="6781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Assume that </a:t>
            </a:r>
            <a:r>
              <a:rPr lang="en-US" altLang="en-US" b="1">
                <a:latin typeface="Courier New" pitchFamily="49" charset="0"/>
              </a:rPr>
              <a:t>myWord</a:t>
            </a:r>
            <a:r>
              <a:rPr lang="en-US" altLang="en-US"/>
              <a:t> is located at offset 0102h.</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097ADE91-10B7-47DB-8D0D-2D774D650775}" type="slidenum">
              <a:rPr lang="en-US" altLang="en-US"/>
              <a:pPr/>
              <a:t>78</a:t>
            </a:fld>
            <a:endParaRPr lang="en-US" altLang="en-US"/>
          </a:p>
        </p:txBody>
      </p:sp>
      <p:sp>
        <p:nvSpPr>
          <p:cNvPr id="200706" name="Rectangle 2"/>
          <p:cNvSpPr>
            <a:spLocks noGrp="1" noChangeArrowheads="1"/>
          </p:cNvSpPr>
          <p:nvPr>
            <p:ph type="title"/>
          </p:nvPr>
        </p:nvSpPr>
        <p:spPr/>
        <p:txBody>
          <a:bodyPr/>
          <a:lstStyle/>
          <a:p>
            <a:r>
              <a:rPr lang="en-US" altLang="en-US"/>
              <a:t>Summary</a:t>
            </a:r>
          </a:p>
        </p:txBody>
      </p:sp>
      <p:sp>
        <p:nvSpPr>
          <p:cNvPr id="200707" name="Rectangle 3"/>
          <p:cNvSpPr>
            <a:spLocks noGrp="1" noChangeArrowheads="1"/>
          </p:cNvSpPr>
          <p:nvPr>
            <p:ph type="body" idx="1"/>
          </p:nvPr>
        </p:nvSpPr>
        <p:spPr/>
        <p:txBody>
          <a:bodyPr/>
          <a:lstStyle/>
          <a:p>
            <a:r>
              <a:rPr lang="en-US" altLang="en-US"/>
              <a:t>Binary floating point number contains a sign, significand, and exponent</a:t>
            </a:r>
          </a:p>
          <a:p>
            <a:pPr lvl="1"/>
            <a:r>
              <a:rPr lang="en-US" altLang="en-US"/>
              <a:t>single precision, double precision, extended precision</a:t>
            </a:r>
          </a:p>
          <a:p>
            <a:r>
              <a:rPr lang="en-US" altLang="en-US"/>
              <a:t>Not all significands between 0 and 1 can be represented correctly</a:t>
            </a:r>
          </a:p>
          <a:p>
            <a:pPr lvl="1"/>
            <a:r>
              <a:rPr lang="en-US" altLang="en-US"/>
              <a:t>example: 0.2 creates a repeating bit sequence</a:t>
            </a:r>
          </a:p>
          <a:p>
            <a:r>
              <a:rPr lang="en-US" altLang="en-US"/>
              <a:t>Special types</a:t>
            </a:r>
          </a:p>
          <a:p>
            <a:pPr lvl="1"/>
            <a:r>
              <a:rPr lang="en-US" altLang="en-US"/>
              <a:t>Normalized finite numbers</a:t>
            </a:r>
          </a:p>
          <a:p>
            <a:pPr lvl="1"/>
            <a:r>
              <a:rPr lang="en-US" altLang="en-US"/>
              <a:t>Positive and negative infinity</a:t>
            </a:r>
          </a:p>
          <a:p>
            <a:pPr lvl="1"/>
            <a:r>
              <a:rPr lang="en-US" altLang="en-US"/>
              <a:t>NaN	(not a number)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10ED7E98-5B19-4C1C-A442-778D19E3BCA2}" type="slidenum">
              <a:rPr lang="en-US" altLang="en-US"/>
              <a:pPr/>
              <a:t>79</a:t>
            </a:fld>
            <a:endParaRPr lang="en-US" altLang="en-US"/>
          </a:p>
        </p:txBody>
      </p:sp>
      <p:sp>
        <p:nvSpPr>
          <p:cNvPr id="201730" name="Rectangle 2"/>
          <p:cNvSpPr>
            <a:spLocks noGrp="1" noChangeArrowheads="1"/>
          </p:cNvSpPr>
          <p:nvPr>
            <p:ph type="title"/>
          </p:nvPr>
        </p:nvSpPr>
        <p:spPr/>
        <p:txBody>
          <a:bodyPr/>
          <a:lstStyle/>
          <a:p>
            <a:r>
              <a:rPr lang="en-US" altLang="en-US"/>
              <a:t>Summary</a:t>
            </a:r>
            <a:r>
              <a:rPr lang="en-US" altLang="en-US" sz="2400"/>
              <a:t> - 2</a:t>
            </a:r>
          </a:p>
        </p:txBody>
      </p:sp>
      <p:sp>
        <p:nvSpPr>
          <p:cNvPr id="201731" name="Rectangle 3"/>
          <p:cNvSpPr>
            <a:spLocks noGrp="1" noChangeArrowheads="1"/>
          </p:cNvSpPr>
          <p:nvPr>
            <p:ph type="body" idx="1"/>
          </p:nvPr>
        </p:nvSpPr>
        <p:spPr/>
        <p:txBody>
          <a:bodyPr/>
          <a:lstStyle/>
          <a:p>
            <a:r>
              <a:rPr lang="en-US" altLang="en-US"/>
              <a:t>Floating Point Unit (FPU) operates in parallel with CPU</a:t>
            </a:r>
          </a:p>
          <a:p>
            <a:pPr lvl="1"/>
            <a:r>
              <a:rPr lang="en-US" altLang="en-US"/>
              <a:t>register stack: top is ST(0)</a:t>
            </a:r>
          </a:p>
          <a:p>
            <a:pPr lvl="1"/>
            <a:r>
              <a:rPr lang="en-US" altLang="en-US"/>
              <a:t>arithmetic with floating point operands</a:t>
            </a:r>
          </a:p>
          <a:p>
            <a:pPr lvl="1"/>
            <a:r>
              <a:rPr lang="en-US" altLang="en-US"/>
              <a:t>conversion of integer operands</a:t>
            </a:r>
          </a:p>
          <a:p>
            <a:pPr lvl="1"/>
            <a:r>
              <a:rPr lang="en-US" altLang="en-US"/>
              <a:t>floating point conversions</a:t>
            </a:r>
          </a:p>
          <a:p>
            <a:pPr lvl="1"/>
            <a:r>
              <a:rPr lang="en-US" altLang="en-US"/>
              <a:t>intrinsic mathematical functions</a:t>
            </a:r>
          </a:p>
          <a:p>
            <a:r>
              <a:rPr lang="en-US" altLang="en-US"/>
              <a:t>x86 Instruction set</a:t>
            </a:r>
          </a:p>
          <a:p>
            <a:pPr lvl="1"/>
            <a:r>
              <a:rPr lang="en-US" altLang="en-US"/>
              <a:t>complex instruction set, evolved over time</a:t>
            </a:r>
          </a:p>
          <a:p>
            <a:pPr lvl="1"/>
            <a:r>
              <a:rPr lang="en-US" altLang="en-US"/>
              <a:t>backward compatibility with older processors</a:t>
            </a:r>
          </a:p>
          <a:p>
            <a:pPr lvl="1"/>
            <a:r>
              <a:rPr lang="en-US" altLang="en-US"/>
              <a:t>encoding and decoding of instructions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52693D9B-6A48-4BA1-A96A-F9E93009EA68}" type="slidenum">
              <a:rPr lang="en-US" altLang="en-US"/>
              <a:pPr/>
              <a:t>8</a:t>
            </a:fld>
            <a:endParaRPr lang="en-US" altLang="en-US"/>
          </a:p>
        </p:txBody>
      </p:sp>
      <p:sp>
        <p:nvSpPr>
          <p:cNvPr id="150530" name="Rectangle 2"/>
          <p:cNvSpPr>
            <a:spLocks noGrp="1" noChangeArrowheads="1"/>
          </p:cNvSpPr>
          <p:nvPr>
            <p:ph type="title"/>
          </p:nvPr>
        </p:nvSpPr>
        <p:spPr/>
        <p:txBody>
          <a:bodyPr/>
          <a:lstStyle/>
          <a:p>
            <a:r>
              <a:rPr lang="en-US" altLang="en-US" sz="2800"/>
              <a:t>Normalizing Binary Floating-Point Numbers</a:t>
            </a:r>
          </a:p>
        </p:txBody>
      </p:sp>
      <p:sp>
        <p:nvSpPr>
          <p:cNvPr id="150531" name="Rectangle 3"/>
          <p:cNvSpPr>
            <a:spLocks noGrp="1" noChangeArrowheads="1"/>
          </p:cNvSpPr>
          <p:nvPr>
            <p:ph type="body" idx="1"/>
          </p:nvPr>
        </p:nvSpPr>
        <p:spPr>
          <a:xfrm>
            <a:off x="152400" y="838200"/>
            <a:ext cx="8839200" cy="5486400"/>
          </a:xfrm>
        </p:spPr>
        <p:txBody>
          <a:bodyPr/>
          <a:lstStyle/>
          <a:p>
            <a:r>
              <a:rPr lang="en-US" altLang="en-US" dirty="0" smtClean="0"/>
              <a:t>Mantissa </a:t>
            </a:r>
            <a:r>
              <a:rPr lang="en-US" altLang="en-US" dirty="0" smtClean="0">
                <a:solidFill>
                  <a:srgbClr val="FFC000"/>
                </a:solidFill>
              </a:rPr>
              <a:t>m</a:t>
            </a:r>
            <a:r>
              <a:rPr lang="en-US" altLang="en-US" dirty="0" smtClean="0"/>
              <a:t> </a:t>
            </a:r>
            <a:r>
              <a:rPr lang="en-US" altLang="en-US" dirty="0"/>
              <a:t>is normalized when a single 1 appears to the left of the binary </a:t>
            </a:r>
            <a:r>
              <a:rPr lang="en-US" altLang="en-US" dirty="0" smtClean="0"/>
              <a:t>point</a:t>
            </a:r>
            <a:endParaRPr lang="en-US" altLang="en-US" dirty="0" smtClean="0">
              <a:solidFill>
                <a:srgbClr val="FFC000"/>
              </a:solidFill>
            </a:endParaRPr>
          </a:p>
          <a:p>
            <a:r>
              <a:rPr lang="en-US" altLang="en-US" dirty="0" err="1" smtClean="0"/>
              <a:t>Unnormalized</a:t>
            </a:r>
            <a:r>
              <a:rPr lang="en-US" altLang="en-US" dirty="0" smtClean="0"/>
              <a:t>: shift binary point until exponent is zero</a:t>
            </a:r>
          </a:p>
          <a:p>
            <a:r>
              <a:rPr lang="en-US" altLang="en-US" dirty="0" smtClean="0"/>
              <a:t>Examples</a:t>
            </a:r>
          </a:p>
          <a:p>
            <a:endParaRPr lang="en-US" altLang="en-US" dirty="0"/>
          </a:p>
          <a:p>
            <a:endParaRPr lang="en-US" altLang="en-US" dirty="0" smtClean="0"/>
          </a:p>
          <a:p>
            <a:endParaRPr lang="en-US" altLang="en-US" dirty="0"/>
          </a:p>
          <a:p>
            <a:r>
              <a:rPr lang="en-US" altLang="en-US" dirty="0" smtClean="0">
                <a:solidFill>
                  <a:srgbClr val="FFC000"/>
                </a:solidFill>
              </a:rPr>
              <a:t>Hence we can write N in terms of fraction f, 0 ≤ f &lt; 1</a:t>
            </a:r>
          </a:p>
          <a:p>
            <a:endParaRPr lang="en-US" altLang="en-US" dirty="0">
              <a:solidFill>
                <a:srgbClr val="FFC000"/>
              </a:solidFill>
            </a:endParaRPr>
          </a:p>
          <a:p>
            <a:endParaRPr lang="en-US" altLang="en-US" dirty="0" smtClean="0">
              <a:solidFill>
                <a:srgbClr val="FFC000"/>
              </a:solidFill>
            </a:endParaRPr>
          </a:p>
          <a:p>
            <a:endParaRPr lang="en-US" altLang="en-US" dirty="0" smtClean="0">
              <a:solidFill>
                <a:srgbClr val="FFC000"/>
              </a:solidFill>
            </a:endParaRPr>
          </a:p>
          <a:p>
            <a:pPr>
              <a:buFont typeface="Wingdings" pitchFamily="2" charset="2"/>
              <a:buChar char="§"/>
            </a:pPr>
            <a:r>
              <a:rPr kumimoji="1" lang="en-US" altLang="en-US" b="1" dirty="0" smtClean="0">
                <a:solidFill>
                  <a:schemeClr val="folHlink"/>
                </a:solidFill>
              </a:rPr>
              <a:t>The </a:t>
            </a:r>
            <a:r>
              <a:rPr kumimoji="1" lang="en-US" altLang="en-US" b="1" dirty="0">
                <a:solidFill>
                  <a:schemeClr val="folHlink"/>
                </a:solidFill>
              </a:rPr>
              <a:t>value 1 in 1+f (= 1.f) is NOT stored: it is implied</a:t>
            </a:r>
            <a:r>
              <a:rPr kumimoji="1" lang="en-US" altLang="en-US" b="1" dirty="0" smtClean="0">
                <a:solidFill>
                  <a:schemeClr val="folHlink"/>
                </a:solidFill>
              </a:rPr>
              <a:t>!</a:t>
            </a:r>
            <a:endParaRPr kumimoji="1" lang="en-US" altLang="en-US" b="1" dirty="0">
              <a:solidFill>
                <a:schemeClr val="folHlink"/>
              </a:solidFill>
            </a:endParaRPr>
          </a:p>
        </p:txBody>
      </p:sp>
      <p:pic>
        <p:nvPicPr>
          <p:cNvPr id="150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2705100"/>
            <a:ext cx="37528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757196792"/>
              </p:ext>
            </p:extLst>
          </p:nvPr>
        </p:nvGraphicFramePr>
        <p:xfrm>
          <a:off x="2590800" y="4648200"/>
          <a:ext cx="3886200" cy="628650"/>
        </p:xfrm>
        <a:graphic>
          <a:graphicData uri="http://schemas.openxmlformats.org/presentationml/2006/ole">
            <mc:AlternateContent xmlns:mc="http://schemas.openxmlformats.org/markup-compatibility/2006">
              <mc:Choice xmlns:v="urn:schemas-microsoft-com:vml" Requires="v">
                <p:oleObj spid="_x0000_s204896" name="Equation" r:id="rId4" imgW="1409400" imgH="228600" progId="Equation.3">
                  <p:embed/>
                </p:oleObj>
              </mc:Choice>
              <mc:Fallback>
                <p:oleObj name="Equation" r:id="rId4" imgW="1409400" imgH="228600" progId="Equation.3">
                  <p:embed/>
                  <p:pic>
                    <p:nvPicPr>
                      <p:cNvPr id="0" name="Object 5"/>
                      <p:cNvPicPr>
                        <a:picLocks noChangeAspect="1" noChangeArrowheads="1"/>
                      </p:cNvPicPr>
                      <p:nvPr/>
                    </p:nvPicPr>
                    <p:blipFill>
                      <a:blip r:embed="rId5"/>
                      <a:srcRect/>
                      <a:stretch>
                        <a:fillRect/>
                      </a:stretch>
                    </p:blipFill>
                    <p:spPr bwMode="auto">
                      <a:xfrm>
                        <a:off x="2590800" y="4648200"/>
                        <a:ext cx="3886200" cy="628650"/>
                      </a:xfrm>
                      <a:prstGeom prst="rect">
                        <a:avLst/>
                      </a:prstGeom>
                      <a:solidFill>
                        <a:schemeClr val="accent1"/>
                      </a:solidFill>
                      <a:ln>
                        <a:noFill/>
                      </a:ln>
                      <a:effec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810A6BBF-B2FE-4E57-80B1-893470C8187E}" type="slidenum">
              <a:rPr lang="en-US" altLang="en-US"/>
              <a:pPr/>
              <a:t>80</a:t>
            </a:fld>
            <a:endParaRPr lang="en-US" altLang="en-US"/>
          </a:p>
        </p:txBody>
      </p:sp>
      <p:sp>
        <p:nvSpPr>
          <p:cNvPr id="77826" name="Rectangle 2"/>
          <p:cNvSpPr>
            <a:spLocks noGrp="1" noChangeArrowheads="1"/>
          </p:cNvSpPr>
          <p:nvPr>
            <p:ph type="title"/>
          </p:nvPr>
        </p:nvSpPr>
        <p:spPr>
          <a:xfrm>
            <a:off x="609600" y="2057400"/>
            <a:ext cx="7772400" cy="533400"/>
          </a:xfrm>
        </p:spPr>
        <p:txBody>
          <a:bodyPr/>
          <a:lstStyle/>
          <a:p>
            <a:r>
              <a:rPr lang="en-US" altLang="en-US"/>
              <a:t>The End</a:t>
            </a:r>
          </a:p>
        </p:txBody>
      </p:sp>
      <p:graphicFrame>
        <p:nvGraphicFramePr>
          <p:cNvPr id="77827" name="Object 3"/>
          <p:cNvGraphicFramePr>
            <a:graphicFrameLocks noChangeAspect="1"/>
          </p:cNvGraphicFramePr>
          <p:nvPr/>
        </p:nvGraphicFramePr>
        <p:xfrm>
          <a:off x="3886200" y="2895600"/>
          <a:ext cx="1295400" cy="688975"/>
        </p:xfrm>
        <a:graphic>
          <a:graphicData uri="http://schemas.openxmlformats.org/presentationml/2006/ole">
            <mc:AlternateContent xmlns:mc="http://schemas.openxmlformats.org/markup-compatibility/2006">
              <mc:Choice xmlns:v="urn:schemas-microsoft-com:vml" Requires="v">
                <p:oleObj spid="_x0000_s77929" name="Clip" r:id="rId3" imgW="4090320" imgH="2177640" progId="MS_ClipArt_Gallery.2">
                  <p:embed/>
                </p:oleObj>
              </mc:Choice>
              <mc:Fallback>
                <p:oleObj name="Clip" r:id="rId3" imgW="4090320" imgH="217764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895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fld id="{1BE2B7EA-33CC-4126-883F-883CEAD69158}" type="slidenum">
              <a:rPr lang="en-US" altLang="en-US" sz="1400">
                <a:solidFill>
                  <a:srgbClr val="FF9966"/>
                </a:solidFill>
              </a:rPr>
              <a:pPr/>
              <a:t>9</a:t>
            </a:fld>
            <a:endParaRPr lang="en-US" altLang="en-US" sz="1400">
              <a:solidFill>
                <a:srgbClr val="FF9966"/>
              </a:solidFill>
            </a:endParaRPr>
          </a:p>
        </p:txBody>
      </p:sp>
      <p:sp>
        <p:nvSpPr>
          <p:cNvPr id="76802" name="Rectangle 2"/>
          <p:cNvSpPr>
            <a:spLocks noGrp="1" noChangeArrowheads="1"/>
          </p:cNvSpPr>
          <p:nvPr>
            <p:ph type="title"/>
          </p:nvPr>
        </p:nvSpPr>
        <p:spPr/>
        <p:txBody>
          <a:bodyPr/>
          <a:lstStyle/>
          <a:p>
            <a:pPr>
              <a:defRPr/>
            </a:pPr>
            <a:r>
              <a:rPr lang="en-US" dirty="0" smtClean="0"/>
              <a:t>Representation for the Fraction</a:t>
            </a:r>
          </a:p>
        </p:txBody>
      </p:sp>
      <p:sp>
        <p:nvSpPr>
          <p:cNvPr id="4103" name="Rectangle 3"/>
          <p:cNvSpPr>
            <a:spLocks noGrp="1" noChangeArrowheads="1"/>
          </p:cNvSpPr>
          <p:nvPr>
            <p:ph type="body" idx="1"/>
          </p:nvPr>
        </p:nvSpPr>
        <p:spPr>
          <a:xfrm>
            <a:off x="1028700" y="1219200"/>
            <a:ext cx="7886700" cy="457200"/>
          </a:xfrm>
        </p:spPr>
        <p:txBody>
          <a:bodyPr/>
          <a:lstStyle/>
          <a:p>
            <a:r>
              <a:rPr lang="en-US" altLang="en-US" sz="2000" dirty="0" smtClean="0"/>
              <a:t>In base 2, any fraction f &lt; 1 can be written as:</a:t>
            </a:r>
          </a:p>
        </p:txBody>
      </p:sp>
      <p:sp>
        <p:nvSpPr>
          <p:cNvPr id="4104" name="Rectangle 4"/>
          <p:cNvSpPr>
            <a:spLocks noChangeArrowheads="1"/>
          </p:cNvSpPr>
          <p:nvPr/>
        </p:nvSpPr>
        <p:spPr bwMode="auto">
          <a:xfrm>
            <a:off x="152400" y="3657600"/>
            <a:ext cx="8839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spcBef>
                <a:spcPct val="20000"/>
              </a:spcBef>
              <a:buClr>
                <a:srgbClr val="009999"/>
              </a:buClr>
              <a:buFont typeface="Wingdings" pitchFamily="2" charset="2"/>
              <a:buChar char="§"/>
            </a:pPr>
            <a:r>
              <a:rPr kumimoji="1" lang="en-US" altLang="en-US" b="1" dirty="0" smtClean="0">
                <a:solidFill>
                  <a:srgbClr val="009999"/>
                </a:solidFill>
              </a:rPr>
              <a:t>The algorithm to find each bit of a fraction f (ex: f = .6):</a:t>
            </a:r>
          </a:p>
          <a:p>
            <a:pPr eaLnBrk="0" hangingPunct="0">
              <a:spcBef>
                <a:spcPct val="20000"/>
              </a:spcBef>
              <a:buClr>
                <a:srgbClr val="009999"/>
              </a:buClr>
              <a:buFont typeface="Wingdings" pitchFamily="2" charset="2"/>
              <a:buChar char="§"/>
            </a:pPr>
            <a:endParaRPr kumimoji="1" lang="en-US" altLang="en-US" b="1" dirty="0" smtClean="0">
              <a:solidFill>
                <a:srgbClr val="009999"/>
              </a:solidFill>
            </a:endParaRPr>
          </a:p>
          <a:p>
            <a:pPr lvl="1" eaLnBrk="0" hangingPunct="0">
              <a:spcBef>
                <a:spcPct val="20000"/>
              </a:spcBef>
              <a:buClr>
                <a:srgbClr val="009999"/>
              </a:buClr>
              <a:buFont typeface="Wingdings" pitchFamily="2" charset="2"/>
              <a:buChar char="§"/>
            </a:pPr>
            <a:r>
              <a:rPr kumimoji="1" lang="en-US" altLang="en-US" b="1" dirty="0" smtClean="0">
                <a:solidFill>
                  <a:srgbClr val="336699"/>
                </a:solidFill>
              </a:rPr>
              <a:t>The </a:t>
            </a:r>
            <a:r>
              <a:rPr kumimoji="1" lang="en-US" altLang="en-US" b="1" dirty="0" err="1" smtClean="0">
                <a:solidFill>
                  <a:srgbClr val="336699"/>
                </a:solidFill>
              </a:rPr>
              <a:t>msb</a:t>
            </a:r>
            <a:r>
              <a:rPr kumimoji="1" lang="en-US" altLang="en-US" b="1" dirty="0" smtClean="0">
                <a:solidFill>
                  <a:srgbClr val="336699"/>
                </a:solidFill>
              </a:rPr>
              <a:t> of the fraction is 1 </a:t>
            </a:r>
            <a:r>
              <a:rPr kumimoji="1" lang="en-US" altLang="en-US" b="1" dirty="0" err="1" smtClean="0">
                <a:solidFill>
                  <a:srgbClr val="336699"/>
                </a:solidFill>
              </a:rPr>
              <a:t>iff</a:t>
            </a:r>
            <a:r>
              <a:rPr kumimoji="1" lang="en-US" altLang="en-US" b="1" dirty="0" smtClean="0">
                <a:solidFill>
                  <a:srgbClr val="336699"/>
                </a:solidFill>
              </a:rPr>
              <a:t> f &gt;= ½. Hence the         </a:t>
            </a:r>
            <a:r>
              <a:rPr kumimoji="1" lang="en-US" altLang="en-US" b="1" dirty="0" err="1" smtClean="0">
                <a:solidFill>
                  <a:srgbClr val="336699"/>
                </a:solidFill>
              </a:rPr>
              <a:t>msb</a:t>
            </a:r>
            <a:r>
              <a:rPr kumimoji="1" lang="en-US" altLang="en-US" b="1" dirty="0" smtClean="0">
                <a:solidFill>
                  <a:srgbClr val="336699"/>
                </a:solidFill>
              </a:rPr>
              <a:t> = 1 </a:t>
            </a:r>
            <a:r>
              <a:rPr kumimoji="1" lang="en-US" altLang="en-US" b="1" dirty="0" err="1" smtClean="0">
                <a:solidFill>
                  <a:srgbClr val="336699"/>
                </a:solidFill>
              </a:rPr>
              <a:t>iff</a:t>
            </a:r>
            <a:r>
              <a:rPr kumimoji="1" lang="en-US" altLang="en-US" b="1" dirty="0" smtClean="0">
                <a:solidFill>
                  <a:srgbClr val="336699"/>
                </a:solidFill>
              </a:rPr>
              <a:t> 2f &gt;= 1.</a:t>
            </a:r>
          </a:p>
          <a:p>
            <a:pPr lvl="1" eaLnBrk="0" hangingPunct="0">
              <a:spcBef>
                <a:spcPct val="20000"/>
              </a:spcBef>
              <a:buClr>
                <a:srgbClr val="009999"/>
              </a:buClr>
              <a:buFont typeface="Wingdings" pitchFamily="2" charset="2"/>
              <a:buChar char="§"/>
            </a:pPr>
            <a:r>
              <a:rPr kumimoji="1" lang="en-US" altLang="en-US" b="1" dirty="0" smtClean="0">
                <a:solidFill>
                  <a:srgbClr val="336699"/>
                </a:solidFill>
              </a:rPr>
              <a:t>Let f’ be the fraction part of 2f. Then the next              </a:t>
            </a:r>
            <a:r>
              <a:rPr kumimoji="1" lang="en-US" altLang="en-US" b="1" dirty="0" err="1" smtClean="0">
                <a:solidFill>
                  <a:srgbClr val="336699"/>
                </a:solidFill>
              </a:rPr>
              <a:t>msb</a:t>
            </a:r>
            <a:r>
              <a:rPr kumimoji="1" lang="en-US" altLang="en-US" b="1" dirty="0" smtClean="0">
                <a:solidFill>
                  <a:srgbClr val="336699"/>
                </a:solidFill>
              </a:rPr>
              <a:t> of f is 1 </a:t>
            </a:r>
            <a:r>
              <a:rPr kumimoji="1" lang="en-US" altLang="en-US" b="1" dirty="0" err="1" smtClean="0">
                <a:solidFill>
                  <a:srgbClr val="336699"/>
                </a:solidFill>
              </a:rPr>
              <a:t>iff</a:t>
            </a:r>
            <a:r>
              <a:rPr kumimoji="1" lang="en-US" altLang="en-US" b="1" dirty="0" smtClean="0">
                <a:solidFill>
                  <a:srgbClr val="336699"/>
                </a:solidFill>
              </a:rPr>
              <a:t> 2f’ &gt;=1.</a:t>
            </a:r>
          </a:p>
          <a:p>
            <a:pPr lvl="1" eaLnBrk="0" hangingPunct="0">
              <a:spcBef>
                <a:spcPct val="20000"/>
              </a:spcBef>
              <a:buClr>
                <a:srgbClr val="009999"/>
              </a:buClr>
              <a:buFont typeface="Wingdings" pitchFamily="2" charset="2"/>
              <a:buChar char="§"/>
            </a:pPr>
            <a:r>
              <a:rPr kumimoji="1" lang="en-US" altLang="en-US" b="1" dirty="0" smtClean="0">
                <a:solidFill>
                  <a:srgbClr val="336699"/>
                </a:solidFill>
              </a:rPr>
              <a:t>Let f’’ be the fraction part of 2f’. Then the next            </a:t>
            </a:r>
            <a:r>
              <a:rPr kumimoji="1" lang="en-US" altLang="en-US" b="1" dirty="0" err="1" smtClean="0">
                <a:solidFill>
                  <a:srgbClr val="336699"/>
                </a:solidFill>
              </a:rPr>
              <a:t>msb</a:t>
            </a:r>
            <a:r>
              <a:rPr kumimoji="1" lang="en-US" altLang="en-US" b="1" dirty="0" smtClean="0">
                <a:solidFill>
                  <a:srgbClr val="336699"/>
                </a:solidFill>
              </a:rPr>
              <a:t> of f is 1 </a:t>
            </a:r>
            <a:r>
              <a:rPr kumimoji="1" lang="en-US" altLang="en-US" b="1" dirty="0" err="1" smtClean="0">
                <a:solidFill>
                  <a:srgbClr val="336699"/>
                </a:solidFill>
              </a:rPr>
              <a:t>iff</a:t>
            </a:r>
            <a:r>
              <a:rPr kumimoji="1" lang="en-US" altLang="en-US" b="1" dirty="0" smtClean="0">
                <a:solidFill>
                  <a:srgbClr val="336699"/>
                </a:solidFill>
              </a:rPr>
              <a:t> 2f’’ &gt;=1. </a:t>
            </a:r>
          </a:p>
          <a:p>
            <a:pPr lvl="1" eaLnBrk="0" hangingPunct="0">
              <a:spcBef>
                <a:spcPct val="20000"/>
              </a:spcBef>
              <a:buClr>
                <a:srgbClr val="009999"/>
              </a:buClr>
              <a:buFont typeface="Wingdings" pitchFamily="2" charset="2"/>
              <a:buChar char="§"/>
            </a:pPr>
            <a:r>
              <a:rPr kumimoji="1" lang="en-US" altLang="en-US" b="1" dirty="0" smtClean="0">
                <a:solidFill>
                  <a:srgbClr val="336699"/>
                </a:solidFill>
              </a:rPr>
              <a:t>… and so on</a:t>
            </a:r>
          </a:p>
        </p:txBody>
      </p:sp>
      <p:graphicFrame>
        <p:nvGraphicFramePr>
          <p:cNvPr id="4098" name="Object 5"/>
          <p:cNvGraphicFramePr>
            <a:graphicFrameLocks noChangeAspect="1"/>
          </p:cNvGraphicFramePr>
          <p:nvPr/>
        </p:nvGraphicFramePr>
        <p:xfrm>
          <a:off x="1371600" y="1752600"/>
          <a:ext cx="7086600" cy="638175"/>
        </p:xfrm>
        <a:graphic>
          <a:graphicData uri="http://schemas.openxmlformats.org/presentationml/2006/ole">
            <mc:AlternateContent xmlns:mc="http://schemas.openxmlformats.org/markup-compatibility/2006">
              <mc:Choice xmlns:v="urn:schemas-microsoft-com:vml" Requires="v">
                <p:oleObj spid="_x0000_s206061" name="Equation" r:id="rId4" imgW="2679480" imgH="241200" progId="Equation.3">
                  <p:embed/>
                </p:oleObj>
              </mc:Choice>
              <mc:Fallback>
                <p:oleObj name="Equation" r:id="rId4" imgW="26794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752600"/>
                        <a:ext cx="70866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6"/>
          <p:cNvSpPr txBox="1">
            <a:spLocks noChangeArrowheads="1"/>
          </p:cNvSpPr>
          <p:nvPr/>
        </p:nvSpPr>
        <p:spPr bwMode="auto">
          <a:xfrm>
            <a:off x="2743200" y="3200400"/>
            <a:ext cx="5761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dirty="0" smtClean="0">
                <a:solidFill>
                  <a:srgbClr val="010000"/>
                </a:solidFill>
              </a:rPr>
              <a:t>is the most significant bit (</a:t>
            </a:r>
            <a:r>
              <a:rPr lang="en-US" altLang="en-US" b="1" dirty="0" err="1" smtClean="0">
                <a:solidFill>
                  <a:srgbClr val="010000"/>
                </a:solidFill>
              </a:rPr>
              <a:t>msb</a:t>
            </a:r>
            <a:r>
              <a:rPr lang="en-US" altLang="en-US" b="1" dirty="0" smtClean="0">
                <a:solidFill>
                  <a:srgbClr val="010000"/>
                </a:solidFill>
              </a:rPr>
              <a:t>) of the fraction</a:t>
            </a:r>
          </a:p>
        </p:txBody>
      </p:sp>
      <p:graphicFrame>
        <p:nvGraphicFramePr>
          <p:cNvPr id="4099" name="Object 7"/>
          <p:cNvGraphicFramePr>
            <a:graphicFrameLocks noChangeAspect="1"/>
          </p:cNvGraphicFramePr>
          <p:nvPr/>
        </p:nvGraphicFramePr>
        <p:xfrm>
          <a:off x="2209800" y="3124200"/>
          <a:ext cx="501650" cy="533400"/>
        </p:xfrm>
        <a:graphic>
          <a:graphicData uri="http://schemas.openxmlformats.org/presentationml/2006/ole">
            <mc:AlternateContent xmlns:mc="http://schemas.openxmlformats.org/markup-compatibility/2006">
              <mc:Choice xmlns:v="urn:schemas-microsoft-com:vml" Requires="v">
                <p:oleObj spid="_x0000_s206062" name="Equation" r:id="rId6" imgW="203040" imgH="215640" progId="Equation.3">
                  <p:embed/>
                </p:oleObj>
              </mc:Choice>
              <mc:Fallback>
                <p:oleObj name="Equation" r:id="rId6" imgW="20304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124200"/>
                        <a:ext cx="5016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Text Box 9"/>
          <p:cNvSpPr txBox="1">
            <a:spLocks noChangeArrowheads="1"/>
          </p:cNvSpPr>
          <p:nvPr/>
        </p:nvSpPr>
        <p:spPr bwMode="auto">
          <a:xfrm>
            <a:off x="1447800" y="2590800"/>
            <a:ext cx="160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Where each</a:t>
            </a:r>
          </a:p>
        </p:txBody>
      </p:sp>
      <p:sp>
        <p:nvSpPr>
          <p:cNvPr id="4107" name="Text Box 10"/>
          <p:cNvSpPr txBox="1">
            <a:spLocks noChangeArrowheads="1"/>
          </p:cNvSpPr>
          <p:nvPr/>
        </p:nvSpPr>
        <p:spPr bwMode="auto">
          <a:xfrm>
            <a:off x="1524000" y="3200400"/>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and</a:t>
            </a:r>
          </a:p>
        </p:txBody>
      </p:sp>
      <p:sp>
        <p:nvSpPr>
          <p:cNvPr id="4108" name="Text Box 11"/>
          <p:cNvSpPr txBox="1">
            <a:spLocks noChangeArrowheads="1"/>
          </p:cNvSpPr>
          <p:nvPr/>
        </p:nvSpPr>
        <p:spPr bwMode="auto">
          <a:xfrm>
            <a:off x="4648200" y="2590800"/>
            <a:ext cx="98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000">
                <a:solidFill>
                  <a:schemeClr val="bg2"/>
                </a:solidFill>
                <a:latin typeface="Arial" charset="0"/>
              </a:defRPr>
            </a:lvl1pPr>
            <a:lvl2pPr marL="742950" indent="-285750">
              <a:defRPr sz="2000">
                <a:solidFill>
                  <a:schemeClr val="bg2"/>
                </a:solidFill>
                <a:latin typeface="Arial" charset="0"/>
              </a:defRPr>
            </a:lvl2pPr>
            <a:lvl3pPr marL="1143000" indent="-228600">
              <a:defRPr sz="2000">
                <a:solidFill>
                  <a:schemeClr val="bg2"/>
                </a:solidFill>
                <a:latin typeface="Arial" charset="0"/>
              </a:defRPr>
            </a:lvl3pPr>
            <a:lvl4pPr marL="1600200" indent="-228600">
              <a:defRPr sz="2000">
                <a:solidFill>
                  <a:schemeClr val="bg2"/>
                </a:solidFill>
                <a:latin typeface="Arial" charset="0"/>
              </a:defRPr>
            </a:lvl4pPr>
            <a:lvl5pPr marL="2057400" indent="-228600">
              <a:defRPr sz="2000">
                <a:solidFill>
                  <a:schemeClr val="bg2"/>
                </a:solidFill>
                <a:latin typeface="Arial" charset="0"/>
              </a:defRPr>
            </a:lvl5pPr>
            <a:lvl6pPr marL="2514600" indent="-228600" eaLnBrk="0" fontAlgn="base" hangingPunct="0">
              <a:spcBef>
                <a:spcPct val="0"/>
              </a:spcBef>
              <a:spcAft>
                <a:spcPct val="0"/>
              </a:spcAft>
              <a:defRPr sz="2000">
                <a:solidFill>
                  <a:schemeClr val="bg2"/>
                </a:solidFill>
                <a:latin typeface="Arial" charset="0"/>
              </a:defRPr>
            </a:lvl6pPr>
            <a:lvl7pPr marL="2971800" indent="-228600" eaLnBrk="0" fontAlgn="base" hangingPunct="0">
              <a:spcBef>
                <a:spcPct val="0"/>
              </a:spcBef>
              <a:spcAft>
                <a:spcPct val="0"/>
              </a:spcAft>
              <a:defRPr sz="2000">
                <a:solidFill>
                  <a:schemeClr val="bg2"/>
                </a:solidFill>
                <a:latin typeface="Arial" charset="0"/>
              </a:defRPr>
            </a:lvl7pPr>
            <a:lvl8pPr marL="3429000" indent="-228600" eaLnBrk="0" fontAlgn="base" hangingPunct="0">
              <a:spcBef>
                <a:spcPct val="0"/>
              </a:spcBef>
              <a:spcAft>
                <a:spcPct val="0"/>
              </a:spcAft>
              <a:defRPr sz="2000">
                <a:solidFill>
                  <a:schemeClr val="bg2"/>
                </a:solidFill>
                <a:latin typeface="Arial" charset="0"/>
              </a:defRPr>
            </a:lvl8pPr>
            <a:lvl9pPr marL="3886200" indent="-228600" eaLnBrk="0" fontAlgn="base" hangingPunct="0">
              <a:spcBef>
                <a:spcPct val="0"/>
              </a:spcBef>
              <a:spcAft>
                <a:spcPct val="0"/>
              </a:spcAft>
              <a:defRPr sz="2000">
                <a:solidFill>
                  <a:schemeClr val="bg2"/>
                </a:solidFill>
                <a:latin typeface="Arial" charset="0"/>
              </a:defRPr>
            </a:lvl9pPr>
          </a:lstStyle>
          <a:p>
            <a:pPr eaLnBrk="0" hangingPunct="0"/>
            <a:r>
              <a:rPr lang="en-US" altLang="en-US" b="1" smtClean="0">
                <a:solidFill>
                  <a:srgbClr val="010000"/>
                </a:solidFill>
              </a:rPr>
              <a:t>is a bit</a:t>
            </a:r>
          </a:p>
        </p:txBody>
      </p:sp>
      <p:graphicFrame>
        <p:nvGraphicFramePr>
          <p:cNvPr id="4100" name="Object 12"/>
          <p:cNvGraphicFramePr>
            <a:graphicFrameLocks noChangeAspect="1"/>
          </p:cNvGraphicFramePr>
          <p:nvPr/>
        </p:nvGraphicFramePr>
        <p:xfrm>
          <a:off x="3124200" y="2514600"/>
          <a:ext cx="1447800" cy="579438"/>
        </p:xfrm>
        <a:graphic>
          <a:graphicData uri="http://schemas.openxmlformats.org/presentationml/2006/ole">
            <mc:AlternateContent xmlns:mc="http://schemas.openxmlformats.org/markup-compatibility/2006">
              <mc:Choice xmlns:v="urn:schemas-microsoft-com:vml" Requires="v">
                <p:oleObj spid="_x0000_s206063" name="Equation" r:id="rId8" imgW="571320" imgH="228600" progId="Equation.3">
                  <p:embed/>
                </p:oleObj>
              </mc:Choice>
              <mc:Fallback>
                <p:oleObj name="Equation" r:id="rId8" imgW="57132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2514600"/>
                        <a:ext cx="1447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44449956"/>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8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0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3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4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3536</TotalTime>
  <Words>5945</Words>
  <Application>Microsoft Macintosh PowerPoint</Application>
  <PresentationFormat>On-screen Show (4:3)</PresentationFormat>
  <Paragraphs>1105</Paragraphs>
  <Slides>80</Slides>
  <Notes>31</Notes>
  <HiddenSlides>0</HiddenSlides>
  <MMClips>0</MMClips>
  <ScaleCrop>false</ScaleCrop>
  <HeadingPairs>
    <vt:vector size="8" baseType="variant">
      <vt:variant>
        <vt:lpstr>Fonts Used</vt:lpstr>
      </vt:variant>
      <vt:variant>
        <vt:i4>7</vt:i4>
      </vt:variant>
      <vt:variant>
        <vt:lpstr>Theme</vt:lpstr>
      </vt:variant>
      <vt:variant>
        <vt:i4>21</vt:i4>
      </vt:variant>
      <vt:variant>
        <vt:lpstr>Embedded OLE Servers</vt:lpstr>
      </vt:variant>
      <vt:variant>
        <vt:i4>4</vt:i4>
      </vt:variant>
      <vt:variant>
        <vt:lpstr>Slide Titles</vt:lpstr>
      </vt:variant>
      <vt:variant>
        <vt:i4>80</vt:i4>
      </vt:variant>
    </vt:vector>
  </HeadingPairs>
  <TitlesOfParts>
    <vt:vector size="112" baseType="lpstr">
      <vt:lpstr>Arial Black</vt:lpstr>
      <vt:lpstr>Arial Narrow</vt:lpstr>
      <vt:lpstr>Courier New</vt:lpstr>
      <vt:lpstr>Times</vt:lpstr>
      <vt:lpstr>Times New Roman</vt:lpstr>
      <vt:lpstr>Wingdings</vt:lpstr>
      <vt:lpstr>Arial</vt:lpstr>
      <vt:lpstr>Soaring</vt:lpstr>
      <vt:lpstr>CodeStyle</vt:lpstr>
      <vt:lpstr>1_CodeStyle</vt:lpstr>
      <vt:lpstr>2_CodeStyle</vt:lpstr>
      <vt:lpstr>1_Soaring</vt:lpstr>
      <vt:lpstr>3_CodeStyle</vt:lpstr>
      <vt:lpstr>4_CodeStyle</vt:lpstr>
      <vt:lpstr>5_CodeStyle</vt:lpstr>
      <vt:lpstr>6_CodeStyle</vt:lpstr>
      <vt:lpstr>2_Soaring</vt:lpstr>
      <vt:lpstr>7_CodeStyle</vt:lpstr>
      <vt:lpstr>8_CodeStyle</vt:lpstr>
      <vt:lpstr>9_CodeStyle</vt:lpstr>
      <vt:lpstr>10_CodeStyle</vt:lpstr>
      <vt:lpstr>11_CodeStyle</vt:lpstr>
      <vt:lpstr>12_CodeStyle</vt:lpstr>
      <vt:lpstr>13_CodeStyle</vt:lpstr>
      <vt:lpstr>3_Soaring</vt:lpstr>
      <vt:lpstr>4_Soaring</vt:lpstr>
      <vt:lpstr>14_CodeStyle</vt:lpstr>
      <vt:lpstr>15_CodeStyle</vt:lpstr>
      <vt:lpstr>Equation</vt:lpstr>
      <vt:lpstr>Visio</vt:lpstr>
      <vt:lpstr>Worksheet</vt:lpstr>
      <vt:lpstr>Clip</vt:lpstr>
      <vt:lpstr>Assembly Language for x86 Processors 6th Edition </vt:lpstr>
      <vt:lpstr>IEEE Floating-Point Binary Reals</vt:lpstr>
      <vt:lpstr>Floating Point Representation</vt:lpstr>
      <vt:lpstr>Floating Point Representation (cont.)</vt:lpstr>
      <vt:lpstr>Single-Precision Format</vt:lpstr>
      <vt:lpstr>Components of a Single-Precision Real</vt:lpstr>
      <vt:lpstr>The Exponent</vt:lpstr>
      <vt:lpstr>Normalizing Binary Floating-Point Numbers</vt:lpstr>
      <vt:lpstr>Representation for the Fraction</vt:lpstr>
      <vt:lpstr>Representation for the Fraction (cont.)</vt:lpstr>
      <vt:lpstr>Converting Fractions to Binary Reals</vt:lpstr>
      <vt:lpstr>Defining Floating Point Values in ASM</vt:lpstr>
      <vt:lpstr>Rounding</vt:lpstr>
      <vt:lpstr>Real-Number Encodings</vt:lpstr>
      <vt:lpstr>Representation of Specific Values</vt:lpstr>
      <vt:lpstr>Representation of Specific Values (cont.)</vt:lpstr>
      <vt:lpstr>Denormalized Numbers</vt:lpstr>
      <vt:lpstr>Real-Number Encodings  (cont)</vt:lpstr>
      <vt:lpstr>Examples (Single Precision)</vt:lpstr>
      <vt:lpstr>Converting Single-Precision to Decimal</vt:lpstr>
      <vt:lpstr>Example</vt:lpstr>
      <vt:lpstr>Summary of IEEE Floating Point Numbers</vt:lpstr>
      <vt:lpstr>Exercises</vt:lpstr>
      <vt:lpstr>The Floating Point Unit (FPU)*</vt:lpstr>
      <vt:lpstr>General-Purpose FPU Registers</vt:lpstr>
      <vt:lpstr>The Tag Register</vt:lpstr>
      <vt:lpstr>FPU Register Stack</vt:lpstr>
      <vt:lpstr>Special-Purpose Registers</vt:lpstr>
      <vt:lpstr>Rounding</vt:lpstr>
      <vt:lpstr>Floating-Point Exceptions</vt:lpstr>
      <vt:lpstr>FPU Instruction Set</vt:lpstr>
      <vt:lpstr>FPU Instruction Set</vt:lpstr>
      <vt:lpstr>FP Instruction Set</vt:lpstr>
      <vt:lpstr>Data allocation directives</vt:lpstr>
      <vt:lpstr>FPU Data Transfer Instructions</vt:lpstr>
      <vt:lpstr>Data Transfer Instructions (cont.)</vt:lpstr>
      <vt:lpstr>Load Floating-Point Value</vt:lpstr>
      <vt:lpstr>Data Transfer Instructions (cont.)</vt:lpstr>
      <vt:lpstr>Data Transfer Instructions (cont.)</vt:lpstr>
      <vt:lpstr>Store Floating-Point Value</vt:lpstr>
      <vt:lpstr>Data Transfer Instructions (cont.)</vt:lpstr>
      <vt:lpstr>IEEE Format Conversion</vt:lpstr>
      <vt:lpstr>Integer-to-Floating Point Conversion</vt:lpstr>
      <vt:lpstr>Floating-Point I/O</vt:lpstr>
      <vt:lpstr>Arithmetic Instructions</vt:lpstr>
      <vt:lpstr>Addressing Modes for Arithmetic Instructions </vt:lpstr>
      <vt:lpstr>Classical Stack Addressing Mode</vt:lpstr>
      <vt:lpstr>Register Addressing Mode </vt:lpstr>
      <vt:lpstr>Register + Pop Addressing Mode</vt:lpstr>
      <vt:lpstr>Memory Addressing Mode </vt:lpstr>
      <vt:lpstr>Floating-Point Add</vt:lpstr>
      <vt:lpstr>Floating-Point Subtract</vt:lpstr>
      <vt:lpstr>Floating-Point Multiply</vt:lpstr>
      <vt:lpstr>Arithmetic with an Integer</vt:lpstr>
      <vt:lpstr>Exercise 4</vt:lpstr>
      <vt:lpstr>Other FPU Instructions</vt:lpstr>
      <vt:lpstr>Comparing FP Values</vt:lpstr>
      <vt:lpstr>FCOM</vt:lpstr>
      <vt:lpstr>Branching after FCOM</vt:lpstr>
      <vt:lpstr>Comparing for Equality</vt:lpstr>
      <vt:lpstr>Exception Synchronization</vt:lpstr>
      <vt:lpstr>Exception Synchronization</vt:lpstr>
      <vt:lpstr>FPU Code Example</vt:lpstr>
      <vt:lpstr>Mixed-Mode Arithmetic</vt:lpstr>
      <vt:lpstr>Masking and Unmasking Exceptions</vt:lpstr>
      <vt:lpstr>The End</vt:lpstr>
      <vt:lpstr>x86 Instruction Encoding </vt:lpstr>
      <vt:lpstr>x86 Instruction Format</vt:lpstr>
      <vt:lpstr>x86 Instruction Format</vt:lpstr>
      <vt:lpstr>Single-Byte Instructions</vt:lpstr>
      <vt:lpstr>Move Immediate to Register</vt:lpstr>
      <vt:lpstr>Register-Mode Instructions</vt:lpstr>
      <vt:lpstr>x86 Operand Size Prefix</vt:lpstr>
      <vt:lpstr>x86 Operand Size Prefix</vt:lpstr>
      <vt:lpstr>Memory-Mode Instructions</vt:lpstr>
      <vt:lpstr>MOV Instruction Examples</vt:lpstr>
      <vt:lpstr>Sample MOV Instructions</vt:lpstr>
      <vt:lpstr>Summary</vt:lpstr>
      <vt:lpstr>Summary - 2</vt:lpstr>
      <vt:lpstr>The End</vt:lpstr>
    </vt:vector>
  </TitlesOfParts>
  <Company>Prentice-Hall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dc:title>
  <dc:subject>Expert MS-DOS Programming</dc:subject>
  <dc:creator>Kip Irvine</dc:creator>
  <cp:lastModifiedBy>Alioune Ngom</cp:lastModifiedBy>
  <cp:revision>633</cp:revision>
  <cp:lastPrinted>1601-01-01T00:00:00Z</cp:lastPrinted>
  <dcterms:created xsi:type="dcterms:W3CDTF">2002-05-30T02:31:33Z</dcterms:created>
  <dcterms:modified xsi:type="dcterms:W3CDTF">2016-03-23T12:11:10Z</dcterms:modified>
</cp:coreProperties>
</file>