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A1192-0D1C-46C0-A886-53C48DC34931}" type="datetimeFigureOut">
              <a:rPr lang="es-ES" smtClean="0"/>
              <a:t>19/11/2013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604EB-06E7-43E9-99E0-28D637D8D023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9AFC30-3117-478F-A9F2-E1AD7369EE60}" type="slidenum">
              <a:rPr lang="es-ES"/>
              <a:pPr/>
              <a:t>2</a:t>
            </a:fld>
            <a:endParaRPr lang="es-ES"/>
          </a:p>
        </p:txBody>
      </p:sp>
      <p:sp>
        <p:nvSpPr>
          <p:cNvPr id="51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MIDAS proposes to model the WIS according to two orthogonal dimensions.</a:t>
            </a:r>
          </a:p>
          <a:p>
            <a:r>
              <a:rPr lang="en-US"/>
              <a:t>On the one hand, </a:t>
            </a:r>
            <a:r>
              <a:rPr lang="en-US" b="1"/>
              <a:t>taking into account the platform dependence degree</a:t>
            </a:r>
            <a:r>
              <a:rPr lang="en-US"/>
              <a:t> (based on MDA approach): that is, specifying the whole system by Computation Independent Models (CIMs), Platform Independent Models (PIMs) and Platform Specific Models (PSMs); and also specifying the mapping rules between these models. </a:t>
            </a:r>
          </a:p>
          <a:p>
            <a:r>
              <a:rPr lang="en-US"/>
              <a:t>And on the other hand, </a:t>
            </a:r>
            <a:r>
              <a:rPr lang="en-US" b="1"/>
              <a:t>according to three basic aspects </a:t>
            </a:r>
            <a:r>
              <a:rPr lang="en-US"/>
              <a:t>: </a:t>
            </a:r>
            <a:r>
              <a:rPr lang="en-US" i="1"/>
              <a:t>hypertext</a:t>
            </a:r>
            <a:r>
              <a:rPr lang="en-US"/>
              <a:t>, </a:t>
            </a:r>
            <a:r>
              <a:rPr lang="en-US" i="1"/>
              <a:t>content</a:t>
            </a:r>
            <a:r>
              <a:rPr lang="en-US"/>
              <a:t> and </a:t>
            </a:r>
            <a:r>
              <a:rPr lang="en-US" i="1"/>
              <a:t>behavior</a:t>
            </a:r>
            <a:r>
              <a:rPr lang="en-US"/>
              <a:t>. </a:t>
            </a:r>
          </a:p>
          <a:p>
            <a:endParaRPr lang="en-US"/>
          </a:p>
          <a:p>
            <a:r>
              <a:rPr lang="en-GB"/>
              <a:t>In this work we focus on </a:t>
            </a:r>
            <a:r>
              <a:rPr lang="en-GB" b="1"/>
              <a:t>the PIM models involved</a:t>
            </a:r>
            <a:r>
              <a:rPr lang="en-GB"/>
              <a:t> in the </a:t>
            </a:r>
            <a:r>
              <a:rPr lang="en-GB" b="1"/>
              <a:t>hypertext aspect modeling</a:t>
            </a:r>
            <a:r>
              <a:rPr lang="en-GB"/>
              <a:t> of a WIS (marked in red) taken into account Content and behavior models.</a:t>
            </a:r>
          </a:p>
          <a:p>
            <a:endParaRPr lang="en-GB"/>
          </a:p>
          <a:p>
            <a:r>
              <a:rPr lang="en-GB"/>
              <a:t>And we introduce </a:t>
            </a:r>
            <a:r>
              <a:rPr lang="en-GB" b="1"/>
              <a:t>four new models</a:t>
            </a:r>
            <a:r>
              <a:rPr lang="en-GB"/>
              <a:t> (shadowed in the Figure) the </a:t>
            </a:r>
            <a:r>
              <a:rPr lang="en-GB" b="1" i="1"/>
              <a:t>user services model</a:t>
            </a:r>
            <a:r>
              <a:rPr lang="en-GB"/>
              <a:t>, the </a:t>
            </a:r>
            <a:r>
              <a:rPr lang="en-GB" b="1" i="1"/>
              <a:t>extended use cases model</a:t>
            </a:r>
            <a:r>
              <a:rPr lang="en-GB"/>
              <a:t>, the </a:t>
            </a:r>
            <a:r>
              <a:rPr lang="en-GB" b="1" i="1"/>
              <a:t>extended slices model</a:t>
            </a:r>
            <a:r>
              <a:rPr lang="en-GB"/>
              <a:t> and the </a:t>
            </a:r>
            <a:r>
              <a:rPr lang="en-GB" b="1" i="1"/>
              <a:t>extended navigation model</a:t>
            </a:r>
            <a:r>
              <a:rPr lang="en-GB"/>
              <a:t>. </a:t>
            </a:r>
          </a:p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9778-136A-4448-81D1-D4B9F6631993}" type="datetimeFigureOut">
              <a:rPr lang="es-ES" smtClean="0"/>
              <a:t>19/11/2013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CA08-9C1C-4BF9-A755-995F2500774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9778-136A-4448-81D1-D4B9F6631993}" type="datetimeFigureOut">
              <a:rPr lang="es-ES" smtClean="0"/>
              <a:t>19/11/2013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CA08-9C1C-4BF9-A755-995F2500774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9778-136A-4448-81D1-D4B9F6631993}" type="datetimeFigureOut">
              <a:rPr lang="es-ES" smtClean="0"/>
              <a:t>19/11/2013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CA08-9C1C-4BF9-A755-995F2500774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9778-136A-4448-81D1-D4B9F6631993}" type="datetimeFigureOut">
              <a:rPr lang="es-ES" smtClean="0"/>
              <a:t>19/11/2013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CA08-9C1C-4BF9-A755-995F2500774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9778-136A-4448-81D1-D4B9F6631993}" type="datetimeFigureOut">
              <a:rPr lang="es-ES" smtClean="0"/>
              <a:t>19/11/2013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CA08-9C1C-4BF9-A755-995F2500774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9778-136A-4448-81D1-D4B9F6631993}" type="datetimeFigureOut">
              <a:rPr lang="es-ES" smtClean="0"/>
              <a:t>19/11/2013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CA08-9C1C-4BF9-A755-995F2500774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9778-136A-4448-81D1-D4B9F6631993}" type="datetimeFigureOut">
              <a:rPr lang="es-ES" smtClean="0"/>
              <a:t>19/11/2013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CA08-9C1C-4BF9-A755-995F2500774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9778-136A-4448-81D1-D4B9F6631993}" type="datetimeFigureOut">
              <a:rPr lang="es-ES" smtClean="0"/>
              <a:t>19/11/2013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CA08-9C1C-4BF9-A755-995F2500774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9778-136A-4448-81D1-D4B9F6631993}" type="datetimeFigureOut">
              <a:rPr lang="es-ES" smtClean="0"/>
              <a:t>19/11/2013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CA08-9C1C-4BF9-A755-995F2500774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9778-136A-4448-81D1-D4B9F6631993}" type="datetimeFigureOut">
              <a:rPr lang="es-ES" smtClean="0"/>
              <a:t>19/11/2013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CA08-9C1C-4BF9-A755-995F2500774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9778-136A-4448-81D1-D4B9F6631993}" type="datetimeFigureOut">
              <a:rPr lang="es-ES" smtClean="0"/>
              <a:t>19/11/2013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CA08-9C1C-4BF9-A755-995F2500774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99778-136A-4448-81D1-D4B9F6631993}" type="datetimeFigureOut">
              <a:rPr lang="es-ES" smtClean="0"/>
              <a:t>19/11/2013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8CA08-9C1C-4BF9-A755-995F25007747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∏-SOD-M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3001963" y="3014663"/>
            <a:ext cx="1655762" cy="2719387"/>
          </a:xfrm>
          <a:prstGeom prst="roundRect">
            <a:avLst>
              <a:gd name="adj" fmla="val 5750"/>
            </a:avLst>
          </a:prstGeom>
          <a:solidFill>
            <a:srgbClr val="DCFF79">
              <a:alpha val="80000"/>
            </a:srgbClr>
          </a:solidFill>
          <a:ln w="28575" algn="ctr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4756150" y="3014663"/>
            <a:ext cx="2206625" cy="2719387"/>
          </a:xfrm>
          <a:prstGeom prst="roundRect">
            <a:avLst>
              <a:gd name="adj" fmla="val 5750"/>
            </a:avLst>
          </a:prstGeom>
          <a:solidFill>
            <a:srgbClr val="CCECFF">
              <a:alpha val="80000"/>
            </a:srgbClr>
          </a:solidFill>
          <a:ln w="28575" algn="ctr">
            <a:solidFill>
              <a:srgbClr val="0099FF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1255713" y="3014663"/>
            <a:ext cx="1674812" cy="2719387"/>
          </a:xfrm>
          <a:prstGeom prst="roundRect">
            <a:avLst>
              <a:gd name="adj" fmla="val 5750"/>
            </a:avLst>
          </a:prstGeom>
          <a:solidFill>
            <a:srgbClr val="FFB9B9">
              <a:alpha val="80000"/>
            </a:srgbClr>
          </a:solidFill>
          <a:ln w="28575" algn="ctr">
            <a:solidFill>
              <a:srgbClr val="FF3399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MIDAS Framework</a:t>
            </a:r>
            <a:endParaRPr lang="en-US" sz="3600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5259388" y="5408613"/>
            <a:ext cx="116998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500">
                <a:latin typeface="Candara" pitchFamily="34" charset="0"/>
              </a:rPr>
              <a:t>BEHAVIOUR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146425" y="5435600"/>
            <a:ext cx="1411288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300">
                <a:latin typeface="Candara" pitchFamily="34" charset="0"/>
              </a:rPr>
              <a:t>HYPERTEXT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624013" y="5432425"/>
            <a:ext cx="865187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300">
                <a:latin typeface="Candara" pitchFamily="34" charset="0"/>
              </a:rPr>
              <a:t>CONTENT</a:t>
            </a: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1273175" y="2276475"/>
            <a:ext cx="2665413" cy="482600"/>
          </a:xfrm>
          <a:prstGeom prst="roundRect">
            <a:avLst>
              <a:gd name="adj" fmla="val 7736"/>
            </a:avLst>
          </a:prstGeom>
          <a:solidFill>
            <a:srgbClr val="FFFF66"/>
          </a:solidFill>
          <a:ln w="28575" algn="ctr">
            <a:solidFill>
              <a:srgbClr val="FF9933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300">
                <a:latin typeface="Candara" pitchFamily="34" charset="0"/>
              </a:rPr>
              <a:t>Domain</a:t>
            </a:r>
          </a:p>
          <a:p>
            <a:r>
              <a:rPr lang="en-US" sz="1300">
                <a:latin typeface="Candara" pitchFamily="34" charset="0"/>
              </a:rPr>
              <a:t>Modeling</a:t>
            </a: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 rot="5400000">
            <a:off x="4502945" y="3488531"/>
            <a:ext cx="360362" cy="288925"/>
          </a:xfrm>
          <a:prstGeom prst="downArrow">
            <a:avLst>
              <a:gd name="adj1" fmla="val 49778"/>
              <a:gd name="adj2" fmla="val 39009"/>
            </a:avLst>
          </a:prstGeom>
          <a:gradFill rotWithShape="1">
            <a:gsLst>
              <a:gs pos="0">
                <a:srgbClr val="9DDAFF"/>
              </a:gs>
              <a:gs pos="100000">
                <a:srgbClr val="99FF3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 rot="16200000">
            <a:off x="2801144" y="3483769"/>
            <a:ext cx="360363" cy="288925"/>
          </a:xfrm>
          <a:prstGeom prst="downArrow">
            <a:avLst>
              <a:gd name="adj1" fmla="val 49778"/>
              <a:gd name="adj2" fmla="val 39009"/>
            </a:avLst>
          </a:prstGeom>
          <a:gradFill rotWithShape="1">
            <a:gsLst>
              <a:gs pos="0">
                <a:srgbClr val="FF3399"/>
              </a:gs>
              <a:gs pos="100000">
                <a:srgbClr val="99FF3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-107950" y="2116138"/>
            <a:ext cx="129222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GB" sz="1400" i="1">
                <a:latin typeface="Candara" pitchFamily="34" charset="0"/>
              </a:rPr>
              <a:t>Computation Independent Model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-60325" y="3348038"/>
            <a:ext cx="12017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GB" sz="1400" i="1">
                <a:latin typeface="Candara" pitchFamily="34" charset="0"/>
              </a:rPr>
              <a:t>Platform Independent Model</a:t>
            </a: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76200" y="4953000"/>
            <a:ext cx="11128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GB" sz="1400" i="1">
                <a:latin typeface="Candara" pitchFamily="34" charset="0"/>
              </a:rPr>
              <a:t>Platform Specific Model</a:t>
            </a:r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 flipH="1">
            <a:off x="1163638" y="2171700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 flipH="1">
            <a:off x="1168400" y="2997200"/>
            <a:ext cx="0" cy="158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 flipH="1">
            <a:off x="1163638" y="4724400"/>
            <a:ext cx="0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>
            <a:off x="1184275" y="4664075"/>
            <a:ext cx="5862638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1130300" y="2903538"/>
            <a:ext cx="597535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093" name="AutoShape 21"/>
          <p:cNvSpPr>
            <a:spLocks noChangeArrowheads="1"/>
          </p:cNvSpPr>
          <p:nvPr/>
        </p:nvSpPr>
        <p:spPr bwMode="auto">
          <a:xfrm>
            <a:off x="5664200" y="4533900"/>
            <a:ext cx="360363" cy="288925"/>
          </a:xfrm>
          <a:prstGeom prst="downArrow">
            <a:avLst>
              <a:gd name="adj1" fmla="val 49778"/>
              <a:gd name="adj2" fmla="val 39009"/>
            </a:avLst>
          </a:prstGeom>
          <a:solidFill>
            <a:srgbClr val="9DDA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94" name="AutoShape 22"/>
          <p:cNvSpPr>
            <a:spLocks noChangeArrowheads="1"/>
          </p:cNvSpPr>
          <p:nvPr/>
        </p:nvSpPr>
        <p:spPr bwMode="auto">
          <a:xfrm>
            <a:off x="3649663" y="4529138"/>
            <a:ext cx="360362" cy="288925"/>
          </a:xfrm>
          <a:prstGeom prst="downArrow">
            <a:avLst>
              <a:gd name="adj1" fmla="val 49778"/>
              <a:gd name="adj2" fmla="val 39009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95" name="AutoShape 23"/>
          <p:cNvSpPr>
            <a:spLocks noChangeArrowheads="1"/>
          </p:cNvSpPr>
          <p:nvPr/>
        </p:nvSpPr>
        <p:spPr bwMode="auto">
          <a:xfrm>
            <a:off x="1908175" y="4533900"/>
            <a:ext cx="360363" cy="288925"/>
          </a:xfrm>
          <a:prstGeom prst="downArrow">
            <a:avLst>
              <a:gd name="adj1" fmla="val 49778"/>
              <a:gd name="adj2" fmla="val 39009"/>
            </a:avLst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96" name="AutoShape 24"/>
          <p:cNvSpPr>
            <a:spLocks noChangeArrowheads="1"/>
          </p:cNvSpPr>
          <p:nvPr/>
        </p:nvSpPr>
        <p:spPr bwMode="auto">
          <a:xfrm>
            <a:off x="1935163" y="2749550"/>
            <a:ext cx="360362" cy="288925"/>
          </a:xfrm>
          <a:prstGeom prst="downArrow">
            <a:avLst>
              <a:gd name="adj1" fmla="val 49778"/>
              <a:gd name="adj2" fmla="val 39009"/>
            </a:avLst>
          </a:prstGeom>
          <a:gradFill rotWithShape="1">
            <a:gsLst>
              <a:gs pos="0">
                <a:srgbClr val="FFFF66"/>
              </a:gs>
              <a:gs pos="100000">
                <a:srgbClr val="FF33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97" name="AutoShape 25"/>
          <p:cNvSpPr>
            <a:spLocks noChangeArrowheads="1"/>
          </p:cNvSpPr>
          <p:nvPr/>
        </p:nvSpPr>
        <p:spPr bwMode="auto">
          <a:xfrm>
            <a:off x="5246688" y="3111500"/>
            <a:ext cx="1203325" cy="3222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GB" sz="1400" b="1" dirty="0">
                <a:latin typeface="Candara" pitchFamily="34" charset="0"/>
              </a:rPr>
              <a:t>Use Case Model</a:t>
            </a:r>
          </a:p>
        </p:txBody>
      </p:sp>
      <p:sp>
        <p:nvSpPr>
          <p:cNvPr id="3098" name="AutoShape 26"/>
          <p:cNvSpPr>
            <a:spLocks noChangeArrowheads="1"/>
          </p:cNvSpPr>
          <p:nvPr/>
        </p:nvSpPr>
        <p:spPr bwMode="auto">
          <a:xfrm>
            <a:off x="5092700" y="3522663"/>
            <a:ext cx="1560513" cy="4683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GB" sz="1400">
                <a:latin typeface="Candara" pitchFamily="34" charset="0"/>
              </a:rPr>
              <a:t>Extended Use Case </a:t>
            </a:r>
          </a:p>
          <a:p>
            <a:pPr algn="ctr">
              <a:lnSpc>
                <a:spcPct val="80000"/>
              </a:lnSpc>
            </a:pPr>
            <a:r>
              <a:rPr lang="en-GB" sz="1400">
                <a:latin typeface="Candara" pitchFamily="34" charset="0"/>
              </a:rPr>
              <a:t>Model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4449763" y="1878013"/>
            <a:ext cx="714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400" b="1">
                <a:solidFill>
                  <a:srgbClr val="FF0000"/>
                </a:solidFill>
                <a:latin typeface="Candara" pitchFamily="34" charset="0"/>
              </a:rPr>
              <a:t>SOD-M</a:t>
            </a:r>
          </a:p>
        </p:txBody>
      </p:sp>
      <p:sp>
        <p:nvSpPr>
          <p:cNvPr id="3101" name="AutoShape 29"/>
          <p:cNvSpPr>
            <a:spLocks noChangeArrowheads="1"/>
          </p:cNvSpPr>
          <p:nvPr/>
        </p:nvSpPr>
        <p:spPr bwMode="auto">
          <a:xfrm>
            <a:off x="5183188" y="4064000"/>
            <a:ext cx="1309687" cy="4683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GB" sz="1400">
                <a:latin typeface="Candara" pitchFamily="34" charset="0"/>
              </a:rPr>
              <a:t>Service Process </a:t>
            </a:r>
          </a:p>
          <a:p>
            <a:pPr algn="ctr">
              <a:lnSpc>
                <a:spcPct val="80000"/>
              </a:lnSpc>
            </a:pPr>
            <a:r>
              <a:rPr lang="en-GB" sz="1400">
                <a:latin typeface="Candara" pitchFamily="34" charset="0"/>
              </a:rPr>
              <a:t>Model</a:t>
            </a:r>
          </a:p>
        </p:txBody>
      </p:sp>
      <p:sp>
        <p:nvSpPr>
          <p:cNvPr id="3103" name="AutoShape 31"/>
          <p:cNvSpPr>
            <a:spLocks noChangeArrowheads="1"/>
          </p:cNvSpPr>
          <p:nvPr/>
        </p:nvSpPr>
        <p:spPr bwMode="auto">
          <a:xfrm rot="21025322" flipH="1">
            <a:off x="6610350" y="4183063"/>
            <a:ext cx="279400" cy="974725"/>
          </a:xfrm>
          <a:prstGeom prst="curvedRightArrow">
            <a:avLst>
              <a:gd name="adj1" fmla="val 43027"/>
              <a:gd name="adj2" fmla="val 90931"/>
              <a:gd name="adj3" fmla="val 32634"/>
            </a:avLst>
          </a:prstGeom>
          <a:solidFill>
            <a:schemeClr val="bg2">
              <a:alpha val="49001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104" name="AutoShape 32"/>
          <p:cNvSpPr>
            <a:spLocks noChangeArrowheads="1"/>
          </p:cNvSpPr>
          <p:nvPr/>
        </p:nvSpPr>
        <p:spPr bwMode="auto">
          <a:xfrm rot="20084864" flipH="1">
            <a:off x="6661150" y="3071813"/>
            <a:ext cx="287338" cy="865187"/>
          </a:xfrm>
          <a:prstGeom prst="curvedRightArrow">
            <a:avLst>
              <a:gd name="adj1" fmla="val 37136"/>
              <a:gd name="adj2" fmla="val 78482"/>
              <a:gd name="adj3" fmla="val 32634"/>
            </a:avLst>
          </a:prstGeom>
          <a:solidFill>
            <a:schemeClr val="bg2">
              <a:alpha val="49001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108" name="AutoShape 36"/>
          <p:cNvSpPr>
            <a:spLocks noChangeArrowheads="1"/>
          </p:cNvSpPr>
          <p:nvPr/>
        </p:nvSpPr>
        <p:spPr bwMode="auto">
          <a:xfrm>
            <a:off x="4081463" y="2276475"/>
            <a:ext cx="2870200" cy="482600"/>
          </a:xfrm>
          <a:prstGeom prst="roundRect">
            <a:avLst>
              <a:gd name="adj" fmla="val 7736"/>
            </a:avLst>
          </a:prstGeom>
          <a:solidFill>
            <a:srgbClr val="FFFF66"/>
          </a:solidFill>
          <a:ln w="28575" algn="ctr">
            <a:solidFill>
              <a:srgbClr val="FF9933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300">
                <a:latin typeface="Candara" pitchFamily="34" charset="0"/>
              </a:rPr>
              <a:t>Business</a:t>
            </a:r>
          </a:p>
          <a:p>
            <a:r>
              <a:rPr lang="en-US" sz="1300">
                <a:latin typeface="Candara" pitchFamily="34" charset="0"/>
              </a:rPr>
              <a:t>Modeling</a:t>
            </a:r>
          </a:p>
        </p:txBody>
      </p:sp>
      <p:sp>
        <p:nvSpPr>
          <p:cNvPr id="3109" name="AutoShape 37"/>
          <p:cNvSpPr>
            <a:spLocks noChangeArrowheads="1"/>
          </p:cNvSpPr>
          <p:nvPr/>
        </p:nvSpPr>
        <p:spPr bwMode="auto">
          <a:xfrm>
            <a:off x="5657850" y="2749550"/>
            <a:ext cx="360363" cy="312738"/>
          </a:xfrm>
          <a:prstGeom prst="downArrow">
            <a:avLst>
              <a:gd name="adj1" fmla="val 49778"/>
              <a:gd name="adj2" fmla="val 39009"/>
            </a:avLst>
          </a:prstGeom>
          <a:gradFill rotWithShape="1">
            <a:gsLst>
              <a:gs pos="0">
                <a:srgbClr val="FFFF66"/>
              </a:gs>
              <a:gs pos="100000">
                <a:srgbClr val="9DDA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auto">
          <a:xfrm rot="882201">
            <a:off x="4945063" y="2430463"/>
            <a:ext cx="287337" cy="873125"/>
          </a:xfrm>
          <a:prstGeom prst="curvedRightArrow">
            <a:avLst>
              <a:gd name="adj1" fmla="val 29078"/>
              <a:gd name="adj2" fmla="val 70776"/>
              <a:gd name="adj3" fmla="val 28847"/>
            </a:avLst>
          </a:prstGeom>
          <a:solidFill>
            <a:schemeClr val="bg2">
              <a:alpha val="49001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111" name="AutoShape 39"/>
          <p:cNvSpPr>
            <a:spLocks noChangeArrowheads="1"/>
          </p:cNvSpPr>
          <p:nvPr/>
        </p:nvSpPr>
        <p:spPr bwMode="auto">
          <a:xfrm>
            <a:off x="4907657" y="2348880"/>
            <a:ext cx="864096" cy="36004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GB" sz="1200" b="1" dirty="0">
                <a:latin typeface="Candara" pitchFamily="34" charset="0"/>
              </a:rPr>
              <a:t>Value Model</a:t>
            </a:r>
          </a:p>
        </p:txBody>
      </p:sp>
      <p:sp>
        <p:nvSpPr>
          <p:cNvPr id="3099" name="AutoShape 27"/>
          <p:cNvSpPr>
            <a:spLocks noChangeArrowheads="1"/>
          </p:cNvSpPr>
          <p:nvPr/>
        </p:nvSpPr>
        <p:spPr bwMode="auto">
          <a:xfrm>
            <a:off x="4441825" y="1916113"/>
            <a:ext cx="2736850" cy="4106862"/>
          </a:xfrm>
          <a:prstGeom prst="roundRect">
            <a:avLst>
              <a:gd name="adj" fmla="val 168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116" name="Text Box 44"/>
          <p:cNvSpPr txBox="1">
            <a:spLocks noChangeArrowheads="1"/>
          </p:cNvSpPr>
          <p:nvPr/>
        </p:nvSpPr>
        <p:spPr bwMode="auto">
          <a:xfrm>
            <a:off x="74613" y="5953125"/>
            <a:ext cx="11128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GB" sz="1400" i="1">
                <a:latin typeface="Candara" pitchFamily="34" charset="0"/>
              </a:rPr>
              <a:t>Code</a:t>
            </a:r>
          </a:p>
        </p:txBody>
      </p:sp>
      <p:sp>
        <p:nvSpPr>
          <p:cNvPr id="3117" name="Line 45"/>
          <p:cNvSpPr>
            <a:spLocks noChangeShapeType="1"/>
          </p:cNvSpPr>
          <p:nvPr/>
        </p:nvSpPr>
        <p:spPr bwMode="auto">
          <a:xfrm flipH="1">
            <a:off x="1155700" y="5876925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18" name="Line 46"/>
          <p:cNvSpPr>
            <a:spLocks noChangeShapeType="1"/>
          </p:cNvSpPr>
          <p:nvPr/>
        </p:nvSpPr>
        <p:spPr bwMode="auto">
          <a:xfrm>
            <a:off x="1184275" y="5838825"/>
            <a:ext cx="774065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19" name="AutoShape 47"/>
          <p:cNvSpPr>
            <a:spLocks noChangeArrowheads="1"/>
          </p:cNvSpPr>
          <p:nvPr/>
        </p:nvSpPr>
        <p:spPr bwMode="auto">
          <a:xfrm>
            <a:off x="7427913" y="4826000"/>
            <a:ext cx="1584325" cy="4683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buFont typeface="Symbol" pitchFamily="18" charset="2"/>
              <a:buNone/>
            </a:pPr>
            <a:r>
              <a:rPr lang="en-GB" sz="1600" dirty="0">
                <a:latin typeface="Candara" pitchFamily="34" charset="0"/>
                <a:sym typeface="Symbol" pitchFamily="18" charset="2"/>
              </a:rPr>
              <a:t></a:t>
            </a:r>
            <a:r>
              <a:rPr lang="en-GB" sz="1400" b="1" dirty="0">
                <a:latin typeface="Candara" pitchFamily="34" charset="0"/>
                <a:sym typeface="Symbol" pitchFamily="18" charset="2"/>
              </a:rPr>
              <a:t>-Service </a:t>
            </a:r>
          </a:p>
          <a:p>
            <a:pPr algn="ctr">
              <a:lnSpc>
                <a:spcPct val="90000"/>
              </a:lnSpc>
              <a:buFont typeface="Symbol" pitchFamily="18" charset="2"/>
              <a:buNone/>
            </a:pPr>
            <a:r>
              <a:rPr lang="en-GB" sz="1400" b="1" dirty="0">
                <a:latin typeface="Candara" pitchFamily="34" charset="0"/>
              </a:rPr>
              <a:t>Composition Model</a:t>
            </a:r>
          </a:p>
        </p:txBody>
      </p:sp>
      <p:cxnSp>
        <p:nvCxnSpPr>
          <p:cNvPr id="3121" name="AutoShape 49"/>
          <p:cNvCxnSpPr>
            <a:cxnSpLocks noChangeShapeType="1"/>
            <a:stCxn id="3119" idx="1"/>
            <a:endCxn id="3102" idx="3"/>
          </p:cNvCxnSpPr>
          <p:nvPr/>
        </p:nvCxnSpPr>
        <p:spPr bwMode="auto">
          <a:xfrm flipH="1" flipV="1">
            <a:off x="6718300" y="5057775"/>
            <a:ext cx="695325" cy="31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</p:cxnSp>
      <p:sp>
        <p:nvSpPr>
          <p:cNvPr id="3102" name="AutoShape 30"/>
          <p:cNvSpPr>
            <a:spLocks noChangeArrowheads="1"/>
          </p:cNvSpPr>
          <p:nvPr/>
        </p:nvSpPr>
        <p:spPr bwMode="auto">
          <a:xfrm>
            <a:off x="4984750" y="4822825"/>
            <a:ext cx="1719263" cy="4683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GB" sz="1400" b="1" dirty="0">
                <a:latin typeface="Candara" pitchFamily="34" charset="0"/>
              </a:rPr>
              <a:t>Service Composition </a:t>
            </a:r>
          </a:p>
          <a:p>
            <a:pPr algn="ctr">
              <a:lnSpc>
                <a:spcPct val="90000"/>
              </a:lnSpc>
            </a:pPr>
            <a:r>
              <a:rPr lang="en-GB" sz="1400" b="1" dirty="0">
                <a:latin typeface="Candara" pitchFamily="34" charset="0"/>
              </a:rPr>
              <a:t>Model</a:t>
            </a:r>
          </a:p>
        </p:txBody>
      </p:sp>
      <p:sp>
        <p:nvSpPr>
          <p:cNvPr id="3122" name="Text Box 50"/>
          <p:cNvSpPr txBox="1">
            <a:spLocks noChangeArrowheads="1"/>
          </p:cNvSpPr>
          <p:nvPr/>
        </p:nvSpPr>
        <p:spPr bwMode="auto">
          <a:xfrm>
            <a:off x="6775450" y="4826000"/>
            <a:ext cx="7000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 sz="1200">
                <a:latin typeface="Candara" pitchFamily="34" charset="0"/>
              </a:rPr>
              <a:t>extends</a:t>
            </a:r>
          </a:p>
        </p:txBody>
      </p:sp>
      <p:sp>
        <p:nvSpPr>
          <p:cNvPr id="3130" name="AutoShape 58"/>
          <p:cNvSpPr>
            <a:spLocks noChangeArrowheads="1"/>
          </p:cNvSpPr>
          <p:nvPr/>
        </p:nvSpPr>
        <p:spPr bwMode="auto">
          <a:xfrm>
            <a:off x="7510463" y="5368925"/>
            <a:ext cx="1465262" cy="3698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Symbol" pitchFamily="18" charset="2"/>
              <a:buNone/>
            </a:pPr>
            <a:r>
              <a:rPr lang="en-GB" sz="1600">
                <a:latin typeface="Candara" pitchFamily="34" charset="0"/>
                <a:sym typeface="Symbol" pitchFamily="18" charset="2"/>
              </a:rPr>
              <a:t></a:t>
            </a:r>
            <a:r>
              <a:rPr lang="en-GB" sz="1400" b="1">
                <a:latin typeface="Candara" pitchFamily="34" charset="0"/>
                <a:sym typeface="Symbol" pitchFamily="18" charset="2"/>
              </a:rPr>
              <a:t>-PEWS</a:t>
            </a:r>
            <a:r>
              <a:rPr lang="en-GB" sz="1400" b="1">
                <a:latin typeface="Candara" pitchFamily="34" charset="0"/>
              </a:rPr>
              <a:t> Model</a:t>
            </a:r>
          </a:p>
        </p:txBody>
      </p:sp>
      <p:sp>
        <p:nvSpPr>
          <p:cNvPr id="3131" name="AutoShape 59"/>
          <p:cNvSpPr>
            <a:spLocks noChangeArrowheads="1"/>
          </p:cNvSpPr>
          <p:nvPr/>
        </p:nvSpPr>
        <p:spPr bwMode="auto">
          <a:xfrm>
            <a:off x="8123238" y="5780088"/>
            <a:ext cx="323850" cy="252412"/>
          </a:xfrm>
          <a:prstGeom prst="downArrow">
            <a:avLst>
              <a:gd name="adj1" fmla="val 49778"/>
              <a:gd name="adj2" fmla="val 39009"/>
            </a:avLst>
          </a:prstGeom>
          <a:solidFill>
            <a:srgbClr val="9DDA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133" name="Document"/>
          <p:cNvSpPr>
            <a:spLocks noEditPoints="1" noChangeArrowheads="1"/>
          </p:cNvSpPr>
          <p:nvPr/>
        </p:nvSpPr>
        <p:spPr bwMode="auto">
          <a:xfrm>
            <a:off x="8072438" y="6094413"/>
            <a:ext cx="420687" cy="49371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CCFFFF">
              <a:alpha val="92000"/>
            </a:srgbClr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34" name="Text Box 62"/>
          <p:cNvSpPr txBox="1">
            <a:spLocks noChangeArrowheads="1"/>
          </p:cNvSpPr>
          <p:nvPr/>
        </p:nvSpPr>
        <p:spPr bwMode="auto">
          <a:xfrm>
            <a:off x="7961313" y="6105525"/>
            <a:ext cx="636587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s-ES" sz="1200">
                <a:latin typeface="Candara" pitchFamily="34" charset="0"/>
              </a:rPr>
              <a:t>PEWS</a:t>
            </a:r>
          </a:p>
          <a:p>
            <a:pPr algn="ctr"/>
            <a:r>
              <a:rPr lang="es-ES" sz="1200">
                <a:latin typeface="Candara" pitchFamily="34" charset="0"/>
              </a:rPr>
              <a:t>Code</a:t>
            </a:r>
          </a:p>
          <a:p>
            <a:endParaRPr lang="es-ES" sz="2000"/>
          </a:p>
        </p:txBody>
      </p:sp>
      <p:sp>
        <p:nvSpPr>
          <p:cNvPr id="3135" name="Text Box 63"/>
          <p:cNvSpPr txBox="1">
            <a:spLocks noChangeArrowheads="1"/>
          </p:cNvSpPr>
          <p:nvPr/>
        </p:nvSpPr>
        <p:spPr bwMode="auto">
          <a:xfrm>
            <a:off x="8259762" y="1484784"/>
            <a:ext cx="884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</a:t>
            </a:r>
            <a:r>
              <a:rPr lang="es-ES" sz="1400" b="1" dirty="0">
                <a:solidFill>
                  <a:schemeClr val="tx2"/>
                </a:solidFill>
                <a:latin typeface="Candara" pitchFamily="34" charset="0"/>
              </a:rPr>
              <a:t>-SOD-M</a:t>
            </a:r>
          </a:p>
        </p:txBody>
      </p:sp>
      <p:sp>
        <p:nvSpPr>
          <p:cNvPr id="50" name="AutoShape 47"/>
          <p:cNvSpPr>
            <a:spLocks noChangeArrowheads="1"/>
          </p:cNvSpPr>
          <p:nvPr/>
        </p:nvSpPr>
        <p:spPr bwMode="auto">
          <a:xfrm>
            <a:off x="7380312" y="3032016"/>
            <a:ext cx="1584325" cy="4683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buFont typeface="Symbol" pitchFamily="18" charset="2"/>
              <a:buNone/>
            </a:pPr>
            <a:r>
              <a:rPr lang="en-GB" sz="1600" dirty="0">
                <a:latin typeface="Candara" pitchFamily="34" charset="0"/>
                <a:sym typeface="Symbol" pitchFamily="18" charset="2"/>
              </a:rPr>
              <a:t></a:t>
            </a:r>
            <a:r>
              <a:rPr lang="en-GB" sz="1400" b="1" dirty="0" smtClean="0">
                <a:latin typeface="Candara" pitchFamily="34" charset="0"/>
                <a:sym typeface="Symbol" pitchFamily="18" charset="2"/>
              </a:rPr>
              <a:t>-</a:t>
            </a:r>
            <a:r>
              <a:rPr lang="en-GB" sz="1400" b="1" dirty="0" err="1" smtClean="0">
                <a:latin typeface="Candara" pitchFamily="34" charset="0"/>
                <a:sym typeface="Symbol" pitchFamily="18" charset="2"/>
              </a:rPr>
              <a:t>UseCase</a:t>
            </a:r>
            <a:r>
              <a:rPr lang="en-GB" sz="1400" b="1" dirty="0" smtClean="0">
                <a:latin typeface="Candara" pitchFamily="34" charset="0"/>
                <a:sym typeface="Symbol" pitchFamily="18" charset="2"/>
              </a:rPr>
              <a:t> Model</a:t>
            </a:r>
            <a:endParaRPr lang="en-GB" sz="1400" b="1" dirty="0">
              <a:latin typeface="Candara" pitchFamily="34" charset="0"/>
            </a:endParaRPr>
          </a:p>
        </p:txBody>
      </p:sp>
      <p:cxnSp>
        <p:nvCxnSpPr>
          <p:cNvPr id="51" name="AutoShape 49"/>
          <p:cNvCxnSpPr>
            <a:cxnSpLocks noChangeShapeType="1"/>
            <a:stCxn id="50" idx="1"/>
            <a:endCxn id="3097" idx="3"/>
          </p:cNvCxnSpPr>
          <p:nvPr/>
        </p:nvCxnSpPr>
        <p:spPr bwMode="auto">
          <a:xfrm flipH="1">
            <a:off x="6450013" y="3266173"/>
            <a:ext cx="930299" cy="6459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</p:cxn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6511825" y="3068960"/>
            <a:ext cx="7000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 sz="1200">
                <a:latin typeface="Candara" pitchFamily="34" charset="0"/>
              </a:rPr>
              <a:t>extends</a:t>
            </a:r>
          </a:p>
        </p:txBody>
      </p:sp>
      <p:sp>
        <p:nvSpPr>
          <p:cNvPr id="54" name="53 Forma libre"/>
          <p:cNvSpPr/>
          <p:nvPr/>
        </p:nvSpPr>
        <p:spPr>
          <a:xfrm>
            <a:off x="4486275" y="1438275"/>
            <a:ext cx="4924425" cy="5305425"/>
          </a:xfrm>
          <a:custGeom>
            <a:avLst/>
            <a:gdLst>
              <a:gd name="connsiteX0" fmla="*/ 9525 w 4924425"/>
              <a:gd name="connsiteY0" fmla="*/ 123825 h 5305425"/>
              <a:gd name="connsiteX1" fmla="*/ 0 w 4924425"/>
              <a:gd name="connsiteY1" fmla="*/ 1409700 h 5305425"/>
              <a:gd name="connsiteX2" fmla="*/ 2343150 w 4924425"/>
              <a:gd name="connsiteY2" fmla="*/ 1409700 h 5305425"/>
              <a:gd name="connsiteX3" fmla="*/ 2352675 w 4924425"/>
              <a:gd name="connsiteY3" fmla="*/ 5305425 h 5305425"/>
              <a:gd name="connsiteX4" fmla="*/ 4924425 w 4924425"/>
              <a:gd name="connsiteY4" fmla="*/ 5305425 h 5305425"/>
              <a:gd name="connsiteX5" fmla="*/ 4895850 w 4924425"/>
              <a:gd name="connsiteY5" fmla="*/ 0 h 5305425"/>
              <a:gd name="connsiteX6" fmla="*/ 9525 w 4924425"/>
              <a:gd name="connsiteY6" fmla="*/ 0 h 5305425"/>
              <a:gd name="connsiteX7" fmla="*/ 9525 w 4924425"/>
              <a:gd name="connsiteY7" fmla="*/ 123825 h 530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4425" h="5305425">
                <a:moveTo>
                  <a:pt x="9525" y="123825"/>
                </a:moveTo>
                <a:lnTo>
                  <a:pt x="0" y="1409700"/>
                </a:lnTo>
                <a:lnTo>
                  <a:pt x="2343150" y="1409700"/>
                </a:lnTo>
                <a:lnTo>
                  <a:pt x="2352675" y="5305425"/>
                </a:lnTo>
                <a:lnTo>
                  <a:pt x="4924425" y="5305425"/>
                </a:lnTo>
                <a:lnTo>
                  <a:pt x="4895850" y="0"/>
                </a:lnTo>
                <a:lnTo>
                  <a:pt x="9525" y="0"/>
                </a:lnTo>
                <a:lnTo>
                  <a:pt x="9525" y="123825"/>
                </a:ln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AutoShape 39"/>
          <p:cNvSpPr>
            <a:spLocks noChangeArrowheads="1"/>
          </p:cNvSpPr>
          <p:nvPr/>
        </p:nvSpPr>
        <p:spPr bwMode="auto">
          <a:xfrm>
            <a:off x="5868144" y="2348880"/>
            <a:ext cx="1008112" cy="36773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GB" sz="1100" b="1" dirty="0" smtClean="0">
                <a:latin typeface="Candara" pitchFamily="34" charset="0"/>
              </a:rPr>
              <a:t>Business </a:t>
            </a:r>
          </a:p>
          <a:p>
            <a:pPr algn="ctr">
              <a:lnSpc>
                <a:spcPct val="90000"/>
              </a:lnSpc>
            </a:pPr>
            <a:r>
              <a:rPr lang="en-GB" sz="1100" b="1" dirty="0" smtClean="0">
                <a:latin typeface="Candara" pitchFamily="34" charset="0"/>
              </a:rPr>
              <a:t>Process </a:t>
            </a:r>
            <a:r>
              <a:rPr lang="en-GB" sz="1100" b="1" dirty="0">
                <a:latin typeface="Candara" pitchFamily="34" charset="0"/>
              </a:rPr>
              <a:t>Model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9"/>
          <p:cNvSpPr>
            <a:spLocks noChangeArrowheads="1"/>
          </p:cNvSpPr>
          <p:nvPr/>
        </p:nvSpPr>
        <p:spPr bwMode="auto">
          <a:xfrm>
            <a:off x="2411760" y="1412776"/>
            <a:ext cx="1403350" cy="5040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GB" sz="1400" b="1" dirty="0">
                <a:latin typeface="Candara" pitchFamily="34" charset="0"/>
              </a:rPr>
              <a:t>Value Model</a:t>
            </a:r>
          </a:p>
        </p:txBody>
      </p:sp>
      <p:sp>
        <p:nvSpPr>
          <p:cNvPr id="5" name="AutoShape 47"/>
          <p:cNvSpPr>
            <a:spLocks noChangeArrowheads="1"/>
          </p:cNvSpPr>
          <p:nvPr/>
        </p:nvSpPr>
        <p:spPr bwMode="auto">
          <a:xfrm>
            <a:off x="3419872" y="3501008"/>
            <a:ext cx="1584325" cy="4683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buFont typeface="Symbol" pitchFamily="18" charset="2"/>
              <a:buNone/>
            </a:pPr>
            <a:r>
              <a:rPr lang="en-GB" sz="1600" dirty="0">
                <a:latin typeface="Candara" pitchFamily="34" charset="0"/>
                <a:sym typeface="Symbol" pitchFamily="18" charset="2"/>
              </a:rPr>
              <a:t></a:t>
            </a:r>
            <a:r>
              <a:rPr lang="en-GB" sz="1400" b="1" dirty="0">
                <a:latin typeface="Candara" pitchFamily="34" charset="0"/>
                <a:sym typeface="Symbol" pitchFamily="18" charset="2"/>
              </a:rPr>
              <a:t>-Service </a:t>
            </a:r>
          </a:p>
          <a:p>
            <a:pPr algn="ctr">
              <a:lnSpc>
                <a:spcPct val="90000"/>
              </a:lnSpc>
              <a:buFont typeface="Symbol" pitchFamily="18" charset="2"/>
              <a:buNone/>
            </a:pPr>
            <a:r>
              <a:rPr lang="en-GB" sz="1400" b="1" dirty="0">
                <a:latin typeface="Candara" pitchFamily="34" charset="0"/>
              </a:rPr>
              <a:t>Composition Model</a:t>
            </a:r>
          </a:p>
        </p:txBody>
      </p:sp>
      <p:sp>
        <p:nvSpPr>
          <p:cNvPr id="6" name="AutoShape 58"/>
          <p:cNvSpPr>
            <a:spLocks noChangeArrowheads="1"/>
          </p:cNvSpPr>
          <p:nvPr/>
        </p:nvSpPr>
        <p:spPr bwMode="auto">
          <a:xfrm>
            <a:off x="3479403" y="4509120"/>
            <a:ext cx="1465262" cy="3698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Symbol" pitchFamily="18" charset="2"/>
              <a:buNone/>
            </a:pPr>
            <a:r>
              <a:rPr lang="en-GB" sz="1600">
                <a:latin typeface="Candara" pitchFamily="34" charset="0"/>
                <a:sym typeface="Symbol" pitchFamily="18" charset="2"/>
              </a:rPr>
              <a:t></a:t>
            </a:r>
            <a:r>
              <a:rPr lang="en-GB" sz="1400" b="1">
                <a:latin typeface="Candara" pitchFamily="34" charset="0"/>
                <a:sym typeface="Symbol" pitchFamily="18" charset="2"/>
              </a:rPr>
              <a:t>-PEWS</a:t>
            </a:r>
            <a:r>
              <a:rPr lang="en-GB" sz="1400" b="1">
                <a:latin typeface="Candara" pitchFamily="34" charset="0"/>
              </a:rPr>
              <a:t> Model</a:t>
            </a:r>
          </a:p>
        </p:txBody>
      </p:sp>
      <p:sp>
        <p:nvSpPr>
          <p:cNvPr id="9" name="AutoShape 47"/>
          <p:cNvSpPr>
            <a:spLocks noChangeArrowheads="1"/>
          </p:cNvSpPr>
          <p:nvPr/>
        </p:nvSpPr>
        <p:spPr bwMode="auto">
          <a:xfrm>
            <a:off x="3419872" y="2420888"/>
            <a:ext cx="1584325" cy="4683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buFont typeface="Symbol" pitchFamily="18" charset="2"/>
              <a:buNone/>
            </a:pPr>
            <a:r>
              <a:rPr lang="en-GB" sz="1600" dirty="0">
                <a:latin typeface="Candara" pitchFamily="34" charset="0"/>
                <a:sym typeface="Symbol" pitchFamily="18" charset="2"/>
              </a:rPr>
              <a:t></a:t>
            </a:r>
            <a:r>
              <a:rPr lang="en-GB" sz="1400" b="1" dirty="0" smtClean="0">
                <a:latin typeface="Candara" pitchFamily="34" charset="0"/>
                <a:sym typeface="Symbol" pitchFamily="18" charset="2"/>
              </a:rPr>
              <a:t>-</a:t>
            </a:r>
            <a:r>
              <a:rPr lang="en-GB" sz="1400" b="1" dirty="0" err="1" smtClean="0">
                <a:latin typeface="Candara" pitchFamily="34" charset="0"/>
                <a:sym typeface="Symbol" pitchFamily="18" charset="2"/>
              </a:rPr>
              <a:t>UseCase</a:t>
            </a:r>
            <a:r>
              <a:rPr lang="en-GB" sz="1400" b="1" dirty="0" smtClean="0">
                <a:latin typeface="Candara" pitchFamily="34" charset="0"/>
                <a:sym typeface="Symbol" pitchFamily="18" charset="2"/>
              </a:rPr>
              <a:t> Model</a:t>
            </a:r>
            <a:endParaRPr lang="en-GB" sz="1400" b="1" dirty="0">
              <a:latin typeface="Candara" pitchFamily="34" charset="0"/>
            </a:endParaRPr>
          </a:p>
        </p:txBody>
      </p:sp>
      <p:sp>
        <p:nvSpPr>
          <p:cNvPr id="10" name="AutoShape 39"/>
          <p:cNvSpPr>
            <a:spLocks noChangeArrowheads="1"/>
          </p:cNvSpPr>
          <p:nvPr/>
        </p:nvSpPr>
        <p:spPr bwMode="auto">
          <a:xfrm>
            <a:off x="4572000" y="1412776"/>
            <a:ext cx="1440160" cy="5040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GB" sz="1400" b="1" dirty="0" smtClean="0">
                <a:latin typeface="Candara" pitchFamily="34" charset="0"/>
              </a:rPr>
              <a:t>Business Process</a:t>
            </a:r>
          </a:p>
          <a:p>
            <a:pPr algn="ctr">
              <a:lnSpc>
                <a:spcPct val="90000"/>
              </a:lnSpc>
            </a:pPr>
            <a:r>
              <a:rPr lang="en-GB" sz="1400" b="1" dirty="0" smtClean="0">
                <a:latin typeface="Candara" pitchFamily="34" charset="0"/>
              </a:rPr>
              <a:t>Model</a:t>
            </a:r>
            <a:endParaRPr lang="en-GB" sz="1400" b="1" dirty="0">
              <a:latin typeface="Candara" pitchFamily="34" charset="0"/>
            </a:endParaRPr>
          </a:p>
        </p:txBody>
      </p:sp>
      <p:sp>
        <p:nvSpPr>
          <p:cNvPr id="11" name="AutoShape 59"/>
          <p:cNvSpPr>
            <a:spLocks noChangeArrowheads="1"/>
          </p:cNvSpPr>
          <p:nvPr/>
        </p:nvSpPr>
        <p:spPr bwMode="auto">
          <a:xfrm>
            <a:off x="4050109" y="5047779"/>
            <a:ext cx="323850" cy="252412"/>
          </a:xfrm>
          <a:prstGeom prst="downArrow">
            <a:avLst>
              <a:gd name="adj1" fmla="val 49778"/>
              <a:gd name="adj2" fmla="val 39009"/>
            </a:avLst>
          </a:prstGeom>
          <a:solidFill>
            <a:srgbClr val="9DDA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" name="Document"/>
          <p:cNvSpPr>
            <a:spLocks noEditPoints="1" noChangeArrowheads="1"/>
          </p:cNvSpPr>
          <p:nvPr/>
        </p:nvSpPr>
        <p:spPr bwMode="auto">
          <a:xfrm>
            <a:off x="4001691" y="5362104"/>
            <a:ext cx="420687" cy="49371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CCFFFF">
              <a:alpha val="92000"/>
            </a:srgbClr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3" name="Text Box 62"/>
          <p:cNvSpPr txBox="1">
            <a:spLocks noChangeArrowheads="1"/>
          </p:cNvSpPr>
          <p:nvPr/>
        </p:nvSpPr>
        <p:spPr bwMode="auto">
          <a:xfrm>
            <a:off x="3893741" y="5373216"/>
            <a:ext cx="636587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s-ES" sz="1200">
                <a:latin typeface="Candara" pitchFamily="34" charset="0"/>
              </a:rPr>
              <a:t>PEWS</a:t>
            </a:r>
          </a:p>
          <a:p>
            <a:pPr algn="ctr"/>
            <a:r>
              <a:rPr lang="es-ES" sz="1200">
                <a:latin typeface="Candara" pitchFamily="34" charset="0"/>
              </a:rPr>
              <a:t>Code</a:t>
            </a:r>
          </a:p>
          <a:p>
            <a:endParaRPr lang="es-ES" sz="2000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94692" y="1323628"/>
            <a:ext cx="129222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GB" sz="1400" i="1">
                <a:latin typeface="Candara" pitchFamily="34" charset="0"/>
              </a:rPr>
              <a:t>Computation Independent Model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88497" y="2555528"/>
            <a:ext cx="12017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GB" sz="1400" i="1">
                <a:latin typeface="Candara" pitchFamily="34" charset="0"/>
              </a:rPr>
              <a:t>Platform Independent Model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78842" y="4352472"/>
            <a:ext cx="11128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GB" sz="1400" i="1">
                <a:latin typeface="Candara" pitchFamily="34" charset="0"/>
              </a:rPr>
              <a:t>Platform Specific Model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1666280" y="1379190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1665852" y="2105148"/>
            <a:ext cx="0" cy="194421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1666280" y="4123872"/>
            <a:ext cx="0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0" name="Text Box 44"/>
          <p:cNvSpPr txBox="1">
            <a:spLocks noChangeArrowheads="1"/>
          </p:cNvSpPr>
          <p:nvPr/>
        </p:nvSpPr>
        <p:spPr bwMode="auto">
          <a:xfrm>
            <a:off x="577255" y="5349700"/>
            <a:ext cx="11128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GB" sz="1400" i="1">
                <a:latin typeface="Candara" pitchFamily="34" charset="0"/>
              </a:rPr>
              <a:t>Code</a:t>
            </a:r>
          </a:p>
        </p:txBody>
      </p:sp>
      <p:sp>
        <p:nvSpPr>
          <p:cNvPr id="21" name="Line 45"/>
          <p:cNvSpPr>
            <a:spLocks noChangeShapeType="1"/>
          </p:cNvSpPr>
          <p:nvPr/>
        </p:nvSpPr>
        <p:spPr bwMode="auto">
          <a:xfrm flipH="1">
            <a:off x="1658342" y="5273500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auto">
          <a:xfrm>
            <a:off x="3995936" y="3068960"/>
            <a:ext cx="360363" cy="288925"/>
          </a:xfrm>
          <a:prstGeom prst="downArrow">
            <a:avLst>
              <a:gd name="adj1" fmla="val 49778"/>
              <a:gd name="adj2" fmla="val 39009"/>
            </a:avLst>
          </a:prstGeom>
          <a:solidFill>
            <a:srgbClr val="9DDA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3" name="AutoShape 37"/>
          <p:cNvSpPr>
            <a:spLocks noChangeArrowheads="1"/>
          </p:cNvSpPr>
          <p:nvPr/>
        </p:nvSpPr>
        <p:spPr bwMode="auto">
          <a:xfrm>
            <a:off x="3995936" y="2060848"/>
            <a:ext cx="360363" cy="312738"/>
          </a:xfrm>
          <a:prstGeom prst="downArrow">
            <a:avLst>
              <a:gd name="adj1" fmla="val 49778"/>
              <a:gd name="adj2" fmla="val 39009"/>
            </a:avLst>
          </a:prstGeom>
          <a:gradFill rotWithShape="1">
            <a:gsLst>
              <a:gs pos="0">
                <a:srgbClr val="FFFF66"/>
              </a:gs>
              <a:gs pos="100000">
                <a:srgbClr val="9DDA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3995936" y="4095544"/>
            <a:ext cx="360363" cy="288925"/>
          </a:xfrm>
          <a:prstGeom prst="downArrow">
            <a:avLst>
              <a:gd name="adj1" fmla="val 49778"/>
              <a:gd name="adj2" fmla="val 39009"/>
            </a:avLst>
          </a:prstGeom>
          <a:solidFill>
            <a:srgbClr val="9DDA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5" name="1 Título"/>
          <p:cNvSpPr txBox="1">
            <a:spLocks/>
          </p:cNvSpPr>
          <p:nvPr/>
        </p:nvSpPr>
        <p:spPr>
          <a:xfrm>
            <a:off x="467544" y="260648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∏-SODM </a:t>
            </a:r>
            <a:r>
              <a:rPr kumimoji="0" lang="es-E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method</a:t>
            </a:r>
            <a:endParaRPr kumimoji="0" lang="es-E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ValueModel_CasoGC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132856"/>
            <a:ext cx="6310474" cy="3206504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971600" y="836712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Value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BPMN_GC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368152"/>
            <a:ext cx="7104071" cy="5489848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971600" y="836712"/>
            <a:ext cx="241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Business </a:t>
            </a:r>
            <a:r>
              <a:rPr lang="es-ES" dirty="0" err="1" smtClean="0"/>
              <a:t>Process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anexo1 UseCase - General_Corrected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628800"/>
            <a:ext cx="7824299" cy="5040560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79512" y="188640"/>
            <a:ext cx="761355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/>
              <a:t>Use Case </a:t>
            </a:r>
            <a:r>
              <a:rPr lang="es-ES" sz="1600" b="1" dirty="0" err="1" smtClean="0"/>
              <a:t>Model</a:t>
            </a:r>
            <a:r>
              <a:rPr lang="es-ES" sz="1600" b="1" dirty="0" smtClean="0"/>
              <a:t>: </a:t>
            </a:r>
          </a:p>
          <a:p>
            <a:r>
              <a:rPr lang="es-ES" sz="1400" dirty="0" err="1" smtClean="0"/>
              <a:t>Here</a:t>
            </a:r>
            <a:r>
              <a:rPr lang="es-ES" sz="1400" dirty="0" smtClean="0"/>
              <a:t> </a:t>
            </a:r>
            <a:r>
              <a:rPr lang="es-ES" sz="1400" dirty="0" err="1" smtClean="0"/>
              <a:t>we</a:t>
            </a:r>
            <a:r>
              <a:rPr lang="es-ES" sz="1400" dirty="0" smtClean="0"/>
              <a:t> </a:t>
            </a:r>
            <a:r>
              <a:rPr lang="es-ES" sz="1400" dirty="0" err="1" smtClean="0"/>
              <a:t>need</a:t>
            </a:r>
            <a:r>
              <a:rPr lang="es-ES" sz="1400" dirty="0" smtClean="0"/>
              <a:t> </a:t>
            </a:r>
            <a:r>
              <a:rPr lang="es-ES" sz="1400" dirty="0" err="1" smtClean="0"/>
              <a:t>to</a:t>
            </a:r>
            <a:r>
              <a:rPr lang="es-ES" sz="1400" dirty="0" smtClean="0"/>
              <a:t> represente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user</a:t>
            </a:r>
            <a:r>
              <a:rPr lang="es-ES" sz="1400" dirty="0" smtClean="0"/>
              <a:t> of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system</a:t>
            </a:r>
            <a:r>
              <a:rPr lang="es-ES" sz="1400" dirty="0" smtClean="0"/>
              <a:t> and </a:t>
            </a:r>
            <a:r>
              <a:rPr lang="es-ES" sz="1400" dirty="0" err="1" smtClean="0"/>
              <a:t>their</a:t>
            </a:r>
            <a:r>
              <a:rPr lang="es-ES" sz="1400" dirty="0" smtClean="0"/>
              <a:t> </a:t>
            </a:r>
            <a:r>
              <a:rPr lang="es-ES" sz="1400" dirty="0" err="1" smtClean="0"/>
              <a:t>interaction</a:t>
            </a:r>
            <a:r>
              <a:rPr lang="es-ES" sz="1400" dirty="0" smtClean="0"/>
              <a:t> </a:t>
            </a:r>
            <a:r>
              <a:rPr lang="es-ES" sz="1400" dirty="0" err="1" smtClean="0"/>
              <a:t>with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system</a:t>
            </a:r>
            <a:r>
              <a:rPr lang="es-ES" sz="1400" dirty="0" smtClean="0"/>
              <a:t>. </a:t>
            </a:r>
          </a:p>
          <a:p>
            <a:r>
              <a:rPr lang="es-ES" sz="1400" dirty="0" smtClean="0"/>
              <a:t>I </a:t>
            </a:r>
            <a:r>
              <a:rPr lang="es-ES" sz="1400" dirty="0" err="1" smtClean="0"/>
              <a:t>agree</a:t>
            </a:r>
            <a:r>
              <a:rPr lang="es-ES" sz="1400" dirty="0" smtClean="0"/>
              <a:t> </a:t>
            </a:r>
            <a:r>
              <a:rPr lang="es-ES" sz="1400" dirty="0" err="1" smtClean="0"/>
              <a:t>with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user</a:t>
            </a:r>
            <a:r>
              <a:rPr lang="es-ES" sz="1400" dirty="0" smtClean="0"/>
              <a:t> </a:t>
            </a:r>
            <a:r>
              <a:rPr lang="es-ES" sz="1400" dirty="0" err="1" smtClean="0"/>
              <a:t>represented</a:t>
            </a:r>
            <a:r>
              <a:rPr lang="es-ES" sz="1400" dirty="0" smtClean="0"/>
              <a:t>, </a:t>
            </a:r>
            <a:r>
              <a:rPr lang="es-ES" sz="1400" dirty="0" err="1" smtClean="0"/>
              <a:t>but</a:t>
            </a:r>
            <a:r>
              <a:rPr lang="es-ES" sz="1400" dirty="0" smtClean="0"/>
              <a:t> I </a:t>
            </a:r>
            <a:r>
              <a:rPr lang="es-ES" sz="1400" dirty="0" err="1" smtClean="0"/>
              <a:t>delete</a:t>
            </a:r>
            <a:r>
              <a:rPr lang="es-ES" sz="1400" dirty="0" smtClean="0"/>
              <a:t> </a:t>
            </a:r>
            <a:r>
              <a:rPr lang="es-ES" sz="1400" dirty="0" err="1" smtClean="0"/>
              <a:t>activity</a:t>
            </a:r>
            <a:r>
              <a:rPr lang="es-ES" sz="1400" dirty="0" smtClean="0"/>
              <a:t> </a:t>
            </a:r>
            <a:r>
              <a:rPr lang="es-ES" sz="1400" dirty="0" err="1" smtClean="0"/>
              <a:t>that</a:t>
            </a:r>
            <a:r>
              <a:rPr lang="es-ES" sz="1400" dirty="0" smtClean="0"/>
              <a:t> are </a:t>
            </a:r>
            <a:r>
              <a:rPr lang="es-ES" sz="1400" dirty="0" err="1" smtClean="0"/>
              <a:t>carried</a:t>
            </a:r>
            <a:r>
              <a:rPr lang="es-ES" sz="1400" dirty="0" smtClean="0"/>
              <a:t> </a:t>
            </a:r>
            <a:r>
              <a:rPr lang="es-ES" sz="1400" dirty="0" err="1" smtClean="0"/>
              <a:t>out</a:t>
            </a:r>
            <a:r>
              <a:rPr lang="es-ES" sz="1400" dirty="0" smtClean="0"/>
              <a:t> </a:t>
            </a:r>
            <a:r>
              <a:rPr lang="es-ES" sz="1400" dirty="0" err="1" smtClean="0"/>
              <a:t>by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systems</a:t>
            </a:r>
            <a:r>
              <a:rPr lang="es-ES" sz="1400" dirty="0" smtClean="0"/>
              <a:t>. </a:t>
            </a:r>
            <a:r>
              <a:rPr lang="es-ES" sz="1400" dirty="0" err="1" smtClean="0"/>
              <a:t>This</a:t>
            </a:r>
            <a:r>
              <a:rPr lang="es-ES" sz="1400" dirty="0" smtClean="0"/>
              <a:t> </a:t>
            </a:r>
            <a:r>
              <a:rPr lang="es-ES" sz="1400" dirty="0" err="1" smtClean="0"/>
              <a:t>kinf</a:t>
            </a:r>
            <a:r>
              <a:rPr lang="es-ES" sz="1400" dirty="0" smtClean="0"/>
              <a:t> of </a:t>
            </a:r>
          </a:p>
          <a:p>
            <a:r>
              <a:rPr lang="es-ES" sz="1400" dirty="0" err="1" smtClean="0"/>
              <a:t>activities</a:t>
            </a:r>
            <a:r>
              <a:rPr lang="es-ES" sz="1400" dirty="0" smtClean="0"/>
              <a:t> are </a:t>
            </a:r>
            <a:r>
              <a:rPr lang="es-ES" sz="1400" dirty="0" err="1" smtClean="0"/>
              <a:t>represented</a:t>
            </a:r>
            <a:r>
              <a:rPr lang="es-ES" sz="1400" dirty="0" smtClean="0"/>
              <a:t> in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service</a:t>
            </a:r>
            <a:r>
              <a:rPr lang="es-ES" sz="1400" dirty="0" smtClean="0"/>
              <a:t> </a:t>
            </a:r>
            <a:r>
              <a:rPr lang="es-ES" sz="1400" dirty="0" err="1" smtClean="0"/>
              <a:t>compositon</a:t>
            </a:r>
            <a:r>
              <a:rPr lang="es-ES" sz="1400" dirty="0" smtClean="0"/>
              <a:t> </a:t>
            </a:r>
            <a:r>
              <a:rPr lang="es-ES" sz="1400" dirty="0" err="1" smtClean="0"/>
              <a:t>model</a:t>
            </a:r>
            <a:r>
              <a:rPr lang="es-ES" sz="1400" dirty="0" smtClean="0"/>
              <a:t> </a:t>
            </a:r>
            <a:r>
              <a:rPr lang="es-ES" sz="1400" dirty="0" err="1" smtClean="0"/>
              <a:t>but</a:t>
            </a:r>
            <a:r>
              <a:rPr lang="es-ES" sz="1400" dirty="0" smtClean="0"/>
              <a:t> </a:t>
            </a:r>
            <a:r>
              <a:rPr lang="es-ES" sz="1400" dirty="0" err="1" smtClean="0"/>
              <a:t>not</a:t>
            </a:r>
            <a:r>
              <a:rPr lang="es-ES" sz="1400" dirty="0" smtClean="0"/>
              <a:t> </a:t>
            </a:r>
            <a:r>
              <a:rPr lang="es-ES" sz="1400" dirty="0" err="1" smtClean="0"/>
              <a:t>here</a:t>
            </a:r>
            <a:r>
              <a:rPr lang="es-ES" sz="1400" dirty="0" smtClean="0"/>
              <a:t>.  </a:t>
            </a:r>
          </a:p>
          <a:p>
            <a:r>
              <a:rPr lang="es-ES" sz="1400" dirty="0" err="1" smtClean="0"/>
              <a:t>From</a:t>
            </a:r>
            <a:r>
              <a:rPr lang="es-ES" sz="1400" dirty="0" smtClean="0"/>
              <a:t> my </a:t>
            </a:r>
            <a:r>
              <a:rPr lang="es-ES" sz="1400" dirty="0" err="1" smtClean="0"/>
              <a:t>point</a:t>
            </a:r>
            <a:r>
              <a:rPr lang="es-ES" sz="1400" dirty="0" smtClean="0"/>
              <a:t> of </a:t>
            </a:r>
            <a:r>
              <a:rPr lang="es-ES" sz="1400" dirty="0" err="1" smtClean="0"/>
              <a:t>view</a:t>
            </a:r>
            <a:r>
              <a:rPr lang="es-ES" sz="1400" dirty="0" smtClean="0"/>
              <a:t> </a:t>
            </a:r>
            <a:r>
              <a:rPr lang="es-ES" sz="1400" dirty="0" err="1" smtClean="0"/>
              <a:t>these</a:t>
            </a:r>
            <a:r>
              <a:rPr lang="es-ES" sz="1400" dirty="0" smtClean="0"/>
              <a:t> are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service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system</a:t>
            </a:r>
            <a:r>
              <a:rPr lang="es-ES" sz="1400" dirty="0" smtClean="0"/>
              <a:t> </a:t>
            </a:r>
            <a:r>
              <a:rPr lang="es-ES" sz="1400" dirty="0" err="1" smtClean="0"/>
              <a:t>provides</a:t>
            </a:r>
            <a:r>
              <a:rPr lang="es-ES" sz="1400" dirty="0" smtClean="0"/>
              <a:t> </a:t>
            </a:r>
            <a:r>
              <a:rPr lang="es-ES" sz="1400" dirty="0" err="1" smtClean="0"/>
              <a:t>for</a:t>
            </a:r>
            <a:r>
              <a:rPr lang="es-ES" sz="1400" dirty="0" smtClean="0"/>
              <a:t> </a:t>
            </a:r>
            <a:r>
              <a:rPr lang="es-ES" sz="1400" dirty="0" err="1" smtClean="0"/>
              <a:t>each</a:t>
            </a:r>
            <a:r>
              <a:rPr lang="es-ES" sz="1400" dirty="0" smtClean="0"/>
              <a:t> </a:t>
            </a:r>
            <a:r>
              <a:rPr lang="es-ES" sz="1400" dirty="0" err="1" smtClean="0"/>
              <a:t>one</a:t>
            </a:r>
            <a:r>
              <a:rPr lang="es-ES" sz="1400" dirty="0" smtClean="0"/>
              <a:t> of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user</a:t>
            </a:r>
            <a:r>
              <a:rPr lang="es-ES" sz="1400" dirty="0" smtClean="0"/>
              <a:t> </a:t>
            </a:r>
            <a:r>
              <a:rPr lang="es-ES" sz="1400" dirty="0" err="1" smtClean="0"/>
              <a:t>identified</a:t>
            </a:r>
            <a:r>
              <a:rPr lang="es-ES" sz="1400" dirty="0" smtClean="0"/>
              <a:t> </a:t>
            </a:r>
          </a:p>
          <a:p>
            <a:r>
              <a:rPr lang="es-ES" sz="1400" dirty="0" smtClean="0"/>
              <a:t>In </a:t>
            </a:r>
            <a:r>
              <a:rPr lang="es-ES" sz="1400" dirty="0" err="1" smtClean="0"/>
              <a:t>this</a:t>
            </a:r>
            <a:r>
              <a:rPr lang="es-ES" sz="1400" dirty="0" smtClean="0"/>
              <a:t> case. </a:t>
            </a:r>
          </a:p>
          <a:p>
            <a:endParaRPr lang="es-ES" sz="1400" dirty="0" smtClean="0"/>
          </a:p>
          <a:p>
            <a:r>
              <a:rPr lang="es-ES" sz="1400" dirty="0" smtClean="0"/>
              <a:t> </a:t>
            </a:r>
          </a:p>
          <a:p>
            <a:endParaRPr lang="es-E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7985310" cy="512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CuadroTexto"/>
          <p:cNvSpPr txBox="1"/>
          <p:nvPr/>
        </p:nvSpPr>
        <p:spPr>
          <a:xfrm>
            <a:off x="117234" y="116632"/>
            <a:ext cx="9507603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Service Composition Model: </a:t>
            </a:r>
          </a:p>
          <a:p>
            <a:r>
              <a:rPr lang="en-US" sz="1600" dirty="0" smtClean="0"/>
              <a:t>Here we should to represent all the process and participants that collaborates in </a:t>
            </a:r>
          </a:p>
          <a:p>
            <a:r>
              <a:rPr lang="en-US" sz="1600" dirty="0" smtClean="0"/>
              <a:t>the service provided by the system to the users. Here we model all the process in just one </a:t>
            </a:r>
          </a:p>
          <a:p>
            <a:r>
              <a:rPr lang="en-US" sz="1600" dirty="0" smtClean="0"/>
              <a:t>diagram  but we could represent one of this diagram for each one of the use case identified in </a:t>
            </a:r>
          </a:p>
          <a:p>
            <a:r>
              <a:rPr lang="en-US" sz="1600" dirty="0" smtClean="0"/>
              <a:t>the use case model. </a:t>
            </a:r>
          </a:p>
          <a:p>
            <a:r>
              <a:rPr lang="en-US" sz="1600" dirty="0" err="1" smtClean="0">
                <a:solidFill>
                  <a:schemeClr val="tx2"/>
                </a:solidFill>
              </a:rPr>
              <a:t>Tarea</a:t>
            </a:r>
            <a:r>
              <a:rPr lang="en-US" sz="1600" dirty="0" smtClean="0">
                <a:solidFill>
                  <a:schemeClr val="tx2"/>
                </a:solidFill>
              </a:rPr>
              <a:t>: </a:t>
            </a:r>
            <a:r>
              <a:rPr lang="en-US" sz="1600" dirty="0" smtClean="0">
                <a:solidFill>
                  <a:schemeClr val="tx2"/>
                </a:solidFill>
              </a:rPr>
              <a:t>We need to think in the process that occurs at system</a:t>
            </a:r>
            <a:r>
              <a:rPr lang="en-US" sz="1600" dirty="0" smtClean="0">
                <a:solidFill>
                  <a:schemeClr val="tx2"/>
                </a:solidFill>
              </a:rPr>
              <a:t>s level for each use case and represent that process 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using and activity diagram. 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endParaRPr lang="en-US" sz="1400" dirty="0" smtClean="0">
              <a:solidFill>
                <a:schemeClr val="tx2"/>
              </a:solidFill>
            </a:endParaRPr>
          </a:p>
          <a:p>
            <a:endParaRPr lang="en-US" sz="1400" dirty="0" smtClean="0"/>
          </a:p>
          <a:p>
            <a:r>
              <a:rPr lang="en-US" sz="1400" dirty="0" smtClean="0"/>
              <a:t> 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416</Words>
  <Application>Microsoft Office PowerPoint</Application>
  <PresentationFormat>Presentación en pantalla (4:3)</PresentationFormat>
  <Paragraphs>74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∏-SOD-M</vt:lpstr>
      <vt:lpstr>MIDAS Framework</vt:lpstr>
      <vt:lpstr>Diapositiva 3</vt:lpstr>
      <vt:lpstr>Diapositiva 4</vt:lpstr>
      <vt:lpstr>Diapositiva 5</vt:lpstr>
      <vt:lpstr>Diapositiva 6</vt:lpstr>
      <vt:lpstr>Diapositiva 7</vt:lpstr>
    </vt:vector>
  </TitlesOfParts>
  <Company>Universidad Rey Juan Carlos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∏-SOD-M</dc:title>
  <dc:creator>Valeria de Castro</dc:creator>
  <cp:lastModifiedBy>Valeria de Castro</cp:lastModifiedBy>
  <cp:revision>5</cp:revision>
  <dcterms:created xsi:type="dcterms:W3CDTF">2013-11-19T13:59:01Z</dcterms:created>
  <dcterms:modified xsi:type="dcterms:W3CDTF">2013-11-19T14:37:13Z</dcterms:modified>
</cp:coreProperties>
</file>