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4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Click to edit Master text styles</a:t>
            </a:r>
          </a:p>
          <a:p>
            <a:pPr lvl="1"/>
            <a:r>
              <a:rPr lang="pt-PT" smtClean="0"/>
              <a:t>Second level</a:t>
            </a:r>
          </a:p>
          <a:p>
            <a:pPr lvl="2"/>
            <a:r>
              <a:rPr lang="pt-PT" smtClean="0"/>
              <a:t>Third level</a:t>
            </a:r>
          </a:p>
          <a:p>
            <a:pPr lvl="3"/>
            <a:r>
              <a:rPr lang="pt-PT" smtClean="0"/>
              <a:t>Fourth level</a:t>
            </a:r>
          </a:p>
          <a:p>
            <a:pPr lvl="4"/>
            <a:r>
              <a:rPr lang="pt-PT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11098-EE3A-854A-BDC0-4ED66CEC599D}" type="datetimeFigureOut">
              <a:rPr lang="pt-BR" smtClean="0"/>
              <a:t>10/19/13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5D97-478E-ED4E-8B2C-0CED3C6E5C68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2548" y="4864413"/>
            <a:ext cx="838200" cy="4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5614" y="4864413"/>
            <a:ext cx="838200" cy="4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6" name="AutoShape 21"/>
          <p:cNvSpPr>
            <a:spLocks noChangeArrowheads="1"/>
          </p:cNvSpPr>
          <p:nvPr/>
        </p:nvSpPr>
        <p:spPr bwMode="auto">
          <a:xfrm>
            <a:off x="7467600" y="1967060"/>
            <a:ext cx="389027" cy="175164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27" name="AutoShape 21"/>
          <p:cNvSpPr>
            <a:spLocks noChangeArrowheads="1"/>
          </p:cNvSpPr>
          <p:nvPr/>
        </p:nvSpPr>
        <p:spPr bwMode="auto">
          <a:xfrm>
            <a:off x="7467600" y="2677853"/>
            <a:ext cx="351928" cy="220347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28" name="AutoShape 21"/>
          <p:cNvSpPr>
            <a:spLocks noChangeArrowheads="1"/>
          </p:cNvSpPr>
          <p:nvPr/>
        </p:nvSpPr>
        <p:spPr bwMode="auto">
          <a:xfrm>
            <a:off x="7467600" y="3406070"/>
            <a:ext cx="301476" cy="416565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09" name="Rectangle à coins arrondis 131"/>
          <p:cNvSpPr/>
          <p:nvPr/>
        </p:nvSpPr>
        <p:spPr>
          <a:xfrm>
            <a:off x="4526555" y="961458"/>
            <a:ext cx="4228639" cy="3559418"/>
          </a:xfrm>
          <a:prstGeom prst="roundRect">
            <a:avLst>
              <a:gd name="adj" fmla="val 12341"/>
            </a:avLst>
          </a:prstGeom>
          <a:solidFill>
            <a:schemeClr val="accent3">
              <a:alpha val="41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2">
                    <a:lumMod val="25000"/>
                  </a:schemeClr>
                </a:solidFill>
                <a:latin typeface="Consolas"/>
                <a:cs typeface="Consolas"/>
                <a:sym typeface="Symbol" charset="0"/>
              </a:rPr>
              <a:t>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SOD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M</a:t>
            </a: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</p:txBody>
      </p:sp>
      <p:grpSp>
        <p:nvGrpSpPr>
          <p:cNvPr id="4" name="Grouper 40"/>
          <p:cNvGrpSpPr/>
          <p:nvPr/>
        </p:nvGrpSpPr>
        <p:grpSpPr>
          <a:xfrm>
            <a:off x="7088815" y="5889961"/>
            <a:ext cx="859466" cy="616655"/>
            <a:chOff x="6193627" y="2249704"/>
            <a:chExt cx="1617133" cy="573539"/>
          </a:xfrm>
        </p:grpSpPr>
        <p:sp>
          <p:nvSpPr>
            <p:cNvPr id="5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Message</a:t>
              </a:r>
              <a:endParaRPr lang="en-GB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6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charset="0"/>
                <a:cs typeface="+mn-cs"/>
              </a:endParaRPr>
            </a:p>
          </p:txBody>
        </p:sp>
      </p:grpSp>
      <p:grpSp>
        <p:nvGrpSpPr>
          <p:cNvPr id="7" name="Grouper 128"/>
          <p:cNvGrpSpPr/>
          <p:nvPr/>
        </p:nvGrpSpPr>
        <p:grpSpPr>
          <a:xfrm>
            <a:off x="5139269" y="6198289"/>
            <a:ext cx="3365545" cy="400919"/>
            <a:chOff x="5377894" y="4650754"/>
            <a:chExt cx="3365545" cy="400919"/>
          </a:xfrm>
        </p:grpSpPr>
        <p:sp>
          <p:nvSpPr>
            <p:cNvPr id="8" name="Oval 35"/>
            <p:cNvSpPr/>
            <p:nvPr/>
          </p:nvSpPr>
          <p:spPr bwMode="auto">
            <a:xfrm>
              <a:off x="6444694" y="4650754"/>
              <a:ext cx="910561" cy="40091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fr-FR" sz="1050" dirty="0" smtClean="0">
                  <a:solidFill>
                    <a:srgbClr val="000000"/>
                  </a:solidFill>
                  <a:ea typeface="Arial" charset="0"/>
                  <a:cs typeface="Calisto MT"/>
                </a:rPr>
                <a:t>Atomicity</a:t>
              </a:r>
              <a:endParaRPr lang="fr-FR" sz="1050" dirty="0">
                <a:solidFill>
                  <a:srgbClr val="000000"/>
                </a:solidFill>
                <a:ea typeface="Arial" charset="0"/>
                <a:cs typeface="Calisto MT"/>
              </a:endParaRPr>
            </a:p>
          </p:txBody>
        </p:sp>
        <p:sp>
          <p:nvSpPr>
            <p:cNvPr id="9" name="Oval 36"/>
            <p:cNvSpPr/>
            <p:nvPr/>
          </p:nvSpPr>
          <p:spPr bwMode="auto">
            <a:xfrm>
              <a:off x="5377894" y="4650754"/>
              <a:ext cx="910561" cy="400918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fr-FR" sz="1100" dirty="0" smtClean="0">
                  <a:solidFill>
                    <a:srgbClr val="000000"/>
                  </a:solidFill>
                  <a:cs typeface="Calisto MT"/>
                </a:rPr>
                <a:t>Security</a:t>
              </a:r>
              <a:endParaRPr lang="fr-FR" sz="1100" dirty="0">
                <a:solidFill>
                  <a:srgbClr val="000000"/>
                </a:solidFill>
                <a:cs typeface="Calisto MT"/>
              </a:endParaRPr>
            </a:p>
          </p:txBody>
        </p:sp>
        <p:sp>
          <p:nvSpPr>
            <p:cNvPr id="10" name="TextBox 46"/>
            <p:cNvSpPr txBox="1">
              <a:spLocks noChangeArrowheads="1"/>
            </p:cNvSpPr>
            <p:nvPr/>
          </p:nvSpPr>
          <p:spPr bwMode="auto">
            <a:xfrm>
              <a:off x="7355255" y="4681388"/>
              <a:ext cx="401918" cy="339650"/>
            </a:xfrm>
            <a:prstGeom prst="rect">
              <a:avLst/>
            </a:prstGeom>
            <a:noFill/>
            <a:ln w="9525">
              <a:solidFill>
                <a:schemeClr val="accent3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fr-FR" sz="1400" b="1" dirty="0" smtClean="0">
                  <a:solidFill>
                    <a:srgbClr val="000000"/>
                  </a:solidFill>
                  <a:latin typeface="Calisto MT" charset="0"/>
                  <a:ea typeface="Calisto MT" charset="0"/>
                  <a:cs typeface="Calisto MT" charset="0"/>
                </a:rPr>
                <a:t>…</a:t>
              </a:r>
              <a:endParaRPr lang="fr-FR" sz="1400" b="1" dirty="0">
                <a:solidFill>
                  <a:srgbClr val="000000"/>
                </a:solidFill>
                <a:latin typeface="Calisto MT" charset="0"/>
                <a:ea typeface="Calisto MT" charset="0"/>
                <a:cs typeface="Calisto MT" charset="0"/>
              </a:endParaRPr>
            </a:p>
          </p:txBody>
        </p:sp>
        <p:sp>
          <p:nvSpPr>
            <p:cNvPr id="11" name="Oval 37"/>
            <p:cNvSpPr>
              <a:spLocks noChangeAspect="1"/>
            </p:cNvSpPr>
            <p:nvPr/>
          </p:nvSpPr>
          <p:spPr>
            <a:xfrm>
              <a:off x="7832878" y="4650754"/>
              <a:ext cx="910561" cy="400919"/>
            </a:xfrm>
            <a:prstGeom prst="ellips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r>
                <a:rPr lang="fr-FR" sz="1100" dirty="0" smtClean="0">
                  <a:solidFill>
                    <a:srgbClr val="000000"/>
                  </a:solidFill>
                  <a:ea typeface="Arial" charset="0"/>
                  <a:cs typeface="Calisto MT"/>
                </a:rPr>
                <a:t>Persistency</a:t>
              </a:r>
              <a:endParaRPr lang="fr-FR" sz="1100" dirty="0">
                <a:solidFill>
                  <a:srgbClr val="000000"/>
                </a:solidFill>
                <a:ea typeface="Arial" charset="0"/>
                <a:cs typeface="Calisto MT"/>
              </a:endParaRPr>
            </a:p>
          </p:txBody>
        </p:sp>
      </p:grpSp>
      <p:sp>
        <p:nvSpPr>
          <p:cNvPr id="12" name="Arrondir un rectangle avec un coin diagonal 9"/>
          <p:cNvSpPr/>
          <p:nvPr/>
        </p:nvSpPr>
        <p:spPr>
          <a:xfrm>
            <a:off x="1053542" y="6228923"/>
            <a:ext cx="3153512" cy="400477"/>
          </a:xfrm>
          <a:prstGeom prst="round2Diag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Service composition models</a:t>
            </a:r>
            <a:endParaRPr lang="es-MX" sz="1200" dirty="0"/>
          </a:p>
        </p:txBody>
      </p:sp>
      <p:grpSp>
        <p:nvGrpSpPr>
          <p:cNvPr id="13" name="Grouper 10"/>
          <p:cNvGrpSpPr/>
          <p:nvPr/>
        </p:nvGrpSpPr>
        <p:grpSpPr>
          <a:xfrm>
            <a:off x="908317" y="5764765"/>
            <a:ext cx="859466" cy="616655"/>
            <a:chOff x="6193627" y="2249704"/>
            <a:chExt cx="1617133" cy="573539"/>
          </a:xfrm>
        </p:grpSpPr>
        <p:sp>
          <p:nvSpPr>
            <p:cNvPr id="14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Service</a:t>
              </a:r>
              <a:endParaRPr lang="en-GB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15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charset="0"/>
                <a:cs typeface="+mn-cs"/>
              </a:endParaRPr>
            </a:p>
          </p:txBody>
        </p:sp>
      </p:grpSp>
      <p:grpSp>
        <p:nvGrpSpPr>
          <p:cNvPr id="16" name="Grouper 14"/>
          <p:cNvGrpSpPr/>
          <p:nvPr/>
        </p:nvGrpSpPr>
        <p:grpSpPr>
          <a:xfrm>
            <a:off x="2772618" y="5650078"/>
            <a:ext cx="859466" cy="616655"/>
            <a:chOff x="6193627" y="2249704"/>
            <a:chExt cx="1617133" cy="573539"/>
          </a:xfrm>
        </p:grpSpPr>
        <p:sp>
          <p:nvSpPr>
            <p:cNvPr id="17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Composite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Service</a:t>
              </a:r>
              <a:endParaRPr lang="en-GB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18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charset="0"/>
                <a:cs typeface="+mn-cs"/>
              </a:endParaRPr>
            </a:p>
          </p:txBody>
        </p:sp>
      </p:grpSp>
      <p:grpSp>
        <p:nvGrpSpPr>
          <p:cNvPr id="19" name="Grouper 18"/>
          <p:cNvGrpSpPr/>
          <p:nvPr/>
        </p:nvGrpSpPr>
        <p:grpSpPr>
          <a:xfrm>
            <a:off x="3711970" y="5764764"/>
            <a:ext cx="859466" cy="719091"/>
            <a:chOff x="6193627" y="2249704"/>
            <a:chExt cx="1617133" cy="555943"/>
          </a:xfrm>
        </p:grpSpPr>
        <p:sp>
          <p:nvSpPr>
            <p:cNvPr id="20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Operator</a:t>
              </a:r>
              <a:endParaRPr lang="en-GB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1" name="AutoShape 47"/>
            <p:cNvSpPr>
              <a:spLocks noChangeArrowheads="1"/>
            </p:cNvSpPr>
            <p:nvPr/>
          </p:nvSpPr>
          <p:spPr bwMode="auto">
            <a:xfrm>
              <a:off x="6193627" y="2564700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charset="0"/>
                  <a:cs typeface="+mn-cs"/>
                </a:rPr>
                <a:t>Parallel,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ndara" charset="0"/>
                  <a:cs typeface="+mn-cs"/>
                </a:rPr>
                <a:t>sequence</a:t>
              </a:r>
              <a:endParaRPr lang="en-GB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charset="0"/>
                <a:cs typeface="+mn-cs"/>
              </a:endParaRPr>
            </a:p>
          </p:txBody>
        </p:sp>
      </p:grpSp>
      <p:grpSp>
        <p:nvGrpSpPr>
          <p:cNvPr id="22" name="Grouper 28"/>
          <p:cNvGrpSpPr/>
          <p:nvPr/>
        </p:nvGrpSpPr>
        <p:grpSpPr>
          <a:xfrm>
            <a:off x="1836614" y="5639234"/>
            <a:ext cx="859466" cy="616655"/>
            <a:chOff x="6193627" y="2249704"/>
            <a:chExt cx="1617133" cy="573539"/>
          </a:xfrm>
        </p:grpSpPr>
        <p:sp>
          <p:nvSpPr>
            <p:cNvPr id="23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Activity</a:t>
              </a:r>
              <a:endParaRPr lang="en-GB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4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charset="0"/>
                <a:cs typeface="+mn-cs"/>
              </a:endParaRPr>
            </a:p>
          </p:txBody>
        </p:sp>
      </p:grpSp>
      <p:grpSp>
        <p:nvGrpSpPr>
          <p:cNvPr id="25" name="Grouper 31"/>
          <p:cNvGrpSpPr/>
          <p:nvPr/>
        </p:nvGrpSpPr>
        <p:grpSpPr>
          <a:xfrm>
            <a:off x="4724400" y="5737810"/>
            <a:ext cx="859466" cy="616655"/>
            <a:chOff x="6193627" y="2249704"/>
            <a:chExt cx="1617133" cy="573539"/>
          </a:xfrm>
        </p:grpSpPr>
        <p:sp>
          <p:nvSpPr>
            <p:cNvPr id="26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Protocol</a:t>
              </a:r>
              <a:endParaRPr lang="en-GB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7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charset="0"/>
                <a:cs typeface="+mn-cs"/>
              </a:endParaRPr>
            </a:p>
          </p:txBody>
        </p:sp>
      </p:grpSp>
      <p:grpSp>
        <p:nvGrpSpPr>
          <p:cNvPr id="28" name="Grouper 34"/>
          <p:cNvGrpSpPr/>
          <p:nvPr/>
        </p:nvGrpSpPr>
        <p:grpSpPr>
          <a:xfrm>
            <a:off x="5524896" y="5500995"/>
            <a:ext cx="859466" cy="616655"/>
            <a:chOff x="6193627" y="2249704"/>
            <a:chExt cx="1617133" cy="573539"/>
          </a:xfrm>
        </p:grpSpPr>
        <p:sp>
          <p:nvSpPr>
            <p:cNvPr id="29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State</a:t>
              </a:r>
              <a:endParaRPr lang="en-GB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30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charset="0"/>
                <a:cs typeface="+mn-cs"/>
              </a:endParaRPr>
            </a:p>
          </p:txBody>
        </p:sp>
      </p:grpSp>
      <p:grpSp>
        <p:nvGrpSpPr>
          <p:cNvPr id="31" name="Grouper 37"/>
          <p:cNvGrpSpPr/>
          <p:nvPr/>
        </p:nvGrpSpPr>
        <p:grpSpPr>
          <a:xfrm>
            <a:off x="7895728" y="5550262"/>
            <a:ext cx="859466" cy="616655"/>
            <a:chOff x="6193627" y="2249704"/>
            <a:chExt cx="1617133" cy="573539"/>
          </a:xfrm>
        </p:grpSpPr>
        <p:sp>
          <p:nvSpPr>
            <p:cNvPr id="32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Operation</a:t>
              </a:r>
              <a:endParaRPr lang="en-GB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33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charset="0"/>
                <a:cs typeface="+mn-cs"/>
              </a:endParaRPr>
            </a:p>
          </p:txBody>
        </p:sp>
      </p:grpSp>
      <p:grpSp>
        <p:nvGrpSpPr>
          <p:cNvPr id="34" name="Grouper 43"/>
          <p:cNvGrpSpPr/>
          <p:nvPr/>
        </p:nvGrpSpPr>
        <p:grpSpPr>
          <a:xfrm>
            <a:off x="6341929" y="5619236"/>
            <a:ext cx="859466" cy="616655"/>
            <a:chOff x="6193627" y="2249704"/>
            <a:chExt cx="1617133" cy="573539"/>
          </a:xfrm>
        </p:grpSpPr>
        <p:sp>
          <p:nvSpPr>
            <p:cNvPr id="35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/>
                  <a:cs typeface="Consolas"/>
                  <a:sym typeface="Symbol" charset="0"/>
                </a:rPr>
                <a:t>Event</a:t>
              </a:r>
              <a:endParaRPr lang="en-GB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36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Candara" charset="0"/>
                <a:cs typeface="+mn-cs"/>
              </a:endParaRPr>
            </a:p>
          </p:txBody>
        </p:sp>
      </p:grpSp>
      <p:sp>
        <p:nvSpPr>
          <p:cNvPr id="37" name="Arrondir un rectangle avec un coin diagonal 89"/>
          <p:cNvSpPr/>
          <p:nvPr/>
        </p:nvSpPr>
        <p:spPr>
          <a:xfrm>
            <a:off x="4724400" y="500890"/>
            <a:ext cx="3869414" cy="400477"/>
          </a:xfrm>
          <a:prstGeom prst="round2Diag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Non functional requirements</a:t>
            </a:r>
            <a:endParaRPr lang="es-MX" sz="1200" dirty="0"/>
          </a:p>
        </p:txBody>
      </p:sp>
      <p:sp>
        <p:nvSpPr>
          <p:cNvPr id="38" name="Arrondir un rectangle avec un coin diagonal 90"/>
          <p:cNvSpPr/>
          <p:nvPr/>
        </p:nvSpPr>
        <p:spPr>
          <a:xfrm>
            <a:off x="989626" y="485011"/>
            <a:ext cx="3125173" cy="400477"/>
          </a:xfrm>
          <a:prstGeom prst="round2Diag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rgbClr val="7F7F7F"/>
                </a:solidFill>
              </a:rPr>
              <a:t>Business process specification models</a:t>
            </a:r>
            <a:endParaRPr lang="es-MX" sz="1200" dirty="0">
              <a:solidFill>
                <a:srgbClr val="7F7F7F"/>
              </a:solidFill>
            </a:endParaRPr>
          </a:p>
        </p:txBody>
      </p:sp>
      <p:sp>
        <p:nvSpPr>
          <p:cNvPr id="39" name="Rectangle à coins arrondis 131"/>
          <p:cNvSpPr/>
          <p:nvPr/>
        </p:nvSpPr>
        <p:spPr>
          <a:xfrm>
            <a:off x="961288" y="961458"/>
            <a:ext cx="3153512" cy="2721218"/>
          </a:xfrm>
          <a:prstGeom prst="roundRect">
            <a:avLst>
              <a:gd name="adj" fmla="val 12341"/>
            </a:avLst>
          </a:prstGeom>
          <a:solidFill>
            <a:schemeClr val="accent6">
              <a:lumMod val="50000"/>
              <a:alpha val="4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rgbClr val="4A452A"/>
                </a:solidFill>
              </a:rPr>
              <a:t>SOD-</a:t>
            </a:r>
            <a:r>
              <a:rPr lang="es-MX" dirty="0" smtClean="0">
                <a:solidFill>
                  <a:srgbClr val="4A452A"/>
                </a:solidFill>
              </a:rPr>
              <a:t>M</a:t>
            </a:r>
          </a:p>
          <a:p>
            <a:pPr algn="ctr"/>
            <a:endParaRPr lang="es-MX" dirty="0" smtClean="0">
              <a:solidFill>
                <a:srgbClr val="4A452A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</p:txBody>
      </p:sp>
      <p:grpSp>
        <p:nvGrpSpPr>
          <p:cNvPr id="40" name="Grouper 94"/>
          <p:cNvGrpSpPr/>
          <p:nvPr/>
        </p:nvGrpSpPr>
        <p:grpSpPr>
          <a:xfrm>
            <a:off x="4876800" y="2150796"/>
            <a:ext cx="1596061" cy="530059"/>
            <a:chOff x="6872615" y="3314434"/>
            <a:chExt cx="1596061" cy="530059"/>
          </a:xfrm>
        </p:grpSpPr>
        <p:sp>
          <p:nvSpPr>
            <p:cNvPr id="41" name="AutoShape 47"/>
            <p:cNvSpPr>
              <a:spLocks noChangeArrowheads="1"/>
            </p:cNvSpPr>
            <p:nvPr/>
          </p:nvSpPr>
          <p:spPr bwMode="auto">
            <a:xfrm>
              <a:off x="6872615" y="3314434"/>
              <a:ext cx="1596061" cy="2839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05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050" dirty="0" smtClean="0">
                  <a:latin typeface="Consolas"/>
                  <a:cs typeface="Consolas"/>
                </a:rPr>
                <a:t>Process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</a:rPr>
                <a:t>Meta-Model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2" name="AutoShape 47"/>
            <p:cNvSpPr>
              <a:spLocks noChangeArrowheads="1"/>
            </p:cNvSpPr>
            <p:nvPr/>
          </p:nvSpPr>
          <p:spPr bwMode="auto">
            <a:xfrm>
              <a:off x="6872617" y="3603546"/>
              <a:ext cx="1596059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43" name="Grouper 46"/>
          <p:cNvGrpSpPr/>
          <p:nvPr/>
        </p:nvGrpSpPr>
        <p:grpSpPr>
          <a:xfrm>
            <a:off x="4876800" y="2895670"/>
            <a:ext cx="1617133" cy="524867"/>
            <a:chOff x="6193627" y="3005733"/>
            <a:chExt cx="1617133" cy="524867"/>
          </a:xfrm>
          <a:solidFill>
            <a:srgbClr val="FFFFFF"/>
          </a:solidFill>
        </p:grpSpPr>
        <p:sp>
          <p:nvSpPr>
            <p:cNvPr id="44" name="AutoShape 47"/>
            <p:cNvSpPr>
              <a:spLocks noChangeArrowheads="1"/>
            </p:cNvSpPr>
            <p:nvPr/>
          </p:nvSpPr>
          <p:spPr bwMode="auto">
            <a:xfrm>
              <a:off x="6193627" y="3005733"/>
              <a:ext cx="1617133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05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050" dirty="0" smtClean="0">
                  <a:latin typeface="Consolas"/>
                  <a:cs typeface="Consolas"/>
                </a:rPr>
                <a:t>Composition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</a:rPr>
                <a:t>Meta-Model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5" name="AutoShape 47"/>
            <p:cNvSpPr>
              <a:spLocks noChangeArrowheads="1"/>
            </p:cNvSpPr>
            <p:nvPr/>
          </p:nvSpPr>
          <p:spPr bwMode="auto">
            <a:xfrm>
              <a:off x="6193627" y="3289653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46" name="Grouper 69"/>
          <p:cNvGrpSpPr/>
          <p:nvPr/>
        </p:nvGrpSpPr>
        <p:grpSpPr>
          <a:xfrm>
            <a:off x="4876802" y="1399678"/>
            <a:ext cx="1617133" cy="573539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47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050" dirty="0" smtClean="0">
                  <a:latin typeface="Consolas"/>
                  <a:cs typeface="Consolas"/>
                  <a:sym typeface="Symbol" charset="0"/>
                </a:rPr>
                <a:t>Use</a:t>
              </a:r>
              <a:r>
                <a:rPr lang="en-GB" sz="1050" dirty="0" smtClean="0">
                  <a:latin typeface="Consolas"/>
                  <a:cs typeface="Consolas"/>
                </a:rPr>
                <a:t>Case </a:t>
              </a: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</a:rPr>
                <a:t>Meta-Model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48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sp>
        <p:nvSpPr>
          <p:cNvPr id="50" name="Text Box 13"/>
          <p:cNvSpPr txBox="1">
            <a:spLocks noChangeArrowheads="1"/>
          </p:cNvSpPr>
          <p:nvPr/>
        </p:nvSpPr>
        <p:spPr bwMode="auto">
          <a:xfrm>
            <a:off x="-122235" y="459610"/>
            <a:ext cx="1036635" cy="5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GB" sz="1000" i="1" dirty="0" smtClean="0">
                <a:latin typeface="Candara" charset="0"/>
                <a:cs typeface="+mn-cs"/>
              </a:rPr>
              <a:t>Computation Independent Model </a:t>
            </a:r>
            <a:r>
              <a:rPr lang="en-GB" sz="1000" i="1" dirty="0">
                <a:latin typeface="Candara" charset="0"/>
                <a:cs typeface="+mn-cs"/>
              </a:rPr>
              <a:t>(CIM)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-110064" y="2118323"/>
            <a:ext cx="10244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000" i="1" dirty="0">
                <a:latin typeface="Candara" charset="0"/>
                <a:cs typeface="+mn-cs"/>
              </a:rPr>
              <a:t>Platform Independent </a:t>
            </a:r>
            <a:r>
              <a:rPr lang="en-GB" sz="1000" i="1" dirty="0" smtClean="0">
                <a:latin typeface="Candara" charset="0"/>
                <a:cs typeface="+mn-cs"/>
              </a:rPr>
              <a:t>Model (PIM)</a:t>
            </a:r>
            <a:endParaRPr lang="en-GB" sz="1000" i="1" dirty="0">
              <a:latin typeface="Candara" charset="0"/>
              <a:cs typeface="+mn-cs"/>
            </a:endParaRPr>
          </a:p>
        </p:txBody>
      </p:sp>
      <p:cxnSp>
        <p:nvCxnSpPr>
          <p:cNvPr id="52" name="Connecteur droit 124"/>
          <p:cNvCxnSpPr/>
          <p:nvPr/>
        </p:nvCxnSpPr>
        <p:spPr>
          <a:xfrm>
            <a:off x="864659" y="457200"/>
            <a:ext cx="0" cy="51280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125"/>
          <p:cNvCxnSpPr/>
          <p:nvPr/>
        </p:nvCxnSpPr>
        <p:spPr>
          <a:xfrm rot="5400000">
            <a:off x="-431435" y="2390313"/>
            <a:ext cx="2578784" cy="5942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-110064" y="3865602"/>
            <a:ext cx="10244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000" i="1" dirty="0">
                <a:latin typeface="Candara" charset="0"/>
                <a:cs typeface="+mn-cs"/>
              </a:rPr>
              <a:t>Platform Specific Model (PSM)</a:t>
            </a:r>
          </a:p>
        </p:txBody>
      </p:sp>
      <p:cxnSp>
        <p:nvCxnSpPr>
          <p:cNvPr id="55" name="Connecteur droit 148"/>
          <p:cNvCxnSpPr/>
          <p:nvPr/>
        </p:nvCxnSpPr>
        <p:spPr>
          <a:xfrm rot="5400000">
            <a:off x="511127" y="4149708"/>
            <a:ext cx="670933" cy="1678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43"/>
          <p:cNvSpPr txBox="1"/>
          <p:nvPr/>
        </p:nvSpPr>
        <p:spPr>
          <a:xfrm rot="16200000">
            <a:off x="8206802" y="2310766"/>
            <a:ext cx="14542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&lt;&lt; PIM-to-PIM Mapping &gt;&gt;</a:t>
            </a:r>
            <a:endParaRPr lang="en-US" sz="900" dirty="0"/>
          </a:p>
        </p:txBody>
      </p:sp>
      <p:sp>
        <p:nvSpPr>
          <p:cNvPr id="83" name="TextBox 44"/>
          <p:cNvSpPr txBox="1"/>
          <p:nvPr/>
        </p:nvSpPr>
        <p:spPr>
          <a:xfrm rot="16200000">
            <a:off x="8523598" y="837293"/>
            <a:ext cx="87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&lt;&lt; CIM-to-PIM </a:t>
            </a:r>
          </a:p>
          <a:p>
            <a:pPr algn="ctr"/>
            <a:r>
              <a:rPr lang="en-US" sz="900" dirty="0" smtClean="0"/>
              <a:t>Mapping &gt;&gt;</a:t>
            </a:r>
            <a:endParaRPr lang="en-US" sz="900" dirty="0"/>
          </a:p>
        </p:txBody>
      </p:sp>
      <p:sp>
        <p:nvSpPr>
          <p:cNvPr id="84" name="TextBox 45"/>
          <p:cNvSpPr txBox="1"/>
          <p:nvPr/>
        </p:nvSpPr>
        <p:spPr>
          <a:xfrm rot="16200000">
            <a:off x="8378658" y="3494800"/>
            <a:ext cx="111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&lt;&lt; PIM-to-PSM </a:t>
            </a:r>
          </a:p>
          <a:p>
            <a:pPr algn="ctr"/>
            <a:r>
              <a:rPr lang="en-US" sz="900" dirty="0" smtClean="0"/>
              <a:t>Mapping &gt;&gt;</a:t>
            </a:r>
            <a:endParaRPr lang="en-US" sz="900" dirty="0"/>
          </a:p>
        </p:txBody>
      </p:sp>
      <p:grpSp>
        <p:nvGrpSpPr>
          <p:cNvPr id="85" name="Grouper 36"/>
          <p:cNvGrpSpPr/>
          <p:nvPr/>
        </p:nvGrpSpPr>
        <p:grpSpPr>
          <a:xfrm>
            <a:off x="4876802" y="3843610"/>
            <a:ext cx="1620748" cy="524866"/>
            <a:chOff x="6194341" y="4099865"/>
            <a:chExt cx="1620748" cy="524866"/>
          </a:xfrm>
        </p:grpSpPr>
        <p:sp>
          <p:nvSpPr>
            <p:cNvPr id="86" name="AutoShape 58"/>
            <p:cNvSpPr>
              <a:spLocks noChangeArrowheads="1"/>
            </p:cNvSpPr>
            <p:nvPr/>
          </p:nvSpPr>
          <p:spPr bwMode="auto">
            <a:xfrm>
              <a:off x="6194341" y="4099865"/>
              <a:ext cx="1616419" cy="28391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buFont typeface="Symbol" charset="0"/>
                <a:buNone/>
                <a:defRPr/>
              </a:pPr>
              <a:r>
                <a:rPr lang="en-GB" sz="1100" dirty="0">
                  <a:latin typeface="Consolas"/>
                  <a:cs typeface="Consolas"/>
                  <a:sym typeface="Symbol" charset="0"/>
                </a:rPr>
                <a:t>-PEWS</a:t>
              </a:r>
              <a:r>
                <a:rPr lang="en-GB" sz="1100" dirty="0" smtClean="0">
                  <a:latin typeface="Consolas"/>
                  <a:cs typeface="Consolas"/>
                </a:rPr>
                <a:t> Meta-Model</a:t>
              </a:r>
              <a:endParaRPr lang="en-GB" sz="1100" dirty="0">
                <a:latin typeface="Consolas"/>
                <a:cs typeface="Consolas"/>
              </a:endParaRPr>
            </a:p>
          </p:txBody>
        </p:sp>
        <p:sp>
          <p:nvSpPr>
            <p:cNvPr id="87" name="AutoShape 47"/>
            <p:cNvSpPr>
              <a:spLocks noChangeArrowheads="1"/>
            </p:cNvSpPr>
            <p:nvPr/>
          </p:nvSpPr>
          <p:spPr bwMode="auto">
            <a:xfrm>
              <a:off x="6197956" y="4383784"/>
              <a:ext cx="1617133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100" dirty="0">
                <a:latin typeface="Candara" charset="0"/>
                <a:cs typeface="+mn-cs"/>
              </a:endParaRPr>
            </a:p>
          </p:txBody>
        </p:sp>
      </p:grpSp>
      <p:grpSp>
        <p:nvGrpSpPr>
          <p:cNvPr id="88" name="Grouper 94"/>
          <p:cNvGrpSpPr/>
          <p:nvPr/>
        </p:nvGrpSpPr>
        <p:grpSpPr>
          <a:xfrm>
            <a:off x="1805794" y="2147794"/>
            <a:ext cx="1596061" cy="530059"/>
            <a:chOff x="6872615" y="3314434"/>
            <a:chExt cx="1596061" cy="530059"/>
          </a:xfrm>
        </p:grpSpPr>
        <p:sp>
          <p:nvSpPr>
            <p:cNvPr id="89" name="AutoShape 47"/>
            <p:cNvSpPr>
              <a:spLocks noChangeArrowheads="1"/>
            </p:cNvSpPr>
            <p:nvPr/>
          </p:nvSpPr>
          <p:spPr bwMode="auto">
            <a:xfrm>
              <a:off x="6872615" y="3314434"/>
              <a:ext cx="1596061" cy="28392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050" dirty="0" smtClean="0">
                  <a:latin typeface="Consolas"/>
                  <a:cs typeface="Consolas"/>
                </a:rPr>
                <a:t>Process </a:t>
              </a:r>
              <a:endParaRPr lang="en-GB" sz="105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</a:rPr>
                <a:t>Meta-Model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90" name="AutoShape 47"/>
            <p:cNvSpPr>
              <a:spLocks noChangeArrowheads="1"/>
            </p:cNvSpPr>
            <p:nvPr/>
          </p:nvSpPr>
          <p:spPr bwMode="auto">
            <a:xfrm>
              <a:off x="6872617" y="3603546"/>
              <a:ext cx="1596059" cy="24094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91" name="Grouper 46"/>
          <p:cNvGrpSpPr/>
          <p:nvPr/>
        </p:nvGrpSpPr>
        <p:grpSpPr>
          <a:xfrm>
            <a:off x="1805794" y="2892668"/>
            <a:ext cx="1617133" cy="524867"/>
            <a:chOff x="6193627" y="3005733"/>
            <a:chExt cx="1617133" cy="524867"/>
          </a:xfrm>
          <a:solidFill>
            <a:srgbClr val="FFFFFF"/>
          </a:solidFill>
        </p:grpSpPr>
        <p:sp>
          <p:nvSpPr>
            <p:cNvPr id="92" name="AutoShape 47"/>
            <p:cNvSpPr>
              <a:spLocks noChangeArrowheads="1"/>
            </p:cNvSpPr>
            <p:nvPr/>
          </p:nvSpPr>
          <p:spPr bwMode="auto">
            <a:xfrm>
              <a:off x="6193627" y="3005733"/>
              <a:ext cx="1617133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050" dirty="0" smtClean="0">
                  <a:latin typeface="Consolas"/>
                  <a:cs typeface="Consolas"/>
                </a:rPr>
                <a:t>Composition </a:t>
              </a:r>
              <a:endParaRPr lang="en-GB" sz="105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</a:rPr>
                <a:t>Meta-Model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93" name="AutoShape 47"/>
            <p:cNvSpPr>
              <a:spLocks noChangeArrowheads="1"/>
            </p:cNvSpPr>
            <p:nvPr/>
          </p:nvSpPr>
          <p:spPr bwMode="auto">
            <a:xfrm>
              <a:off x="6193627" y="3289653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94" name="Grouper 69"/>
          <p:cNvGrpSpPr/>
          <p:nvPr/>
        </p:nvGrpSpPr>
        <p:grpSpPr>
          <a:xfrm>
            <a:off x="1805796" y="1396676"/>
            <a:ext cx="1617133" cy="573539"/>
            <a:chOff x="6193627" y="2249704"/>
            <a:chExt cx="1617133" cy="573539"/>
          </a:xfrm>
          <a:solidFill>
            <a:srgbClr val="FFFFFF"/>
          </a:solidFill>
        </p:grpSpPr>
        <p:sp>
          <p:nvSpPr>
            <p:cNvPr id="95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  <a:sym typeface="Symbol" charset="0"/>
                </a:rPr>
                <a:t>Use</a:t>
              </a:r>
              <a:r>
                <a:rPr lang="en-GB" sz="1050" dirty="0" smtClean="0">
                  <a:latin typeface="Consolas"/>
                  <a:cs typeface="Consolas"/>
                </a:rPr>
                <a:t>Case </a:t>
              </a:r>
              <a:endParaRPr lang="en-GB" sz="105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</a:rPr>
                <a:t>Meta-Model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96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97" name="Grouper 94"/>
          <p:cNvGrpSpPr/>
          <p:nvPr/>
        </p:nvGrpSpPr>
        <p:grpSpPr>
          <a:xfrm>
            <a:off x="7315200" y="2162017"/>
            <a:ext cx="1299537" cy="530059"/>
            <a:chOff x="6872615" y="3314434"/>
            <a:chExt cx="1596061" cy="530059"/>
          </a:xfrm>
          <a:solidFill>
            <a:schemeClr val="bg1">
              <a:lumMod val="85000"/>
            </a:schemeClr>
          </a:solidFill>
        </p:grpSpPr>
        <p:sp>
          <p:nvSpPr>
            <p:cNvPr id="98" name="AutoShape 47"/>
            <p:cNvSpPr>
              <a:spLocks noChangeArrowheads="1"/>
            </p:cNvSpPr>
            <p:nvPr/>
          </p:nvSpPr>
          <p:spPr bwMode="auto">
            <a:xfrm>
              <a:off x="6872615" y="3314434"/>
              <a:ext cx="1596061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05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1050" dirty="0" smtClean="0">
                  <a:latin typeface="Consolas"/>
                  <a:cs typeface="Consolas"/>
                </a:rPr>
                <a:t>Process </a:t>
              </a:r>
              <a:endParaRPr lang="en-GB" sz="105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</a:rPr>
                <a:t>Model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99" name="AutoShape 47"/>
            <p:cNvSpPr>
              <a:spLocks noChangeArrowheads="1"/>
            </p:cNvSpPr>
            <p:nvPr/>
          </p:nvSpPr>
          <p:spPr bwMode="auto">
            <a:xfrm>
              <a:off x="6872617" y="3603546"/>
              <a:ext cx="1596059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0" name="Grouper 46"/>
          <p:cNvGrpSpPr/>
          <p:nvPr/>
        </p:nvGrpSpPr>
        <p:grpSpPr>
          <a:xfrm>
            <a:off x="7315202" y="2895670"/>
            <a:ext cx="1320607" cy="524867"/>
            <a:chOff x="6193627" y="3005733"/>
            <a:chExt cx="1617133" cy="524867"/>
          </a:xfrm>
          <a:solidFill>
            <a:schemeClr val="bg1">
              <a:lumMod val="85000"/>
            </a:schemeClr>
          </a:solidFill>
        </p:grpSpPr>
        <p:sp>
          <p:nvSpPr>
            <p:cNvPr id="101" name="AutoShape 47"/>
            <p:cNvSpPr>
              <a:spLocks noChangeArrowheads="1"/>
            </p:cNvSpPr>
            <p:nvPr/>
          </p:nvSpPr>
          <p:spPr bwMode="auto">
            <a:xfrm>
              <a:off x="6193627" y="3005733"/>
              <a:ext cx="1617133" cy="283920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90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900" dirty="0" smtClean="0">
                  <a:latin typeface="Consolas"/>
                  <a:cs typeface="Consolas"/>
                  <a:sym typeface="Symbol" charset="0"/>
                </a:rPr>
                <a:t>Service</a:t>
              </a:r>
              <a:r>
                <a:rPr lang="en-GB" sz="900" dirty="0" smtClean="0">
                  <a:latin typeface="Consolas"/>
                  <a:cs typeface="Consolas"/>
                </a:rPr>
                <a:t>Composition </a:t>
              </a:r>
              <a:endParaRPr lang="en-GB" sz="90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900" dirty="0" smtClean="0">
                  <a:latin typeface="Consolas"/>
                  <a:cs typeface="Consolas"/>
                </a:rPr>
                <a:t>Model</a:t>
              </a:r>
              <a:endParaRPr lang="en-GB" sz="900" dirty="0">
                <a:latin typeface="Consolas"/>
                <a:cs typeface="Consolas"/>
              </a:endParaRPr>
            </a:p>
          </p:txBody>
        </p:sp>
        <p:sp>
          <p:nvSpPr>
            <p:cNvPr id="102" name="AutoShape 47"/>
            <p:cNvSpPr>
              <a:spLocks noChangeArrowheads="1"/>
            </p:cNvSpPr>
            <p:nvPr/>
          </p:nvSpPr>
          <p:spPr bwMode="auto">
            <a:xfrm>
              <a:off x="6193627" y="3289653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3" name="Grouper 69"/>
          <p:cNvGrpSpPr/>
          <p:nvPr/>
        </p:nvGrpSpPr>
        <p:grpSpPr>
          <a:xfrm>
            <a:off x="7315200" y="1396676"/>
            <a:ext cx="1299537" cy="573539"/>
            <a:chOff x="6193627" y="2249704"/>
            <a:chExt cx="1617133" cy="573539"/>
          </a:xfrm>
          <a:solidFill>
            <a:schemeClr val="bg1">
              <a:lumMod val="85000"/>
            </a:schemeClr>
          </a:solidFill>
        </p:grpSpPr>
        <p:sp>
          <p:nvSpPr>
            <p:cNvPr id="104" name="AutoShape 47"/>
            <p:cNvSpPr>
              <a:spLocks noChangeArrowheads="1"/>
            </p:cNvSpPr>
            <p:nvPr/>
          </p:nvSpPr>
          <p:spPr bwMode="auto">
            <a:xfrm>
              <a:off x="6193627" y="2249704"/>
              <a:ext cx="1617133" cy="332592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>
                  <a:latin typeface="Consolas"/>
                  <a:cs typeface="Consolas"/>
                  <a:sym typeface="Symbol" charset="0"/>
                </a:rPr>
                <a:t>-</a:t>
              </a:r>
              <a:r>
                <a:rPr lang="en-GB" sz="1050" dirty="0" smtClean="0">
                  <a:latin typeface="Consolas"/>
                  <a:cs typeface="Consolas"/>
                  <a:sym typeface="Symbol" charset="0"/>
                </a:rPr>
                <a:t>Use</a:t>
              </a:r>
              <a:r>
                <a:rPr lang="en-GB" sz="1050" dirty="0" smtClean="0">
                  <a:latin typeface="Consolas"/>
                  <a:cs typeface="Consolas"/>
                </a:rPr>
                <a:t>Case </a:t>
              </a:r>
              <a:endParaRPr lang="en-GB" sz="1050" dirty="0" smtClean="0">
                <a:latin typeface="Consolas"/>
                <a:cs typeface="Consolas"/>
              </a:endParaRPr>
            </a:p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r>
                <a:rPr lang="en-GB" sz="1050" dirty="0" smtClean="0">
                  <a:latin typeface="Consolas"/>
                  <a:cs typeface="Consolas"/>
                </a:rPr>
                <a:t>Model</a:t>
              </a:r>
              <a:endParaRPr lang="en-GB" sz="1050" dirty="0">
                <a:latin typeface="Consolas"/>
                <a:cs typeface="Consolas"/>
              </a:endParaRPr>
            </a:p>
          </p:txBody>
        </p:sp>
        <p:sp>
          <p:nvSpPr>
            <p:cNvPr id="105" name="AutoShape 47"/>
            <p:cNvSpPr>
              <a:spLocks noChangeArrowheads="1"/>
            </p:cNvSpPr>
            <p:nvPr/>
          </p:nvSpPr>
          <p:spPr bwMode="auto">
            <a:xfrm>
              <a:off x="6193627" y="2582296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050" dirty="0">
                <a:latin typeface="Candara" charset="0"/>
                <a:cs typeface="+mn-cs"/>
              </a:endParaRPr>
            </a:p>
          </p:txBody>
        </p:sp>
      </p:grpSp>
      <p:grpSp>
        <p:nvGrpSpPr>
          <p:cNvPr id="106" name="Grouper 36"/>
          <p:cNvGrpSpPr/>
          <p:nvPr/>
        </p:nvGrpSpPr>
        <p:grpSpPr>
          <a:xfrm>
            <a:off x="7315200" y="3843610"/>
            <a:ext cx="1189614" cy="524866"/>
            <a:chOff x="6194341" y="4099865"/>
            <a:chExt cx="1620748" cy="524866"/>
          </a:xfrm>
          <a:solidFill>
            <a:schemeClr val="bg1">
              <a:lumMod val="85000"/>
            </a:schemeClr>
          </a:solidFill>
        </p:grpSpPr>
        <p:sp>
          <p:nvSpPr>
            <p:cNvPr id="107" name="AutoShape 58"/>
            <p:cNvSpPr>
              <a:spLocks noChangeArrowheads="1"/>
            </p:cNvSpPr>
            <p:nvPr/>
          </p:nvSpPr>
          <p:spPr bwMode="auto">
            <a:xfrm>
              <a:off x="6194341" y="4099865"/>
              <a:ext cx="1616419" cy="283919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buFont typeface="Symbol" charset="0"/>
                <a:buNone/>
                <a:defRPr/>
              </a:pPr>
              <a:r>
                <a:rPr lang="en-GB" sz="1100" dirty="0">
                  <a:latin typeface="Consolas"/>
                  <a:cs typeface="Consolas"/>
                  <a:sym typeface="Symbol" charset="0"/>
                </a:rPr>
                <a:t>-PEWS</a:t>
              </a:r>
              <a:r>
                <a:rPr lang="en-GB" sz="1100" dirty="0" smtClean="0">
                  <a:latin typeface="Consolas"/>
                  <a:cs typeface="Consolas"/>
                </a:rPr>
                <a:t> Model</a:t>
              </a:r>
              <a:endParaRPr lang="en-GB" sz="1100" dirty="0">
                <a:latin typeface="Consolas"/>
                <a:cs typeface="Consolas"/>
              </a:endParaRPr>
            </a:p>
          </p:txBody>
        </p:sp>
        <p:sp>
          <p:nvSpPr>
            <p:cNvPr id="108" name="AutoShape 47"/>
            <p:cNvSpPr>
              <a:spLocks noChangeArrowheads="1"/>
            </p:cNvSpPr>
            <p:nvPr/>
          </p:nvSpPr>
          <p:spPr bwMode="auto">
            <a:xfrm>
              <a:off x="6197956" y="4383784"/>
              <a:ext cx="1617133" cy="240947"/>
            </a:xfrm>
            <a:prstGeom prst="roundRect">
              <a:avLst>
                <a:gd name="adj" fmla="val 0"/>
              </a:avLst>
            </a:prstGeom>
            <a:grp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s-E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  <a:buFont typeface="Symbol" charset="0"/>
                <a:buNone/>
                <a:defRPr/>
              </a:pPr>
              <a:endParaRPr lang="en-GB" sz="1100" dirty="0">
                <a:latin typeface="Candara" charset="0"/>
                <a:cs typeface="+mn-cs"/>
              </a:endParaRPr>
            </a:p>
          </p:txBody>
        </p:sp>
      </p:grpSp>
      <p:cxnSp>
        <p:nvCxnSpPr>
          <p:cNvPr id="110" name="Connecteur droit 110"/>
          <p:cNvCxnSpPr/>
          <p:nvPr/>
        </p:nvCxnSpPr>
        <p:spPr>
          <a:xfrm>
            <a:off x="6493221" y="1699060"/>
            <a:ext cx="788513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0"/>
          <p:cNvCxnSpPr/>
          <p:nvPr/>
        </p:nvCxnSpPr>
        <p:spPr>
          <a:xfrm>
            <a:off x="6477000" y="2431712"/>
            <a:ext cx="788513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0"/>
          <p:cNvCxnSpPr/>
          <p:nvPr/>
        </p:nvCxnSpPr>
        <p:spPr>
          <a:xfrm>
            <a:off x="6493221" y="3153303"/>
            <a:ext cx="788513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0"/>
          <p:cNvCxnSpPr/>
          <p:nvPr/>
        </p:nvCxnSpPr>
        <p:spPr>
          <a:xfrm>
            <a:off x="6477000" y="4139875"/>
            <a:ext cx="788513" cy="1"/>
          </a:xfrm>
          <a:prstGeom prst="line">
            <a:avLst/>
          </a:prstGeom>
          <a:ln w="1270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4"/>
          <p:cNvSpPr txBox="1"/>
          <p:nvPr/>
        </p:nvSpPr>
        <p:spPr>
          <a:xfrm>
            <a:off x="6519222" y="1498436"/>
            <a:ext cx="6821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instantiate</a:t>
            </a:r>
            <a:endParaRPr lang="en-US" sz="900" dirty="0"/>
          </a:p>
        </p:txBody>
      </p:sp>
      <p:sp>
        <p:nvSpPr>
          <p:cNvPr id="118" name="TextBox 44"/>
          <p:cNvSpPr txBox="1"/>
          <p:nvPr/>
        </p:nvSpPr>
        <p:spPr>
          <a:xfrm>
            <a:off x="6519222" y="2220297"/>
            <a:ext cx="6821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instantiate</a:t>
            </a:r>
            <a:endParaRPr lang="en-US" sz="900" dirty="0"/>
          </a:p>
        </p:txBody>
      </p:sp>
      <p:sp>
        <p:nvSpPr>
          <p:cNvPr id="119" name="TextBox 44"/>
          <p:cNvSpPr txBox="1"/>
          <p:nvPr/>
        </p:nvSpPr>
        <p:spPr>
          <a:xfrm>
            <a:off x="6556827" y="2920676"/>
            <a:ext cx="6821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instantiate</a:t>
            </a:r>
            <a:endParaRPr lang="en-US" sz="900" dirty="0"/>
          </a:p>
        </p:txBody>
      </p:sp>
      <p:sp>
        <p:nvSpPr>
          <p:cNvPr id="120" name="TextBox 44"/>
          <p:cNvSpPr txBox="1"/>
          <p:nvPr/>
        </p:nvSpPr>
        <p:spPr>
          <a:xfrm>
            <a:off x="6556827" y="3911276"/>
            <a:ext cx="6821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instantiate</a:t>
            </a:r>
            <a:endParaRPr lang="en-US" sz="900" dirty="0"/>
          </a:p>
        </p:txBody>
      </p:sp>
      <p:cxnSp>
        <p:nvCxnSpPr>
          <p:cNvPr id="121" name="Connecteur droit 110"/>
          <p:cNvCxnSpPr/>
          <p:nvPr/>
        </p:nvCxnSpPr>
        <p:spPr>
          <a:xfrm rot="10800000">
            <a:off x="4114801" y="2387276"/>
            <a:ext cx="411754" cy="1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44"/>
          <p:cNvSpPr txBox="1"/>
          <p:nvPr/>
        </p:nvSpPr>
        <p:spPr>
          <a:xfrm>
            <a:off x="4038600" y="2082476"/>
            <a:ext cx="5519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extends</a:t>
            </a:r>
            <a:endParaRPr lang="en-US" sz="900" dirty="0"/>
          </a:p>
        </p:txBody>
      </p:sp>
      <p:sp>
        <p:nvSpPr>
          <p:cNvPr id="131" name="Rectangle à coins arrondis 131"/>
          <p:cNvSpPr/>
          <p:nvPr/>
        </p:nvSpPr>
        <p:spPr>
          <a:xfrm>
            <a:off x="4526555" y="4788252"/>
            <a:ext cx="4228639" cy="545747"/>
          </a:xfrm>
          <a:prstGeom prst="roundRect">
            <a:avLst>
              <a:gd name="adj" fmla="val 12341"/>
            </a:avLst>
          </a:prstGeom>
          <a:solidFill>
            <a:schemeClr val="accent3">
              <a:alpha val="41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 smtClean="0">
              <a:solidFill>
                <a:srgbClr val="7F7F7F"/>
              </a:solidFill>
            </a:endParaRPr>
          </a:p>
          <a:p>
            <a:pPr algn="ctr"/>
            <a:endParaRPr lang="es-MX" dirty="0">
              <a:solidFill>
                <a:srgbClr val="7F7F7F"/>
              </a:solidFill>
            </a:endParaRPr>
          </a:p>
        </p:txBody>
      </p:sp>
      <p:sp>
        <p:nvSpPr>
          <p:cNvPr id="132" name="Text Box 15"/>
          <p:cNvSpPr txBox="1">
            <a:spLocks noChangeArrowheads="1"/>
          </p:cNvSpPr>
          <p:nvPr/>
        </p:nvSpPr>
        <p:spPr bwMode="auto">
          <a:xfrm>
            <a:off x="-186264" y="4864413"/>
            <a:ext cx="102446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en-GB" sz="1000" i="1" dirty="0" smtClean="0">
                <a:latin typeface="Candara" charset="0"/>
                <a:cs typeface="+mn-cs"/>
              </a:rPr>
              <a:t>Code</a:t>
            </a:r>
            <a:endParaRPr lang="en-GB" sz="1000" i="1" dirty="0">
              <a:latin typeface="Candara" charset="0"/>
              <a:cs typeface="+mn-cs"/>
            </a:endParaRPr>
          </a:p>
        </p:txBody>
      </p:sp>
      <p:cxnSp>
        <p:nvCxnSpPr>
          <p:cNvPr id="133" name="Connecteur droit 148"/>
          <p:cNvCxnSpPr/>
          <p:nvPr/>
        </p:nvCxnSpPr>
        <p:spPr>
          <a:xfrm>
            <a:off x="854986" y="4744994"/>
            <a:ext cx="0" cy="512806"/>
          </a:xfrm>
          <a:prstGeom prst="line">
            <a:avLst/>
          </a:prstGeom>
          <a:ln w="3175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44"/>
          <p:cNvSpPr txBox="1"/>
          <p:nvPr/>
        </p:nvSpPr>
        <p:spPr>
          <a:xfrm>
            <a:off x="7725822" y="1919964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ATL</a:t>
            </a:r>
            <a:endParaRPr lang="en-US" sz="900" dirty="0"/>
          </a:p>
        </p:txBody>
      </p:sp>
      <p:sp>
        <p:nvSpPr>
          <p:cNvPr id="135" name="TextBox 44"/>
          <p:cNvSpPr txBox="1"/>
          <p:nvPr/>
        </p:nvSpPr>
        <p:spPr>
          <a:xfrm>
            <a:off x="7696200" y="2664768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ATL</a:t>
            </a:r>
            <a:endParaRPr lang="en-US" sz="900" dirty="0"/>
          </a:p>
        </p:txBody>
      </p:sp>
      <p:sp>
        <p:nvSpPr>
          <p:cNvPr id="136" name="TextBox 44"/>
          <p:cNvSpPr txBox="1"/>
          <p:nvPr/>
        </p:nvSpPr>
        <p:spPr>
          <a:xfrm>
            <a:off x="7649622" y="3502968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ATL</a:t>
            </a:r>
            <a:endParaRPr lang="en-US" sz="900" dirty="0"/>
          </a:p>
        </p:txBody>
      </p:sp>
      <p:sp>
        <p:nvSpPr>
          <p:cNvPr id="137" name="AutoShape 21"/>
          <p:cNvSpPr>
            <a:spLocks noChangeArrowheads="1"/>
          </p:cNvSpPr>
          <p:nvPr/>
        </p:nvSpPr>
        <p:spPr bwMode="auto">
          <a:xfrm>
            <a:off x="7430501" y="4499777"/>
            <a:ext cx="389027" cy="288475"/>
          </a:xfrm>
          <a:prstGeom prst="downArrow">
            <a:avLst>
              <a:gd name="adj1" fmla="val 49778"/>
              <a:gd name="adj2" fmla="val 39009"/>
            </a:avLst>
          </a:prstGeom>
          <a:solidFill>
            <a:schemeClr val="accent3">
              <a:lumMod val="50000"/>
              <a:alpha val="72000"/>
            </a:schemeClr>
          </a:solidFill>
          <a:ln w="12700" cmpd="sng">
            <a:solidFill>
              <a:schemeClr val="accent3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s-E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endParaRPr lang="en-GB" sz="1100">
              <a:cs typeface="+mn-cs"/>
            </a:endParaRPr>
          </a:p>
        </p:txBody>
      </p:sp>
      <p:sp>
        <p:nvSpPr>
          <p:cNvPr id="138" name="TextBox 44"/>
          <p:cNvSpPr txBox="1"/>
          <p:nvPr/>
        </p:nvSpPr>
        <p:spPr>
          <a:xfrm>
            <a:off x="7696200" y="4493568"/>
            <a:ext cx="551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Acceleo</a:t>
            </a:r>
            <a:endParaRPr lang="en-US" sz="9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740748" y="4888468"/>
            <a:ext cx="20283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 smtClean="0">
                <a:latin typeface="Consolas"/>
                <a:cs typeface="Consolas"/>
                <a:sym typeface="Symbol" charset="0"/>
              </a:rPr>
              <a:t>-PEWS Specification</a:t>
            </a:r>
            <a:endParaRPr lang="pt-BR" sz="1300" dirty="0"/>
          </a:p>
        </p:txBody>
      </p:sp>
      <p:sp>
        <p:nvSpPr>
          <p:cNvPr id="144" name="TextBox 45"/>
          <p:cNvSpPr txBox="1"/>
          <p:nvPr/>
        </p:nvSpPr>
        <p:spPr>
          <a:xfrm rot="16200000">
            <a:off x="8404068" y="4498129"/>
            <a:ext cx="111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&lt;&lt;</a:t>
            </a:r>
            <a:r>
              <a:rPr lang="en-US" sz="900" dirty="0" smtClean="0"/>
              <a:t> PSM-</a:t>
            </a:r>
            <a:r>
              <a:rPr lang="en-US" sz="900" dirty="0" smtClean="0"/>
              <a:t>to</a:t>
            </a:r>
            <a:r>
              <a:rPr lang="en-US" sz="900" dirty="0" smtClean="0"/>
              <a:t>-Text </a:t>
            </a:r>
            <a:endParaRPr lang="en-US" sz="900" dirty="0" smtClean="0"/>
          </a:p>
          <a:p>
            <a:pPr algn="ctr"/>
            <a:r>
              <a:rPr lang="en-US" sz="900" dirty="0" smtClean="0"/>
              <a:t>Mapping &gt;&gt;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66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295 0 " pathEditMode="relative" ptsTypes="AA">
                                      <p:cBhvr>
                                        <p:cTn id="10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295 0 " pathEditMode="relative" ptsTypes="AA">
                                      <p:cBhvr>
                                        <p:cTn id="10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295 0 " pathEditMode="relative" ptsTypes="AA">
                                      <p:cBhvr>
                                        <p:cTn id="10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295 0 " pathEditMode="relative" ptsTypes="AA">
                                      <p:cBhvr>
                                        <p:cTn id="12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295 0 " pathEditMode="relative" ptsTypes="AA">
                                      <p:cBhvr>
                                        <p:cTn id="130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295 0 " pathEditMode="relative" ptsTypes="AA">
                                      <p:cBhvr>
                                        <p:cTn id="13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295 0 " pathEditMode="relative" ptsTypes="AA">
                                      <p:cBhvr>
                                        <p:cTn id="14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295 0 " pathEditMode="relative" ptsTypes="AA">
                                      <p:cBhvr>
                                        <p:cTn id="14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295 0 " pathEditMode="relative" ptsTypes="AA">
                                      <p:cBhvr>
                                        <p:cTn id="14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66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FF66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37" grpId="0" animBg="1"/>
      <p:bldP spid="38" grpId="0" animBg="1"/>
      <p:bldP spid="39" grpId="0" animBg="1"/>
      <p:bldP spid="39" grpId="1" animBg="1"/>
      <p:bldP spid="131" grpId="0" animBg="1"/>
      <p:bldP spid="13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158</Words>
  <Application>Microsoft Macintosh PowerPoint</Application>
  <PresentationFormat>On-screen Show (4:3)</PresentationFormat>
  <Paragraphs>93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PASN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Placido A Souza Neto</dc:creator>
  <cp:lastModifiedBy>Placido A Souza Neto</cp:lastModifiedBy>
  <cp:revision>7</cp:revision>
  <cp:lastPrinted>2013-10-19T19:54:48Z</cp:lastPrinted>
  <dcterms:created xsi:type="dcterms:W3CDTF">2013-10-19T19:04:37Z</dcterms:created>
  <dcterms:modified xsi:type="dcterms:W3CDTF">2013-10-19T19:57:10Z</dcterms:modified>
</cp:coreProperties>
</file>