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1098-EE3A-854A-BDC0-4ED66CEC599D}" type="datetimeFigureOut">
              <a:rPr lang="pt-BR" smtClean="0"/>
              <a:t>22/10/13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-186264" y="457200"/>
            <a:ext cx="9353347" cy="6172200"/>
            <a:chOff x="-186264" y="457200"/>
            <a:chExt cx="9353347" cy="61722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02548" y="4864413"/>
              <a:ext cx="838200" cy="463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55614" y="4864413"/>
              <a:ext cx="838200" cy="463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6" name="AutoShape 21"/>
            <p:cNvSpPr>
              <a:spLocks noChangeArrowheads="1"/>
            </p:cNvSpPr>
            <p:nvPr/>
          </p:nvSpPr>
          <p:spPr bwMode="auto">
            <a:xfrm>
              <a:off x="7467600" y="1967060"/>
              <a:ext cx="389027" cy="175164"/>
            </a:xfrm>
            <a:prstGeom prst="downArrow">
              <a:avLst>
                <a:gd name="adj1" fmla="val 49778"/>
                <a:gd name="adj2" fmla="val 39009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GB" sz="11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27" name="AutoShape 21"/>
            <p:cNvSpPr>
              <a:spLocks noChangeArrowheads="1"/>
            </p:cNvSpPr>
            <p:nvPr/>
          </p:nvSpPr>
          <p:spPr bwMode="auto">
            <a:xfrm>
              <a:off x="7467600" y="2677853"/>
              <a:ext cx="351928" cy="220347"/>
            </a:xfrm>
            <a:prstGeom prst="downArrow">
              <a:avLst>
                <a:gd name="adj1" fmla="val 49778"/>
                <a:gd name="adj2" fmla="val 39009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GB" sz="11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28" name="AutoShape 21"/>
            <p:cNvSpPr>
              <a:spLocks noChangeArrowheads="1"/>
            </p:cNvSpPr>
            <p:nvPr/>
          </p:nvSpPr>
          <p:spPr bwMode="auto">
            <a:xfrm>
              <a:off x="7467600" y="3406070"/>
              <a:ext cx="301476" cy="416565"/>
            </a:xfrm>
            <a:prstGeom prst="downArrow">
              <a:avLst>
                <a:gd name="adj1" fmla="val 49778"/>
                <a:gd name="adj2" fmla="val 39009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GB" sz="11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9" name="Rectangle à coins arrondis 131"/>
            <p:cNvSpPr/>
            <p:nvPr/>
          </p:nvSpPr>
          <p:spPr>
            <a:xfrm>
              <a:off x="4526555" y="961458"/>
              <a:ext cx="4228639" cy="3559418"/>
            </a:xfrm>
            <a:prstGeom prst="roundRect">
              <a:avLst>
                <a:gd name="adj" fmla="val 12341"/>
              </a:avLst>
            </a:prstGeom>
            <a:solidFill>
              <a:schemeClr val="accent3"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smtClean="0">
                <a:solidFill>
                  <a:srgbClr val="000000"/>
                </a:solidFill>
                <a:latin typeface="Consolas"/>
                <a:cs typeface="Consolas"/>
                <a:sym typeface="Symbol" charset="0"/>
              </a:endParaRPr>
            </a:p>
            <a:p>
              <a:pPr algn="ctr"/>
              <a:r>
                <a:rPr lang="en-GB" dirty="0" smtClean="0">
                  <a:solidFill>
                    <a:srgbClr val="000000"/>
                  </a:solidFill>
                  <a:latin typeface="Consolas"/>
                  <a:cs typeface="Consolas"/>
                  <a:sym typeface="Symbol" charset="0"/>
                </a:rPr>
                <a:t></a:t>
              </a:r>
              <a:r>
                <a:rPr lang="es-MX" dirty="0" smtClean="0">
                  <a:solidFill>
                    <a:srgbClr val="000000"/>
                  </a:solidFill>
                </a:rPr>
                <a:t>SOD-M</a:t>
              </a: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er 40"/>
            <p:cNvGrpSpPr/>
            <p:nvPr/>
          </p:nvGrpSpPr>
          <p:grpSpPr>
            <a:xfrm>
              <a:off x="7088815" y="5889961"/>
              <a:ext cx="859466" cy="616655"/>
              <a:chOff x="6193627" y="2249704"/>
              <a:chExt cx="1617133" cy="573539"/>
            </a:xfrm>
          </p:grpSpPr>
          <p:sp>
            <p:nvSpPr>
              <p:cNvPr id="5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Message</a:t>
                </a:r>
                <a:endParaRPr lang="en-GB" sz="1050" dirty="0" smtClean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7" name="Grouper 128"/>
            <p:cNvGrpSpPr/>
            <p:nvPr/>
          </p:nvGrpSpPr>
          <p:grpSpPr>
            <a:xfrm>
              <a:off x="5139269" y="6198289"/>
              <a:ext cx="3365545" cy="400919"/>
              <a:chOff x="5377894" y="4650754"/>
              <a:chExt cx="3365545" cy="400919"/>
            </a:xfrm>
          </p:grpSpPr>
          <p:sp>
            <p:nvSpPr>
              <p:cNvPr id="8" name="Oval 35"/>
              <p:cNvSpPr/>
              <p:nvPr/>
            </p:nvSpPr>
            <p:spPr bwMode="auto">
              <a:xfrm>
                <a:off x="6444694" y="4650754"/>
                <a:ext cx="910561" cy="40091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defRPr/>
                </a:pPr>
                <a:r>
                  <a:rPr lang="fr-FR" sz="1050" dirty="0" smtClean="0">
                    <a:solidFill>
                      <a:srgbClr val="000000"/>
                    </a:solidFill>
                    <a:ea typeface="Arial" charset="0"/>
                    <a:cs typeface="Calisto MT"/>
                  </a:rPr>
                  <a:t>Atomicity</a:t>
                </a:r>
                <a:endParaRPr lang="fr-FR" sz="1050" dirty="0">
                  <a:solidFill>
                    <a:srgbClr val="000000"/>
                  </a:solidFill>
                  <a:ea typeface="Arial" charset="0"/>
                  <a:cs typeface="Calisto MT"/>
                </a:endParaRPr>
              </a:p>
            </p:txBody>
          </p:sp>
          <p:sp>
            <p:nvSpPr>
              <p:cNvPr id="9" name="Oval 36"/>
              <p:cNvSpPr/>
              <p:nvPr/>
            </p:nvSpPr>
            <p:spPr bwMode="auto">
              <a:xfrm>
                <a:off x="5377894" y="4650754"/>
                <a:ext cx="910561" cy="400918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defRPr/>
                </a:pPr>
                <a:r>
                  <a:rPr lang="fr-FR" sz="1100" dirty="0" smtClean="0">
                    <a:solidFill>
                      <a:srgbClr val="000000"/>
                    </a:solidFill>
                    <a:cs typeface="Calisto MT"/>
                  </a:rPr>
                  <a:t>Security</a:t>
                </a:r>
                <a:endParaRPr lang="fr-FR" sz="1100" dirty="0">
                  <a:solidFill>
                    <a:srgbClr val="000000"/>
                  </a:solidFill>
                  <a:cs typeface="Calisto MT"/>
                </a:endParaRPr>
              </a:p>
            </p:txBody>
          </p:sp>
          <p:sp>
            <p:nvSpPr>
              <p:cNvPr id="10" name="TextBox 46"/>
              <p:cNvSpPr txBox="1">
                <a:spLocks noChangeArrowheads="1"/>
              </p:cNvSpPr>
              <p:nvPr/>
            </p:nvSpPr>
            <p:spPr bwMode="auto">
              <a:xfrm>
                <a:off x="7355255" y="4681388"/>
                <a:ext cx="3642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fr-FR" sz="1400" b="1" dirty="0" smtClean="0">
                    <a:solidFill>
                      <a:srgbClr val="000000"/>
                    </a:solidFill>
                    <a:latin typeface="Calisto MT" charset="0"/>
                    <a:ea typeface="Calisto MT" charset="0"/>
                    <a:cs typeface="Calisto MT" charset="0"/>
                  </a:rPr>
                  <a:t>…</a:t>
                </a:r>
                <a:endParaRPr lang="fr-FR" sz="1400" b="1" dirty="0">
                  <a:solidFill>
                    <a:srgbClr val="000000"/>
                  </a:solidFill>
                  <a:latin typeface="Calisto MT" charset="0"/>
                  <a:ea typeface="Calisto MT" charset="0"/>
                  <a:cs typeface="Calisto MT" charset="0"/>
                </a:endParaRPr>
              </a:p>
            </p:txBody>
          </p:sp>
          <p:sp>
            <p:nvSpPr>
              <p:cNvPr id="11" name="Oval 37"/>
              <p:cNvSpPr>
                <a:spLocks noChangeAspect="1"/>
              </p:cNvSpPr>
              <p:nvPr/>
            </p:nvSpPr>
            <p:spPr>
              <a:xfrm>
                <a:off x="7832878" y="4650754"/>
                <a:ext cx="910561" cy="400919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 eaLnBrk="0" hangingPunct="0">
                  <a:defRPr/>
                </a:pPr>
                <a:r>
                  <a:rPr lang="fr-FR" sz="1100" dirty="0" smtClean="0">
                    <a:solidFill>
                      <a:srgbClr val="000000"/>
                    </a:solidFill>
                    <a:ea typeface="Arial" charset="0"/>
                    <a:cs typeface="Calisto MT"/>
                  </a:rPr>
                  <a:t>Persistency</a:t>
                </a:r>
                <a:endParaRPr lang="fr-FR" sz="1100" dirty="0">
                  <a:solidFill>
                    <a:srgbClr val="000000"/>
                  </a:solidFill>
                  <a:ea typeface="Arial" charset="0"/>
                  <a:cs typeface="Calisto MT"/>
                </a:endParaRPr>
              </a:p>
            </p:txBody>
          </p:sp>
        </p:grpSp>
        <p:sp>
          <p:nvSpPr>
            <p:cNvPr id="12" name="Arrondir un rectangle avec un coin diagonal 9"/>
            <p:cNvSpPr/>
            <p:nvPr/>
          </p:nvSpPr>
          <p:spPr>
            <a:xfrm>
              <a:off x="1053542" y="6228923"/>
              <a:ext cx="3153512" cy="400477"/>
            </a:xfrm>
            <a:prstGeom prst="round2Diag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rgbClr val="000000"/>
                  </a:solidFill>
                </a:rPr>
                <a:t>Service composition models</a:t>
              </a:r>
              <a:endParaRPr lang="es-MX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er 10"/>
            <p:cNvGrpSpPr/>
            <p:nvPr/>
          </p:nvGrpSpPr>
          <p:grpSpPr>
            <a:xfrm>
              <a:off x="908317" y="5764765"/>
              <a:ext cx="859466" cy="616655"/>
              <a:chOff x="6193627" y="2249704"/>
              <a:chExt cx="1617133" cy="573539"/>
            </a:xfrm>
          </p:grpSpPr>
          <p:sp>
            <p:nvSpPr>
              <p:cNvPr id="14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Service</a:t>
                </a:r>
                <a:endParaRPr lang="en-GB" sz="1050" dirty="0" smtClean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5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16" name="Grouper 14"/>
            <p:cNvGrpSpPr/>
            <p:nvPr/>
          </p:nvGrpSpPr>
          <p:grpSpPr>
            <a:xfrm>
              <a:off x="2772618" y="5650078"/>
              <a:ext cx="859466" cy="616655"/>
              <a:chOff x="6193627" y="2249704"/>
              <a:chExt cx="1617133" cy="573539"/>
            </a:xfrm>
          </p:grpSpPr>
          <p:sp>
            <p:nvSpPr>
              <p:cNvPr id="17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Composite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Service</a:t>
                </a:r>
                <a:endParaRPr lang="en-GB" sz="1050" dirty="0" smtClean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8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19" name="Grouper 18"/>
            <p:cNvGrpSpPr/>
            <p:nvPr/>
          </p:nvGrpSpPr>
          <p:grpSpPr>
            <a:xfrm>
              <a:off x="3711970" y="5764764"/>
              <a:ext cx="859466" cy="719091"/>
              <a:chOff x="6193627" y="2249704"/>
              <a:chExt cx="1617133" cy="555943"/>
            </a:xfrm>
          </p:grpSpPr>
          <p:sp>
            <p:nvSpPr>
              <p:cNvPr id="20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Operator</a:t>
                </a:r>
                <a:endParaRPr lang="en-GB" sz="1050" dirty="0" smtClean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1" name="AutoShape 47"/>
              <p:cNvSpPr>
                <a:spLocks noChangeArrowheads="1"/>
              </p:cNvSpPr>
              <p:nvPr/>
            </p:nvSpPr>
            <p:spPr bwMode="auto">
              <a:xfrm>
                <a:off x="6193627" y="2564700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i="1" dirty="0" smtClean="0">
                    <a:solidFill>
                      <a:srgbClr val="000000"/>
                    </a:solidFill>
                    <a:latin typeface="Candara" charset="0"/>
                    <a:cs typeface="+mn-cs"/>
                  </a:rPr>
                  <a:t>Parallel,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i="1" dirty="0" smtClean="0">
                    <a:solidFill>
                      <a:srgbClr val="000000"/>
                    </a:solidFill>
                    <a:latin typeface="Candara" charset="0"/>
                    <a:cs typeface="+mn-cs"/>
                  </a:rPr>
                  <a:t>sequence</a:t>
                </a:r>
                <a:endParaRPr lang="en-GB" sz="1050" i="1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22" name="Grouper 28"/>
            <p:cNvGrpSpPr/>
            <p:nvPr/>
          </p:nvGrpSpPr>
          <p:grpSpPr>
            <a:xfrm>
              <a:off x="1836614" y="5639234"/>
              <a:ext cx="859466" cy="616655"/>
              <a:chOff x="6193627" y="2249704"/>
              <a:chExt cx="1617133" cy="573539"/>
            </a:xfrm>
          </p:grpSpPr>
          <p:sp>
            <p:nvSpPr>
              <p:cNvPr id="23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Activity</a:t>
                </a:r>
                <a:endParaRPr lang="en-GB" sz="1050" dirty="0" smtClean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4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i="1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25" name="Grouper 31"/>
            <p:cNvGrpSpPr/>
            <p:nvPr/>
          </p:nvGrpSpPr>
          <p:grpSpPr>
            <a:xfrm>
              <a:off x="4724400" y="5737810"/>
              <a:ext cx="859466" cy="616655"/>
              <a:chOff x="6193627" y="2249704"/>
              <a:chExt cx="1617133" cy="573539"/>
            </a:xfrm>
          </p:grpSpPr>
          <p:sp>
            <p:nvSpPr>
              <p:cNvPr id="26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Protocol</a:t>
                </a:r>
                <a:endParaRPr lang="en-GB" sz="1050" dirty="0" smtClean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7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28" name="Grouper 34"/>
            <p:cNvGrpSpPr/>
            <p:nvPr/>
          </p:nvGrpSpPr>
          <p:grpSpPr>
            <a:xfrm>
              <a:off x="5524896" y="5500995"/>
              <a:ext cx="859466" cy="616655"/>
              <a:chOff x="6193627" y="2249704"/>
              <a:chExt cx="1617133" cy="573539"/>
            </a:xfrm>
          </p:grpSpPr>
          <p:sp>
            <p:nvSpPr>
              <p:cNvPr id="29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State</a:t>
                </a:r>
                <a:endParaRPr lang="en-GB" sz="1050" dirty="0" smtClean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30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31" name="Grouper 37"/>
            <p:cNvGrpSpPr/>
            <p:nvPr/>
          </p:nvGrpSpPr>
          <p:grpSpPr>
            <a:xfrm>
              <a:off x="7895728" y="5550262"/>
              <a:ext cx="859466" cy="616655"/>
              <a:chOff x="6193627" y="2249704"/>
              <a:chExt cx="1617133" cy="573539"/>
            </a:xfrm>
          </p:grpSpPr>
          <p:sp>
            <p:nvSpPr>
              <p:cNvPr id="32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Operation</a:t>
                </a:r>
                <a:endParaRPr lang="en-GB" sz="1050" dirty="0" smtClean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33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34" name="Grouper 43"/>
            <p:cNvGrpSpPr/>
            <p:nvPr/>
          </p:nvGrpSpPr>
          <p:grpSpPr>
            <a:xfrm>
              <a:off x="6341929" y="5619236"/>
              <a:ext cx="859466" cy="616655"/>
              <a:chOff x="6193627" y="2249704"/>
              <a:chExt cx="1617133" cy="573539"/>
            </a:xfrm>
          </p:grpSpPr>
          <p:sp>
            <p:nvSpPr>
              <p:cNvPr id="35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Event</a:t>
                </a:r>
                <a:endParaRPr lang="en-GB" sz="1050" dirty="0" smtClean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36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sp>
          <p:nvSpPr>
            <p:cNvPr id="37" name="Arrondir un rectangle avec un coin diagonal 89"/>
            <p:cNvSpPr/>
            <p:nvPr/>
          </p:nvSpPr>
          <p:spPr>
            <a:xfrm>
              <a:off x="4724400" y="500890"/>
              <a:ext cx="3869414" cy="400477"/>
            </a:xfrm>
            <a:prstGeom prst="round2Diag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rgbClr val="000000"/>
                  </a:solidFill>
                </a:rPr>
                <a:t>Non functional requirements</a:t>
              </a:r>
              <a:endParaRPr lang="es-MX" sz="1200" dirty="0">
                <a:solidFill>
                  <a:srgbClr val="000000"/>
                </a:solidFill>
              </a:endParaRPr>
            </a:p>
          </p:txBody>
        </p:sp>
        <p:sp>
          <p:nvSpPr>
            <p:cNvPr id="38" name="Arrondir un rectangle avec un coin diagonal 90"/>
            <p:cNvSpPr/>
            <p:nvPr/>
          </p:nvSpPr>
          <p:spPr>
            <a:xfrm>
              <a:off x="989626" y="485011"/>
              <a:ext cx="3125173" cy="400477"/>
            </a:xfrm>
            <a:prstGeom prst="round2Diag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rgbClr val="000000"/>
                  </a:solidFill>
                </a:rPr>
                <a:t>Business process specification models</a:t>
              </a:r>
              <a:endParaRPr lang="es-MX" sz="120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à coins arrondis 131"/>
            <p:cNvSpPr/>
            <p:nvPr/>
          </p:nvSpPr>
          <p:spPr>
            <a:xfrm>
              <a:off x="961288" y="961458"/>
              <a:ext cx="3153512" cy="2721218"/>
            </a:xfrm>
            <a:prstGeom prst="roundRect">
              <a:avLst>
                <a:gd name="adj" fmla="val 12341"/>
              </a:avLst>
            </a:prstGeom>
            <a:solidFill>
              <a:schemeClr val="accent6">
                <a:lumMod val="50000"/>
                <a:alpha val="4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s-MX" dirty="0" smtClean="0">
                  <a:solidFill>
                    <a:srgbClr val="000000"/>
                  </a:solidFill>
                </a:rPr>
                <a:t>SOD-M</a:t>
              </a: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>
                <a:solidFill>
                  <a:srgbClr val="000000"/>
                </a:solidFill>
              </a:endParaRPr>
            </a:p>
          </p:txBody>
        </p:sp>
        <p:grpSp>
          <p:nvGrpSpPr>
            <p:cNvPr id="40" name="Grouper 94"/>
            <p:cNvGrpSpPr/>
            <p:nvPr/>
          </p:nvGrpSpPr>
          <p:grpSpPr>
            <a:xfrm>
              <a:off x="4876800" y="2150796"/>
              <a:ext cx="1596061" cy="530059"/>
              <a:chOff x="6872615" y="3314434"/>
              <a:chExt cx="1596061" cy="530059"/>
            </a:xfrm>
          </p:grpSpPr>
          <p:sp>
            <p:nvSpPr>
              <p:cNvPr id="41" name="AutoShape 47"/>
              <p:cNvSpPr>
                <a:spLocks noChangeArrowheads="1"/>
              </p:cNvSpPr>
              <p:nvPr/>
            </p:nvSpPr>
            <p:spPr bwMode="auto">
              <a:xfrm>
                <a:off x="6872615" y="3314434"/>
                <a:ext cx="1596061" cy="28392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-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Service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Process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Meta-Model</a:t>
                </a:r>
                <a:endParaRPr lang="en-GB" sz="105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2" name="AutoShape 47"/>
              <p:cNvSpPr>
                <a:spLocks noChangeArrowheads="1"/>
              </p:cNvSpPr>
              <p:nvPr/>
            </p:nvSpPr>
            <p:spPr bwMode="auto">
              <a:xfrm>
                <a:off x="6872617" y="3603546"/>
                <a:ext cx="1596059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43" name="Grouper 46"/>
            <p:cNvGrpSpPr/>
            <p:nvPr/>
          </p:nvGrpSpPr>
          <p:grpSpPr>
            <a:xfrm>
              <a:off x="4876800" y="2895670"/>
              <a:ext cx="1617133" cy="524867"/>
              <a:chOff x="6193627" y="3005733"/>
              <a:chExt cx="1617133" cy="524867"/>
            </a:xfrm>
            <a:solidFill>
              <a:srgbClr val="FFFFFF"/>
            </a:solidFill>
          </p:grpSpPr>
          <p:sp>
            <p:nvSpPr>
              <p:cNvPr id="44" name="AutoShape 47"/>
              <p:cNvSpPr>
                <a:spLocks noChangeArrowheads="1"/>
              </p:cNvSpPr>
              <p:nvPr/>
            </p:nvSpPr>
            <p:spPr bwMode="auto">
              <a:xfrm>
                <a:off x="6193627" y="3005733"/>
                <a:ext cx="1617133" cy="28392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-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Service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Composition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Meta-Model</a:t>
                </a:r>
                <a:endParaRPr lang="en-GB" sz="105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5" name="AutoShape 47"/>
              <p:cNvSpPr>
                <a:spLocks noChangeArrowheads="1"/>
              </p:cNvSpPr>
              <p:nvPr/>
            </p:nvSpPr>
            <p:spPr bwMode="auto">
              <a:xfrm>
                <a:off x="6193627" y="3289653"/>
                <a:ext cx="1617133" cy="240947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46" name="Grouper 69"/>
            <p:cNvGrpSpPr/>
            <p:nvPr/>
          </p:nvGrpSpPr>
          <p:grpSpPr>
            <a:xfrm>
              <a:off x="4876802" y="1399678"/>
              <a:ext cx="1617133" cy="573539"/>
              <a:chOff x="6193627" y="2249704"/>
              <a:chExt cx="1617133" cy="573539"/>
            </a:xfrm>
            <a:solidFill>
              <a:srgbClr val="FFFFFF"/>
            </a:solidFill>
          </p:grpSpPr>
          <p:sp>
            <p:nvSpPr>
              <p:cNvPr id="47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-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Use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Case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Meta-Model</a:t>
                </a:r>
                <a:endParaRPr lang="en-GB" sz="105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-122235" y="459610"/>
              <a:ext cx="1036635" cy="53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GB" sz="1050" i="1" dirty="0" smtClean="0">
                  <a:solidFill>
                    <a:srgbClr val="000000"/>
                  </a:solidFill>
                  <a:latin typeface="Candara" charset="0"/>
                  <a:cs typeface="+mn-cs"/>
                </a:rPr>
                <a:t>Computation Independent Model </a:t>
              </a:r>
              <a:r>
                <a:rPr lang="en-GB" sz="1050" i="1" dirty="0">
                  <a:solidFill>
                    <a:srgbClr val="000000"/>
                  </a:solidFill>
                  <a:latin typeface="Candara" charset="0"/>
                  <a:cs typeface="+mn-cs"/>
                </a:rPr>
                <a:t>(CIM)</a:t>
              </a:r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-110064" y="2118323"/>
              <a:ext cx="1024464" cy="577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r" eaLnBrk="0" hangingPunct="0">
                <a:spcBef>
                  <a:spcPct val="50000"/>
                </a:spcBef>
                <a:defRPr/>
              </a:pPr>
              <a:r>
                <a:rPr lang="en-GB" sz="1050" i="1" dirty="0">
                  <a:solidFill>
                    <a:srgbClr val="000000"/>
                  </a:solidFill>
                  <a:latin typeface="Candara" charset="0"/>
                  <a:cs typeface="+mn-cs"/>
                </a:rPr>
                <a:t>Platform Independent </a:t>
              </a:r>
              <a:r>
                <a:rPr lang="en-GB" sz="1050" i="1" dirty="0" smtClean="0">
                  <a:solidFill>
                    <a:srgbClr val="000000"/>
                  </a:solidFill>
                  <a:latin typeface="Candara" charset="0"/>
                  <a:cs typeface="+mn-cs"/>
                </a:rPr>
                <a:t>Model (PIM)</a:t>
              </a:r>
              <a:endParaRPr lang="en-GB" sz="1050" i="1" dirty="0">
                <a:solidFill>
                  <a:srgbClr val="000000"/>
                </a:solidFill>
                <a:latin typeface="Candara" charset="0"/>
                <a:cs typeface="+mn-cs"/>
              </a:endParaRPr>
            </a:p>
          </p:txBody>
        </p:sp>
        <p:cxnSp>
          <p:nvCxnSpPr>
            <p:cNvPr id="52" name="Connecteur droit 124"/>
            <p:cNvCxnSpPr/>
            <p:nvPr/>
          </p:nvCxnSpPr>
          <p:spPr>
            <a:xfrm>
              <a:off x="864659" y="457200"/>
              <a:ext cx="0" cy="512806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125"/>
            <p:cNvCxnSpPr/>
            <p:nvPr/>
          </p:nvCxnSpPr>
          <p:spPr>
            <a:xfrm rot="5400000">
              <a:off x="-431435" y="2390313"/>
              <a:ext cx="2578784" cy="5942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-110064" y="3865602"/>
              <a:ext cx="1024464" cy="577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r" eaLnBrk="0" hangingPunct="0">
                <a:spcBef>
                  <a:spcPct val="50000"/>
                </a:spcBef>
                <a:defRPr/>
              </a:pPr>
              <a:r>
                <a:rPr lang="en-GB" sz="1050" i="1" dirty="0">
                  <a:solidFill>
                    <a:srgbClr val="000000"/>
                  </a:solidFill>
                  <a:latin typeface="Candara" charset="0"/>
                  <a:cs typeface="+mn-cs"/>
                </a:rPr>
                <a:t>Platform Specific Model (PSM)</a:t>
              </a:r>
            </a:p>
          </p:txBody>
        </p:sp>
        <p:cxnSp>
          <p:nvCxnSpPr>
            <p:cNvPr id="55" name="Connecteur droit 148"/>
            <p:cNvCxnSpPr/>
            <p:nvPr/>
          </p:nvCxnSpPr>
          <p:spPr>
            <a:xfrm rot="5400000">
              <a:off x="511127" y="4149708"/>
              <a:ext cx="670933" cy="16786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43"/>
            <p:cNvSpPr txBox="1"/>
            <p:nvPr/>
          </p:nvSpPr>
          <p:spPr>
            <a:xfrm rot="16200000">
              <a:off x="8100840" y="2299225"/>
              <a:ext cx="16661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</a:rPr>
                <a:t>&lt;&lt; PIM-to-PIM Mapping &gt;&gt;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44"/>
            <p:cNvSpPr txBox="1"/>
            <p:nvPr/>
          </p:nvSpPr>
          <p:spPr>
            <a:xfrm rot="16200000">
              <a:off x="8463044" y="814210"/>
              <a:ext cx="99257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&lt;&lt; CIM-to-PIM </a:t>
              </a:r>
            </a:p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Mapping &gt;&gt;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Box 45"/>
            <p:cNvSpPr txBox="1"/>
            <p:nvPr/>
          </p:nvSpPr>
          <p:spPr>
            <a:xfrm rot="16200000">
              <a:off x="8378658" y="3471717"/>
              <a:ext cx="11105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&lt;&lt; PIM-to-PSM </a:t>
              </a:r>
            </a:p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Mapping &gt;&gt;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grpSp>
          <p:nvGrpSpPr>
            <p:cNvPr id="85" name="Grouper 36"/>
            <p:cNvGrpSpPr/>
            <p:nvPr/>
          </p:nvGrpSpPr>
          <p:grpSpPr>
            <a:xfrm>
              <a:off x="4876802" y="3843610"/>
              <a:ext cx="1620748" cy="524866"/>
              <a:chOff x="6194341" y="4099865"/>
              <a:chExt cx="1620748" cy="524866"/>
            </a:xfrm>
          </p:grpSpPr>
          <p:sp>
            <p:nvSpPr>
              <p:cNvPr id="86" name="AutoShape 58"/>
              <p:cNvSpPr>
                <a:spLocks noChangeArrowheads="1"/>
              </p:cNvSpPr>
              <p:nvPr/>
            </p:nvSpPr>
            <p:spPr bwMode="auto">
              <a:xfrm>
                <a:off x="6194341" y="4099865"/>
                <a:ext cx="1616419" cy="2839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buFont typeface="Symbol" charset="0"/>
                  <a:buNone/>
                  <a:defRPr/>
                </a:pPr>
                <a:r>
                  <a:rPr lang="en-GB" sz="1100" dirty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-PEWS</a:t>
                </a:r>
                <a:r>
                  <a:rPr lang="en-GB" sz="11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Meta-Model</a:t>
                </a:r>
                <a:endParaRPr lang="en-GB" sz="11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87" name="AutoShape 47"/>
              <p:cNvSpPr>
                <a:spLocks noChangeArrowheads="1"/>
              </p:cNvSpPr>
              <p:nvPr/>
            </p:nvSpPr>
            <p:spPr bwMode="auto">
              <a:xfrm>
                <a:off x="6197956" y="4383784"/>
                <a:ext cx="1617133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10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88" name="Grouper 94"/>
            <p:cNvGrpSpPr/>
            <p:nvPr/>
          </p:nvGrpSpPr>
          <p:grpSpPr>
            <a:xfrm>
              <a:off x="1805794" y="2147794"/>
              <a:ext cx="1596061" cy="530059"/>
              <a:chOff x="6872615" y="3314434"/>
              <a:chExt cx="1596061" cy="530059"/>
            </a:xfrm>
          </p:grpSpPr>
          <p:sp>
            <p:nvSpPr>
              <p:cNvPr id="89" name="AutoShape 47"/>
              <p:cNvSpPr>
                <a:spLocks noChangeArrowheads="1"/>
              </p:cNvSpPr>
              <p:nvPr/>
            </p:nvSpPr>
            <p:spPr bwMode="auto">
              <a:xfrm>
                <a:off x="6872615" y="3314434"/>
                <a:ext cx="1596061" cy="28392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Service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Process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Meta-Model</a:t>
                </a:r>
                <a:endParaRPr lang="en-GB" sz="105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0" name="AutoShape 47"/>
              <p:cNvSpPr>
                <a:spLocks noChangeArrowheads="1"/>
              </p:cNvSpPr>
              <p:nvPr/>
            </p:nvSpPr>
            <p:spPr bwMode="auto">
              <a:xfrm>
                <a:off x="6872617" y="3603546"/>
                <a:ext cx="1596059" cy="2409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91" name="Grouper 46"/>
            <p:cNvGrpSpPr/>
            <p:nvPr/>
          </p:nvGrpSpPr>
          <p:grpSpPr>
            <a:xfrm>
              <a:off x="1805794" y="2892668"/>
              <a:ext cx="1617133" cy="524867"/>
              <a:chOff x="6193627" y="3005733"/>
              <a:chExt cx="1617133" cy="524867"/>
            </a:xfrm>
            <a:solidFill>
              <a:srgbClr val="FFFFFF"/>
            </a:solidFill>
          </p:grpSpPr>
          <p:sp>
            <p:nvSpPr>
              <p:cNvPr id="92" name="AutoShape 47"/>
              <p:cNvSpPr>
                <a:spLocks noChangeArrowheads="1"/>
              </p:cNvSpPr>
              <p:nvPr/>
            </p:nvSpPr>
            <p:spPr bwMode="auto">
              <a:xfrm>
                <a:off x="6193627" y="3005733"/>
                <a:ext cx="1617133" cy="28392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Service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Composition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Meta-Model</a:t>
                </a:r>
                <a:endParaRPr lang="en-GB" sz="105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3" name="AutoShape 47"/>
              <p:cNvSpPr>
                <a:spLocks noChangeArrowheads="1"/>
              </p:cNvSpPr>
              <p:nvPr/>
            </p:nvSpPr>
            <p:spPr bwMode="auto">
              <a:xfrm>
                <a:off x="6193627" y="3289653"/>
                <a:ext cx="1617133" cy="240947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94" name="Grouper 69"/>
            <p:cNvGrpSpPr/>
            <p:nvPr/>
          </p:nvGrpSpPr>
          <p:grpSpPr>
            <a:xfrm>
              <a:off x="1805796" y="1396676"/>
              <a:ext cx="1617133" cy="573539"/>
              <a:chOff x="6193627" y="2249704"/>
              <a:chExt cx="1617133" cy="573539"/>
            </a:xfrm>
            <a:solidFill>
              <a:srgbClr val="FFFFFF"/>
            </a:solidFill>
          </p:grpSpPr>
          <p:sp>
            <p:nvSpPr>
              <p:cNvPr id="95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Use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Case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Meta-Model</a:t>
                </a:r>
                <a:endParaRPr lang="en-GB" sz="105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6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97" name="Grouper 94"/>
            <p:cNvGrpSpPr/>
            <p:nvPr/>
          </p:nvGrpSpPr>
          <p:grpSpPr>
            <a:xfrm>
              <a:off x="7315200" y="2162017"/>
              <a:ext cx="1299537" cy="530059"/>
              <a:chOff x="6872615" y="3314434"/>
              <a:chExt cx="1596061" cy="530059"/>
            </a:xfrm>
            <a:solidFill>
              <a:schemeClr val="bg1">
                <a:lumMod val="85000"/>
              </a:schemeClr>
            </a:solidFill>
          </p:grpSpPr>
          <p:sp>
            <p:nvSpPr>
              <p:cNvPr id="98" name="AutoShape 47"/>
              <p:cNvSpPr>
                <a:spLocks noChangeArrowheads="1"/>
              </p:cNvSpPr>
              <p:nvPr/>
            </p:nvSpPr>
            <p:spPr bwMode="auto">
              <a:xfrm>
                <a:off x="6872615" y="3314434"/>
                <a:ext cx="1596061" cy="28392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-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Service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Process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Model</a:t>
                </a:r>
                <a:endParaRPr lang="en-GB" sz="105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9" name="AutoShape 47"/>
              <p:cNvSpPr>
                <a:spLocks noChangeArrowheads="1"/>
              </p:cNvSpPr>
              <p:nvPr/>
            </p:nvSpPr>
            <p:spPr bwMode="auto">
              <a:xfrm>
                <a:off x="6872617" y="3603546"/>
                <a:ext cx="1596059" cy="240947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100" name="Grouper 46"/>
            <p:cNvGrpSpPr/>
            <p:nvPr/>
          </p:nvGrpSpPr>
          <p:grpSpPr>
            <a:xfrm>
              <a:off x="7315202" y="2895670"/>
              <a:ext cx="1320607" cy="524867"/>
              <a:chOff x="6193627" y="3005733"/>
              <a:chExt cx="1617133" cy="524867"/>
            </a:xfrm>
            <a:solidFill>
              <a:schemeClr val="bg1">
                <a:lumMod val="85000"/>
              </a:schemeClr>
            </a:solidFill>
          </p:grpSpPr>
          <p:sp>
            <p:nvSpPr>
              <p:cNvPr id="101" name="AutoShape 47"/>
              <p:cNvSpPr>
                <a:spLocks noChangeArrowheads="1"/>
              </p:cNvSpPr>
              <p:nvPr/>
            </p:nvSpPr>
            <p:spPr bwMode="auto">
              <a:xfrm>
                <a:off x="6193627" y="3005733"/>
                <a:ext cx="1617133" cy="28392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900" dirty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-</a:t>
                </a:r>
                <a:r>
                  <a:rPr lang="en-GB" sz="90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Service</a:t>
                </a:r>
                <a:r>
                  <a:rPr lang="en-GB" sz="9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Composition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9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Model</a:t>
                </a:r>
                <a:endParaRPr lang="en-GB" sz="9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02" name="AutoShape 47"/>
              <p:cNvSpPr>
                <a:spLocks noChangeArrowheads="1"/>
              </p:cNvSpPr>
              <p:nvPr/>
            </p:nvSpPr>
            <p:spPr bwMode="auto">
              <a:xfrm>
                <a:off x="6193627" y="3289653"/>
                <a:ext cx="1617133" cy="240947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103" name="Grouper 69"/>
            <p:cNvGrpSpPr/>
            <p:nvPr/>
          </p:nvGrpSpPr>
          <p:grpSpPr>
            <a:xfrm>
              <a:off x="7315200" y="1396676"/>
              <a:ext cx="1299537" cy="573539"/>
              <a:chOff x="6193627" y="2249704"/>
              <a:chExt cx="1617133" cy="573539"/>
            </a:xfrm>
            <a:solidFill>
              <a:schemeClr val="bg1">
                <a:lumMod val="85000"/>
              </a:schemeClr>
            </a:solidFill>
          </p:grpSpPr>
          <p:sp>
            <p:nvSpPr>
              <p:cNvPr id="104" name="AutoShape 47"/>
              <p:cNvSpPr>
                <a:spLocks noChangeArrowheads="1"/>
              </p:cNvSpPr>
              <p:nvPr/>
            </p:nvSpPr>
            <p:spPr bwMode="auto">
              <a:xfrm>
                <a:off x="6193627" y="2249704"/>
                <a:ext cx="1617133" cy="332592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-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Use</a:t>
                </a: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Case </a:t>
                </a:r>
              </a:p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r>
                  <a:rPr lang="en-GB" sz="105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Model</a:t>
                </a:r>
                <a:endParaRPr lang="en-GB" sz="105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05" name="AutoShape 47"/>
              <p:cNvSpPr>
                <a:spLocks noChangeArrowheads="1"/>
              </p:cNvSpPr>
              <p:nvPr/>
            </p:nvSpPr>
            <p:spPr bwMode="auto">
              <a:xfrm>
                <a:off x="6193627" y="2582296"/>
                <a:ext cx="1617133" cy="240947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05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grpSp>
          <p:nvGrpSpPr>
            <p:cNvPr id="106" name="Grouper 36"/>
            <p:cNvGrpSpPr/>
            <p:nvPr/>
          </p:nvGrpSpPr>
          <p:grpSpPr>
            <a:xfrm>
              <a:off x="7315200" y="3843610"/>
              <a:ext cx="1189614" cy="524866"/>
              <a:chOff x="6194341" y="4099865"/>
              <a:chExt cx="1620748" cy="524866"/>
            </a:xfrm>
            <a:solidFill>
              <a:schemeClr val="bg1">
                <a:lumMod val="85000"/>
              </a:schemeClr>
            </a:solidFill>
          </p:grpSpPr>
          <p:sp>
            <p:nvSpPr>
              <p:cNvPr id="107" name="AutoShape 58"/>
              <p:cNvSpPr>
                <a:spLocks noChangeArrowheads="1"/>
              </p:cNvSpPr>
              <p:nvPr/>
            </p:nvSpPr>
            <p:spPr bwMode="auto">
              <a:xfrm>
                <a:off x="6194341" y="4099865"/>
                <a:ext cx="1616419" cy="283919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buFont typeface="Symbol" charset="0"/>
                  <a:buNone/>
                  <a:defRPr/>
                </a:pPr>
                <a:r>
                  <a:rPr lang="en-GB" sz="1100" dirty="0">
                    <a:solidFill>
                      <a:srgbClr val="000000"/>
                    </a:solidFill>
                    <a:latin typeface="Consolas"/>
                    <a:cs typeface="Consolas"/>
                    <a:sym typeface="Symbol" charset="0"/>
                  </a:rPr>
                  <a:t>-PEWS</a:t>
                </a:r>
                <a:r>
                  <a:rPr lang="en-GB" sz="11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Model</a:t>
                </a:r>
                <a:endParaRPr lang="en-GB" sz="11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08" name="AutoShape 47"/>
              <p:cNvSpPr>
                <a:spLocks noChangeArrowheads="1"/>
              </p:cNvSpPr>
              <p:nvPr/>
            </p:nvSpPr>
            <p:spPr bwMode="auto">
              <a:xfrm>
                <a:off x="6197956" y="4383784"/>
                <a:ext cx="1617133" cy="240947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charset="0"/>
                  <a:buNone/>
                  <a:defRPr/>
                </a:pPr>
                <a:endParaRPr lang="en-GB" sz="1100" dirty="0">
                  <a:solidFill>
                    <a:srgbClr val="000000"/>
                  </a:solidFill>
                  <a:latin typeface="Candara" charset="0"/>
                  <a:cs typeface="+mn-cs"/>
                </a:endParaRPr>
              </a:p>
            </p:txBody>
          </p:sp>
        </p:grpSp>
        <p:cxnSp>
          <p:nvCxnSpPr>
            <p:cNvPr id="110" name="Connecteur droit 110"/>
            <p:cNvCxnSpPr/>
            <p:nvPr/>
          </p:nvCxnSpPr>
          <p:spPr>
            <a:xfrm>
              <a:off x="6493221" y="1699060"/>
              <a:ext cx="788513" cy="1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0"/>
            <p:cNvCxnSpPr/>
            <p:nvPr/>
          </p:nvCxnSpPr>
          <p:spPr>
            <a:xfrm>
              <a:off x="6477000" y="2431712"/>
              <a:ext cx="788513" cy="1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0"/>
            <p:cNvCxnSpPr/>
            <p:nvPr/>
          </p:nvCxnSpPr>
          <p:spPr>
            <a:xfrm>
              <a:off x="6493221" y="3153303"/>
              <a:ext cx="788513" cy="1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0"/>
            <p:cNvCxnSpPr/>
            <p:nvPr/>
          </p:nvCxnSpPr>
          <p:spPr>
            <a:xfrm>
              <a:off x="6477000" y="4139875"/>
              <a:ext cx="788513" cy="1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44"/>
            <p:cNvSpPr txBox="1"/>
            <p:nvPr/>
          </p:nvSpPr>
          <p:spPr>
            <a:xfrm>
              <a:off x="6519222" y="1498436"/>
              <a:ext cx="6821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instantiate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18" name="TextBox 44"/>
            <p:cNvSpPr txBox="1"/>
            <p:nvPr/>
          </p:nvSpPr>
          <p:spPr>
            <a:xfrm>
              <a:off x="6519222" y="2220297"/>
              <a:ext cx="6821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instantiate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19" name="TextBox 44"/>
            <p:cNvSpPr txBox="1"/>
            <p:nvPr/>
          </p:nvSpPr>
          <p:spPr>
            <a:xfrm>
              <a:off x="6556827" y="2920676"/>
              <a:ext cx="6821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instantiate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20" name="TextBox 44"/>
            <p:cNvSpPr txBox="1"/>
            <p:nvPr/>
          </p:nvSpPr>
          <p:spPr>
            <a:xfrm>
              <a:off x="6556827" y="3911276"/>
              <a:ext cx="6821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instantiate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cxnSp>
          <p:nvCxnSpPr>
            <p:cNvPr id="121" name="Connecteur droit 110"/>
            <p:cNvCxnSpPr/>
            <p:nvPr/>
          </p:nvCxnSpPr>
          <p:spPr>
            <a:xfrm rot="10800000">
              <a:off x="4114801" y="2387276"/>
              <a:ext cx="411754" cy="1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44"/>
            <p:cNvSpPr txBox="1"/>
            <p:nvPr/>
          </p:nvSpPr>
          <p:spPr>
            <a:xfrm>
              <a:off x="4038600" y="2082476"/>
              <a:ext cx="5519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extends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31" name="Rectangle à coins arrondis 131"/>
            <p:cNvSpPr/>
            <p:nvPr/>
          </p:nvSpPr>
          <p:spPr>
            <a:xfrm>
              <a:off x="4526555" y="4788252"/>
              <a:ext cx="4228639" cy="545747"/>
            </a:xfrm>
            <a:prstGeom prst="roundRect">
              <a:avLst>
                <a:gd name="adj" fmla="val 12341"/>
              </a:avLst>
            </a:prstGeom>
            <a:solidFill>
              <a:schemeClr val="accent3"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 smtClean="0">
                <a:solidFill>
                  <a:srgbClr val="000000"/>
                </a:solidFill>
              </a:endParaRPr>
            </a:p>
            <a:p>
              <a:pPr algn="ctr"/>
              <a:endParaRPr lang="es-MX" dirty="0">
                <a:solidFill>
                  <a:srgbClr val="000000"/>
                </a:solidFill>
              </a:endParaRPr>
            </a:p>
          </p:txBody>
        </p:sp>
        <p:sp>
          <p:nvSpPr>
            <p:cNvPr id="132" name="Text Box 15"/>
            <p:cNvSpPr txBox="1">
              <a:spLocks noChangeArrowheads="1"/>
            </p:cNvSpPr>
            <p:nvPr/>
          </p:nvSpPr>
          <p:spPr bwMode="auto">
            <a:xfrm>
              <a:off x="-186264" y="4864413"/>
              <a:ext cx="1024464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r" eaLnBrk="0" hangingPunct="0">
                <a:spcBef>
                  <a:spcPct val="50000"/>
                </a:spcBef>
                <a:defRPr/>
              </a:pPr>
              <a:r>
                <a:rPr lang="en-GB" sz="1050" i="1" dirty="0" smtClean="0">
                  <a:solidFill>
                    <a:srgbClr val="000000"/>
                  </a:solidFill>
                  <a:latin typeface="Candara" charset="0"/>
                  <a:cs typeface="+mn-cs"/>
                </a:rPr>
                <a:t>Code</a:t>
              </a:r>
              <a:endParaRPr lang="en-GB" sz="1050" i="1" dirty="0">
                <a:solidFill>
                  <a:srgbClr val="000000"/>
                </a:solidFill>
                <a:latin typeface="Candara" charset="0"/>
                <a:cs typeface="+mn-cs"/>
              </a:endParaRPr>
            </a:p>
          </p:txBody>
        </p:sp>
        <p:cxnSp>
          <p:nvCxnSpPr>
            <p:cNvPr id="133" name="Connecteur droit 148"/>
            <p:cNvCxnSpPr/>
            <p:nvPr/>
          </p:nvCxnSpPr>
          <p:spPr>
            <a:xfrm>
              <a:off x="854986" y="4744994"/>
              <a:ext cx="0" cy="512806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44"/>
            <p:cNvSpPr txBox="1"/>
            <p:nvPr/>
          </p:nvSpPr>
          <p:spPr>
            <a:xfrm>
              <a:off x="7719410" y="191996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ATL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35" name="TextBox 44"/>
            <p:cNvSpPr txBox="1"/>
            <p:nvPr/>
          </p:nvSpPr>
          <p:spPr>
            <a:xfrm>
              <a:off x="7689788" y="2664768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ATL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36" name="TextBox 44"/>
            <p:cNvSpPr txBox="1"/>
            <p:nvPr/>
          </p:nvSpPr>
          <p:spPr>
            <a:xfrm>
              <a:off x="7643210" y="3502968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ATL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37" name="AutoShape 21"/>
            <p:cNvSpPr>
              <a:spLocks noChangeArrowheads="1"/>
            </p:cNvSpPr>
            <p:nvPr/>
          </p:nvSpPr>
          <p:spPr bwMode="auto">
            <a:xfrm>
              <a:off x="7430501" y="4499777"/>
              <a:ext cx="389027" cy="288475"/>
            </a:xfrm>
            <a:prstGeom prst="downArrow">
              <a:avLst>
                <a:gd name="adj1" fmla="val 49778"/>
                <a:gd name="adj2" fmla="val 39009"/>
              </a:avLst>
            </a:prstGeom>
            <a:solidFill>
              <a:schemeClr val="accent3">
                <a:lumMod val="50000"/>
                <a:alpha val="72000"/>
              </a:schemeClr>
            </a:solidFill>
            <a:ln w="12700" cmpd="sng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GB" sz="11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38" name="TextBox 44"/>
            <p:cNvSpPr txBox="1"/>
            <p:nvPr/>
          </p:nvSpPr>
          <p:spPr>
            <a:xfrm>
              <a:off x="7696200" y="4493568"/>
              <a:ext cx="5512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Acceleo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740748" y="4888468"/>
              <a:ext cx="202832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rgbClr val="000000"/>
                  </a:solidFill>
                  <a:latin typeface="Consolas"/>
                  <a:cs typeface="Consolas"/>
                  <a:sym typeface="Symbol" charset="0"/>
                </a:rPr>
                <a:t>-PEWS Specification</a:t>
              </a:r>
              <a:endParaRPr lang="pt-BR" sz="1300" dirty="0">
                <a:solidFill>
                  <a:srgbClr val="000000"/>
                </a:solidFill>
              </a:endParaRPr>
            </a:p>
          </p:txBody>
        </p:sp>
        <p:sp>
          <p:nvSpPr>
            <p:cNvPr id="144" name="TextBox 45"/>
            <p:cNvSpPr txBox="1"/>
            <p:nvPr/>
          </p:nvSpPr>
          <p:spPr>
            <a:xfrm rot="16200000">
              <a:off x="8404068" y="4475046"/>
              <a:ext cx="11105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&lt;&lt; PSM-to-Text </a:t>
              </a:r>
            </a:p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Mapping &gt;&gt;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158</Words>
  <Application>Microsoft Macintosh PowerPoint</Application>
  <PresentationFormat>Présentation à l'écran (4:3)</PresentationFormat>
  <Paragraphs>95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>PASN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Placido A Souza Neto</dc:creator>
  <cp:lastModifiedBy>Genoveva Vargas-Solar</cp:lastModifiedBy>
  <cp:revision>10</cp:revision>
  <cp:lastPrinted>2013-10-19T19:54:48Z</cp:lastPrinted>
  <dcterms:created xsi:type="dcterms:W3CDTF">2013-10-19T19:04:37Z</dcterms:created>
  <dcterms:modified xsi:type="dcterms:W3CDTF">2013-10-22T12:21:20Z</dcterms:modified>
</cp:coreProperties>
</file>