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 autoAdjust="0"/>
    <p:restoredTop sz="99000" autoAdjust="0"/>
  </p:normalViewPr>
  <p:slideViewPr>
    <p:cSldViewPr snapToGrid="0" snapToObjects="1">
      <p:cViewPr>
        <p:scale>
          <a:sx n="66" d="100"/>
          <a:sy n="66" d="100"/>
        </p:scale>
        <p:origin x="-2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92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8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2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43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20C1-D831-574E-B897-9FDBC80483AA}" type="datetimeFigureOut">
              <a:rPr lang="fr-FR" smtClean="0"/>
              <a:t>03/12/11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Document_Microsoft_Word2.docx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Document_Microsoft_Word3.docx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Document_Microsoft_Word4.docx"/><Relationship Id="rId5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Document_Microsoft_Word5.docx"/><Relationship Id="rId5" Type="http://schemas.openxmlformats.org/officeDocument/2006/relationships/image" Target="../media/image1.emf"/><Relationship Id="rId6" Type="http://schemas.openxmlformats.org/officeDocument/2006/relationships/oleObject" Target="../embeddings/oleObject6.bin"/><Relationship Id="rId7" Type="http://schemas.openxmlformats.org/officeDocument/2006/relationships/package" Target="../embeddings/Document_Microsoft_Word6.docx"/><Relationship Id="rId8" Type="http://schemas.openxmlformats.org/officeDocument/2006/relationships/image" Target="../media/image2.emf"/><Relationship Id="rId9" Type="http://schemas.openxmlformats.org/officeDocument/2006/relationships/oleObject" Target="../embeddings/oleObject7.bin"/><Relationship Id="rId10" Type="http://schemas.openxmlformats.org/officeDocument/2006/relationships/package" Target="../embeddings/Document_Microsoft_Word7.docx"/><Relationship Id="rId11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er 101"/>
          <p:cNvGrpSpPr>
            <a:grpSpLocks noChangeAspect="1"/>
          </p:cNvGrpSpPr>
          <p:nvPr/>
        </p:nvGrpSpPr>
        <p:grpSpPr>
          <a:xfrm>
            <a:off x="3969814" y="2382329"/>
            <a:ext cx="5015246" cy="2069279"/>
            <a:chOff x="838684" y="429568"/>
            <a:chExt cx="7060716" cy="2913236"/>
          </a:xfrm>
        </p:grpSpPr>
        <p:sp>
          <p:nvSpPr>
            <p:cNvPr id="103" name="Rectangle 102"/>
            <p:cNvSpPr/>
            <p:nvPr/>
          </p:nvSpPr>
          <p:spPr>
            <a:xfrm>
              <a:off x="864084" y="457200"/>
              <a:ext cx="7035316" cy="850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790700" y="843434"/>
              <a:ext cx="165100" cy="127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2146300" y="7343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64084" y="1397000"/>
              <a:ext cx="7035316" cy="5996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64084" y="2070100"/>
              <a:ext cx="7035316" cy="5996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51384" y="2743200"/>
              <a:ext cx="7035316" cy="5996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3759200" y="7343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6032500" y="7343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7404100" y="843434"/>
              <a:ext cx="165100" cy="127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2146300" y="15598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759200" y="21948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4495800" y="28425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7" name="Connecteur droit 116"/>
            <p:cNvCxnSpPr>
              <a:stCxn id="104" idx="6"/>
              <a:endCxn id="106" idx="2"/>
            </p:cNvCxnSpPr>
            <p:nvPr/>
          </p:nvCxnSpPr>
          <p:spPr>
            <a:xfrm>
              <a:off x="1955800" y="906934"/>
              <a:ext cx="1905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stCxn id="106" idx="6"/>
              <a:endCxn id="111" idx="2"/>
            </p:cNvCxnSpPr>
            <p:nvPr/>
          </p:nvCxnSpPr>
          <p:spPr>
            <a:xfrm>
              <a:off x="3327400" y="906935"/>
              <a:ext cx="4318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>
              <a:stCxn id="111" idx="6"/>
              <a:endCxn id="112" idx="2"/>
            </p:cNvCxnSpPr>
            <p:nvPr/>
          </p:nvCxnSpPr>
          <p:spPr>
            <a:xfrm>
              <a:off x="4940300" y="906935"/>
              <a:ext cx="10922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endCxn id="113" idx="2"/>
            </p:cNvCxnSpPr>
            <p:nvPr/>
          </p:nvCxnSpPr>
          <p:spPr>
            <a:xfrm flipV="1">
              <a:off x="7200900" y="906934"/>
              <a:ext cx="2032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>
              <a:stCxn id="106" idx="4"/>
              <a:endCxn id="114" idx="0"/>
            </p:cNvCxnSpPr>
            <p:nvPr/>
          </p:nvCxnSpPr>
          <p:spPr>
            <a:xfrm>
              <a:off x="2736850" y="1079500"/>
              <a:ext cx="0" cy="48036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>
              <a:stCxn id="111" idx="4"/>
              <a:endCxn id="115" idx="0"/>
            </p:cNvCxnSpPr>
            <p:nvPr/>
          </p:nvCxnSpPr>
          <p:spPr>
            <a:xfrm>
              <a:off x="4349750" y="1079500"/>
              <a:ext cx="0" cy="111536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en angle 122"/>
            <p:cNvCxnSpPr>
              <a:stCxn id="111" idx="5"/>
              <a:endCxn id="116" idx="0"/>
            </p:cNvCxnSpPr>
            <p:nvPr/>
          </p:nvCxnSpPr>
          <p:spPr>
            <a:xfrm rot="16200000" flipH="1">
              <a:off x="4020035" y="1776254"/>
              <a:ext cx="1813612" cy="31901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en angle 123"/>
            <p:cNvCxnSpPr>
              <a:stCxn id="112" idx="3"/>
              <a:endCxn id="115" idx="6"/>
            </p:cNvCxnSpPr>
            <p:nvPr/>
          </p:nvCxnSpPr>
          <p:spPr>
            <a:xfrm rot="5400000">
              <a:off x="4903645" y="1065612"/>
              <a:ext cx="1338478" cy="1265168"/>
            </a:xfrm>
            <a:prstGeom prst="bentConnector2">
              <a:avLst/>
            </a:prstGeom>
            <a:ln>
              <a:solidFill>
                <a:srgbClr val="00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en angle 124"/>
            <p:cNvCxnSpPr>
              <a:stCxn id="112" idx="5"/>
              <a:endCxn id="116" idx="6"/>
            </p:cNvCxnSpPr>
            <p:nvPr/>
          </p:nvCxnSpPr>
          <p:spPr>
            <a:xfrm rot="5400000">
              <a:off x="5365677" y="1340180"/>
              <a:ext cx="1986178" cy="1363732"/>
            </a:xfrm>
            <a:prstGeom prst="bentConnector2">
              <a:avLst/>
            </a:prstGeom>
            <a:ln>
              <a:solidFill>
                <a:srgbClr val="00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838684" y="429568"/>
              <a:ext cx="1629818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Application </a:t>
              </a:r>
              <a:r>
                <a:rPr lang="en-GB" sz="600" dirty="0" err="1" smtClean="0">
                  <a:latin typeface="Consolas"/>
                  <a:cs typeface="Consolas"/>
                </a:rPr>
                <a:t>ListenMusic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864084" y="594668"/>
              <a:ext cx="1332026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&lt;&lt;External false&gt;&gt;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864084" y="1560984"/>
              <a:ext cx="127246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&lt;&lt;External true&gt;&gt;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864084" y="2080569"/>
              <a:ext cx="736447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Facebook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864084" y="2713337"/>
              <a:ext cx="67688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Twitter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864084" y="1396999"/>
              <a:ext cx="67688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Spotify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864084" y="2219152"/>
              <a:ext cx="127246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&lt;&lt;External true&gt;&gt;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864084" y="2842569"/>
              <a:ext cx="127246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&lt;&lt;External true&gt;&gt;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2419347" y="698500"/>
              <a:ext cx="676889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AOP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GetSong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3894354" y="698500"/>
              <a:ext cx="974679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AOP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PublishMusic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6192769" y="696870"/>
              <a:ext cx="974679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AOP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PublishingOK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2330898" y="1522884"/>
              <a:ext cx="915121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WS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ListenMusic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3914878" y="2168352"/>
              <a:ext cx="915121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WS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UpdateMusic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4692614" y="2804469"/>
              <a:ext cx="915121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WS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UpdateMusic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105400" y="2079454"/>
              <a:ext cx="736447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SongData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3625850" y="1444452"/>
              <a:ext cx="736447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SongData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2742327" y="1346458"/>
              <a:ext cx="736447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SongData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5924560" y="2070100"/>
              <a:ext cx="379098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OK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7042160" y="2222500"/>
              <a:ext cx="379098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OK</a:t>
              </a:r>
              <a:endParaRPr lang="en-GB" sz="600" dirty="0">
                <a:latin typeface="Consolas"/>
                <a:cs typeface="Consolas"/>
              </a:endParaRPr>
            </a:p>
          </p:txBody>
        </p:sp>
        <p:cxnSp>
          <p:nvCxnSpPr>
            <p:cNvPr id="145" name="Connecteur droit 144"/>
            <p:cNvCxnSpPr/>
            <p:nvPr/>
          </p:nvCxnSpPr>
          <p:spPr>
            <a:xfrm>
              <a:off x="5924560" y="457200"/>
              <a:ext cx="0" cy="2885604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3625850" y="449414"/>
              <a:ext cx="0" cy="2885604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6032500" y="453853"/>
              <a:ext cx="97467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Confirmation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3759201" y="466037"/>
              <a:ext cx="97467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PublishMusic</a:t>
              </a:r>
              <a:endParaRPr lang="en-GB" sz="600" dirty="0">
                <a:latin typeface="Consolas"/>
                <a:cs typeface="Consolas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314" y="522892"/>
            <a:ext cx="76784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>
                <a:latin typeface="Consolas"/>
                <a:cs typeface="Consolas"/>
              </a:rPr>
              <a:t>//Namespaces</a:t>
            </a:r>
          </a:p>
          <a:p>
            <a:r>
              <a:rPr lang="en-GB" sz="900" dirty="0" smtClean="0">
                <a:latin typeface="Consolas"/>
                <a:cs typeface="Consolas"/>
              </a:rPr>
              <a:t>namespace </a:t>
            </a:r>
            <a:r>
              <a:rPr lang="en-GB" sz="900" dirty="0" err="1" smtClean="0">
                <a:latin typeface="Consolas"/>
                <a:cs typeface="Consolas"/>
              </a:rPr>
              <a:t>spotify</a:t>
            </a:r>
            <a:r>
              <a:rPr lang="en-GB" sz="900" dirty="0" smtClean="0">
                <a:latin typeface="Consolas"/>
                <a:cs typeface="Consolas"/>
              </a:rPr>
              <a:t> = </a:t>
            </a:r>
            <a:r>
              <a:rPr lang="en-GB" sz="900" dirty="0" err="1" smtClean="0">
                <a:latin typeface="Consolas"/>
                <a:cs typeface="Consolas"/>
              </a:rPr>
              <a:t>www.spotify.com</a:t>
            </a:r>
            <a:r>
              <a:rPr lang="en-GB" sz="900" dirty="0" smtClean="0">
                <a:latin typeface="Consolas"/>
                <a:cs typeface="Consolas"/>
              </a:rPr>
              <a:t>/</a:t>
            </a:r>
            <a:r>
              <a:rPr lang="en-GB" sz="900" dirty="0" err="1" smtClean="0">
                <a:latin typeface="Consolas"/>
                <a:cs typeface="Consolas"/>
              </a:rPr>
              <a:t>music.wsdl</a:t>
            </a:r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namespace </a:t>
            </a:r>
            <a:r>
              <a:rPr lang="en-GB" sz="900" dirty="0" err="1" smtClean="0">
                <a:latin typeface="Consolas"/>
                <a:cs typeface="Consolas"/>
              </a:rPr>
              <a:t>facebook</a:t>
            </a:r>
            <a:r>
              <a:rPr lang="en-GB" sz="900" dirty="0" smtClean="0">
                <a:latin typeface="Consolas"/>
                <a:cs typeface="Consolas"/>
              </a:rPr>
              <a:t> = </a:t>
            </a:r>
            <a:r>
              <a:rPr lang="en-GB" sz="900" dirty="0" err="1" smtClean="0">
                <a:latin typeface="Consolas"/>
                <a:cs typeface="Consolas"/>
              </a:rPr>
              <a:t>www.facebook.com</a:t>
            </a:r>
            <a:r>
              <a:rPr lang="en-GB" sz="900" dirty="0" smtClean="0">
                <a:latin typeface="Consolas"/>
                <a:cs typeface="Consolas"/>
              </a:rPr>
              <a:t>/</a:t>
            </a:r>
            <a:r>
              <a:rPr lang="en-GB" sz="900" dirty="0" err="1" smtClean="0">
                <a:latin typeface="Consolas"/>
                <a:cs typeface="Consolas"/>
              </a:rPr>
              <a:t>service.wsdl</a:t>
            </a:r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namespace twitter = </a:t>
            </a:r>
            <a:r>
              <a:rPr lang="en-GB" sz="900" dirty="0" err="1" smtClean="0">
                <a:latin typeface="Consolas"/>
                <a:cs typeface="Consolas"/>
              </a:rPr>
              <a:t>www.twitter.com</a:t>
            </a:r>
            <a:r>
              <a:rPr lang="en-GB" sz="900" dirty="0" smtClean="0">
                <a:latin typeface="Consolas"/>
                <a:cs typeface="Consolas"/>
              </a:rPr>
              <a:t>/</a:t>
            </a:r>
            <a:r>
              <a:rPr lang="en-GB" sz="900" dirty="0" err="1" smtClean="0">
                <a:latin typeface="Consolas"/>
                <a:cs typeface="Consolas"/>
              </a:rPr>
              <a:t>service.wsdl</a:t>
            </a:r>
            <a:endParaRPr lang="en-GB" sz="900" dirty="0" smtClean="0">
              <a:latin typeface="Consolas"/>
              <a:cs typeface="Consolas"/>
            </a:endParaRPr>
          </a:p>
          <a:p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//Operations</a:t>
            </a:r>
          </a:p>
          <a:p>
            <a:r>
              <a:rPr lang="en-GB" sz="900" dirty="0">
                <a:latin typeface="Consolas"/>
                <a:cs typeface="Consolas"/>
              </a:rPr>
              <a:t>alias </a:t>
            </a:r>
            <a:r>
              <a:rPr lang="en-GB" sz="900" dirty="0" err="1">
                <a:latin typeface="Consolas"/>
                <a:cs typeface="Consolas"/>
              </a:rPr>
              <a:t>getSong</a:t>
            </a:r>
            <a:r>
              <a:rPr lang="en-GB" sz="900" dirty="0">
                <a:latin typeface="Consolas"/>
                <a:cs typeface="Consolas"/>
              </a:rPr>
              <a:t> = </a:t>
            </a:r>
            <a:r>
              <a:rPr lang="en-GB" sz="900" dirty="0" err="1">
                <a:latin typeface="Consolas"/>
                <a:cs typeface="Consolas"/>
              </a:rPr>
              <a:t>portType</a:t>
            </a:r>
            <a:r>
              <a:rPr lang="en-GB" sz="900" dirty="0">
                <a:latin typeface="Consolas"/>
                <a:cs typeface="Consolas"/>
              </a:rPr>
              <a:t>/</a:t>
            </a:r>
            <a:r>
              <a:rPr lang="en-GB" sz="900" dirty="0" err="1">
                <a:latin typeface="Consolas"/>
                <a:cs typeface="Consolas"/>
              </a:rPr>
              <a:t>listenMusic</a:t>
            </a:r>
            <a:r>
              <a:rPr lang="en-GB" sz="900" dirty="0">
                <a:latin typeface="Consolas"/>
                <a:cs typeface="Consolas"/>
              </a:rPr>
              <a:t> in </a:t>
            </a:r>
            <a:r>
              <a:rPr lang="en-GB" sz="900" dirty="0" err="1">
                <a:latin typeface="Consolas"/>
                <a:cs typeface="Consolas"/>
              </a:rPr>
              <a:t>spotify</a:t>
            </a:r>
            <a:r>
              <a:rPr lang="en-GB" sz="900" dirty="0">
                <a:latin typeface="Consolas"/>
                <a:cs typeface="Consolas"/>
              </a:rPr>
              <a:t> </a:t>
            </a:r>
          </a:p>
          <a:p>
            <a:r>
              <a:rPr lang="en-GB" sz="900" dirty="0">
                <a:latin typeface="Consolas"/>
                <a:cs typeface="Consolas"/>
              </a:rPr>
              <a:t>alias </a:t>
            </a:r>
            <a:r>
              <a:rPr lang="en-GB" sz="900" dirty="0" err="1">
                <a:latin typeface="Consolas"/>
                <a:cs typeface="Consolas"/>
              </a:rPr>
              <a:t>updateMusicTwitter</a:t>
            </a:r>
            <a:r>
              <a:rPr lang="en-GB" sz="900" dirty="0">
                <a:latin typeface="Consolas"/>
                <a:cs typeface="Consolas"/>
              </a:rPr>
              <a:t> = </a:t>
            </a:r>
            <a:r>
              <a:rPr lang="en-GB" sz="900" dirty="0" err="1">
                <a:latin typeface="Consolas"/>
                <a:cs typeface="Consolas"/>
              </a:rPr>
              <a:t>portType</a:t>
            </a:r>
            <a:r>
              <a:rPr lang="en-GB" sz="900" dirty="0">
                <a:latin typeface="Consolas"/>
                <a:cs typeface="Consolas"/>
              </a:rPr>
              <a:t>/</a:t>
            </a:r>
            <a:r>
              <a:rPr lang="en-GB" sz="900" dirty="0" err="1">
                <a:latin typeface="Consolas"/>
                <a:cs typeface="Consolas"/>
              </a:rPr>
              <a:t>updateMusic</a:t>
            </a:r>
            <a:r>
              <a:rPr lang="en-GB" sz="900" dirty="0">
                <a:latin typeface="Consolas"/>
                <a:cs typeface="Consolas"/>
              </a:rPr>
              <a:t> in twitter </a:t>
            </a:r>
          </a:p>
          <a:p>
            <a:r>
              <a:rPr lang="en-GB" sz="900" dirty="0">
                <a:latin typeface="Consolas"/>
                <a:cs typeface="Consolas"/>
              </a:rPr>
              <a:t>alias </a:t>
            </a:r>
            <a:r>
              <a:rPr lang="en-GB" sz="900" dirty="0" err="1">
                <a:latin typeface="Consolas"/>
                <a:cs typeface="Consolas"/>
              </a:rPr>
              <a:t>updateMusicFacebook</a:t>
            </a:r>
            <a:r>
              <a:rPr lang="en-GB" sz="900" dirty="0">
                <a:latin typeface="Consolas"/>
                <a:cs typeface="Consolas"/>
              </a:rPr>
              <a:t> = </a:t>
            </a:r>
            <a:r>
              <a:rPr lang="en-GB" sz="900" dirty="0" err="1">
                <a:latin typeface="Consolas"/>
                <a:cs typeface="Consolas"/>
              </a:rPr>
              <a:t>portType</a:t>
            </a:r>
            <a:r>
              <a:rPr lang="en-GB" sz="900" dirty="0">
                <a:latin typeface="Consolas"/>
                <a:cs typeface="Consolas"/>
              </a:rPr>
              <a:t>/</a:t>
            </a:r>
            <a:r>
              <a:rPr lang="en-GB" sz="900" dirty="0" err="1">
                <a:latin typeface="Consolas"/>
                <a:cs typeface="Consolas"/>
              </a:rPr>
              <a:t>updateMusic</a:t>
            </a:r>
            <a:r>
              <a:rPr lang="en-GB" sz="900" dirty="0">
                <a:latin typeface="Consolas"/>
                <a:cs typeface="Consolas"/>
              </a:rPr>
              <a:t> in </a:t>
            </a:r>
            <a:r>
              <a:rPr lang="en-GB" sz="900" dirty="0" err="1">
                <a:latin typeface="Consolas"/>
                <a:cs typeface="Consolas"/>
              </a:rPr>
              <a:t>facebook</a:t>
            </a:r>
            <a:r>
              <a:rPr lang="en-GB" sz="900" dirty="0">
                <a:latin typeface="Consolas"/>
                <a:cs typeface="Consolas"/>
              </a:rPr>
              <a:t> </a:t>
            </a:r>
            <a:endParaRPr lang="en-GB" sz="900" dirty="0" smtClean="0">
              <a:latin typeface="Consolas"/>
              <a:cs typeface="Consolas"/>
            </a:endParaRPr>
          </a:p>
          <a:p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//Services</a:t>
            </a:r>
          </a:p>
          <a:p>
            <a:r>
              <a:rPr lang="en-GB" sz="900" dirty="0">
                <a:latin typeface="Consolas"/>
                <a:cs typeface="Consolas"/>
              </a:rPr>
              <a:t>service </a:t>
            </a:r>
            <a:r>
              <a:rPr lang="en-GB" sz="900" dirty="0" err="1">
                <a:latin typeface="Consolas"/>
                <a:cs typeface="Consolas"/>
              </a:rPr>
              <a:t>publishMusic</a:t>
            </a:r>
            <a:r>
              <a:rPr lang="en-GB" sz="900" dirty="0">
                <a:latin typeface="Consolas"/>
                <a:cs typeface="Consolas"/>
              </a:rPr>
              <a:t> = </a:t>
            </a:r>
            <a:r>
              <a:rPr lang="en-GB" sz="900" dirty="0" err="1">
                <a:latin typeface="Consolas"/>
                <a:cs typeface="Consolas"/>
              </a:rPr>
              <a:t>updateMusicTwitter</a:t>
            </a:r>
            <a:r>
              <a:rPr lang="en-GB" sz="900" dirty="0">
                <a:latin typeface="Consolas"/>
                <a:cs typeface="Consolas"/>
              </a:rPr>
              <a:t>  ||  </a:t>
            </a:r>
            <a:r>
              <a:rPr lang="en-GB" sz="900" dirty="0" err="1" smtClean="0">
                <a:latin typeface="Consolas"/>
                <a:cs typeface="Consolas"/>
              </a:rPr>
              <a:t>updateMusicFacebook</a:t>
            </a:r>
            <a:endParaRPr lang="en-GB" sz="900" dirty="0" smtClean="0">
              <a:latin typeface="Consolas"/>
              <a:cs typeface="Consolas"/>
            </a:endParaRPr>
          </a:p>
          <a:p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//Path</a:t>
            </a:r>
          </a:p>
          <a:p>
            <a:r>
              <a:rPr lang="en-GB" sz="900" dirty="0" smtClean="0">
                <a:latin typeface="Consolas"/>
                <a:cs typeface="Consolas"/>
              </a:rPr>
              <a:t>  </a:t>
            </a:r>
            <a:r>
              <a:rPr lang="en-GB" sz="900" dirty="0" err="1">
                <a:latin typeface="Consolas"/>
                <a:cs typeface="Consolas"/>
              </a:rPr>
              <a:t>getSong</a:t>
            </a:r>
            <a:r>
              <a:rPr lang="en-GB" sz="900" dirty="0">
                <a:latin typeface="Consolas"/>
                <a:cs typeface="Consolas"/>
              </a:rPr>
              <a:t> . </a:t>
            </a:r>
            <a:r>
              <a:rPr lang="en-GB" sz="900" b="1" dirty="0" err="1">
                <a:latin typeface="Consolas"/>
                <a:cs typeface="Consolas"/>
              </a:rPr>
              <a:t>publishMusic</a:t>
            </a:r>
            <a:endParaRPr lang="en-GB" sz="900" b="1" dirty="0">
              <a:latin typeface="Consolas"/>
              <a:cs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66054" y="1654858"/>
            <a:ext cx="27053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050" i="1" dirty="0" smtClean="0">
                <a:latin typeface="Times New Roman"/>
                <a:cs typeface="Times New Roman"/>
              </a:rPr>
              <a:t>Service composition writing in parallel on the </a:t>
            </a:r>
          </a:p>
          <a:p>
            <a:pPr algn="just"/>
            <a:r>
              <a:rPr lang="en-GB" sz="1050" i="1" dirty="0" err="1" smtClean="0">
                <a:latin typeface="Times New Roman"/>
                <a:cs typeface="Times New Roman"/>
              </a:rPr>
              <a:t>Facebeook</a:t>
            </a:r>
            <a:r>
              <a:rPr lang="en-GB" sz="1050" i="1" dirty="0" smtClean="0">
                <a:latin typeface="Times New Roman"/>
                <a:cs typeface="Times New Roman"/>
              </a:rPr>
              <a:t> and Twitter book walls of a user </a:t>
            </a:r>
            <a:endParaRPr lang="en-GB" sz="1050" i="1" dirty="0">
              <a:latin typeface="Times New Roman"/>
              <a:cs typeface="Times New Roman"/>
            </a:endParaRPr>
          </a:p>
          <a:p>
            <a:pPr algn="just"/>
            <a:r>
              <a:rPr lang="en-GB" sz="1050" i="1" dirty="0" smtClean="0">
                <a:latin typeface="Times New Roman"/>
                <a:cs typeface="Times New Roman"/>
              </a:rPr>
              <a:t>(private application in the E3value model)</a:t>
            </a:r>
            <a:endParaRPr lang="en-GB" sz="1050" i="1" dirty="0">
              <a:latin typeface="Times New Roman"/>
              <a:cs typeface="Times New Roman"/>
            </a:endParaRPr>
          </a:p>
        </p:txBody>
      </p:sp>
      <p:cxnSp>
        <p:nvCxnSpPr>
          <p:cNvPr id="20" name="Connecteur droit avec flèche 19"/>
          <p:cNvCxnSpPr>
            <a:stCxn id="9" idx="0"/>
          </p:cNvCxnSpPr>
          <p:nvPr/>
        </p:nvCxnSpPr>
        <p:spPr>
          <a:xfrm flipH="1" flipV="1">
            <a:off x="4360333" y="2144460"/>
            <a:ext cx="2383768" cy="16172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264" y="3224135"/>
            <a:ext cx="45719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eur en angle 24"/>
          <p:cNvCxnSpPr>
            <a:endCxn id="105" idx="2"/>
          </p:cNvCxnSpPr>
          <p:nvPr/>
        </p:nvCxnSpPr>
        <p:spPr>
          <a:xfrm rot="10800000">
            <a:off x="1115060" y="2658224"/>
            <a:ext cx="2965366" cy="197278"/>
          </a:xfrm>
          <a:prstGeom prst="bentConnector2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036" y="3829672"/>
            <a:ext cx="4031300" cy="10618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dirty="0" err="1">
                <a:latin typeface="Consolas"/>
                <a:cs typeface="Consolas"/>
              </a:rPr>
              <a:t>defContract</a:t>
            </a:r>
            <a:r>
              <a:rPr lang="en-GB" sz="900" dirty="0">
                <a:latin typeface="Consolas"/>
                <a:cs typeface="Consolas"/>
              </a:rPr>
              <a:t> </a:t>
            </a:r>
            <a:r>
              <a:rPr lang="en-GB" sz="900" dirty="0" err="1">
                <a:latin typeface="Consolas"/>
                <a:cs typeface="Consolas"/>
              </a:rPr>
              <a:t>HTTPAuthPolicyContract</a:t>
            </a:r>
            <a:r>
              <a:rPr lang="en-GB" sz="900" dirty="0">
                <a:latin typeface="Consolas"/>
                <a:cs typeface="Consolas"/>
              </a:rPr>
              <a:t>{</a:t>
            </a:r>
          </a:p>
          <a:p>
            <a:r>
              <a:rPr lang="en-GB" sz="900" dirty="0">
                <a:latin typeface="Consolas"/>
                <a:cs typeface="Consolas"/>
              </a:rPr>
              <a:t>	</a:t>
            </a:r>
            <a:r>
              <a:rPr lang="en-GB" sz="900" dirty="0" err="1">
                <a:latin typeface="Consolas"/>
                <a:cs typeface="Consolas"/>
              </a:rPr>
              <a:t>isAppliedTo</a:t>
            </a:r>
            <a:r>
              <a:rPr lang="en-GB" sz="900" dirty="0">
                <a:latin typeface="Consolas"/>
                <a:cs typeface="Consolas"/>
              </a:rPr>
              <a:t>: </a:t>
            </a:r>
            <a:r>
              <a:rPr lang="en-GB" sz="900" dirty="0" err="1">
                <a:latin typeface="Consolas"/>
                <a:cs typeface="Consolas"/>
              </a:rPr>
              <a:t>updateMusicFacebook</a:t>
            </a:r>
            <a:r>
              <a:rPr lang="en-GB" sz="900" dirty="0">
                <a:latin typeface="Consolas"/>
                <a:cs typeface="Consolas"/>
              </a:rPr>
              <a:t>;</a:t>
            </a:r>
          </a:p>
          <a:p>
            <a:r>
              <a:rPr lang="en-GB" sz="900" dirty="0">
                <a:latin typeface="Consolas"/>
                <a:cs typeface="Consolas"/>
              </a:rPr>
              <a:t>	requires: </a:t>
            </a:r>
            <a:r>
              <a:rPr lang="en-GB" sz="900" dirty="0" err="1">
                <a:latin typeface="Consolas"/>
                <a:cs typeface="Consolas"/>
              </a:rPr>
              <a:t>event.activityName</a:t>
            </a:r>
            <a:r>
              <a:rPr lang="en-GB" sz="900" dirty="0">
                <a:latin typeface="Consolas"/>
                <a:cs typeface="Consolas"/>
              </a:rPr>
              <a:t> == </a:t>
            </a:r>
            <a:r>
              <a:rPr lang="en-GB" sz="900" dirty="0" err="1">
                <a:latin typeface="Consolas"/>
                <a:cs typeface="Consolas"/>
              </a:rPr>
              <a:t>scope.name</a:t>
            </a:r>
            <a:endParaRPr lang="en-GB" sz="900" dirty="0">
              <a:latin typeface="Consolas"/>
              <a:cs typeface="Consolas"/>
            </a:endParaRPr>
          </a:p>
          <a:p>
            <a:r>
              <a:rPr lang="en-GB" sz="900" dirty="0">
                <a:latin typeface="Consolas"/>
                <a:cs typeface="Consolas"/>
              </a:rPr>
              <a:t>	</a:t>
            </a:r>
            <a:r>
              <a:rPr lang="en-GB" sz="900" dirty="0" smtClean="0">
                <a:latin typeface="Consolas"/>
                <a:cs typeface="Consolas"/>
              </a:rPr>
              <a:t>(</a:t>
            </a:r>
            <a:r>
              <a:rPr lang="en-GB" sz="900" dirty="0" err="1">
                <a:latin typeface="Consolas"/>
                <a:cs typeface="Consolas"/>
              </a:rPr>
              <a:t>OnFailureDo</a:t>
            </a:r>
            <a:r>
              <a:rPr lang="en-GB" sz="900" dirty="0">
                <a:latin typeface="Consolas"/>
                <a:cs typeface="Consolas"/>
              </a:rPr>
              <a:t>: </a:t>
            </a:r>
            <a:r>
              <a:rPr lang="en-GB" sz="900" dirty="0" err="1">
                <a:latin typeface="Consolas"/>
                <a:cs typeface="Consolas"/>
              </a:rPr>
              <a:t>scope.httpRequest.Credentials</a:t>
            </a:r>
            <a:r>
              <a:rPr lang="en-GB" sz="900" dirty="0">
                <a:latin typeface="Consolas"/>
                <a:cs typeface="Consolas"/>
              </a:rPr>
              <a:t> = </a:t>
            </a:r>
          </a:p>
          <a:p>
            <a:r>
              <a:rPr lang="en-GB" sz="900" dirty="0">
                <a:latin typeface="Consolas"/>
                <a:cs typeface="Consolas"/>
              </a:rPr>
              <a:t>			</a:t>
            </a:r>
            <a:r>
              <a:rPr lang="en-GB" sz="900" dirty="0" smtClean="0">
                <a:latin typeface="Consolas"/>
                <a:cs typeface="Consolas"/>
              </a:rPr>
              <a:t> new </a:t>
            </a:r>
            <a:r>
              <a:rPr lang="en-GB" sz="900" dirty="0" err="1">
                <a:latin typeface="Consolas"/>
                <a:cs typeface="Consolas"/>
              </a:rPr>
              <a:t>NetworkCredential</a:t>
            </a:r>
            <a:r>
              <a:rPr lang="en-GB" sz="900" dirty="0">
                <a:latin typeface="Consolas"/>
                <a:cs typeface="Consolas"/>
              </a:rPr>
              <a:t>(username, password);</a:t>
            </a:r>
          </a:p>
          <a:p>
            <a:r>
              <a:rPr lang="en-GB" sz="900" dirty="0">
                <a:latin typeface="Consolas"/>
                <a:cs typeface="Consolas"/>
              </a:rPr>
              <a:t>		);</a:t>
            </a:r>
          </a:p>
          <a:p>
            <a:r>
              <a:rPr lang="en-GB" sz="900" dirty="0">
                <a:latin typeface="Consolas"/>
                <a:cs typeface="Consolas"/>
              </a:rPr>
              <a:t>}	</a:t>
            </a:r>
            <a:r>
              <a:rPr lang="en-GB" sz="900" dirty="0" smtClean="0">
                <a:latin typeface="Consolas"/>
                <a:cs typeface="Consolas"/>
              </a:rPr>
              <a:t>	</a:t>
            </a:r>
            <a:endParaRPr lang="en-GB" sz="900" dirty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036" y="5147768"/>
            <a:ext cx="4481920" cy="120032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 err="1">
                <a:latin typeface="Consolas"/>
                <a:cs typeface="Consolas"/>
              </a:rPr>
              <a:t>defContract</a:t>
            </a:r>
            <a:r>
              <a:rPr lang="en-GB" sz="900" dirty="0">
                <a:latin typeface="Consolas"/>
                <a:cs typeface="Consolas"/>
              </a:rPr>
              <a:t> </a:t>
            </a:r>
            <a:r>
              <a:rPr lang="en-GB" sz="900" dirty="0" err="1">
                <a:latin typeface="Consolas"/>
                <a:cs typeface="Consolas"/>
              </a:rPr>
              <a:t>OAuthPolicyContract</a:t>
            </a:r>
            <a:r>
              <a:rPr lang="en-GB" sz="900" dirty="0">
                <a:latin typeface="Consolas"/>
                <a:cs typeface="Consolas"/>
              </a:rPr>
              <a:t>{</a:t>
            </a:r>
          </a:p>
          <a:p>
            <a:r>
              <a:rPr lang="en-GB" sz="900" dirty="0">
                <a:latin typeface="Consolas"/>
                <a:cs typeface="Consolas"/>
              </a:rPr>
              <a:t>	</a:t>
            </a:r>
            <a:r>
              <a:rPr lang="en-GB" sz="900" dirty="0" err="1">
                <a:latin typeface="Consolas"/>
                <a:cs typeface="Consolas"/>
              </a:rPr>
              <a:t>isAppliedTo</a:t>
            </a:r>
            <a:r>
              <a:rPr lang="en-GB" sz="900" dirty="0">
                <a:latin typeface="Consolas"/>
                <a:cs typeface="Consolas"/>
              </a:rPr>
              <a:t>: </a:t>
            </a:r>
            <a:r>
              <a:rPr lang="en-GB" sz="900" dirty="0" err="1">
                <a:latin typeface="Consolas"/>
                <a:cs typeface="Consolas"/>
              </a:rPr>
              <a:t>updateMusicTwitter</a:t>
            </a:r>
            <a:r>
              <a:rPr lang="en-GB" sz="900" dirty="0">
                <a:latin typeface="Consolas"/>
                <a:cs typeface="Consolas"/>
              </a:rPr>
              <a:t>;</a:t>
            </a:r>
          </a:p>
          <a:p>
            <a:r>
              <a:rPr lang="en-GB" sz="900" dirty="0">
                <a:latin typeface="Consolas"/>
                <a:cs typeface="Consolas"/>
              </a:rPr>
              <a:t>	requires: </a:t>
            </a:r>
            <a:r>
              <a:rPr lang="en-GB" sz="900" dirty="0" err="1">
                <a:latin typeface="Consolas"/>
                <a:cs typeface="Consolas"/>
              </a:rPr>
              <a:t>event.activityName</a:t>
            </a:r>
            <a:r>
              <a:rPr lang="en-GB" sz="900" dirty="0">
                <a:latin typeface="Consolas"/>
                <a:cs typeface="Consolas"/>
              </a:rPr>
              <a:t> == </a:t>
            </a:r>
            <a:r>
              <a:rPr lang="en-GB" sz="900" dirty="0" err="1">
                <a:latin typeface="Consolas"/>
                <a:cs typeface="Consolas"/>
              </a:rPr>
              <a:t>scope.name</a:t>
            </a:r>
            <a:r>
              <a:rPr lang="en-GB" sz="900" dirty="0">
                <a:latin typeface="Consolas"/>
                <a:cs typeface="Consolas"/>
              </a:rPr>
              <a:t> AND token == null</a:t>
            </a:r>
          </a:p>
          <a:p>
            <a:r>
              <a:rPr lang="en-GB" sz="900" dirty="0">
                <a:latin typeface="Consolas"/>
                <a:cs typeface="Consolas"/>
              </a:rPr>
              <a:t>		(</a:t>
            </a:r>
            <a:r>
              <a:rPr lang="en-GB" sz="900" dirty="0" err="1">
                <a:latin typeface="Consolas"/>
                <a:cs typeface="Consolas"/>
              </a:rPr>
              <a:t>OnFailureDo</a:t>
            </a:r>
            <a:r>
              <a:rPr lang="en-GB" sz="900" dirty="0">
                <a:latin typeface="Consolas"/>
                <a:cs typeface="Consolas"/>
              </a:rPr>
              <a:t>: token = </a:t>
            </a:r>
            <a:r>
              <a:rPr lang="en-GB" sz="900" dirty="0" err="1">
                <a:latin typeface="Consolas"/>
                <a:cs typeface="Consolas"/>
              </a:rPr>
              <a:t>getToken</a:t>
            </a:r>
            <a:r>
              <a:rPr lang="en-GB" sz="900" dirty="0">
                <a:latin typeface="Consolas"/>
                <a:cs typeface="Consolas"/>
              </a:rPr>
              <a:t>());</a:t>
            </a:r>
          </a:p>
          <a:p>
            <a:r>
              <a:rPr lang="en-GB" sz="900" dirty="0">
                <a:latin typeface="Consolas"/>
                <a:cs typeface="Consolas"/>
              </a:rPr>
              <a:t>	requires: </a:t>
            </a:r>
            <a:r>
              <a:rPr lang="en-GB" sz="900" dirty="0" err="1">
                <a:latin typeface="Consolas"/>
                <a:cs typeface="Consolas"/>
              </a:rPr>
              <a:t>event.activityName</a:t>
            </a:r>
            <a:r>
              <a:rPr lang="en-GB" sz="900" dirty="0">
                <a:latin typeface="Consolas"/>
                <a:cs typeface="Consolas"/>
              </a:rPr>
              <a:t> == </a:t>
            </a:r>
            <a:r>
              <a:rPr lang="en-GB" sz="900" dirty="0" err="1">
                <a:latin typeface="Consolas"/>
                <a:cs typeface="Consolas"/>
              </a:rPr>
              <a:t>scope.name</a:t>
            </a:r>
            <a:r>
              <a:rPr lang="en-GB" sz="900" dirty="0">
                <a:latin typeface="Consolas"/>
                <a:cs typeface="Consolas"/>
              </a:rPr>
              <a:t> AND token != null AND </a:t>
            </a:r>
            <a:r>
              <a:rPr lang="en-GB" sz="900" dirty="0" err="1">
                <a:latin typeface="Consolas"/>
                <a:cs typeface="Consolas"/>
              </a:rPr>
              <a:t>token.isExpired</a:t>
            </a:r>
            <a:r>
              <a:rPr lang="en-GB" sz="900" dirty="0">
                <a:latin typeface="Consolas"/>
                <a:cs typeface="Consolas"/>
              </a:rPr>
              <a:t>() == true</a:t>
            </a:r>
          </a:p>
          <a:p>
            <a:r>
              <a:rPr lang="en-GB" sz="900" dirty="0">
                <a:latin typeface="Consolas"/>
                <a:cs typeface="Consolas"/>
              </a:rPr>
              <a:t>		(</a:t>
            </a:r>
            <a:r>
              <a:rPr lang="en-GB" sz="900" dirty="0" err="1">
                <a:latin typeface="Consolas"/>
                <a:cs typeface="Consolas"/>
              </a:rPr>
              <a:t>OnFailureDo</a:t>
            </a:r>
            <a:r>
              <a:rPr lang="en-GB" sz="900" dirty="0">
                <a:latin typeface="Consolas"/>
                <a:cs typeface="Consolas"/>
              </a:rPr>
              <a:t>: token = </a:t>
            </a:r>
            <a:r>
              <a:rPr lang="en-GB" sz="900" dirty="0" err="1">
                <a:latin typeface="Consolas"/>
                <a:cs typeface="Consolas"/>
              </a:rPr>
              <a:t>renewToken</a:t>
            </a:r>
            <a:r>
              <a:rPr lang="en-GB" sz="900" dirty="0">
                <a:latin typeface="Consolas"/>
                <a:cs typeface="Consolas"/>
              </a:rPr>
              <a:t>());</a:t>
            </a:r>
          </a:p>
          <a:p>
            <a:r>
              <a:rPr lang="en-GB" sz="900" dirty="0">
                <a:latin typeface="Consolas"/>
                <a:cs typeface="Consolas"/>
              </a:rPr>
              <a:t>}	</a:t>
            </a:r>
            <a:r>
              <a:rPr lang="en-GB" sz="900" dirty="0" smtClean="0">
                <a:latin typeface="Consolas"/>
                <a:cs typeface="Consolas"/>
              </a:rPr>
              <a:t>	</a:t>
            </a:r>
            <a:endParaRPr lang="en-GB" sz="900" dirty="0">
              <a:latin typeface="Consolas"/>
              <a:cs typeface="Consolas"/>
            </a:endParaRPr>
          </a:p>
        </p:txBody>
      </p:sp>
      <p:cxnSp>
        <p:nvCxnSpPr>
          <p:cNvPr id="43" name="Connecteur en angle 42"/>
          <p:cNvCxnSpPr>
            <a:stCxn id="28" idx="2"/>
            <a:endCxn id="39" idx="2"/>
          </p:cNvCxnSpPr>
          <p:nvPr/>
        </p:nvCxnSpPr>
        <p:spPr>
          <a:xfrm rot="5400000" flipH="1" flipV="1">
            <a:off x="3635224" y="2690419"/>
            <a:ext cx="610544" cy="3791620"/>
          </a:xfrm>
          <a:prstGeom prst="bentConnector3">
            <a:avLst>
              <a:gd name="adj1" fmla="val -37442"/>
            </a:avLst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35" idx="3"/>
            <a:endCxn id="51" idx="2"/>
          </p:cNvCxnSpPr>
          <p:nvPr/>
        </p:nvCxnSpPr>
        <p:spPr>
          <a:xfrm flipV="1">
            <a:off x="4510956" y="4825512"/>
            <a:ext cx="3301023" cy="922421"/>
          </a:xfrm>
          <a:prstGeom prst="bentConnector2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90810" y="2306186"/>
            <a:ext cx="1506582" cy="246932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1092200" y="2612505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er 43"/>
          <p:cNvGrpSpPr/>
          <p:nvPr/>
        </p:nvGrpSpPr>
        <p:grpSpPr>
          <a:xfrm>
            <a:off x="5486400" y="3808285"/>
            <a:ext cx="699811" cy="472672"/>
            <a:chOff x="240711" y="4932153"/>
            <a:chExt cx="4031300" cy="13311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40711" y="4932153"/>
              <a:ext cx="4031300" cy="39589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Consolas"/>
                  <a:cs typeface="Consolas"/>
                </a:rPr>
                <a:t>Policy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0711" y="5328045"/>
              <a:ext cx="4031300" cy="93528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49" name="Grouper 48"/>
          <p:cNvGrpSpPr/>
          <p:nvPr/>
        </p:nvGrpSpPr>
        <p:grpSpPr>
          <a:xfrm>
            <a:off x="7462073" y="4352840"/>
            <a:ext cx="699811" cy="472672"/>
            <a:chOff x="240711" y="4932153"/>
            <a:chExt cx="4031300" cy="13311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240711" y="4932153"/>
              <a:ext cx="4031300" cy="39589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Consolas"/>
                  <a:cs typeface="Consolas"/>
                </a:rPr>
                <a:t>Policy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711" y="5328045"/>
              <a:ext cx="4031300" cy="93528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32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52314" y="484792"/>
            <a:ext cx="7678450" cy="6344777"/>
            <a:chOff x="52314" y="484792"/>
            <a:chExt cx="7678450" cy="6344777"/>
          </a:xfrm>
        </p:grpSpPr>
        <p:sp>
          <p:nvSpPr>
            <p:cNvPr id="2" name="Rectangle 1"/>
            <p:cNvSpPr/>
            <p:nvPr/>
          </p:nvSpPr>
          <p:spPr>
            <a:xfrm>
              <a:off x="52314" y="484792"/>
              <a:ext cx="767845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latin typeface="Consolas"/>
                  <a:cs typeface="Consolas"/>
                </a:rPr>
                <a:t>//Namespaces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namespace </a:t>
              </a:r>
              <a:r>
                <a:rPr lang="en-GB" sz="1200" dirty="0" err="1" smtClean="0">
                  <a:latin typeface="Consolas"/>
                  <a:cs typeface="Consolas"/>
                </a:rPr>
                <a:t>spotify</a:t>
              </a:r>
              <a:r>
                <a:rPr lang="en-GB" sz="1200" dirty="0" smtClean="0">
                  <a:latin typeface="Consolas"/>
                  <a:cs typeface="Consolas"/>
                </a:rPr>
                <a:t> = </a:t>
              </a:r>
              <a:r>
                <a:rPr lang="en-GB" sz="1200" dirty="0" err="1" smtClean="0">
                  <a:latin typeface="Consolas"/>
                  <a:cs typeface="Consolas"/>
                </a:rPr>
                <a:t>www.spotify.com</a:t>
              </a:r>
              <a:r>
                <a:rPr lang="en-GB" sz="1200" dirty="0" smtClean="0">
                  <a:latin typeface="Consolas"/>
                  <a:cs typeface="Consolas"/>
                </a:rPr>
                <a:t>/</a:t>
              </a:r>
              <a:r>
                <a:rPr lang="en-GB" sz="1200" dirty="0" err="1" smtClean="0">
                  <a:latin typeface="Consolas"/>
                  <a:cs typeface="Consolas"/>
                </a:rPr>
                <a:t>music.wsdl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namespace </a:t>
              </a:r>
              <a:r>
                <a:rPr lang="en-GB" sz="1200" dirty="0" err="1" smtClean="0">
                  <a:latin typeface="Consolas"/>
                  <a:cs typeface="Consolas"/>
                </a:rPr>
                <a:t>facebook</a:t>
              </a:r>
              <a:r>
                <a:rPr lang="en-GB" sz="1200" dirty="0" smtClean="0">
                  <a:latin typeface="Consolas"/>
                  <a:cs typeface="Consolas"/>
                </a:rPr>
                <a:t> = </a:t>
              </a:r>
              <a:r>
                <a:rPr lang="en-GB" sz="1200" dirty="0" err="1" smtClean="0">
                  <a:latin typeface="Consolas"/>
                  <a:cs typeface="Consolas"/>
                </a:rPr>
                <a:t>www.facebook.com</a:t>
              </a:r>
              <a:r>
                <a:rPr lang="en-GB" sz="1200" dirty="0" smtClean="0">
                  <a:latin typeface="Consolas"/>
                  <a:cs typeface="Consolas"/>
                </a:rPr>
                <a:t>/</a:t>
              </a:r>
              <a:r>
                <a:rPr lang="en-GB" sz="1200" dirty="0" err="1" smtClean="0">
                  <a:latin typeface="Consolas"/>
                  <a:cs typeface="Consolas"/>
                </a:rPr>
                <a:t>service.wsdl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namespace twitter = </a:t>
              </a:r>
              <a:r>
                <a:rPr lang="en-GB" sz="1200" dirty="0" err="1" smtClean="0">
                  <a:latin typeface="Consolas"/>
                  <a:cs typeface="Consolas"/>
                </a:rPr>
                <a:t>www.twitter.com</a:t>
              </a:r>
              <a:r>
                <a:rPr lang="en-GB" sz="1200" dirty="0" smtClean="0">
                  <a:latin typeface="Consolas"/>
                  <a:cs typeface="Consolas"/>
                </a:rPr>
                <a:t>/</a:t>
              </a:r>
              <a:r>
                <a:rPr lang="en-GB" sz="1200" dirty="0" err="1" smtClean="0">
                  <a:latin typeface="Consolas"/>
                  <a:cs typeface="Consolas"/>
                </a:rPr>
                <a:t>service.wsdl</a:t>
              </a:r>
              <a:endParaRPr lang="en-GB" sz="1200" dirty="0" smtClean="0">
                <a:latin typeface="Consolas"/>
                <a:cs typeface="Consolas"/>
              </a:endParaRPr>
            </a:p>
            <a:p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//Operations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alias </a:t>
              </a:r>
              <a:r>
                <a:rPr lang="en-GB" sz="1200" dirty="0" err="1">
                  <a:latin typeface="Consolas"/>
                  <a:cs typeface="Consolas"/>
                </a:rPr>
                <a:t>getSong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  <a:r>
                <a:rPr lang="en-GB" sz="1200" dirty="0" err="1">
                  <a:latin typeface="Consolas"/>
                  <a:cs typeface="Consolas"/>
                </a:rPr>
                <a:t>portType</a:t>
              </a:r>
              <a:r>
                <a:rPr lang="en-GB" sz="1200" dirty="0">
                  <a:latin typeface="Consolas"/>
                  <a:cs typeface="Consolas"/>
                </a:rPr>
                <a:t>/</a:t>
              </a:r>
              <a:r>
                <a:rPr lang="en-GB" sz="1200" dirty="0" err="1">
                  <a:latin typeface="Consolas"/>
                  <a:cs typeface="Consolas"/>
                </a:rPr>
                <a:t>listenMusic</a:t>
              </a:r>
              <a:r>
                <a:rPr lang="en-GB" sz="1200" dirty="0">
                  <a:latin typeface="Consolas"/>
                  <a:cs typeface="Consolas"/>
                </a:rPr>
                <a:t> in </a:t>
              </a:r>
              <a:r>
                <a:rPr lang="en-GB" sz="1200" dirty="0" err="1">
                  <a:latin typeface="Consolas"/>
                  <a:cs typeface="Consolas"/>
                </a:rPr>
                <a:t>spotify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alias </a:t>
              </a:r>
              <a:r>
                <a:rPr lang="en-GB" sz="1200" dirty="0" err="1">
                  <a:latin typeface="Consolas"/>
                  <a:cs typeface="Consolas"/>
                </a:rPr>
                <a:t>updateMusicTwitter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  <a:r>
                <a:rPr lang="en-GB" sz="1200" dirty="0" err="1">
                  <a:latin typeface="Consolas"/>
                  <a:cs typeface="Consolas"/>
                </a:rPr>
                <a:t>portType</a:t>
              </a:r>
              <a:r>
                <a:rPr lang="en-GB" sz="1200" dirty="0">
                  <a:latin typeface="Consolas"/>
                  <a:cs typeface="Consolas"/>
                </a:rPr>
                <a:t>/</a:t>
              </a:r>
              <a:r>
                <a:rPr lang="en-GB" sz="1200" dirty="0" err="1">
                  <a:latin typeface="Consolas"/>
                  <a:cs typeface="Consolas"/>
                </a:rPr>
                <a:t>updateMusic</a:t>
              </a:r>
              <a:r>
                <a:rPr lang="en-GB" sz="1200" dirty="0">
                  <a:latin typeface="Consolas"/>
                  <a:cs typeface="Consolas"/>
                </a:rPr>
                <a:t> in twitter 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alias </a:t>
              </a:r>
              <a:r>
                <a:rPr lang="en-GB" sz="1200" dirty="0" err="1">
                  <a:latin typeface="Consolas"/>
                  <a:cs typeface="Consolas"/>
                </a:rPr>
                <a:t>updateMusicFacebook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  <a:r>
                <a:rPr lang="en-GB" sz="1200" dirty="0" err="1">
                  <a:latin typeface="Consolas"/>
                  <a:cs typeface="Consolas"/>
                </a:rPr>
                <a:t>portType</a:t>
              </a:r>
              <a:r>
                <a:rPr lang="en-GB" sz="1200" dirty="0">
                  <a:latin typeface="Consolas"/>
                  <a:cs typeface="Consolas"/>
                </a:rPr>
                <a:t>/</a:t>
              </a:r>
              <a:r>
                <a:rPr lang="en-GB" sz="1200" dirty="0" err="1">
                  <a:latin typeface="Consolas"/>
                  <a:cs typeface="Consolas"/>
                </a:rPr>
                <a:t>updateMusic</a:t>
              </a:r>
              <a:r>
                <a:rPr lang="en-GB" sz="1200" dirty="0">
                  <a:latin typeface="Consolas"/>
                  <a:cs typeface="Consolas"/>
                </a:rPr>
                <a:t> in </a:t>
              </a:r>
              <a:r>
                <a:rPr lang="en-GB" sz="1200" dirty="0" err="1">
                  <a:latin typeface="Consolas"/>
                  <a:cs typeface="Consolas"/>
                </a:rPr>
                <a:t>facebook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  <a:endParaRPr lang="en-GB" sz="1200" dirty="0" smtClean="0">
                <a:latin typeface="Consolas"/>
                <a:cs typeface="Consolas"/>
              </a:endParaRPr>
            </a:p>
            <a:p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//Services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service </a:t>
              </a:r>
              <a:r>
                <a:rPr lang="en-GB" sz="1200" dirty="0" err="1">
                  <a:latin typeface="Consolas"/>
                  <a:cs typeface="Consolas"/>
                </a:rPr>
                <a:t>publishMusic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  <a:r>
                <a:rPr lang="en-GB" sz="1200" dirty="0" err="1">
                  <a:latin typeface="Consolas"/>
                  <a:cs typeface="Consolas"/>
                </a:rPr>
                <a:t>updateMusicTwitter</a:t>
              </a:r>
              <a:r>
                <a:rPr lang="en-GB" sz="1200" dirty="0">
                  <a:latin typeface="Consolas"/>
                  <a:cs typeface="Consolas"/>
                </a:rPr>
                <a:t>  ||  </a:t>
              </a:r>
              <a:r>
                <a:rPr lang="en-GB" sz="1200" dirty="0" err="1" smtClean="0">
                  <a:latin typeface="Consolas"/>
                  <a:cs typeface="Consolas"/>
                </a:rPr>
                <a:t>updateMusicFacebook</a:t>
              </a:r>
              <a:endParaRPr lang="en-GB" sz="1200" dirty="0" smtClean="0">
                <a:latin typeface="Consolas"/>
                <a:cs typeface="Consolas"/>
              </a:endParaRPr>
            </a:p>
            <a:p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//Path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  </a:t>
              </a:r>
              <a:r>
                <a:rPr lang="en-GB" sz="1200" dirty="0" err="1">
                  <a:latin typeface="Consolas"/>
                  <a:cs typeface="Consolas"/>
                </a:rPr>
                <a:t>getSong</a:t>
              </a:r>
              <a:r>
                <a:rPr lang="en-GB" sz="1200" dirty="0">
                  <a:latin typeface="Consolas"/>
                  <a:cs typeface="Consolas"/>
                </a:rPr>
                <a:t> . </a:t>
              </a:r>
              <a:r>
                <a:rPr lang="en-GB" sz="1200" b="1" dirty="0" err="1">
                  <a:latin typeface="Consolas"/>
                  <a:cs typeface="Consolas"/>
                </a:rPr>
                <a:t>publishMusic</a:t>
              </a:r>
              <a:endParaRPr lang="en-GB" sz="1200" b="1" dirty="0">
                <a:latin typeface="Consolas"/>
                <a:cs typeface="Consola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314" y="3320915"/>
              <a:ext cx="4031300" cy="1754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onsolas"/>
                  <a:cs typeface="Consolas"/>
                </a:rPr>
                <a:t>defContract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  <a:r>
                <a:rPr lang="en-GB" sz="1200" dirty="0" err="1">
                  <a:latin typeface="Consolas"/>
                  <a:cs typeface="Consolas"/>
                </a:rPr>
                <a:t>HTTPAuthPolicyContract</a:t>
              </a:r>
              <a:r>
                <a:rPr lang="en-GB" sz="1200" dirty="0">
                  <a:latin typeface="Consolas"/>
                  <a:cs typeface="Consolas"/>
                </a:rPr>
                <a:t>{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</a:t>
              </a:r>
              <a:r>
                <a:rPr lang="en-GB" sz="1200" dirty="0" err="1">
                  <a:latin typeface="Consolas"/>
                  <a:cs typeface="Consolas"/>
                </a:rPr>
                <a:t>isAppliedTo</a:t>
              </a:r>
              <a:r>
                <a:rPr lang="en-GB" sz="1200" dirty="0">
                  <a:latin typeface="Consolas"/>
                  <a:cs typeface="Consolas"/>
                </a:rPr>
                <a:t>: </a:t>
              </a:r>
              <a:r>
                <a:rPr lang="en-GB" sz="1200" dirty="0" err="1">
                  <a:latin typeface="Consolas"/>
                  <a:cs typeface="Consolas"/>
                </a:rPr>
                <a:t>updateMusicFacebook</a:t>
              </a:r>
              <a:r>
                <a:rPr lang="en-GB" sz="1200" dirty="0">
                  <a:latin typeface="Consolas"/>
                  <a:cs typeface="Consolas"/>
                </a:rPr>
                <a:t>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requires: </a:t>
              </a:r>
              <a:r>
                <a:rPr lang="en-GB" sz="1200" dirty="0" err="1">
                  <a:latin typeface="Consolas"/>
                  <a:cs typeface="Consolas"/>
                </a:rPr>
                <a:t>event.activityName</a:t>
              </a:r>
              <a:r>
                <a:rPr lang="en-GB" sz="1200" dirty="0">
                  <a:latin typeface="Consolas"/>
                  <a:cs typeface="Consolas"/>
                </a:rPr>
                <a:t> == </a:t>
              </a:r>
              <a:r>
                <a:rPr lang="en-GB" sz="1200" dirty="0" err="1">
                  <a:latin typeface="Consolas"/>
                  <a:cs typeface="Consolas"/>
                </a:rPr>
                <a:t>scope.name</a:t>
              </a:r>
              <a:endParaRPr lang="en-GB" sz="1200" dirty="0">
                <a:latin typeface="Consolas"/>
                <a:cs typeface="Consolas"/>
              </a:endParaRPr>
            </a:p>
            <a:p>
              <a:r>
                <a:rPr lang="en-GB" sz="1200" dirty="0">
                  <a:latin typeface="Consolas"/>
                  <a:cs typeface="Consolas"/>
                </a:rPr>
                <a:t>	</a:t>
              </a:r>
              <a:r>
                <a:rPr lang="en-GB" sz="1200" dirty="0" smtClean="0">
                  <a:latin typeface="Consolas"/>
                  <a:cs typeface="Consolas"/>
                </a:rPr>
                <a:t>(</a:t>
              </a:r>
              <a:r>
                <a:rPr lang="en-GB" sz="1200" dirty="0" err="1">
                  <a:latin typeface="Consolas"/>
                  <a:cs typeface="Consolas"/>
                </a:rPr>
                <a:t>OnFailureDo</a:t>
              </a:r>
              <a:r>
                <a:rPr lang="en-GB" sz="1200" dirty="0">
                  <a:latin typeface="Consolas"/>
                  <a:cs typeface="Consolas"/>
                </a:rPr>
                <a:t>: </a:t>
              </a:r>
              <a:r>
                <a:rPr lang="en-GB" sz="1200" dirty="0" err="1">
                  <a:latin typeface="Consolas"/>
                  <a:cs typeface="Consolas"/>
                </a:rPr>
                <a:t>scope.httpRequest.Credentials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		</a:t>
              </a:r>
              <a:r>
                <a:rPr lang="en-GB" sz="1200" dirty="0" smtClean="0">
                  <a:latin typeface="Consolas"/>
                  <a:cs typeface="Consolas"/>
                </a:rPr>
                <a:t> new </a:t>
              </a:r>
              <a:r>
                <a:rPr lang="en-GB" sz="1200" dirty="0" err="1">
                  <a:latin typeface="Consolas"/>
                  <a:cs typeface="Consolas"/>
                </a:rPr>
                <a:t>NetworkCredential</a:t>
              </a:r>
              <a:r>
                <a:rPr lang="en-GB" sz="1200" dirty="0">
                  <a:latin typeface="Consolas"/>
                  <a:cs typeface="Consolas"/>
                </a:rPr>
                <a:t>(username, password);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	);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}	</a:t>
              </a:r>
              <a:r>
                <a:rPr lang="en-GB" sz="1200" dirty="0" smtClean="0">
                  <a:latin typeface="Consolas"/>
                  <a:cs typeface="Consolas"/>
                </a:rPr>
                <a:t>	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314" y="5075242"/>
              <a:ext cx="4481920" cy="1754327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onsolas"/>
                  <a:cs typeface="Consolas"/>
                </a:rPr>
                <a:t>defContract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  <a:r>
                <a:rPr lang="en-GB" sz="1200" dirty="0" err="1">
                  <a:latin typeface="Consolas"/>
                  <a:cs typeface="Consolas"/>
                </a:rPr>
                <a:t>OAuthPolicyContract</a:t>
              </a:r>
              <a:r>
                <a:rPr lang="en-GB" sz="1200" dirty="0">
                  <a:latin typeface="Consolas"/>
                  <a:cs typeface="Consolas"/>
                </a:rPr>
                <a:t>{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</a:t>
              </a:r>
              <a:r>
                <a:rPr lang="en-GB" sz="1200" dirty="0" err="1">
                  <a:latin typeface="Consolas"/>
                  <a:cs typeface="Consolas"/>
                </a:rPr>
                <a:t>isAppliedTo</a:t>
              </a:r>
              <a:r>
                <a:rPr lang="en-GB" sz="1200" dirty="0">
                  <a:latin typeface="Consolas"/>
                  <a:cs typeface="Consolas"/>
                </a:rPr>
                <a:t>: </a:t>
              </a:r>
              <a:r>
                <a:rPr lang="en-GB" sz="1200" dirty="0" err="1">
                  <a:latin typeface="Consolas"/>
                  <a:cs typeface="Consolas"/>
                </a:rPr>
                <a:t>updateMusicTwitter</a:t>
              </a:r>
              <a:r>
                <a:rPr lang="en-GB" sz="1200" dirty="0">
                  <a:latin typeface="Consolas"/>
                  <a:cs typeface="Consolas"/>
                </a:rPr>
                <a:t>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requires: </a:t>
              </a:r>
              <a:r>
                <a:rPr lang="en-GB" sz="1200" dirty="0" err="1">
                  <a:latin typeface="Consolas"/>
                  <a:cs typeface="Consolas"/>
                </a:rPr>
                <a:t>event.activityName</a:t>
              </a:r>
              <a:r>
                <a:rPr lang="en-GB" sz="1200" dirty="0">
                  <a:latin typeface="Consolas"/>
                  <a:cs typeface="Consolas"/>
                </a:rPr>
                <a:t> == </a:t>
              </a:r>
              <a:r>
                <a:rPr lang="en-GB" sz="1200" dirty="0" err="1">
                  <a:latin typeface="Consolas"/>
                  <a:cs typeface="Consolas"/>
                </a:rPr>
                <a:t>scope.name</a:t>
              </a:r>
              <a:r>
                <a:rPr lang="en-GB" sz="1200" dirty="0">
                  <a:latin typeface="Consolas"/>
                  <a:cs typeface="Consolas"/>
                </a:rPr>
                <a:t> AND token == null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	(</a:t>
              </a:r>
              <a:r>
                <a:rPr lang="en-GB" sz="1200" dirty="0" err="1">
                  <a:latin typeface="Consolas"/>
                  <a:cs typeface="Consolas"/>
                </a:rPr>
                <a:t>OnFailureDo</a:t>
              </a:r>
              <a:r>
                <a:rPr lang="en-GB" sz="1200" dirty="0">
                  <a:latin typeface="Consolas"/>
                  <a:cs typeface="Consolas"/>
                </a:rPr>
                <a:t>: token = </a:t>
              </a:r>
              <a:r>
                <a:rPr lang="en-GB" sz="1200" dirty="0" err="1">
                  <a:latin typeface="Consolas"/>
                  <a:cs typeface="Consolas"/>
                </a:rPr>
                <a:t>getToken</a:t>
              </a:r>
              <a:r>
                <a:rPr lang="en-GB" sz="1200" dirty="0">
                  <a:latin typeface="Consolas"/>
                  <a:cs typeface="Consolas"/>
                </a:rPr>
                <a:t>());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requires: </a:t>
              </a:r>
              <a:r>
                <a:rPr lang="en-GB" sz="1200" dirty="0" err="1">
                  <a:latin typeface="Consolas"/>
                  <a:cs typeface="Consolas"/>
                </a:rPr>
                <a:t>event.activityName</a:t>
              </a:r>
              <a:r>
                <a:rPr lang="en-GB" sz="1200" dirty="0">
                  <a:latin typeface="Consolas"/>
                  <a:cs typeface="Consolas"/>
                </a:rPr>
                <a:t> == </a:t>
              </a:r>
              <a:r>
                <a:rPr lang="en-GB" sz="1200" dirty="0" err="1">
                  <a:latin typeface="Consolas"/>
                  <a:cs typeface="Consolas"/>
                </a:rPr>
                <a:t>scope.name</a:t>
              </a:r>
              <a:r>
                <a:rPr lang="en-GB" sz="1200" dirty="0">
                  <a:latin typeface="Consolas"/>
                  <a:cs typeface="Consolas"/>
                </a:rPr>
                <a:t> AND token != null AND </a:t>
              </a:r>
              <a:r>
                <a:rPr lang="en-GB" sz="1200" dirty="0" err="1">
                  <a:latin typeface="Consolas"/>
                  <a:cs typeface="Consolas"/>
                </a:rPr>
                <a:t>token.isExpired</a:t>
              </a:r>
              <a:r>
                <a:rPr lang="en-GB" sz="1200" dirty="0">
                  <a:latin typeface="Consolas"/>
                  <a:cs typeface="Consolas"/>
                </a:rPr>
                <a:t>() == true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	(</a:t>
              </a:r>
              <a:r>
                <a:rPr lang="en-GB" sz="1200" dirty="0" err="1">
                  <a:latin typeface="Consolas"/>
                  <a:cs typeface="Consolas"/>
                </a:rPr>
                <a:t>OnFailureDo</a:t>
              </a:r>
              <a:r>
                <a:rPr lang="en-GB" sz="1200" dirty="0">
                  <a:latin typeface="Consolas"/>
                  <a:cs typeface="Consolas"/>
                </a:rPr>
                <a:t>: token = </a:t>
              </a:r>
              <a:r>
                <a:rPr lang="en-GB" sz="1200" dirty="0" err="1">
                  <a:latin typeface="Consolas"/>
                  <a:cs typeface="Consolas"/>
                </a:rPr>
                <a:t>renewToken</a:t>
              </a:r>
              <a:r>
                <a:rPr lang="en-GB" sz="1200" dirty="0">
                  <a:latin typeface="Consolas"/>
                  <a:cs typeface="Consolas"/>
                </a:rPr>
                <a:t>());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}	</a:t>
              </a:r>
              <a:r>
                <a:rPr lang="en-GB" sz="1200" dirty="0" smtClean="0">
                  <a:latin typeface="Consolas"/>
                  <a:cs typeface="Consolas"/>
                </a:rPr>
                <a:t>	</a:t>
              </a:r>
              <a:endParaRPr lang="en-GB" sz="1200" dirty="0"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09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284256"/>
              </p:ext>
            </p:extLst>
          </p:nvPr>
        </p:nvGraphicFramePr>
        <p:xfrm>
          <a:off x="1011238" y="628650"/>
          <a:ext cx="6858000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Document" r:id="rId4" imgW="9220200" imgH="5397500" progId="Word.Document.12">
                  <p:embed/>
                </p:oleObj>
              </mc:Choice>
              <mc:Fallback>
                <p:oleObj name="Document" r:id="rId4" imgW="9220200" imgH="539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38" y="628650"/>
                        <a:ext cx="6858000" cy="401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01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59897"/>
              </p:ext>
            </p:extLst>
          </p:nvPr>
        </p:nvGraphicFramePr>
        <p:xfrm>
          <a:off x="1323975" y="787400"/>
          <a:ext cx="68580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Document" r:id="rId4" imgW="9398000" imgH="5295900" progId="Word.Document.12">
                  <p:embed/>
                </p:oleObj>
              </mc:Choice>
              <mc:Fallback>
                <p:oleObj name="Document" r:id="rId4" imgW="9398000" imgH="529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975" y="787400"/>
                        <a:ext cx="6858000" cy="386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7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33065"/>
              </p:ext>
            </p:extLst>
          </p:nvPr>
        </p:nvGraphicFramePr>
        <p:xfrm>
          <a:off x="1143000" y="1490663"/>
          <a:ext cx="6858000" cy="387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Document" r:id="rId4" imgW="9398000" imgH="5308600" progId="Word.Document.12">
                  <p:embed/>
                </p:oleObj>
              </mc:Choice>
              <mc:Fallback>
                <p:oleObj name="Document" r:id="rId4" imgW="9398000" imgH="530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490663"/>
                        <a:ext cx="6858000" cy="387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02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92106" y="444500"/>
            <a:ext cx="9051894" cy="3225800"/>
            <a:chOff x="92106" y="444500"/>
            <a:chExt cx="9051894" cy="3225800"/>
          </a:xfrm>
        </p:grpSpPr>
        <p:sp>
          <p:nvSpPr>
            <p:cNvPr id="56" name="Rogner et arrondir un rectangle à un seul coin 55"/>
            <p:cNvSpPr/>
            <p:nvPr/>
          </p:nvSpPr>
          <p:spPr>
            <a:xfrm flipH="1">
              <a:off x="92106" y="444500"/>
              <a:ext cx="4201203" cy="3225800"/>
            </a:xfrm>
            <a:prstGeom prst="snipRoundRect">
              <a:avLst>
                <a:gd name="adj1" fmla="val 8420"/>
                <a:gd name="adj2" fmla="val 16667"/>
              </a:avLst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ogner et arrondir un rectangle à un seul coin 1"/>
            <p:cNvSpPr/>
            <p:nvPr/>
          </p:nvSpPr>
          <p:spPr>
            <a:xfrm>
              <a:off x="4358253" y="444500"/>
              <a:ext cx="4785747" cy="3225800"/>
            </a:xfrm>
            <a:prstGeom prst="snipRoundRect">
              <a:avLst>
                <a:gd name="adj1" fmla="val 8420"/>
                <a:gd name="adj2" fmla="val 16667"/>
              </a:avLst>
            </a:prstGeom>
            <a:ln w="38100" cmpd="sng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ouper 37"/>
            <p:cNvGrpSpPr/>
            <p:nvPr/>
          </p:nvGrpSpPr>
          <p:grpSpPr>
            <a:xfrm>
              <a:off x="167042" y="2039238"/>
              <a:ext cx="1800977" cy="392443"/>
              <a:chOff x="694333" y="4297411"/>
              <a:chExt cx="2228872" cy="42329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8285" y="4297411"/>
                <a:ext cx="2004920" cy="4232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4333" y="4297411"/>
                <a:ext cx="202289" cy="4232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er 22"/>
            <p:cNvGrpSpPr/>
            <p:nvPr/>
          </p:nvGrpSpPr>
          <p:grpSpPr>
            <a:xfrm>
              <a:off x="167042" y="1394296"/>
              <a:ext cx="1800977" cy="392443"/>
              <a:chOff x="694333" y="4297411"/>
              <a:chExt cx="2228872" cy="42329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18285" y="4297411"/>
                <a:ext cx="2004920" cy="4232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94333" y="4297411"/>
                <a:ext cx="202289" cy="4232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670692" y="1454041"/>
              <a:ext cx="643798" cy="2341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905363" y="1688204"/>
              <a:ext cx="174456" cy="446515"/>
              <a:chOff x="1670340" y="4626640"/>
              <a:chExt cx="352823" cy="876679"/>
            </a:xfrm>
          </p:grpSpPr>
          <p:sp>
            <p:nvSpPr>
              <p:cNvPr id="13" name="Losange 12"/>
              <p:cNvSpPr/>
              <p:nvPr/>
            </p:nvSpPr>
            <p:spPr>
              <a:xfrm>
                <a:off x="1670340" y="4626640"/>
                <a:ext cx="352823" cy="352748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Connecteur droit 14"/>
              <p:cNvCxnSpPr>
                <a:stCxn id="13" idx="2"/>
              </p:cNvCxnSpPr>
              <p:nvPr/>
            </p:nvCxnSpPr>
            <p:spPr>
              <a:xfrm>
                <a:off x="1846752" y="4979389"/>
                <a:ext cx="2" cy="52393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Ellipse 11"/>
            <p:cNvSpPr/>
            <p:nvPr/>
          </p:nvSpPr>
          <p:spPr>
            <a:xfrm>
              <a:off x="878348" y="2134719"/>
              <a:ext cx="643798" cy="2341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563" y="1410435"/>
              <a:ext cx="1181112" cy="1176475"/>
            </a:xfrm>
            <a:prstGeom prst="rect">
              <a:avLst/>
            </a:prstGeom>
            <a:solidFill>
              <a:srgbClr val="BFBFBF">
                <a:alpha val="36000"/>
              </a:srgb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18" descr="Macintosh HD:Users:placidoneto:Desktop:Captura de Tela 2011-11-16 às 14.00.5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631" y="1345027"/>
              <a:ext cx="979622" cy="45507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25" name="Picture 19" descr="Macintosh HD:Users:placidoneto:Desktop:Captura de Tela 2011-11-16 às 14.03.27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190" y="1928451"/>
              <a:ext cx="1593063" cy="1145639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26" name="Picture 20" descr="Macintosh HD:Users:placidoneto:Desktop:Captura de Tela 2011-11-16 às 14.04.31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440" y="3074090"/>
              <a:ext cx="1598950" cy="45036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cxnSp>
          <p:nvCxnSpPr>
            <p:cNvPr id="28" name="Connecteur droit avec flèche 27"/>
            <p:cNvCxnSpPr>
              <a:endCxn id="33" idx="1"/>
            </p:cNvCxnSpPr>
            <p:nvPr/>
          </p:nvCxnSpPr>
          <p:spPr>
            <a:xfrm flipV="1">
              <a:off x="1968019" y="946056"/>
              <a:ext cx="1087612" cy="39897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44" idx="3"/>
            </p:cNvCxnSpPr>
            <p:nvPr/>
          </p:nvCxnSpPr>
          <p:spPr>
            <a:xfrm>
              <a:off x="1749562" y="2505586"/>
              <a:ext cx="1070187" cy="26248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42" idx="3"/>
              <a:endCxn id="24" idx="1"/>
            </p:cNvCxnSpPr>
            <p:nvPr/>
          </p:nvCxnSpPr>
          <p:spPr>
            <a:xfrm>
              <a:off x="1362476" y="1556710"/>
              <a:ext cx="1693155" cy="1585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21" descr="Macintosh HD:Users:placidoneto:Desktop:Captura de Tela 2011-11-16 às 14.09.08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631" y="661412"/>
              <a:ext cx="1190382" cy="56928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cxnSp>
          <p:nvCxnSpPr>
            <p:cNvPr id="37" name="Connecteur en angle 36"/>
            <p:cNvCxnSpPr>
              <a:stCxn id="45" idx="3"/>
              <a:endCxn id="26" idx="0"/>
            </p:cNvCxnSpPr>
            <p:nvPr/>
          </p:nvCxnSpPr>
          <p:spPr>
            <a:xfrm>
              <a:off x="1112423" y="1846631"/>
              <a:ext cx="1587492" cy="1227459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92109" y="1152245"/>
              <a:ext cx="1612566" cy="235408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Business collaborator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32474" y="1439006"/>
              <a:ext cx="730002" cy="2354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Activity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36565" y="2114087"/>
              <a:ext cx="730002" cy="2354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Activity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460764" y="2387882"/>
              <a:ext cx="1288798" cy="235408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Service Activity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60764" y="1654025"/>
              <a:ext cx="651659" cy="38521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Control </a:t>
              </a:r>
            </a:p>
            <a:p>
              <a:r>
                <a:rPr lang="en-GB" sz="1050" dirty="0" smtClean="0">
                  <a:latin typeface="Consolas"/>
                  <a:cs typeface="Consolas"/>
                </a:rPr>
                <a:t>Node</a:t>
              </a:r>
              <a:endParaRPr lang="en-GB" sz="1050" dirty="0">
                <a:latin typeface="Consolas"/>
                <a:cs typeface="Consolas"/>
              </a:endParaRPr>
            </a:p>
          </p:txBody>
        </p:sp>
        <p:pic>
          <p:nvPicPr>
            <p:cNvPr id="46" name="Picture 1" descr="Macintosh HD:Users:placidoneto:Desktop:Captura de Tela 2011-11-16 às 11.48.2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063" y="661412"/>
              <a:ext cx="918395" cy="4334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solidFill>
                <a:srgbClr val="FFFFFF"/>
              </a:solidFill>
            </a:ln>
          </p:spPr>
        </p:pic>
        <p:pic>
          <p:nvPicPr>
            <p:cNvPr id="47" name="Picture 3" descr="Macintosh HD:Users:placidoneto:Desktop:Captura de Tela 2011-11-16 às 11.51.43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508" y="661412"/>
              <a:ext cx="919895" cy="433482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48" name="Picture 11" descr="Macintosh HD:Users:placidoneto:Desktop:Captura de Tela 2011-11-16 às 13.28.06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063" y="1316361"/>
              <a:ext cx="918395" cy="57727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49" name="Picture 11" descr="Macintosh HD:Users:placidoneto:Desktop:Captura de Tela 2011-11-16 às 13.28.06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508" y="1316361"/>
              <a:ext cx="918395" cy="57727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0" name="Picture 8" descr="Macintosh HD:Users:placidoneto:Desktop:Captura de Tela 2011-11-16 às 12.06.5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064" y="2213865"/>
              <a:ext cx="918395" cy="74920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1" name="Picture 5" descr="Macintosh HD:Users:placidoneto:Desktop:Captura de Tela 2011-11-16 às 11.56.4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1" y="2198413"/>
              <a:ext cx="2442649" cy="1155392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2" name="Picture 10" descr="Macintosh HD:Users:placidoneto:Desktop:Captura de Tela 2011-11-16 às 12.08.35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702" y="1840487"/>
              <a:ext cx="854328" cy="373379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3" name="Picture 7" descr="Macintosh HD:Users:placidoneto:Desktop:Captura de Tela 2011-11-16 às 12.05.19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141" y="2301882"/>
              <a:ext cx="991519" cy="373768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4" name="Picture 13" descr="Macintosh HD:Users:placidoneto:Desktop:Captura de Tela 2011-11-16 às 13.30.36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418" y="2786818"/>
              <a:ext cx="848092" cy="424046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cxnSp>
          <p:nvCxnSpPr>
            <p:cNvPr id="55" name="Connecteur droit avec flèche 54"/>
            <p:cNvCxnSpPr>
              <a:stCxn id="46" idx="3"/>
              <a:endCxn id="47" idx="1"/>
            </p:cNvCxnSpPr>
            <p:nvPr/>
          </p:nvCxnSpPr>
          <p:spPr>
            <a:xfrm>
              <a:off x="5403458" y="878154"/>
              <a:ext cx="86605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48" idx="3"/>
              <a:endCxn id="49" idx="1"/>
            </p:cNvCxnSpPr>
            <p:nvPr/>
          </p:nvCxnSpPr>
          <p:spPr>
            <a:xfrm>
              <a:off x="5403458" y="1605000"/>
              <a:ext cx="86605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endCxn id="52" idx="1"/>
            </p:cNvCxnSpPr>
            <p:nvPr/>
          </p:nvCxnSpPr>
          <p:spPr>
            <a:xfrm flipV="1">
              <a:off x="5403459" y="2027176"/>
              <a:ext cx="2593242" cy="461590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0" idx="3"/>
              <a:endCxn id="53" idx="1"/>
            </p:cNvCxnSpPr>
            <p:nvPr/>
          </p:nvCxnSpPr>
          <p:spPr>
            <a:xfrm flipV="1">
              <a:off x="5403459" y="2488766"/>
              <a:ext cx="2610681" cy="99703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>
              <a:endCxn id="54" idx="1"/>
            </p:cNvCxnSpPr>
            <p:nvPr/>
          </p:nvCxnSpPr>
          <p:spPr>
            <a:xfrm>
              <a:off x="5403459" y="2786818"/>
              <a:ext cx="2599958" cy="212024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rc 70"/>
            <p:cNvCxnSpPr>
              <a:stCxn id="50" idx="0"/>
              <a:endCxn id="51" idx="0"/>
            </p:cNvCxnSpPr>
            <p:nvPr/>
          </p:nvCxnSpPr>
          <p:spPr>
            <a:xfrm rot="5400000" flipH="1" flipV="1">
              <a:off x="5810208" y="1332468"/>
              <a:ext cx="15452" cy="1747344"/>
            </a:xfrm>
            <a:prstGeom prst="curvedConnector3">
              <a:avLst>
                <a:gd name="adj1" fmla="val 1471573"/>
              </a:avLst>
            </a:prstGeom>
            <a:ln w="127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9" descr="Macintosh HD:Users:placidoneto:Desktop:Captura de Tela 2011-11-16 às 12.07.57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141" y="1154767"/>
              <a:ext cx="733693" cy="529550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5448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r 20"/>
          <p:cNvGrpSpPr/>
          <p:nvPr/>
        </p:nvGrpSpPr>
        <p:grpSpPr>
          <a:xfrm>
            <a:off x="352114" y="239182"/>
            <a:ext cx="9080174" cy="6256868"/>
            <a:chOff x="352114" y="239182"/>
            <a:chExt cx="9080174" cy="6256868"/>
          </a:xfrm>
        </p:grpSpPr>
        <p:grpSp>
          <p:nvGrpSpPr>
            <p:cNvPr id="130" name="Grouper 129"/>
            <p:cNvGrpSpPr/>
            <p:nvPr/>
          </p:nvGrpSpPr>
          <p:grpSpPr>
            <a:xfrm>
              <a:off x="851384" y="366068"/>
              <a:ext cx="7060716" cy="2913236"/>
              <a:chOff x="838684" y="429568"/>
              <a:chExt cx="7060716" cy="291323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64084" y="457200"/>
                <a:ext cx="7035316" cy="8509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1790700" y="843434"/>
                <a:ext cx="165100" cy="127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146300" y="7343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64084" y="1397000"/>
                <a:ext cx="7035316" cy="5996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4084" y="2070100"/>
                <a:ext cx="7035316" cy="5996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51384" y="2743200"/>
                <a:ext cx="7035316" cy="5996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759200" y="7343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6032500" y="7343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7404100" y="843434"/>
                <a:ext cx="165100" cy="127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2146300" y="15598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759200" y="21948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495800" y="28425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cteur droit 15"/>
              <p:cNvCxnSpPr>
                <a:stCxn id="4" idx="6"/>
                <a:endCxn id="5" idx="2"/>
              </p:cNvCxnSpPr>
              <p:nvPr/>
            </p:nvCxnSpPr>
            <p:spPr>
              <a:xfrm>
                <a:off x="1955800" y="906934"/>
                <a:ext cx="190500" cy="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stCxn id="5" idx="6"/>
                <a:endCxn id="9" idx="2"/>
              </p:cNvCxnSpPr>
              <p:nvPr/>
            </p:nvCxnSpPr>
            <p:spPr>
              <a:xfrm>
                <a:off x="3327400" y="906935"/>
                <a:ext cx="4318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>
                <a:stCxn id="9" idx="6"/>
                <a:endCxn id="10" idx="2"/>
              </p:cNvCxnSpPr>
              <p:nvPr/>
            </p:nvCxnSpPr>
            <p:spPr>
              <a:xfrm>
                <a:off x="4940300" y="906935"/>
                <a:ext cx="10922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>
                <a:endCxn id="11" idx="2"/>
              </p:cNvCxnSpPr>
              <p:nvPr/>
            </p:nvCxnSpPr>
            <p:spPr>
              <a:xfrm flipV="1">
                <a:off x="7200900" y="906934"/>
                <a:ext cx="203200" cy="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>
                <a:stCxn id="5" idx="4"/>
                <a:endCxn id="12" idx="0"/>
              </p:cNvCxnSpPr>
              <p:nvPr/>
            </p:nvCxnSpPr>
            <p:spPr>
              <a:xfrm>
                <a:off x="2736850" y="1079500"/>
                <a:ext cx="0" cy="4803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9" idx="4"/>
                <a:endCxn id="13" idx="0"/>
              </p:cNvCxnSpPr>
              <p:nvPr/>
            </p:nvCxnSpPr>
            <p:spPr>
              <a:xfrm>
                <a:off x="4349750" y="1079500"/>
                <a:ext cx="0" cy="11153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en angle 33"/>
              <p:cNvCxnSpPr>
                <a:stCxn id="9" idx="5"/>
                <a:endCxn id="14" idx="0"/>
              </p:cNvCxnSpPr>
              <p:nvPr/>
            </p:nvCxnSpPr>
            <p:spPr>
              <a:xfrm rot="16200000" flipH="1">
                <a:off x="4020035" y="1776254"/>
                <a:ext cx="1813612" cy="31901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prstDash val="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en angle 36"/>
              <p:cNvCxnSpPr>
                <a:stCxn id="10" idx="3"/>
                <a:endCxn id="13" idx="6"/>
              </p:cNvCxnSpPr>
              <p:nvPr/>
            </p:nvCxnSpPr>
            <p:spPr>
              <a:xfrm rot="5400000">
                <a:off x="4903645" y="1065612"/>
                <a:ext cx="1338478" cy="1265168"/>
              </a:xfrm>
              <a:prstGeom prst="bentConnector2">
                <a:avLst/>
              </a:prstGeom>
              <a:ln>
                <a:solidFill>
                  <a:srgbClr val="000000"/>
                </a:solidFill>
                <a:prstDash val="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en angle 39"/>
              <p:cNvCxnSpPr>
                <a:stCxn id="10" idx="5"/>
                <a:endCxn id="14" idx="6"/>
              </p:cNvCxnSpPr>
              <p:nvPr/>
            </p:nvCxnSpPr>
            <p:spPr>
              <a:xfrm rot="5400000">
                <a:off x="5365677" y="1340180"/>
                <a:ext cx="1986178" cy="1363732"/>
              </a:xfrm>
              <a:prstGeom prst="bentConnector2">
                <a:avLst/>
              </a:prstGeom>
              <a:ln>
                <a:solidFill>
                  <a:srgbClr val="000000"/>
                </a:solidFill>
                <a:prstDash val="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838684" y="429568"/>
                <a:ext cx="16441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Application </a:t>
                </a:r>
                <a:r>
                  <a:rPr lang="en-GB" sz="900" dirty="0" err="1" smtClean="0">
                    <a:latin typeface="Consolas"/>
                    <a:cs typeface="Consolas"/>
                  </a:rPr>
                  <a:t>ListenMusic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4084" y="594668"/>
                <a:ext cx="13268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&lt;&lt;External false&gt;&gt;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864084" y="1560984"/>
                <a:ext cx="12634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&lt;&lt;External true&gt;&gt;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864084" y="2080568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Facebook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864084" y="2713337"/>
                <a:ext cx="6335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Twitter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864084" y="1397000"/>
                <a:ext cx="6335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Spotify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864084" y="2219152"/>
                <a:ext cx="12634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&lt;&lt;External true&gt;&gt;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864084" y="2842569"/>
                <a:ext cx="12634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&lt;&lt;External true&gt;&gt;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2419346" y="698500"/>
                <a:ext cx="628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AOP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GetSong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894354" y="698500"/>
                <a:ext cx="946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AOP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PublishMusic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6192768" y="696869"/>
                <a:ext cx="946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AOP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PublishingOK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2330898" y="1522884"/>
                <a:ext cx="88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WS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ListenMusic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3914878" y="2168352"/>
                <a:ext cx="88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WS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UpdateMusic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4692614" y="2804469"/>
                <a:ext cx="88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WS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UpdateMusic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3" name="ZoneTexte 82"/>
              <p:cNvSpPr txBox="1"/>
              <p:nvPr/>
            </p:nvSpPr>
            <p:spPr>
              <a:xfrm>
                <a:off x="5105400" y="2079453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SongData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3625850" y="1444453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SongData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5" name="ZoneTexte 84"/>
              <p:cNvSpPr txBox="1"/>
              <p:nvPr/>
            </p:nvSpPr>
            <p:spPr>
              <a:xfrm>
                <a:off x="2742327" y="1346457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SongData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5924560" y="2070100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OK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7" name="ZoneTexte 86"/>
              <p:cNvSpPr txBox="1"/>
              <p:nvPr/>
            </p:nvSpPr>
            <p:spPr>
              <a:xfrm>
                <a:off x="7042160" y="2222500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OK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cxnSp>
            <p:nvCxnSpPr>
              <p:cNvPr id="89" name="Connecteur droit 88"/>
              <p:cNvCxnSpPr/>
              <p:nvPr/>
            </p:nvCxnSpPr>
            <p:spPr>
              <a:xfrm>
                <a:off x="5924560" y="457200"/>
                <a:ext cx="0" cy="2885604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3625850" y="449414"/>
                <a:ext cx="0" cy="2885604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6032500" y="453853"/>
                <a:ext cx="9461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Confirmation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3759200" y="466037"/>
                <a:ext cx="9461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PublishMusic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</p:grpSp>
        <p:grpSp>
          <p:nvGrpSpPr>
            <p:cNvPr id="99" name="Grouper 98"/>
            <p:cNvGrpSpPr/>
            <p:nvPr/>
          </p:nvGrpSpPr>
          <p:grpSpPr>
            <a:xfrm>
              <a:off x="840166" y="3648075"/>
              <a:ext cx="1490732" cy="825500"/>
              <a:chOff x="6370568" y="3898900"/>
              <a:chExt cx="1490732" cy="8255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370568" y="3898900"/>
                <a:ext cx="1490732" cy="3175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&lt;&lt;A-Policy&gt;&gt;</a:t>
                </a:r>
              </a:p>
              <a:p>
                <a:pPr algn="ctr"/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HTTPAuthPolicy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70568" y="4216400"/>
                <a:ext cx="1490732" cy="50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Username: String</a:t>
                </a:r>
              </a:p>
              <a:p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Password: String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98" name="Grouper 97"/>
            <p:cNvGrpSpPr/>
            <p:nvPr/>
          </p:nvGrpSpPr>
          <p:grpSpPr>
            <a:xfrm>
              <a:off x="5409302" y="3648075"/>
              <a:ext cx="1490732" cy="825500"/>
              <a:chOff x="3949700" y="3898900"/>
              <a:chExt cx="1490732" cy="8255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49700" y="3898900"/>
                <a:ext cx="1490732" cy="3175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&lt;&lt;A-Policy&gt;&gt;</a:t>
                </a:r>
              </a:p>
              <a:p>
                <a:pPr algn="ctr"/>
                <a:r>
                  <a:rPr lang="en-GB" sz="1000" dirty="0" err="1">
                    <a:solidFill>
                      <a:srgbClr val="000000"/>
                    </a:solidFill>
                    <a:latin typeface="Consolas"/>
                    <a:cs typeface="Consolas"/>
                  </a:rPr>
                  <a:t>O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AuthPolicy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949700" y="4216400"/>
                <a:ext cx="1490732" cy="50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Token: token</a:t>
                </a:r>
              </a:p>
            </p:txBody>
          </p:sp>
        </p:grpSp>
        <p:grpSp>
          <p:nvGrpSpPr>
            <p:cNvPr id="111" name="Grouper 110"/>
            <p:cNvGrpSpPr/>
            <p:nvPr/>
          </p:nvGrpSpPr>
          <p:grpSpPr>
            <a:xfrm>
              <a:off x="3471923" y="5060950"/>
              <a:ext cx="2466837" cy="1435100"/>
              <a:chOff x="3649723" y="5054600"/>
              <a:chExt cx="2466837" cy="14351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3649723" y="5054600"/>
                <a:ext cx="2466837" cy="317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&lt;&lt;Rule&gt;&gt;</a:t>
                </a:r>
              </a:p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</a:t>
                </a:r>
                <a:r>
                  <a:rPr lang="en-GB" sz="1000" baseline="-25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1</a:t>
                </a:r>
                <a:endParaRPr lang="en-GB" sz="1000" baseline="-25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649723" y="5372100"/>
                <a:ext cx="2466837" cy="1117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PRE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Condition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event.activityName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==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scope.name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AND token == null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Action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token 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getToken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()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10" name="Grouper 109"/>
            <p:cNvGrpSpPr/>
            <p:nvPr/>
          </p:nvGrpSpPr>
          <p:grpSpPr>
            <a:xfrm>
              <a:off x="6335781" y="5060950"/>
              <a:ext cx="2466837" cy="1435100"/>
              <a:chOff x="6513581" y="5054600"/>
              <a:chExt cx="2466837" cy="14351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513581" y="5054600"/>
                <a:ext cx="2466837" cy="317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&lt;&lt;Rule&gt;&gt;</a:t>
                </a:r>
              </a:p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</a:t>
                </a:r>
                <a:r>
                  <a:rPr lang="en-GB" sz="1000" baseline="-250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2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513581" y="5372100"/>
                <a:ext cx="2466837" cy="1117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PRE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Condition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event.activityName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==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scope.name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AND token != null AND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token.isExpired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() == true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Action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token 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renewToken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()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12" name="Grouper 111"/>
            <p:cNvGrpSpPr/>
            <p:nvPr/>
          </p:nvGrpSpPr>
          <p:grpSpPr>
            <a:xfrm>
              <a:off x="352114" y="5060950"/>
              <a:ext cx="2466837" cy="1435100"/>
              <a:chOff x="759170" y="5054600"/>
              <a:chExt cx="2466837" cy="14351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759170" y="5054600"/>
                <a:ext cx="2466837" cy="317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&lt;&lt;Rule&gt;&gt;</a:t>
                </a:r>
              </a:p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</a:t>
                </a:r>
                <a:r>
                  <a:rPr lang="en-GB" sz="1000" baseline="-25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1</a:t>
                </a:r>
                <a:endParaRPr lang="en-GB" sz="1000" baseline="-25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9170" y="5372100"/>
                <a:ext cx="2466837" cy="1117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PRE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Condition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event.activityName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==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scope.name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Action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Scope.httpRequest.Credentials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newNetworkCredential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(username, password);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13" name="Losange 112"/>
            <p:cNvSpPr/>
            <p:nvPr/>
          </p:nvSpPr>
          <p:spPr>
            <a:xfrm>
              <a:off x="1522032" y="4473575"/>
              <a:ext cx="127000" cy="111125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Losange 113"/>
            <p:cNvSpPr/>
            <p:nvPr/>
          </p:nvSpPr>
          <p:spPr>
            <a:xfrm>
              <a:off x="6091168" y="4486275"/>
              <a:ext cx="127000" cy="111125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Connecteur droit 115"/>
            <p:cNvCxnSpPr>
              <a:stCxn id="113" idx="2"/>
              <a:endCxn id="108" idx="0"/>
            </p:cNvCxnSpPr>
            <p:nvPr/>
          </p:nvCxnSpPr>
          <p:spPr>
            <a:xfrm>
              <a:off x="1585532" y="4584700"/>
              <a:ext cx="1" cy="47625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en angle 117"/>
            <p:cNvCxnSpPr>
              <a:stCxn id="114" idx="2"/>
              <a:endCxn id="101" idx="0"/>
            </p:cNvCxnSpPr>
            <p:nvPr/>
          </p:nvCxnSpPr>
          <p:spPr>
            <a:xfrm rot="5400000">
              <a:off x="5198230" y="4104512"/>
              <a:ext cx="463550" cy="144932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en angle 120"/>
            <p:cNvCxnSpPr>
              <a:stCxn id="114" idx="2"/>
              <a:endCxn id="105" idx="0"/>
            </p:cNvCxnSpPr>
            <p:nvPr/>
          </p:nvCxnSpPr>
          <p:spPr>
            <a:xfrm rot="16200000" flipH="1">
              <a:off x="6630159" y="4121909"/>
              <a:ext cx="463550" cy="141453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en angle 125"/>
            <p:cNvCxnSpPr>
              <a:endCxn id="13" idx="3"/>
            </p:cNvCxnSpPr>
            <p:nvPr/>
          </p:nvCxnSpPr>
          <p:spPr>
            <a:xfrm flipV="1">
              <a:off x="2343598" y="2425957"/>
              <a:ext cx="1601270" cy="1476118"/>
            </a:xfrm>
            <a:prstGeom prst="bent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en angle 127"/>
            <p:cNvCxnSpPr>
              <a:stCxn id="97" idx="1"/>
              <a:endCxn id="55" idx="2"/>
            </p:cNvCxnSpPr>
            <p:nvPr/>
          </p:nvCxnSpPr>
          <p:spPr>
            <a:xfrm rot="10800000">
              <a:off x="5146658" y="3110301"/>
              <a:ext cx="262645" cy="1109274"/>
            </a:xfrm>
            <a:prstGeom prst="bentConnector2">
              <a:avLst/>
            </a:prstGeom>
            <a:ln w="12700" cmpd="sng"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r 22"/>
            <p:cNvGrpSpPr>
              <a:grpSpLocks noChangeAspect="1"/>
            </p:cNvGrpSpPr>
            <p:nvPr/>
          </p:nvGrpSpPr>
          <p:grpSpPr>
            <a:xfrm>
              <a:off x="3754654" y="239182"/>
              <a:ext cx="5677634" cy="2857868"/>
              <a:chOff x="3195638" y="965200"/>
              <a:chExt cx="4257675" cy="2143125"/>
            </a:xfrm>
          </p:grpSpPr>
          <p:pic>
            <p:nvPicPr>
              <p:cNvPr id="5121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1763" y="1965325"/>
                <a:ext cx="933450" cy="46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0813" y="2565400"/>
                <a:ext cx="952500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2238" y="965200"/>
                <a:ext cx="82867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Line 4"/>
              <p:cNvSpPr>
                <a:spLocks noChangeShapeType="1"/>
              </p:cNvSpPr>
              <p:nvPr/>
            </p:nvSpPr>
            <p:spPr bwMode="auto">
              <a:xfrm>
                <a:off x="4557713" y="2908300"/>
                <a:ext cx="19431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6167438" y="2336800"/>
                <a:ext cx="342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195638" y="1022350"/>
                <a:ext cx="1600200" cy="2286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4786313" y="1050925"/>
                <a:ext cx="17145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88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85119"/>
              </p:ext>
            </p:extLst>
          </p:nvPr>
        </p:nvGraphicFramePr>
        <p:xfrm>
          <a:off x="127000" y="1276350"/>
          <a:ext cx="87122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4" imgW="8890000" imgH="4305300" progId="Word.Document.12">
                  <p:embed/>
                </p:oleObj>
              </mc:Choice>
              <mc:Fallback>
                <p:oleObj name="Document" r:id="rId4" imgW="8890000" imgH="430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000" y="1276350"/>
                        <a:ext cx="871220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59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-339913" y="-57732"/>
            <a:ext cx="14377739" cy="8832899"/>
            <a:chOff x="-339913" y="-57732"/>
            <a:chExt cx="14377739" cy="8832899"/>
          </a:xfrm>
        </p:grpSpPr>
        <p:sp>
          <p:nvSpPr>
            <p:cNvPr id="19" name="ZoneTexte 18"/>
            <p:cNvSpPr txBox="1"/>
            <p:nvPr/>
          </p:nvSpPr>
          <p:spPr>
            <a:xfrm>
              <a:off x="-339913" y="-57732"/>
              <a:ext cx="3351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smtClean="0">
                  <a:latin typeface="Times New Roman"/>
                  <a:cs typeface="Times New Roman"/>
                </a:rPr>
                <a:t>Services Composition elements </a:t>
              </a:r>
              <a:r>
                <a:rPr lang="en-GB" sz="1200" i="1" dirty="0" smtClean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-SCM </a:t>
              </a:r>
              <a:r>
                <a:rPr lang="en-GB" sz="1200" i="1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GB" sz="1200" i="1" dirty="0" smtClean="0">
                  <a:latin typeface="Times New Roman"/>
                  <a:cs typeface="Times New Roman"/>
                </a:rPr>
                <a:t> </a:t>
              </a:r>
              <a:r>
                <a:rPr lang="en-GB" sz="1200" i="1" dirty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-Pews </a:t>
              </a:r>
              <a:endParaRPr lang="en-GB" sz="1200" i="1" dirty="0">
                <a:latin typeface="Times New Roman"/>
                <a:cs typeface="Times New Roman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975808" y="-44608"/>
              <a:ext cx="2544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smtClean="0">
                  <a:latin typeface="Times New Roman"/>
                  <a:cs typeface="Times New Roman"/>
                </a:rPr>
                <a:t>A-Policy elements </a:t>
              </a:r>
              <a:r>
                <a:rPr lang="en-GB" sz="1200" i="1" dirty="0" smtClean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-SCM </a:t>
              </a:r>
              <a:r>
                <a:rPr lang="en-GB" sz="1200" i="1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GB" sz="1200" i="1" dirty="0" smtClean="0">
                  <a:latin typeface="Times New Roman"/>
                  <a:cs typeface="Times New Roman"/>
                </a:rPr>
                <a:t> </a:t>
              </a:r>
              <a:r>
                <a:rPr lang="en-GB" sz="1200" i="1" dirty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-Pews </a:t>
              </a:r>
              <a:endParaRPr lang="en-GB" sz="1200" i="1" dirty="0">
                <a:latin typeface="Times New Roman"/>
                <a:cs typeface="Times New Roman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-336090" y="4388796"/>
              <a:ext cx="2315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smtClean="0">
                  <a:latin typeface="Times New Roman"/>
                  <a:cs typeface="Times New Roman"/>
                </a:rPr>
                <a:t>Rule elements </a:t>
              </a:r>
              <a:r>
                <a:rPr lang="en-GB" sz="1200" i="1" dirty="0" smtClean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-SCM </a:t>
              </a:r>
              <a:r>
                <a:rPr lang="en-GB" sz="1200" i="1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GB" sz="1200" i="1" dirty="0" smtClean="0">
                  <a:latin typeface="Times New Roman"/>
                  <a:cs typeface="Times New Roman"/>
                </a:rPr>
                <a:t> </a:t>
              </a:r>
              <a:r>
                <a:rPr lang="en-GB" sz="1200" i="1" dirty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-Pews </a:t>
              </a:r>
              <a:endParaRPr lang="en-GB" sz="1200" i="1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23" name="Obje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9432341"/>
                </p:ext>
              </p:extLst>
            </p:nvPr>
          </p:nvGraphicFramePr>
          <p:xfrm>
            <a:off x="-301433" y="232390"/>
            <a:ext cx="7258000" cy="4250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Document" r:id="rId4" imgW="9220200" imgH="5397500" progId="Word.Document.12">
                    <p:embed/>
                  </p:oleObj>
                </mc:Choice>
                <mc:Fallback>
                  <p:oleObj name="Document" r:id="rId4" imgW="9220200" imgH="53975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301433" y="232390"/>
                          <a:ext cx="7258000" cy="4250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898110"/>
                </p:ext>
              </p:extLst>
            </p:nvPr>
          </p:nvGraphicFramePr>
          <p:xfrm>
            <a:off x="-320673" y="4655880"/>
            <a:ext cx="7311144" cy="411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Document" r:id="rId7" imgW="9398000" imgH="5295900" progId="Word.Document.12">
                    <p:embed/>
                  </p:oleObj>
                </mc:Choice>
                <mc:Fallback>
                  <p:oleObj name="Document" r:id="rId7" imgW="9398000" imgH="5295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-320673" y="4655880"/>
                          <a:ext cx="7311144" cy="4119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169833"/>
                </p:ext>
              </p:extLst>
            </p:nvPr>
          </p:nvGraphicFramePr>
          <p:xfrm>
            <a:off x="6956567" y="232391"/>
            <a:ext cx="7081259" cy="400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Document" r:id="rId10" imgW="9398000" imgH="5308600" progId="Word.Document.12">
                    <p:embed/>
                  </p:oleObj>
                </mc:Choice>
                <mc:Fallback>
                  <p:oleObj name="Document" r:id="rId10" imgW="9398000" imgH="53086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956567" y="232391"/>
                          <a:ext cx="7081259" cy="40012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84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413</Words>
  <Application>Microsoft Macintosh PowerPoint</Application>
  <PresentationFormat>Présentation à l'écran (4:3)</PresentationFormat>
  <Paragraphs>148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Genoveva Vargas-Solar</dc:creator>
  <cp:lastModifiedBy>Genoveva Vargas-Solar</cp:lastModifiedBy>
  <cp:revision>73</cp:revision>
  <dcterms:created xsi:type="dcterms:W3CDTF">2011-11-17T08:40:13Z</dcterms:created>
  <dcterms:modified xsi:type="dcterms:W3CDTF">2011-12-03T15:04:41Z</dcterms:modified>
</cp:coreProperties>
</file>