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9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020C1-D831-574E-B897-9FDBC80483AA}" type="datetimeFigureOut">
              <a:rPr lang="fr-FR" smtClean="0"/>
              <a:t>17/11/11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41550-E7A3-7848-A1B1-47B4AB104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020C1-D831-574E-B897-9FDBC80483AA}" type="datetimeFigureOut">
              <a:rPr lang="fr-FR" smtClean="0"/>
              <a:t>17/11/11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41550-E7A3-7848-A1B1-47B4AB104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922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020C1-D831-574E-B897-9FDBC80483AA}" type="datetimeFigureOut">
              <a:rPr lang="fr-FR" smtClean="0"/>
              <a:t>17/11/11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41550-E7A3-7848-A1B1-47B4AB104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8723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020C1-D831-574E-B897-9FDBC80483AA}" type="datetimeFigureOut">
              <a:rPr lang="fr-FR" smtClean="0"/>
              <a:t>17/11/11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41550-E7A3-7848-A1B1-47B4AB104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804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020C1-D831-574E-B897-9FDBC80483AA}" type="datetimeFigureOut">
              <a:rPr lang="fr-FR" smtClean="0"/>
              <a:t>17/11/11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41550-E7A3-7848-A1B1-47B4AB104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4904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020C1-D831-574E-B897-9FDBC80483AA}" type="datetimeFigureOut">
              <a:rPr lang="fr-FR" smtClean="0"/>
              <a:t>17/11/11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41550-E7A3-7848-A1B1-47B4AB104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4579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020C1-D831-574E-B897-9FDBC80483AA}" type="datetimeFigureOut">
              <a:rPr lang="fr-FR" smtClean="0"/>
              <a:t>17/11/11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41550-E7A3-7848-A1B1-47B4AB104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7887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020C1-D831-574E-B897-9FDBC80483AA}" type="datetimeFigureOut">
              <a:rPr lang="fr-FR" smtClean="0"/>
              <a:t>17/11/11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41550-E7A3-7848-A1B1-47B4AB104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4344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020C1-D831-574E-B897-9FDBC80483AA}" type="datetimeFigureOut">
              <a:rPr lang="fr-FR" smtClean="0"/>
              <a:t>17/11/11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41550-E7A3-7848-A1B1-47B4AB104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2023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020C1-D831-574E-B897-9FDBC80483AA}" type="datetimeFigureOut">
              <a:rPr lang="fr-FR" smtClean="0"/>
              <a:t>17/11/11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41550-E7A3-7848-A1B1-47B4AB104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8184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020C1-D831-574E-B897-9FDBC80483AA}" type="datetimeFigureOut">
              <a:rPr lang="fr-FR" smtClean="0"/>
              <a:t>17/11/11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41550-E7A3-7848-A1B1-47B4AB104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8434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020C1-D831-574E-B897-9FDBC80483AA}" type="datetimeFigureOut">
              <a:rPr lang="fr-FR" smtClean="0"/>
              <a:t>17/11/11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41550-E7A3-7848-A1B1-47B4AB104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36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314" y="31816"/>
            <a:ext cx="7678450" cy="2631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>
                <a:latin typeface="Consolas"/>
                <a:cs typeface="Consolas"/>
              </a:rPr>
              <a:t>//Namespaces</a:t>
            </a:r>
          </a:p>
          <a:p>
            <a:r>
              <a:rPr lang="en-GB" sz="1100" dirty="0" smtClean="0">
                <a:latin typeface="Consolas"/>
                <a:cs typeface="Consolas"/>
              </a:rPr>
              <a:t>namespace </a:t>
            </a:r>
            <a:r>
              <a:rPr lang="en-GB" sz="1100" dirty="0" err="1" smtClean="0">
                <a:latin typeface="Consolas"/>
                <a:cs typeface="Consolas"/>
              </a:rPr>
              <a:t>spotify</a:t>
            </a:r>
            <a:r>
              <a:rPr lang="en-GB" sz="1100" dirty="0" smtClean="0">
                <a:latin typeface="Consolas"/>
                <a:cs typeface="Consolas"/>
              </a:rPr>
              <a:t> = </a:t>
            </a:r>
            <a:r>
              <a:rPr lang="en-GB" sz="1100" dirty="0" err="1" smtClean="0">
                <a:latin typeface="Consolas"/>
                <a:cs typeface="Consolas"/>
              </a:rPr>
              <a:t>www.spotify.com</a:t>
            </a:r>
            <a:r>
              <a:rPr lang="en-GB" sz="1100" dirty="0" smtClean="0">
                <a:latin typeface="Consolas"/>
                <a:cs typeface="Consolas"/>
              </a:rPr>
              <a:t>/</a:t>
            </a:r>
            <a:r>
              <a:rPr lang="en-GB" sz="1100" dirty="0" err="1" smtClean="0">
                <a:latin typeface="Consolas"/>
                <a:cs typeface="Consolas"/>
              </a:rPr>
              <a:t>music.wsdl</a:t>
            </a:r>
            <a:endParaRPr lang="en-GB" sz="1100" dirty="0" smtClean="0">
              <a:latin typeface="Consolas"/>
              <a:cs typeface="Consolas"/>
            </a:endParaRPr>
          </a:p>
          <a:p>
            <a:r>
              <a:rPr lang="en-GB" sz="1100" dirty="0" smtClean="0">
                <a:latin typeface="Consolas"/>
                <a:cs typeface="Consolas"/>
              </a:rPr>
              <a:t>namespace </a:t>
            </a:r>
            <a:r>
              <a:rPr lang="en-GB" sz="1100" dirty="0" err="1" smtClean="0">
                <a:latin typeface="Consolas"/>
                <a:cs typeface="Consolas"/>
              </a:rPr>
              <a:t>facebook</a:t>
            </a:r>
            <a:r>
              <a:rPr lang="en-GB" sz="1100" dirty="0" smtClean="0">
                <a:latin typeface="Consolas"/>
                <a:cs typeface="Consolas"/>
              </a:rPr>
              <a:t> = </a:t>
            </a:r>
            <a:r>
              <a:rPr lang="en-GB" sz="1100" dirty="0" err="1" smtClean="0">
                <a:latin typeface="Consolas"/>
                <a:cs typeface="Consolas"/>
              </a:rPr>
              <a:t>www.facebook.com</a:t>
            </a:r>
            <a:r>
              <a:rPr lang="en-GB" sz="1100" dirty="0" smtClean="0">
                <a:latin typeface="Consolas"/>
                <a:cs typeface="Consolas"/>
              </a:rPr>
              <a:t>/</a:t>
            </a:r>
            <a:r>
              <a:rPr lang="en-GB" sz="1100" dirty="0" err="1" smtClean="0">
                <a:latin typeface="Consolas"/>
                <a:cs typeface="Consolas"/>
              </a:rPr>
              <a:t>service.wsdl</a:t>
            </a:r>
            <a:endParaRPr lang="en-GB" sz="1100" dirty="0" smtClean="0">
              <a:latin typeface="Consolas"/>
              <a:cs typeface="Consolas"/>
            </a:endParaRPr>
          </a:p>
          <a:p>
            <a:r>
              <a:rPr lang="en-GB" sz="1100" dirty="0" smtClean="0">
                <a:latin typeface="Consolas"/>
                <a:cs typeface="Consolas"/>
              </a:rPr>
              <a:t>namespace twitter = </a:t>
            </a:r>
            <a:r>
              <a:rPr lang="en-GB" sz="1100" dirty="0" err="1" smtClean="0">
                <a:latin typeface="Consolas"/>
                <a:cs typeface="Consolas"/>
              </a:rPr>
              <a:t>www.twitter.com</a:t>
            </a:r>
            <a:r>
              <a:rPr lang="en-GB" sz="1100" dirty="0" smtClean="0">
                <a:latin typeface="Consolas"/>
                <a:cs typeface="Consolas"/>
              </a:rPr>
              <a:t>/</a:t>
            </a:r>
            <a:r>
              <a:rPr lang="en-GB" sz="1100" dirty="0" err="1" smtClean="0">
                <a:latin typeface="Consolas"/>
                <a:cs typeface="Consolas"/>
              </a:rPr>
              <a:t>service.wsdl</a:t>
            </a:r>
            <a:endParaRPr lang="en-GB" sz="1100" dirty="0" smtClean="0">
              <a:latin typeface="Consolas"/>
              <a:cs typeface="Consolas"/>
            </a:endParaRPr>
          </a:p>
          <a:p>
            <a:endParaRPr lang="en-GB" sz="1100" dirty="0" smtClean="0">
              <a:latin typeface="Consolas"/>
              <a:cs typeface="Consolas"/>
            </a:endParaRPr>
          </a:p>
          <a:p>
            <a:r>
              <a:rPr lang="en-GB" sz="1100" dirty="0" smtClean="0">
                <a:latin typeface="Consolas"/>
                <a:cs typeface="Consolas"/>
              </a:rPr>
              <a:t>//Operations</a:t>
            </a:r>
          </a:p>
          <a:p>
            <a:r>
              <a:rPr lang="en-GB" sz="1100" dirty="0" smtClean="0">
                <a:latin typeface="Consolas"/>
                <a:cs typeface="Consolas"/>
              </a:rPr>
              <a:t>alias </a:t>
            </a:r>
            <a:r>
              <a:rPr lang="en-GB" sz="1100" dirty="0" err="1" smtClean="0">
                <a:latin typeface="Consolas"/>
                <a:cs typeface="Consolas"/>
              </a:rPr>
              <a:t>listenMusic</a:t>
            </a:r>
            <a:r>
              <a:rPr lang="en-GB" sz="1100" dirty="0" smtClean="0">
                <a:latin typeface="Consolas"/>
                <a:cs typeface="Consolas"/>
              </a:rPr>
              <a:t> = </a:t>
            </a:r>
            <a:r>
              <a:rPr lang="en-GB" sz="1100" dirty="0" err="1" smtClean="0">
                <a:latin typeface="Consolas"/>
                <a:cs typeface="Consolas"/>
              </a:rPr>
              <a:t>portType</a:t>
            </a:r>
            <a:r>
              <a:rPr lang="en-GB" sz="1100" dirty="0" smtClean="0">
                <a:latin typeface="Consolas"/>
                <a:cs typeface="Consolas"/>
              </a:rPr>
              <a:t>/</a:t>
            </a:r>
            <a:r>
              <a:rPr lang="en-GB" sz="1100" dirty="0" err="1" smtClean="0">
                <a:latin typeface="Consolas"/>
                <a:cs typeface="Consolas"/>
              </a:rPr>
              <a:t>listenMusic</a:t>
            </a:r>
            <a:r>
              <a:rPr lang="en-GB" sz="1100" dirty="0" smtClean="0">
                <a:latin typeface="Consolas"/>
                <a:cs typeface="Consolas"/>
              </a:rPr>
              <a:t> in </a:t>
            </a:r>
            <a:r>
              <a:rPr lang="en-GB" sz="1100" dirty="0" err="1" smtClean="0">
                <a:latin typeface="Consolas"/>
                <a:cs typeface="Consolas"/>
              </a:rPr>
              <a:t>spotify</a:t>
            </a:r>
            <a:r>
              <a:rPr lang="en-GB" sz="1100" dirty="0" smtClean="0">
                <a:latin typeface="Consolas"/>
                <a:cs typeface="Consolas"/>
              </a:rPr>
              <a:t> </a:t>
            </a:r>
          </a:p>
          <a:p>
            <a:r>
              <a:rPr lang="en-GB" sz="1100" dirty="0" smtClean="0">
                <a:latin typeface="Consolas"/>
                <a:cs typeface="Consolas"/>
              </a:rPr>
              <a:t>alias </a:t>
            </a:r>
            <a:r>
              <a:rPr lang="en-GB" sz="1100" dirty="0" err="1" smtClean="0">
                <a:latin typeface="Consolas"/>
                <a:cs typeface="Consolas"/>
              </a:rPr>
              <a:t>userIsListeningSongTwitter</a:t>
            </a:r>
            <a:r>
              <a:rPr lang="en-GB" sz="1100" dirty="0" smtClean="0">
                <a:latin typeface="Consolas"/>
                <a:cs typeface="Consolas"/>
              </a:rPr>
              <a:t> = </a:t>
            </a:r>
            <a:r>
              <a:rPr lang="en-GB" sz="1100" dirty="0" err="1" smtClean="0">
                <a:latin typeface="Consolas"/>
                <a:cs typeface="Consolas"/>
              </a:rPr>
              <a:t>portType</a:t>
            </a:r>
            <a:r>
              <a:rPr lang="en-GB" sz="1100" dirty="0" smtClean="0">
                <a:latin typeface="Consolas"/>
                <a:cs typeface="Consolas"/>
              </a:rPr>
              <a:t>/</a:t>
            </a:r>
            <a:r>
              <a:rPr lang="en-GB" sz="1100" dirty="0" err="1" smtClean="0">
                <a:latin typeface="Consolas"/>
                <a:cs typeface="Consolas"/>
              </a:rPr>
              <a:t>publishTwitter</a:t>
            </a:r>
            <a:r>
              <a:rPr lang="en-GB" sz="1100" dirty="0" smtClean="0">
                <a:latin typeface="Consolas"/>
                <a:cs typeface="Consolas"/>
              </a:rPr>
              <a:t> in twitter </a:t>
            </a:r>
          </a:p>
          <a:p>
            <a:r>
              <a:rPr lang="en-GB" sz="1100" dirty="0" smtClean="0">
                <a:latin typeface="Consolas"/>
                <a:cs typeface="Consolas"/>
              </a:rPr>
              <a:t>alias </a:t>
            </a:r>
            <a:r>
              <a:rPr lang="en-GB" sz="1100" dirty="0" err="1" smtClean="0">
                <a:latin typeface="Consolas"/>
                <a:cs typeface="Consolas"/>
              </a:rPr>
              <a:t>userIsListeningSongFacebook</a:t>
            </a:r>
            <a:r>
              <a:rPr lang="en-GB" sz="1100" dirty="0" smtClean="0">
                <a:latin typeface="Consolas"/>
                <a:cs typeface="Consolas"/>
              </a:rPr>
              <a:t> = </a:t>
            </a:r>
            <a:r>
              <a:rPr lang="en-GB" sz="1100" dirty="0" err="1" smtClean="0">
                <a:latin typeface="Consolas"/>
                <a:cs typeface="Consolas"/>
              </a:rPr>
              <a:t>portType</a:t>
            </a:r>
            <a:r>
              <a:rPr lang="en-GB" sz="1100" dirty="0" smtClean="0">
                <a:latin typeface="Consolas"/>
                <a:cs typeface="Consolas"/>
              </a:rPr>
              <a:t>/</a:t>
            </a:r>
            <a:r>
              <a:rPr lang="en-GB" sz="1100" dirty="0" err="1" smtClean="0">
                <a:latin typeface="Consolas"/>
                <a:cs typeface="Consolas"/>
              </a:rPr>
              <a:t>publishFacebook</a:t>
            </a:r>
            <a:r>
              <a:rPr lang="en-GB" sz="1100" dirty="0" smtClean="0">
                <a:latin typeface="Consolas"/>
                <a:cs typeface="Consolas"/>
              </a:rPr>
              <a:t> in </a:t>
            </a:r>
            <a:r>
              <a:rPr lang="en-GB" sz="1100" dirty="0" err="1" smtClean="0">
                <a:latin typeface="Consolas"/>
                <a:cs typeface="Consolas"/>
              </a:rPr>
              <a:t>facebook</a:t>
            </a:r>
            <a:r>
              <a:rPr lang="en-GB" sz="1100" dirty="0" smtClean="0">
                <a:latin typeface="Consolas"/>
                <a:cs typeface="Consolas"/>
              </a:rPr>
              <a:t> </a:t>
            </a:r>
          </a:p>
          <a:p>
            <a:endParaRPr lang="en-GB" sz="1100" dirty="0" smtClean="0">
              <a:latin typeface="Consolas"/>
              <a:cs typeface="Consolas"/>
            </a:endParaRPr>
          </a:p>
          <a:p>
            <a:r>
              <a:rPr lang="en-GB" sz="1100" dirty="0" smtClean="0">
                <a:latin typeface="Consolas"/>
                <a:cs typeface="Consolas"/>
              </a:rPr>
              <a:t>//Services</a:t>
            </a:r>
          </a:p>
          <a:p>
            <a:r>
              <a:rPr lang="en-GB" sz="1100" dirty="0" smtClean="0">
                <a:latin typeface="Consolas"/>
                <a:cs typeface="Consolas"/>
              </a:rPr>
              <a:t>service </a:t>
            </a:r>
            <a:r>
              <a:rPr lang="en-GB" sz="1100" b="1" dirty="0" err="1" smtClean="0">
                <a:latin typeface="Consolas"/>
                <a:cs typeface="Consolas"/>
              </a:rPr>
              <a:t>publishSong</a:t>
            </a:r>
            <a:r>
              <a:rPr lang="en-GB" sz="1100" dirty="0" smtClean="0">
                <a:latin typeface="Consolas"/>
                <a:cs typeface="Consolas"/>
              </a:rPr>
              <a:t> = </a:t>
            </a:r>
            <a:r>
              <a:rPr lang="en-GB" sz="1100" dirty="0" err="1" smtClean="0">
                <a:latin typeface="Consolas"/>
                <a:cs typeface="Consolas"/>
              </a:rPr>
              <a:t>userIsListeningSongFacebook</a:t>
            </a:r>
            <a:r>
              <a:rPr lang="en-GB" sz="1100" dirty="0" smtClean="0">
                <a:latin typeface="Consolas"/>
                <a:cs typeface="Consolas"/>
              </a:rPr>
              <a:t>  ||  </a:t>
            </a:r>
            <a:r>
              <a:rPr lang="en-GB" sz="1100" dirty="0" err="1" smtClean="0">
                <a:latin typeface="Consolas"/>
                <a:cs typeface="Consolas"/>
              </a:rPr>
              <a:t>userIsListeningSongTwitter</a:t>
            </a:r>
            <a:endParaRPr lang="en-GB" sz="1100" dirty="0" smtClean="0">
              <a:latin typeface="Consolas"/>
              <a:cs typeface="Consolas"/>
            </a:endParaRPr>
          </a:p>
          <a:p>
            <a:endParaRPr lang="en-GB" sz="1100" dirty="0" smtClean="0">
              <a:latin typeface="Consolas"/>
              <a:cs typeface="Consolas"/>
            </a:endParaRPr>
          </a:p>
          <a:p>
            <a:r>
              <a:rPr lang="en-GB" sz="1100" dirty="0" smtClean="0">
                <a:latin typeface="Consolas"/>
                <a:cs typeface="Consolas"/>
              </a:rPr>
              <a:t>//Path</a:t>
            </a:r>
          </a:p>
          <a:p>
            <a:r>
              <a:rPr lang="en-GB" sz="1100" dirty="0" smtClean="0">
                <a:latin typeface="Consolas"/>
                <a:cs typeface="Consolas"/>
              </a:rPr>
              <a:t>  </a:t>
            </a:r>
            <a:r>
              <a:rPr lang="en-GB" sz="1100" dirty="0" err="1" smtClean="0">
                <a:latin typeface="Consolas"/>
                <a:cs typeface="Consolas"/>
              </a:rPr>
              <a:t>listenMusic</a:t>
            </a:r>
            <a:r>
              <a:rPr lang="en-GB" sz="1100" dirty="0" smtClean="0">
                <a:latin typeface="Consolas"/>
                <a:cs typeface="Consolas"/>
              </a:rPr>
              <a:t> . </a:t>
            </a:r>
            <a:r>
              <a:rPr lang="en-GB" sz="1100" b="1" dirty="0" err="1" smtClean="0">
                <a:latin typeface="Consolas"/>
                <a:cs typeface="Consolas"/>
              </a:rPr>
              <a:t>publishSong</a:t>
            </a:r>
            <a:endParaRPr lang="en-GB" sz="1100" b="1" dirty="0">
              <a:latin typeface="Consolas"/>
              <a:cs typeface="Consola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6566054" y="1654858"/>
            <a:ext cx="2705363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GB" sz="1050" i="1" dirty="0" smtClean="0">
                <a:latin typeface="Times New Roman"/>
                <a:cs typeface="Times New Roman"/>
              </a:rPr>
              <a:t>Service composition writing in parallel on the </a:t>
            </a:r>
          </a:p>
          <a:p>
            <a:pPr algn="just"/>
            <a:r>
              <a:rPr lang="en-GB" sz="1050" i="1" dirty="0" err="1" smtClean="0">
                <a:latin typeface="Times New Roman"/>
                <a:cs typeface="Times New Roman"/>
              </a:rPr>
              <a:t>Facebeook</a:t>
            </a:r>
            <a:r>
              <a:rPr lang="en-GB" sz="1050" i="1" dirty="0" smtClean="0">
                <a:latin typeface="Times New Roman"/>
                <a:cs typeface="Times New Roman"/>
              </a:rPr>
              <a:t> and Twitter book walls of a user </a:t>
            </a:r>
            <a:endParaRPr lang="en-GB" sz="1050" i="1" dirty="0">
              <a:latin typeface="Times New Roman"/>
              <a:cs typeface="Times New Roman"/>
            </a:endParaRPr>
          </a:p>
          <a:p>
            <a:pPr algn="just"/>
            <a:r>
              <a:rPr lang="en-GB" sz="1050" i="1" dirty="0" smtClean="0">
                <a:latin typeface="Times New Roman"/>
                <a:cs typeface="Times New Roman"/>
              </a:rPr>
              <a:t>(private application in the E3value model)</a:t>
            </a:r>
            <a:endParaRPr lang="en-GB" sz="1050" i="1" dirty="0">
              <a:latin typeface="Times New Roman"/>
              <a:cs typeface="Times New Roman"/>
            </a:endParaRPr>
          </a:p>
        </p:txBody>
      </p:sp>
      <p:pic>
        <p:nvPicPr>
          <p:cNvPr id="8" name="Image 7" descr="SC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029" y="2264929"/>
            <a:ext cx="3683783" cy="286108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707553" y="2248434"/>
            <a:ext cx="1506582" cy="2469322"/>
          </a:xfrm>
          <a:prstGeom prst="rect">
            <a:avLst/>
          </a:prstGeom>
          <a:noFill/>
          <a:ln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Connecteur droit avec flèche 19"/>
          <p:cNvCxnSpPr/>
          <p:nvPr/>
        </p:nvCxnSpPr>
        <p:spPr>
          <a:xfrm flipH="1" flipV="1">
            <a:off x="6069884" y="2144459"/>
            <a:ext cx="516882" cy="268925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76264" y="3224135"/>
            <a:ext cx="45719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Connecteur en angle 24"/>
          <p:cNvCxnSpPr/>
          <p:nvPr/>
        </p:nvCxnSpPr>
        <p:spPr>
          <a:xfrm rot="10800000">
            <a:off x="699124" y="2709025"/>
            <a:ext cx="4710990" cy="969517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40711" y="3888941"/>
            <a:ext cx="4031300" cy="8617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000" dirty="0" err="1" smtClean="0">
                <a:latin typeface="Consolas"/>
                <a:cs typeface="Consolas"/>
              </a:rPr>
              <a:t>defContract</a:t>
            </a:r>
            <a:r>
              <a:rPr lang="en-GB" sz="1000" dirty="0" smtClean="0">
                <a:latin typeface="Consolas"/>
                <a:cs typeface="Consolas"/>
              </a:rPr>
              <a:t> </a:t>
            </a:r>
            <a:r>
              <a:rPr lang="en-GB" sz="1000" dirty="0" err="1" smtClean="0">
                <a:latin typeface="Consolas"/>
                <a:cs typeface="Consolas"/>
              </a:rPr>
              <a:t>HTTPAuthPolicyContract</a:t>
            </a:r>
            <a:r>
              <a:rPr lang="en-GB" sz="1000" dirty="0" smtClean="0">
                <a:latin typeface="Consolas"/>
                <a:cs typeface="Consolas"/>
              </a:rPr>
              <a:t>{</a:t>
            </a:r>
          </a:p>
          <a:p>
            <a:r>
              <a:rPr lang="en-GB" sz="1000" dirty="0" smtClean="0">
                <a:latin typeface="Consolas"/>
                <a:cs typeface="Consolas"/>
              </a:rPr>
              <a:t>	</a:t>
            </a:r>
            <a:r>
              <a:rPr lang="en-GB" sz="1000" dirty="0" err="1" smtClean="0">
                <a:latin typeface="Consolas"/>
                <a:cs typeface="Consolas"/>
              </a:rPr>
              <a:t>isAppliedTo</a:t>
            </a:r>
            <a:r>
              <a:rPr lang="en-GB" sz="1000" dirty="0" smtClean="0">
                <a:latin typeface="Consolas"/>
                <a:cs typeface="Consolas"/>
              </a:rPr>
              <a:t>: </a:t>
            </a:r>
            <a:r>
              <a:rPr lang="en-GB" sz="1000" dirty="0" err="1" smtClean="0">
                <a:latin typeface="Consolas"/>
                <a:cs typeface="Consolas"/>
              </a:rPr>
              <a:t>userIsListeningSongFacebook</a:t>
            </a:r>
            <a:r>
              <a:rPr lang="en-GB" sz="1000" dirty="0" smtClean="0">
                <a:latin typeface="Consolas"/>
                <a:cs typeface="Consolas"/>
              </a:rPr>
              <a:t>;</a:t>
            </a:r>
          </a:p>
          <a:p>
            <a:r>
              <a:rPr lang="en-GB" sz="1000" dirty="0" smtClean="0">
                <a:latin typeface="Consolas"/>
                <a:cs typeface="Consolas"/>
              </a:rPr>
              <a:t>	requires: </a:t>
            </a:r>
            <a:r>
              <a:rPr lang="en-GB" sz="1000" dirty="0" err="1" smtClean="0">
                <a:latin typeface="Consolas"/>
                <a:cs typeface="Consolas"/>
              </a:rPr>
              <a:t>event.activityName</a:t>
            </a:r>
            <a:r>
              <a:rPr lang="en-GB" sz="1000" dirty="0" smtClean="0">
                <a:latin typeface="Consolas"/>
                <a:cs typeface="Consolas"/>
              </a:rPr>
              <a:t> == </a:t>
            </a:r>
            <a:r>
              <a:rPr lang="en-GB" sz="1000" dirty="0" err="1" smtClean="0">
                <a:latin typeface="Consolas"/>
                <a:cs typeface="Consolas"/>
              </a:rPr>
              <a:t>scope.name</a:t>
            </a:r>
            <a:endParaRPr lang="en-GB" sz="1000" dirty="0" smtClean="0">
              <a:latin typeface="Consolas"/>
              <a:cs typeface="Consolas"/>
            </a:endParaRPr>
          </a:p>
          <a:p>
            <a:r>
              <a:rPr lang="en-GB" sz="1000" dirty="0" smtClean="0">
                <a:latin typeface="Consolas"/>
                <a:cs typeface="Consolas"/>
              </a:rPr>
              <a:t>		(</a:t>
            </a:r>
            <a:r>
              <a:rPr lang="en-GB" sz="1000" dirty="0" err="1" smtClean="0">
                <a:latin typeface="Consolas"/>
                <a:cs typeface="Consolas"/>
              </a:rPr>
              <a:t>OnFailureDo</a:t>
            </a:r>
            <a:r>
              <a:rPr lang="en-GB" sz="1000" dirty="0" smtClean="0">
                <a:latin typeface="Consolas"/>
                <a:cs typeface="Consolas"/>
              </a:rPr>
              <a:t>: );</a:t>
            </a:r>
          </a:p>
          <a:p>
            <a:r>
              <a:rPr lang="en-GB" sz="1000" dirty="0" smtClean="0">
                <a:latin typeface="Consolas"/>
                <a:cs typeface="Consolas"/>
              </a:rPr>
              <a:t>}	</a:t>
            </a:r>
            <a:endParaRPr lang="en-GB" sz="1000" dirty="0">
              <a:latin typeface="Consolas"/>
              <a:cs typeface="Consola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40711" y="5422933"/>
            <a:ext cx="4031300" cy="1477328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r>
              <a:rPr lang="en-GB" sz="1000" dirty="0" err="1" smtClean="0">
                <a:latin typeface="Consolas"/>
                <a:cs typeface="Consolas"/>
              </a:rPr>
              <a:t>defContract</a:t>
            </a:r>
            <a:r>
              <a:rPr lang="en-GB" sz="1000" dirty="0" smtClean="0">
                <a:latin typeface="Consolas"/>
                <a:cs typeface="Consolas"/>
              </a:rPr>
              <a:t> </a:t>
            </a:r>
            <a:r>
              <a:rPr lang="en-GB" sz="1000" dirty="0" err="1" smtClean="0">
                <a:latin typeface="Consolas"/>
                <a:cs typeface="Consolas"/>
              </a:rPr>
              <a:t>OAuthPolicyContract</a:t>
            </a:r>
            <a:r>
              <a:rPr lang="en-GB" sz="1000" dirty="0" smtClean="0">
                <a:latin typeface="Consolas"/>
                <a:cs typeface="Consolas"/>
              </a:rPr>
              <a:t>{</a:t>
            </a:r>
          </a:p>
          <a:p>
            <a:r>
              <a:rPr lang="en-GB" sz="1000" dirty="0" smtClean="0">
                <a:latin typeface="Consolas"/>
                <a:cs typeface="Consolas"/>
              </a:rPr>
              <a:t>	</a:t>
            </a:r>
            <a:r>
              <a:rPr lang="en-GB" sz="1000" dirty="0" err="1" smtClean="0">
                <a:latin typeface="Consolas"/>
                <a:cs typeface="Consolas"/>
              </a:rPr>
              <a:t>isAppliedTo</a:t>
            </a:r>
            <a:r>
              <a:rPr lang="en-GB" sz="1000" dirty="0" smtClean="0">
                <a:latin typeface="Consolas"/>
                <a:cs typeface="Consolas"/>
              </a:rPr>
              <a:t>: </a:t>
            </a:r>
            <a:r>
              <a:rPr lang="en-GB" sz="1000" dirty="0" err="1" smtClean="0">
                <a:latin typeface="Consolas"/>
                <a:cs typeface="Consolas"/>
              </a:rPr>
              <a:t>userIsListeningSongTwitter</a:t>
            </a:r>
            <a:r>
              <a:rPr lang="en-GB" sz="1000" dirty="0" smtClean="0">
                <a:latin typeface="Consolas"/>
                <a:cs typeface="Consolas"/>
              </a:rPr>
              <a:t>;</a:t>
            </a:r>
          </a:p>
          <a:p>
            <a:r>
              <a:rPr lang="en-GB" sz="1000" dirty="0" smtClean="0">
                <a:latin typeface="Consolas"/>
                <a:cs typeface="Consolas"/>
              </a:rPr>
              <a:t>	requires: </a:t>
            </a:r>
            <a:r>
              <a:rPr lang="en-GB" sz="1000" dirty="0" err="1" smtClean="0">
                <a:latin typeface="Consolas"/>
                <a:cs typeface="Consolas"/>
              </a:rPr>
              <a:t>event.activityName</a:t>
            </a:r>
            <a:r>
              <a:rPr lang="en-GB" sz="1000" dirty="0" smtClean="0">
                <a:latin typeface="Consolas"/>
                <a:cs typeface="Consolas"/>
              </a:rPr>
              <a:t> == </a:t>
            </a:r>
            <a:r>
              <a:rPr lang="en-GB" sz="1000" dirty="0" err="1" smtClean="0">
                <a:latin typeface="Consolas"/>
                <a:cs typeface="Consolas"/>
              </a:rPr>
              <a:t>scope.name</a:t>
            </a:r>
            <a:r>
              <a:rPr lang="en-GB" sz="1000" dirty="0" smtClean="0">
                <a:latin typeface="Consolas"/>
                <a:cs typeface="Consolas"/>
              </a:rPr>
              <a:t> AND token == null</a:t>
            </a:r>
          </a:p>
          <a:p>
            <a:r>
              <a:rPr lang="en-GB" sz="1000" dirty="0" smtClean="0">
                <a:latin typeface="Consolas"/>
                <a:cs typeface="Consolas"/>
              </a:rPr>
              <a:t>		(</a:t>
            </a:r>
            <a:r>
              <a:rPr lang="en-GB" sz="1000" dirty="0" err="1" smtClean="0">
                <a:latin typeface="Consolas"/>
                <a:cs typeface="Consolas"/>
              </a:rPr>
              <a:t>OnFailureDo</a:t>
            </a:r>
            <a:r>
              <a:rPr lang="en-GB" sz="1000" dirty="0" smtClean="0">
                <a:latin typeface="Consolas"/>
                <a:cs typeface="Consolas"/>
              </a:rPr>
              <a:t>: token = </a:t>
            </a:r>
            <a:r>
              <a:rPr lang="en-GB" sz="1000" dirty="0" err="1" smtClean="0">
                <a:latin typeface="Consolas"/>
                <a:cs typeface="Consolas"/>
              </a:rPr>
              <a:t>getToken</a:t>
            </a:r>
            <a:r>
              <a:rPr lang="en-GB" sz="1000" dirty="0" smtClean="0">
                <a:latin typeface="Consolas"/>
                <a:cs typeface="Consolas"/>
              </a:rPr>
              <a:t>());</a:t>
            </a:r>
          </a:p>
          <a:p>
            <a:r>
              <a:rPr lang="en-GB" sz="1000" dirty="0" smtClean="0">
                <a:latin typeface="Consolas"/>
                <a:cs typeface="Consolas"/>
              </a:rPr>
              <a:t>	requires: event.ac0vityName == </a:t>
            </a:r>
            <a:r>
              <a:rPr lang="en-GB" sz="1000" dirty="0" err="1" smtClean="0">
                <a:latin typeface="Consolas"/>
                <a:cs typeface="Consolas"/>
              </a:rPr>
              <a:t>scope.name</a:t>
            </a:r>
            <a:r>
              <a:rPr lang="en-GB" sz="1000" dirty="0" smtClean="0">
                <a:latin typeface="Consolas"/>
                <a:cs typeface="Consolas"/>
              </a:rPr>
              <a:t> AND token != null AND </a:t>
            </a:r>
            <a:r>
              <a:rPr lang="en-GB" sz="1000" dirty="0" err="1" smtClean="0">
                <a:latin typeface="Consolas"/>
                <a:cs typeface="Consolas"/>
              </a:rPr>
              <a:t>token.isExpired</a:t>
            </a:r>
            <a:r>
              <a:rPr lang="en-GB" sz="1000" dirty="0" smtClean="0">
                <a:latin typeface="Consolas"/>
                <a:cs typeface="Consolas"/>
              </a:rPr>
              <a:t>() == true</a:t>
            </a:r>
          </a:p>
          <a:p>
            <a:r>
              <a:rPr lang="en-GB" sz="1000" dirty="0" smtClean="0">
                <a:latin typeface="Consolas"/>
                <a:cs typeface="Consolas"/>
              </a:rPr>
              <a:t>		(</a:t>
            </a:r>
            <a:r>
              <a:rPr lang="en-GB" sz="1000" dirty="0" err="1" smtClean="0">
                <a:latin typeface="Consolas"/>
                <a:cs typeface="Consolas"/>
              </a:rPr>
              <a:t>OnFailureDo</a:t>
            </a:r>
            <a:r>
              <a:rPr lang="en-GB" sz="1000" dirty="0" smtClean="0">
                <a:latin typeface="Consolas"/>
                <a:cs typeface="Consolas"/>
              </a:rPr>
              <a:t>: token = </a:t>
            </a:r>
            <a:r>
              <a:rPr lang="en-GB" sz="1000" dirty="0" err="1" smtClean="0">
                <a:latin typeface="Consolas"/>
                <a:cs typeface="Consolas"/>
              </a:rPr>
              <a:t>renewToken</a:t>
            </a:r>
            <a:r>
              <a:rPr lang="en-GB" sz="1000" dirty="0" smtClean="0">
                <a:latin typeface="Consolas"/>
                <a:cs typeface="Consolas"/>
              </a:rPr>
              <a:t>());</a:t>
            </a:r>
          </a:p>
          <a:p>
            <a:r>
              <a:rPr lang="en-GB" sz="1000" dirty="0" smtClean="0">
                <a:latin typeface="Consolas"/>
                <a:cs typeface="Consolas"/>
              </a:rPr>
              <a:t>}	</a:t>
            </a:r>
            <a:endParaRPr lang="en-GB" sz="1000" dirty="0">
              <a:latin typeface="Consolas"/>
              <a:cs typeface="Consolas"/>
            </a:endParaRPr>
          </a:p>
        </p:txBody>
      </p:sp>
      <p:cxnSp>
        <p:nvCxnSpPr>
          <p:cNvPr id="43" name="Connecteur en angle 42"/>
          <p:cNvCxnSpPr>
            <a:stCxn id="28" idx="2"/>
            <a:endCxn id="39" idx="2"/>
          </p:cNvCxnSpPr>
          <p:nvPr/>
        </p:nvCxnSpPr>
        <p:spPr>
          <a:xfrm rot="16200000" flipH="1">
            <a:off x="4822477" y="2184599"/>
            <a:ext cx="424793" cy="5557024"/>
          </a:xfrm>
          <a:prstGeom prst="bentConnector3">
            <a:avLst>
              <a:gd name="adj1" fmla="val 153814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4" name="Grouper 43"/>
          <p:cNvGrpSpPr/>
          <p:nvPr/>
        </p:nvGrpSpPr>
        <p:grpSpPr>
          <a:xfrm>
            <a:off x="7306958" y="4532184"/>
            <a:ext cx="1012854" cy="643324"/>
            <a:chOff x="240711" y="4932153"/>
            <a:chExt cx="4031300" cy="1331181"/>
          </a:xfrm>
          <a:solidFill>
            <a:srgbClr val="FFFFFF"/>
          </a:solidFill>
        </p:grpSpPr>
        <p:sp>
          <p:nvSpPr>
            <p:cNvPr id="30" name="Rectangle 29"/>
            <p:cNvSpPr/>
            <p:nvPr/>
          </p:nvSpPr>
          <p:spPr>
            <a:xfrm>
              <a:off x="240711" y="4932153"/>
              <a:ext cx="4031300" cy="395891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 smtClean="0">
                  <a:solidFill>
                    <a:schemeClr val="tx1"/>
                  </a:solidFill>
                  <a:latin typeface="Consolas"/>
                  <a:cs typeface="Consolas"/>
                </a:rPr>
                <a:t>Policy</a:t>
              </a:r>
              <a:endParaRPr lang="en-GB" sz="1000" dirty="0">
                <a:solidFill>
                  <a:schemeClr val="tx1"/>
                </a:solidFill>
                <a:latin typeface="Consolas"/>
                <a:cs typeface="Consolas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40711" y="5328045"/>
              <a:ext cx="4031300" cy="935289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>
                <a:solidFill>
                  <a:schemeClr val="tx1"/>
                </a:solidFill>
                <a:latin typeface="Consolas"/>
                <a:cs typeface="Consolas"/>
              </a:endParaRPr>
            </a:p>
          </p:txBody>
        </p:sp>
      </p:grpSp>
      <p:grpSp>
        <p:nvGrpSpPr>
          <p:cNvPr id="49" name="Grouper 48"/>
          <p:cNvGrpSpPr/>
          <p:nvPr/>
        </p:nvGrpSpPr>
        <p:grpSpPr>
          <a:xfrm>
            <a:off x="7961831" y="2231939"/>
            <a:ext cx="1012854" cy="643324"/>
            <a:chOff x="240711" y="4932153"/>
            <a:chExt cx="4031300" cy="1331181"/>
          </a:xfrm>
          <a:solidFill>
            <a:srgbClr val="FFFFFF"/>
          </a:solidFill>
        </p:grpSpPr>
        <p:sp>
          <p:nvSpPr>
            <p:cNvPr id="50" name="Rectangle 49"/>
            <p:cNvSpPr/>
            <p:nvPr/>
          </p:nvSpPr>
          <p:spPr>
            <a:xfrm>
              <a:off x="240711" y="4932153"/>
              <a:ext cx="4031300" cy="395891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 smtClean="0">
                  <a:solidFill>
                    <a:schemeClr val="tx1"/>
                  </a:solidFill>
                  <a:latin typeface="Consolas"/>
                  <a:cs typeface="Consolas"/>
                </a:rPr>
                <a:t>Policy</a:t>
              </a:r>
              <a:endParaRPr lang="en-GB" sz="1000" dirty="0">
                <a:solidFill>
                  <a:schemeClr val="tx1"/>
                </a:solidFill>
                <a:latin typeface="Consolas"/>
                <a:cs typeface="Consolas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40711" y="5328045"/>
              <a:ext cx="4031300" cy="935289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>
                <a:solidFill>
                  <a:schemeClr val="tx1"/>
                </a:solidFill>
                <a:latin typeface="Consolas"/>
                <a:cs typeface="Consolas"/>
              </a:endParaRPr>
            </a:p>
          </p:txBody>
        </p:sp>
      </p:grpSp>
      <p:cxnSp>
        <p:nvCxnSpPr>
          <p:cNvPr id="52" name="Connecteur en angle 51"/>
          <p:cNvCxnSpPr>
            <a:stCxn id="35" idx="3"/>
            <a:endCxn id="51" idx="2"/>
          </p:cNvCxnSpPr>
          <p:nvPr/>
        </p:nvCxnSpPr>
        <p:spPr>
          <a:xfrm flipV="1">
            <a:off x="4272011" y="2875263"/>
            <a:ext cx="4196247" cy="3286334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032699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96</Words>
  <Application>Microsoft Macintosh PowerPoint</Application>
  <PresentationFormat>Présentation à l'écran (4:3)</PresentationFormat>
  <Paragraphs>32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Genoveva Vargas-Solar</dc:creator>
  <cp:lastModifiedBy>Genoveva Vargas-Solar</cp:lastModifiedBy>
  <cp:revision>6</cp:revision>
  <dcterms:created xsi:type="dcterms:W3CDTF">2011-11-17T08:40:13Z</dcterms:created>
  <dcterms:modified xsi:type="dcterms:W3CDTF">2011-11-17T09:48:45Z</dcterms:modified>
</cp:coreProperties>
</file>