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88" autoAdjust="0"/>
    <p:restoredTop sz="99000" autoAdjust="0"/>
  </p:normalViewPr>
  <p:slideViewPr>
    <p:cSldViewPr snapToGrid="0" snapToObjects="1">
      <p:cViewPr>
        <p:scale>
          <a:sx n="100" d="100"/>
          <a:sy n="100" d="100"/>
        </p:scale>
        <p:origin x="-1416" y="-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20C1-D831-574E-B897-9FDBC80483AA}" type="datetimeFigureOut">
              <a:rPr lang="fr-FR" smtClean="0"/>
              <a:t>06/03/2014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1550-E7A3-7848-A1B1-47B4AB104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20C1-D831-574E-B897-9FDBC80483AA}" type="datetimeFigureOut">
              <a:rPr lang="fr-FR" smtClean="0"/>
              <a:t>06/03/2014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1550-E7A3-7848-A1B1-47B4AB104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92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20C1-D831-574E-B897-9FDBC80483AA}" type="datetimeFigureOut">
              <a:rPr lang="fr-FR" smtClean="0"/>
              <a:t>06/03/2014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1550-E7A3-7848-A1B1-47B4AB104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72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20C1-D831-574E-B897-9FDBC80483AA}" type="datetimeFigureOut">
              <a:rPr lang="fr-FR" smtClean="0"/>
              <a:t>06/03/2014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1550-E7A3-7848-A1B1-47B4AB104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04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20C1-D831-574E-B897-9FDBC80483AA}" type="datetimeFigureOut">
              <a:rPr lang="fr-FR" smtClean="0"/>
              <a:t>06/03/2014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1550-E7A3-7848-A1B1-47B4AB104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90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20C1-D831-574E-B897-9FDBC80483AA}" type="datetimeFigureOut">
              <a:rPr lang="fr-FR" smtClean="0"/>
              <a:t>06/03/2014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1550-E7A3-7848-A1B1-47B4AB104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57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20C1-D831-574E-B897-9FDBC80483AA}" type="datetimeFigureOut">
              <a:rPr lang="fr-FR" smtClean="0"/>
              <a:t>06/03/2014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1550-E7A3-7848-A1B1-47B4AB104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887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20C1-D831-574E-B897-9FDBC80483AA}" type="datetimeFigureOut">
              <a:rPr lang="fr-FR" smtClean="0"/>
              <a:t>06/03/2014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1550-E7A3-7848-A1B1-47B4AB104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344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20C1-D831-574E-B897-9FDBC80483AA}" type="datetimeFigureOut">
              <a:rPr lang="fr-FR" smtClean="0"/>
              <a:t>06/03/2014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1550-E7A3-7848-A1B1-47B4AB104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02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20C1-D831-574E-B897-9FDBC80483AA}" type="datetimeFigureOut">
              <a:rPr lang="fr-FR" smtClean="0"/>
              <a:t>06/03/2014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1550-E7A3-7848-A1B1-47B4AB104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18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20C1-D831-574E-B897-9FDBC80483AA}" type="datetimeFigureOut">
              <a:rPr lang="fr-FR" smtClean="0"/>
              <a:t>06/03/2014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1550-E7A3-7848-A1B1-47B4AB104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434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020C1-D831-574E-B897-9FDBC80483AA}" type="datetimeFigureOut">
              <a:rPr lang="fr-FR" smtClean="0"/>
              <a:t>06/03/2014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41550-E7A3-7848-A1B1-47B4AB104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36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cument_Microsoft_Word1.docx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cument_Microsoft_Word2.docx"/><Relationship Id="rId4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cument_Microsoft_Word3.docx"/><Relationship Id="rId4" Type="http://schemas.openxmlformats.org/officeDocument/2006/relationships/image" Target="../media/image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cument_Microsoft_Word4.docx"/><Relationship Id="rId4" Type="http://schemas.openxmlformats.org/officeDocument/2006/relationships/image" Target="../media/image20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cument_Microsoft_Word5.docx"/><Relationship Id="rId4" Type="http://schemas.openxmlformats.org/officeDocument/2006/relationships/image" Target="../media/image1.emf"/><Relationship Id="rId5" Type="http://schemas.openxmlformats.org/officeDocument/2006/relationships/package" Target="../embeddings/Document_Microsoft_Word6.docx"/><Relationship Id="rId6" Type="http://schemas.openxmlformats.org/officeDocument/2006/relationships/image" Target="../media/image2.emf"/><Relationship Id="rId7" Type="http://schemas.openxmlformats.org/officeDocument/2006/relationships/package" Target="../embeddings/Document_Microsoft_Word7.docx"/><Relationship Id="rId8" Type="http://schemas.openxmlformats.org/officeDocument/2006/relationships/image" Target="../media/image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er 101"/>
          <p:cNvGrpSpPr>
            <a:grpSpLocks noChangeAspect="1"/>
          </p:cNvGrpSpPr>
          <p:nvPr/>
        </p:nvGrpSpPr>
        <p:grpSpPr>
          <a:xfrm>
            <a:off x="3969814" y="2382329"/>
            <a:ext cx="5015246" cy="2069279"/>
            <a:chOff x="838684" y="429568"/>
            <a:chExt cx="7060716" cy="2913236"/>
          </a:xfrm>
        </p:grpSpPr>
        <p:sp>
          <p:nvSpPr>
            <p:cNvPr id="103" name="Rectangle 102"/>
            <p:cNvSpPr/>
            <p:nvPr/>
          </p:nvSpPr>
          <p:spPr>
            <a:xfrm>
              <a:off x="864084" y="457200"/>
              <a:ext cx="7035316" cy="8509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04" name="Ellipse 103"/>
            <p:cNvSpPr/>
            <p:nvPr/>
          </p:nvSpPr>
          <p:spPr>
            <a:xfrm>
              <a:off x="1790700" y="843434"/>
              <a:ext cx="165100" cy="127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2146300" y="734369"/>
              <a:ext cx="1181100" cy="34513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864084" y="1397000"/>
              <a:ext cx="7035316" cy="5996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864084" y="2070100"/>
              <a:ext cx="7035316" cy="5996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851384" y="2743200"/>
              <a:ext cx="7035316" cy="5996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1" name="Ellipse 110"/>
            <p:cNvSpPr/>
            <p:nvPr/>
          </p:nvSpPr>
          <p:spPr>
            <a:xfrm>
              <a:off x="3759200" y="734369"/>
              <a:ext cx="1181100" cy="34513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2" name="Ellipse 111"/>
            <p:cNvSpPr/>
            <p:nvPr/>
          </p:nvSpPr>
          <p:spPr>
            <a:xfrm>
              <a:off x="6032500" y="734369"/>
              <a:ext cx="1181100" cy="34513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3" name="Ellipse 112"/>
            <p:cNvSpPr/>
            <p:nvPr/>
          </p:nvSpPr>
          <p:spPr>
            <a:xfrm>
              <a:off x="7404100" y="843434"/>
              <a:ext cx="165100" cy="127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4" name="Ellipse 113"/>
            <p:cNvSpPr/>
            <p:nvPr/>
          </p:nvSpPr>
          <p:spPr>
            <a:xfrm>
              <a:off x="2146300" y="1559869"/>
              <a:ext cx="1181100" cy="34513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5" name="Ellipse 114"/>
            <p:cNvSpPr/>
            <p:nvPr/>
          </p:nvSpPr>
          <p:spPr>
            <a:xfrm>
              <a:off x="3759200" y="2194869"/>
              <a:ext cx="1181100" cy="34513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6" name="Ellipse 115"/>
            <p:cNvSpPr/>
            <p:nvPr/>
          </p:nvSpPr>
          <p:spPr>
            <a:xfrm>
              <a:off x="4495800" y="2842569"/>
              <a:ext cx="1181100" cy="34513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17" name="Connecteur droit 116"/>
            <p:cNvCxnSpPr>
              <a:stCxn id="104" idx="6"/>
              <a:endCxn id="106" idx="2"/>
            </p:cNvCxnSpPr>
            <p:nvPr/>
          </p:nvCxnSpPr>
          <p:spPr>
            <a:xfrm>
              <a:off x="1955800" y="906934"/>
              <a:ext cx="190500" cy="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/>
            <p:cNvCxnSpPr>
              <a:stCxn id="106" idx="6"/>
              <a:endCxn id="111" idx="2"/>
            </p:cNvCxnSpPr>
            <p:nvPr/>
          </p:nvCxnSpPr>
          <p:spPr>
            <a:xfrm>
              <a:off x="3327400" y="906935"/>
              <a:ext cx="43180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/>
            <p:cNvCxnSpPr>
              <a:stCxn id="111" idx="6"/>
              <a:endCxn id="112" idx="2"/>
            </p:cNvCxnSpPr>
            <p:nvPr/>
          </p:nvCxnSpPr>
          <p:spPr>
            <a:xfrm>
              <a:off x="4940300" y="906935"/>
              <a:ext cx="109220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>
              <a:endCxn id="113" idx="2"/>
            </p:cNvCxnSpPr>
            <p:nvPr/>
          </p:nvCxnSpPr>
          <p:spPr>
            <a:xfrm flipV="1">
              <a:off x="7200900" y="906934"/>
              <a:ext cx="203200" cy="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/>
            <p:cNvCxnSpPr>
              <a:stCxn id="106" idx="4"/>
              <a:endCxn id="114" idx="0"/>
            </p:cNvCxnSpPr>
            <p:nvPr/>
          </p:nvCxnSpPr>
          <p:spPr>
            <a:xfrm>
              <a:off x="2736850" y="1079500"/>
              <a:ext cx="0" cy="480369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/>
            <p:cNvCxnSpPr>
              <a:stCxn id="111" idx="4"/>
              <a:endCxn id="115" idx="0"/>
            </p:cNvCxnSpPr>
            <p:nvPr/>
          </p:nvCxnSpPr>
          <p:spPr>
            <a:xfrm>
              <a:off x="4349750" y="1079500"/>
              <a:ext cx="0" cy="1115369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en angle 122"/>
            <p:cNvCxnSpPr>
              <a:stCxn id="111" idx="5"/>
              <a:endCxn id="116" idx="0"/>
            </p:cNvCxnSpPr>
            <p:nvPr/>
          </p:nvCxnSpPr>
          <p:spPr>
            <a:xfrm rot="16200000" flipH="1">
              <a:off x="4020035" y="1776254"/>
              <a:ext cx="1813612" cy="31901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0000"/>
              </a:solidFill>
              <a:prstDash val="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en angle 123"/>
            <p:cNvCxnSpPr>
              <a:stCxn id="112" idx="3"/>
              <a:endCxn id="115" idx="6"/>
            </p:cNvCxnSpPr>
            <p:nvPr/>
          </p:nvCxnSpPr>
          <p:spPr>
            <a:xfrm rot="5400000">
              <a:off x="4903645" y="1065612"/>
              <a:ext cx="1338478" cy="1265168"/>
            </a:xfrm>
            <a:prstGeom prst="bentConnector2">
              <a:avLst/>
            </a:prstGeom>
            <a:ln>
              <a:solidFill>
                <a:srgbClr val="000000"/>
              </a:solidFill>
              <a:prstDash val="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en angle 124"/>
            <p:cNvCxnSpPr>
              <a:stCxn id="112" idx="5"/>
              <a:endCxn id="116" idx="6"/>
            </p:cNvCxnSpPr>
            <p:nvPr/>
          </p:nvCxnSpPr>
          <p:spPr>
            <a:xfrm rot="5400000">
              <a:off x="5365677" y="1340180"/>
              <a:ext cx="1986178" cy="1363732"/>
            </a:xfrm>
            <a:prstGeom prst="bentConnector2">
              <a:avLst/>
            </a:prstGeom>
            <a:ln>
              <a:solidFill>
                <a:srgbClr val="000000"/>
              </a:solidFill>
              <a:prstDash val="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ZoneTexte 125"/>
            <p:cNvSpPr txBox="1"/>
            <p:nvPr/>
          </p:nvSpPr>
          <p:spPr>
            <a:xfrm>
              <a:off x="838684" y="429568"/>
              <a:ext cx="1629818" cy="259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smtClean="0">
                  <a:latin typeface="Consolas"/>
                  <a:cs typeface="Consolas"/>
                </a:rPr>
                <a:t>Application </a:t>
              </a:r>
              <a:r>
                <a:rPr lang="en-GB" sz="600" dirty="0" err="1" smtClean="0">
                  <a:latin typeface="Consolas"/>
                  <a:cs typeface="Consolas"/>
                </a:rPr>
                <a:t>ListenMusic</a:t>
              </a:r>
              <a:endParaRPr lang="en-GB" sz="600" dirty="0">
                <a:latin typeface="Consolas"/>
                <a:cs typeface="Consolas"/>
              </a:endParaRPr>
            </a:p>
          </p:txBody>
        </p:sp>
        <p:sp>
          <p:nvSpPr>
            <p:cNvPr id="127" name="ZoneTexte 126"/>
            <p:cNvSpPr txBox="1"/>
            <p:nvPr/>
          </p:nvSpPr>
          <p:spPr>
            <a:xfrm>
              <a:off x="864084" y="594668"/>
              <a:ext cx="1332026" cy="259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smtClean="0">
                  <a:latin typeface="Consolas"/>
                  <a:cs typeface="Consolas"/>
                </a:rPr>
                <a:t>&lt;&lt;External false&gt;&gt;</a:t>
              </a:r>
              <a:endParaRPr lang="en-GB" sz="600" dirty="0">
                <a:latin typeface="Consolas"/>
                <a:cs typeface="Consolas"/>
              </a:endParaRPr>
            </a:p>
          </p:txBody>
        </p:sp>
        <p:sp>
          <p:nvSpPr>
            <p:cNvPr id="128" name="ZoneTexte 127"/>
            <p:cNvSpPr txBox="1"/>
            <p:nvPr/>
          </p:nvSpPr>
          <p:spPr>
            <a:xfrm>
              <a:off x="864084" y="1560984"/>
              <a:ext cx="1272469" cy="259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smtClean="0">
                  <a:latin typeface="Consolas"/>
                  <a:cs typeface="Consolas"/>
                </a:rPr>
                <a:t>&lt;&lt;External true&gt;&gt;</a:t>
              </a:r>
              <a:endParaRPr lang="en-GB" sz="600" dirty="0">
                <a:latin typeface="Consolas"/>
                <a:cs typeface="Consolas"/>
              </a:endParaRPr>
            </a:p>
          </p:txBody>
        </p:sp>
        <p:sp>
          <p:nvSpPr>
            <p:cNvPr id="129" name="ZoneTexte 128"/>
            <p:cNvSpPr txBox="1"/>
            <p:nvPr/>
          </p:nvSpPr>
          <p:spPr>
            <a:xfrm>
              <a:off x="864084" y="2080569"/>
              <a:ext cx="736447" cy="259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smtClean="0">
                  <a:latin typeface="Consolas"/>
                  <a:cs typeface="Consolas"/>
                </a:rPr>
                <a:t>Facebook</a:t>
              </a:r>
              <a:endParaRPr lang="en-GB" sz="600" dirty="0">
                <a:latin typeface="Consolas"/>
                <a:cs typeface="Consolas"/>
              </a:endParaRPr>
            </a:p>
          </p:txBody>
        </p:sp>
        <p:sp>
          <p:nvSpPr>
            <p:cNvPr id="130" name="ZoneTexte 129"/>
            <p:cNvSpPr txBox="1"/>
            <p:nvPr/>
          </p:nvSpPr>
          <p:spPr>
            <a:xfrm>
              <a:off x="864084" y="2713337"/>
              <a:ext cx="676889" cy="259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smtClean="0">
                  <a:latin typeface="Consolas"/>
                  <a:cs typeface="Consolas"/>
                </a:rPr>
                <a:t>Twitter</a:t>
              </a:r>
              <a:endParaRPr lang="en-GB" sz="600" dirty="0">
                <a:latin typeface="Consolas"/>
                <a:cs typeface="Consolas"/>
              </a:endParaRPr>
            </a:p>
          </p:txBody>
        </p:sp>
        <p:sp>
          <p:nvSpPr>
            <p:cNvPr id="131" name="ZoneTexte 130"/>
            <p:cNvSpPr txBox="1"/>
            <p:nvPr/>
          </p:nvSpPr>
          <p:spPr>
            <a:xfrm>
              <a:off x="864084" y="1396999"/>
              <a:ext cx="676889" cy="259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err="1" smtClean="0">
                  <a:latin typeface="Consolas"/>
                  <a:cs typeface="Consolas"/>
                </a:rPr>
                <a:t>Spotify</a:t>
              </a:r>
              <a:endParaRPr lang="en-GB" sz="600" dirty="0">
                <a:latin typeface="Consolas"/>
                <a:cs typeface="Consolas"/>
              </a:endParaRPr>
            </a:p>
          </p:txBody>
        </p:sp>
        <p:sp>
          <p:nvSpPr>
            <p:cNvPr id="132" name="ZoneTexte 131"/>
            <p:cNvSpPr txBox="1"/>
            <p:nvPr/>
          </p:nvSpPr>
          <p:spPr>
            <a:xfrm>
              <a:off x="864084" y="2219152"/>
              <a:ext cx="1272469" cy="259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smtClean="0">
                  <a:latin typeface="Consolas"/>
                  <a:cs typeface="Consolas"/>
                </a:rPr>
                <a:t>&lt;&lt;External true&gt;&gt;</a:t>
              </a:r>
              <a:endParaRPr lang="en-GB" sz="600" dirty="0">
                <a:latin typeface="Consolas"/>
                <a:cs typeface="Consolas"/>
              </a:endParaRPr>
            </a:p>
          </p:txBody>
        </p:sp>
        <p:sp>
          <p:nvSpPr>
            <p:cNvPr id="133" name="ZoneTexte 132"/>
            <p:cNvSpPr txBox="1"/>
            <p:nvPr/>
          </p:nvSpPr>
          <p:spPr>
            <a:xfrm>
              <a:off x="864084" y="2842569"/>
              <a:ext cx="1272469" cy="259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smtClean="0">
                  <a:latin typeface="Consolas"/>
                  <a:cs typeface="Consolas"/>
                </a:rPr>
                <a:t>&lt;&lt;External true&gt;&gt;</a:t>
              </a:r>
              <a:endParaRPr lang="en-GB" sz="600" dirty="0">
                <a:latin typeface="Consolas"/>
                <a:cs typeface="Consolas"/>
              </a:endParaRPr>
            </a:p>
          </p:txBody>
        </p:sp>
        <p:sp>
          <p:nvSpPr>
            <p:cNvPr id="134" name="ZoneTexte 133"/>
            <p:cNvSpPr txBox="1"/>
            <p:nvPr/>
          </p:nvSpPr>
          <p:spPr>
            <a:xfrm>
              <a:off x="2419347" y="698500"/>
              <a:ext cx="676889" cy="389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smtClean="0">
                  <a:latin typeface="Consolas"/>
                  <a:cs typeface="Consolas"/>
                </a:rPr>
                <a:t>AOP</a:t>
              </a:r>
            </a:p>
            <a:p>
              <a:r>
                <a:rPr lang="en-GB" sz="600" dirty="0" err="1" smtClean="0">
                  <a:latin typeface="Consolas"/>
                  <a:cs typeface="Consolas"/>
                </a:rPr>
                <a:t>GetSong</a:t>
              </a:r>
              <a:endParaRPr lang="en-GB" sz="600" dirty="0">
                <a:latin typeface="Consolas"/>
                <a:cs typeface="Consolas"/>
              </a:endParaRPr>
            </a:p>
          </p:txBody>
        </p:sp>
        <p:sp>
          <p:nvSpPr>
            <p:cNvPr id="135" name="ZoneTexte 134"/>
            <p:cNvSpPr txBox="1"/>
            <p:nvPr/>
          </p:nvSpPr>
          <p:spPr>
            <a:xfrm>
              <a:off x="3894354" y="698500"/>
              <a:ext cx="974679" cy="389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smtClean="0">
                  <a:latin typeface="Consolas"/>
                  <a:cs typeface="Consolas"/>
                </a:rPr>
                <a:t>AOP</a:t>
              </a:r>
            </a:p>
            <a:p>
              <a:r>
                <a:rPr lang="en-GB" sz="600" dirty="0" err="1" smtClean="0">
                  <a:latin typeface="Consolas"/>
                  <a:cs typeface="Consolas"/>
                </a:rPr>
                <a:t>PublishMusic</a:t>
              </a:r>
              <a:endParaRPr lang="en-GB" sz="600" dirty="0">
                <a:latin typeface="Consolas"/>
                <a:cs typeface="Consolas"/>
              </a:endParaRPr>
            </a:p>
          </p:txBody>
        </p:sp>
        <p:sp>
          <p:nvSpPr>
            <p:cNvPr id="136" name="ZoneTexte 135"/>
            <p:cNvSpPr txBox="1"/>
            <p:nvPr/>
          </p:nvSpPr>
          <p:spPr>
            <a:xfrm>
              <a:off x="6192769" y="696870"/>
              <a:ext cx="974679" cy="389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smtClean="0">
                  <a:latin typeface="Consolas"/>
                  <a:cs typeface="Consolas"/>
                </a:rPr>
                <a:t>AOP</a:t>
              </a:r>
            </a:p>
            <a:p>
              <a:r>
                <a:rPr lang="en-GB" sz="600" dirty="0" err="1" smtClean="0">
                  <a:latin typeface="Consolas"/>
                  <a:cs typeface="Consolas"/>
                </a:rPr>
                <a:t>PublishingOK</a:t>
              </a:r>
              <a:endParaRPr lang="en-GB" sz="600" dirty="0">
                <a:latin typeface="Consolas"/>
                <a:cs typeface="Consolas"/>
              </a:endParaRPr>
            </a:p>
          </p:txBody>
        </p:sp>
        <p:sp>
          <p:nvSpPr>
            <p:cNvPr id="137" name="ZoneTexte 136"/>
            <p:cNvSpPr txBox="1"/>
            <p:nvPr/>
          </p:nvSpPr>
          <p:spPr>
            <a:xfrm>
              <a:off x="2330898" y="1522884"/>
              <a:ext cx="915121" cy="389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smtClean="0">
                  <a:latin typeface="Consolas"/>
                  <a:cs typeface="Consolas"/>
                </a:rPr>
                <a:t>WS</a:t>
              </a:r>
            </a:p>
            <a:p>
              <a:r>
                <a:rPr lang="en-GB" sz="600" dirty="0" err="1" smtClean="0">
                  <a:latin typeface="Consolas"/>
                  <a:cs typeface="Consolas"/>
                </a:rPr>
                <a:t>ListenMusic</a:t>
              </a:r>
              <a:endParaRPr lang="en-GB" sz="600" dirty="0">
                <a:latin typeface="Consolas"/>
                <a:cs typeface="Consolas"/>
              </a:endParaRPr>
            </a:p>
          </p:txBody>
        </p:sp>
        <p:sp>
          <p:nvSpPr>
            <p:cNvPr id="138" name="ZoneTexte 137"/>
            <p:cNvSpPr txBox="1"/>
            <p:nvPr/>
          </p:nvSpPr>
          <p:spPr>
            <a:xfrm>
              <a:off x="3914878" y="2168352"/>
              <a:ext cx="915121" cy="389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smtClean="0">
                  <a:latin typeface="Consolas"/>
                  <a:cs typeface="Consolas"/>
                </a:rPr>
                <a:t>WS</a:t>
              </a:r>
            </a:p>
            <a:p>
              <a:r>
                <a:rPr lang="en-GB" sz="600" dirty="0" err="1" smtClean="0">
                  <a:latin typeface="Consolas"/>
                  <a:cs typeface="Consolas"/>
                </a:rPr>
                <a:t>UpdateMusic</a:t>
              </a:r>
              <a:endParaRPr lang="en-GB" sz="600" dirty="0">
                <a:latin typeface="Consolas"/>
                <a:cs typeface="Consolas"/>
              </a:endParaRPr>
            </a:p>
          </p:txBody>
        </p:sp>
        <p:sp>
          <p:nvSpPr>
            <p:cNvPr id="139" name="ZoneTexte 138"/>
            <p:cNvSpPr txBox="1"/>
            <p:nvPr/>
          </p:nvSpPr>
          <p:spPr>
            <a:xfrm>
              <a:off x="4692614" y="2804469"/>
              <a:ext cx="915121" cy="389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smtClean="0">
                  <a:latin typeface="Consolas"/>
                  <a:cs typeface="Consolas"/>
                </a:rPr>
                <a:t>WS</a:t>
              </a:r>
            </a:p>
            <a:p>
              <a:r>
                <a:rPr lang="en-GB" sz="600" dirty="0" err="1" smtClean="0">
                  <a:latin typeface="Consolas"/>
                  <a:cs typeface="Consolas"/>
                </a:rPr>
                <a:t>UpdateMusic</a:t>
              </a:r>
              <a:endParaRPr lang="en-GB" sz="600" dirty="0">
                <a:latin typeface="Consolas"/>
                <a:cs typeface="Consolas"/>
              </a:endParaRPr>
            </a:p>
          </p:txBody>
        </p:sp>
        <p:sp>
          <p:nvSpPr>
            <p:cNvPr id="140" name="ZoneTexte 139"/>
            <p:cNvSpPr txBox="1"/>
            <p:nvPr/>
          </p:nvSpPr>
          <p:spPr>
            <a:xfrm>
              <a:off x="5105400" y="2079454"/>
              <a:ext cx="736447" cy="259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err="1" smtClean="0">
                  <a:latin typeface="Consolas"/>
                  <a:cs typeface="Consolas"/>
                </a:rPr>
                <a:t>SongData</a:t>
              </a:r>
              <a:endParaRPr lang="en-GB" sz="600" dirty="0">
                <a:latin typeface="Consolas"/>
                <a:cs typeface="Consolas"/>
              </a:endParaRPr>
            </a:p>
          </p:txBody>
        </p:sp>
        <p:sp>
          <p:nvSpPr>
            <p:cNvPr id="141" name="ZoneTexte 140"/>
            <p:cNvSpPr txBox="1"/>
            <p:nvPr/>
          </p:nvSpPr>
          <p:spPr>
            <a:xfrm>
              <a:off x="3625850" y="1444452"/>
              <a:ext cx="736447" cy="259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err="1" smtClean="0">
                  <a:latin typeface="Consolas"/>
                  <a:cs typeface="Consolas"/>
                </a:rPr>
                <a:t>SongData</a:t>
              </a:r>
              <a:endParaRPr lang="en-GB" sz="600" dirty="0">
                <a:latin typeface="Consolas"/>
                <a:cs typeface="Consolas"/>
              </a:endParaRPr>
            </a:p>
          </p:txBody>
        </p:sp>
        <p:sp>
          <p:nvSpPr>
            <p:cNvPr id="142" name="ZoneTexte 141"/>
            <p:cNvSpPr txBox="1"/>
            <p:nvPr/>
          </p:nvSpPr>
          <p:spPr>
            <a:xfrm>
              <a:off x="2742327" y="1346458"/>
              <a:ext cx="736447" cy="259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err="1" smtClean="0">
                  <a:latin typeface="Consolas"/>
                  <a:cs typeface="Consolas"/>
                </a:rPr>
                <a:t>SongData</a:t>
              </a:r>
              <a:endParaRPr lang="en-GB" sz="600" dirty="0">
                <a:latin typeface="Consolas"/>
                <a:cs typeface="Consolas"/>
              </a:endParaRPr>
            </a:p>
          </p:txBody>
        </p:sp>
        <p:sp>
          <p:nvSpPr>
            <p:cNvPr id="143" name="ZoneTexte 142"/>
            <p:cNvSpPr txBox="1"/>
            <p:nvPr/>
          </p:nvSpPr>
          <p:spPr>
            <a:xfrm>
              <a:off x="5924560" y="2070100"/>
              <a:ext cx="379098" cy="259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smtClean="0">
                  <a:latin typeface="Consolas"/>
                  <a:cs typeface="Consolas"/>
                </a:rPr>
                <a:t>OK</a:t>
              </a:r>
              <a:endParaRPr lang="en-GB" sz="600" dirty="0">
                <a:latin typeface="Consolas"/>
                <a:cs typeface="Consolas"/>
              </a:endParaRPr>
            </a:p>
          </p:txBody>
        </p:sp>
        <p:sp>
          <p:nvSpPr>
            <p:cNvPr id="144" name="ZoneTexte 143"/>
            <p:cNvSpPr txBox="1"/>
            <p:nvPr/>
          </p:nvSpPr>
          <p:spPr>
            <a:xfrm>
              <a:off x="7042160" y="2222500"/>
              <a:ext cx="379098" cy="259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smtClean="0">
                  <a:latin typeface="Consolas"/>
                  <a:cs typeface="Consolas"/>
                </a:rPr>
                <a:t>OK</a:t>
              </a:r>
              <a:endParaRPr lang="en-GB" sz="600" dirty="0">
                <a:latin typeface="Consolas"/>
                <a:cs typeface="Consolas"/>
              </a:endParaRPr>
            </a:p>
          </p:txBody>
        </p:sp>
        <p:cxnSp>
          <p:nvCxnSpPr>
            <p:cNvPr id="145" name="Connecteur droit 144"/>
            <p:cNvCxnSpPr/>
            <p:nvPr/>
          </p:nvCxnSpPr>
          <p:spPr>
            <a:xfrm>
              <a:off x="5924560" y="457200"/>
              <a:ext cx="0" cy="2885604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eur droit 145"/>
            <p:cNvCxnSpPr/>
            <p:nvPr/>
          </p:nvCxnSpPr>
          <p:spPr>
            <a:xfrm>
              <a:off x="3625850" y="449414"/>
              <a:ext cx="0" cy="2885604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ZoneTexte 146"/>
            <p:cNvSpPr txBox="1"/>
            <p:nvPr/>
          </p:nvSpPr>
          <p:spPr>
            <a:xfrm>
              <a:off x="6032500" y="453853"/>
              <a:ext cx="974679" cy="259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smtClean="0">
                  <a:latin typeface="Consolas"/>
                  <a:cs typeface="Consolas"/>
                </a:rPr>
                <a:t>Confirmation</a:t>
              </a:r>
              <a:endParaRPr lang="en-GB" sz="600" dirty="0">
                <a:latin typeface="Consolas"/>
                <a:cs typeface="Consolas"/>
              </a:endParaRPr>
            </a:p>
          </p:txBody>
        </p:sp>
        <p:sp>
          <p:nvSpPr>
            <p:cNvPr id="148" name="ZoneTexte 147"/>
            <p:cNvSpPr txBox="1"/>
            <p:nvPr/>
          </p:nvSpPr>
          <p:spPr>
            <a:xfrm>
              <a:off x="3759201" y="466037"/>
              <a:ext cx="974679" cy="259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err="1" smtClean="0">
                  <a:latin typeface="Consolas"/>
                  <a:cs typeface="Consolas"/>
                </a:rPr>
                <a:t>PublishMusic</a:t>
              </a:r>
              <a:endParaRPr lang="en-GB" sz="600" dirty="0">
                <a:latin typeface="Consolas"/>
                <a:cs typeface="Consolas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52314" y="522892"/>
            <a:ext cx="767845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 smtClean="0">
                <a:latin typeface="Consolas"/>
                <a:cs typeface="Consolas"/>
              </a:rPr>
              <a:t>//Namespaces</a:t>
            </a:r>
          </a:p>
          <a:p>
            <a:r>
              <a:rPr lang="en-GB" sz="900" dirty="0" smtClean="0">
                <a:latin typeface="Consolas"/>
                <a:cs typeface="Consolas"/>
              </a:rPr>
              <a:t>namespace </a:t>
            </a:r>
            <a:r>
              <a:rPr lang="en-GB" sz="900" dirty="0" err="1" smtClean="0">
                <a:latin typeface="Consolas"/>
                <a:cs typeface="Consolas"/>
              </a:rPr>
              <a:t>spotify</a:t>
            </a:r>
            <a:r>
              <a:rPr lang="en-GB" sz="900" dirty="0" smtClean="0">
                <a:latin typeface="Consolas"/>
                <a:cs typeface="Consolas"/>
              </a:rPr>
              <a:t> = </a:t>
            </a:r>
            <a:r>
              <a:rPr lang="en-GB" sz="900" dirty="0" err="1" smtClean="0">
                <a:latin typeface="Consolas"/>
                <a:cs typeface="Consolas"/>
              </a:rPr>
              <a:t>www.spotify.com</a:t>
            </a:r>
            <a:r>
              <a:rPr lang="en-GB" sz="900" dirty="0" smtClean="0">
                <a:latin typeface="Consolas"/>
                <a:cs typeface="Consolas"/>
              </a:rPr>
              <a:t>/</a:t>
            </a:r>
            <a:r>
              <a:rPr lang="en-GB" sz="900" dirty="0" err="1" smtClean="0">
                <a:latin typeface="Consolas"/>
                <a:cs typeface="Consolas"/>
              </a:rPr>
              <a:t>music.wsdl</a:t>
            </a:r>
            <a:endParaRPr lang="en-GB" sz="900" dirty="0" smtClean="0">
              <a:latin typeface="Consolas"/>
              <a:cs typeface="Consolas"/>
            </a:endParaRPr>
          </a:p>
          <a:p>
            <a:r>
              <a:rPr lang="en-GB" sz="900" dirty="0" smtClean="0">
                <a:latin typeface="Consolas"/>
                <a:cs typeface="Consolas"/>
              </a:rPr>
              <a:t>namespace </a:t>
            </a:r>
            <a:r>
              <a:rPr lang="en-GB" sz="900" dirty="0" err="1" smtClean="0">
                <a:latin typeface="Consolas"/>
                <a:cs typeface="Consolas"/>
              </a:rPr>
              <a:t>facebook</a:t>
            </a:r>
            <a:r>
              <a:rPr lang="en-GB" sz="900" dirty="0" smtClean="0">
                <a:latin typeface="Consolas"/>
                <a:cs typeface="Consolas"/>
              </a:rPr>
              <a:t> = </a:t>
            </a:r>
            <a:r>
              <a:rPr lang="en-GB" sz="900" dirty="0" err="1" smtClean="0">
                <a:latin typeface="Consolas"/>
                <a:cs typeface="Consolas"/>
              </a:rPr>
              <a:t>www.facebook.com</a:t>
            </a:r>
            <a:r>
              <a:rPr lang="en-GB" sz="900" dirty="0" smtClean="0">
                <a:latin typeface="Consolas"/>
                <a:cs typeface="Consolas"/>
              </a:rPr>
              <a:t>/</a:t>
            </a:r>
            <a:r>
              <a:rPr lang="en-GB" sz="900" dirty="0" err="1" smtClean="0">
                <a:latin typeface="Consolas"/>
                <a:cs typeface="Consolas"/>
              </a:rPr>
              <a:t>service.wsdl</a:t>
            </a:r>
            <a:endParaRPr lang="en-GB" sz="900" dirty="0" smtClean="0">
              <a:latin typeface="Consolas"/>
              <a:cs typeface="Consolas"/>
            </a:endParaRPr>
          </a:p>
          <a:p>
            <a:r>
              <a:rPr lang="en-GB" sz="900" dirty="0" smtClean="0">
                <a:latin typeface="Consolas"/>
                <a:cs typeface="Consolas"/>
              </a:rPr>
              <a:t>namespace twitter = </a:t>
            </a:r>
            <a:r>
              <a:rPr lang="en-GB" sz="900" dirty="0" err="1" smtClean="0">
                <a:latin typeface="Consolas"/>
                <a:cs typeface="Consolas"/>
              </a:rPr>
              <a:t>www.twitter.com</a:t>
            </a:r>
            <a:r>
              <a:rPr lang="en-GB" sz="900" dirty="0" smtClean="0">
                <a:latin typeface="Consolas"/>
                <a:cs typeface="Consolas"/>
              </a:rPr>
              <a:t>/</a:t>
            </a:r>
            <a:r>
              <a:rPr lang="en-GB" sz="900" dirty="0" err="1" smtClean="0">
                <a:latin typeface="Consolas"/>
                <a:cs typeface="Consolas"/>
              </a:rPr>
              <a:t>service.wsdl</a:t>
            </a:r>
            <a:endParaRPr lang="en-GB" sz="900" dirty="0" smtClean="0">
              <a:latin typeface="Consolas"/>
              <a:cs typeface="Consolas"/>
            </a:endParaRPr>
          </a:p>
          <a:p>
            <a:endParaRPr lang="en-GB" sz="900" dirty="0" smtClean="0">
              <a:latin typeface="Consolas"/>
              <a:cs typeface="Consolas"/>
            </a:endParaRPr>
          </a:p>
          <a:p>
            <a:r>
              <a:rPr lang="en-GB" sz="900" dirty="0" smtClean="0">
                <a:latin typeface="Consolas"/>
                <a:cs typeface="Consolas"/>
              </a:rPr>
              <a:t>//Operations</a:t>
            </a:r>
          </a:p>
          <a:p>
            <a:r>
              <a:rPr lang="en-GB" sz="900" dirty="0">
                <a:latin typeface="Consolas"/>
                <a:cs typeface="Consolas"/>
              </a:rPr>
              <a:t>alias </a:t>
            </a:r>
            <a:r>
              <a:rPr lang="en-GB" sz="900" dirty="0" err="1">
                <a:latin typeface="Consolas"/>
                <a:cs typeface="Consolas"/>
              </a:rPr>
              <a:t>getSong</a:t>
            </a:r>
            <a:r>
              <a:rPr lang="en-GB" sz="900" dirty="0">
                <a:latin typeface="Consolas"/>
                <a:cs typeface="Consolas"/>
              </a:rPr>
              <a:t> = </a:t>
            </a:r>
            <a:r>
              <a:rPr lang="en-GB" sz="900" dirty="0" err="1">
                <a:latin typeface="Consolas"/>
                <a:cs typeface="Consolas"/>
              </a:rPr>
              <a:t>portType</a:t>
            </a:r>
            <a:r>
              <a:rPr lang="en-GB" sz="900" dirty="0">
                <a:latin typeface="Consolas"/>
                <a:cs typeface="Consolas"/>
              </a:rPr>
              <a:t>/</a:t>
            </a:r>
            <a:r>
              <a:rPr lang="en-GB" sz="900" dirty="0" err="1">
                <a:latin typeface="Consolas"/>
                <a:cs typeface="Consolas"/>
              </a:rPr>
              <a:t>listenMusic</a:t>
            </a:r>
            <a:r>
              <a:rPr lang="en-GB" sz="900" dirty="0">
                <a:latin typeface="Consolas"/>
                <a:cs typeface="Consolas"/>
              </a:rPr>
              <a:t> in </a:t>
            </a:r>
            <a:r>
              <a:rPr lang="en-GB" sz="900" dirty="0" err="1">
                <a:latin typeface="Consolas"/>
                <a:cs typeface="Consolas"/>
              </a:rPr>
              <a:t>spotify</a:t>
            </a:r>
            <a:r>
              <a:rPr lang="en-GB" sz="900" dirty="0">
                <a:latin typeface="Consolas"/>
                <a:cs typeface="Consolas"/>
              </a:rPr>
              <a:t> </a:t>
            </a:r>
          </a:p>
          <a:p>
            <a:r>
              <a:rPr lang="en-GB" sz="900" dirty="0">
                <a:latin typeface="Consolas"/>
                <a:cs typeface="Consolas"/>
              </a:rPr>
              <a:t>alias </a:t>
            </a:r>
            <a:r>
              <a:rPr lang="en-GB" sz="900" dirty="0" err="1">
                <a:latin typeface="Consolas"/>
                <a:cs typeface="Consolas"/>
              </a:rPr>
              <a:t>updateMusicTwitter</a:t>
            </a:r>
            <a:r>
              <a:rPr lang="en-GB" sz="900" dirty="0">
                <a:latin typeface="Consolas"/>
                <a:cs typeface="Consolas"/>
              </a:rPr>
              <a:t> = </a:t>
            </a:r>
            <a:r>
              <a:rPr lang="en-GB" sz="900" dirty="0" err="1">
                <a:latin typeface="Consolas"/>
                <a:cs typeface="Consolas"/>
              </a:rPr>
              <a:t>portType</a:t>
            </a:r>
            <a:r>
              <a:rPr lang="en-GB" sz="900" dirty="0">
                <a:latin typeface="Consolas"/>
                <a:cs typeface="Consolas"/>
              </a:rPr>
              <a:t>/</a:t>
            </a:r>
            <a:r>
              <a:rPr lang="en-GB" sz="900" dirty="0" err="1">
                <a:latin typeface="Consolas"/>
                <a:cs typeface="Consolas"/>
              </a:rPr>
              <a:t>updateMusic</a:t>
            </a:r>
            <a:r>
              <a:rPr lang="en-GB" sz="900" dirty="0">
                <a:latin typeface="Consolas"/>
                <a:cs typeface="Consolas"/>
              </a:rPr>
              <a:t> in twitter </a:t>
            </a:r>
          </a:p>
          <a:p>
            <a:r>
              <a:rPr lang="en-GB" sz="900" dirty="0">
                <a:latin typeface="Consolas"/>
                <a:cs typeface="Consolas"/>
              </a:rPr>
              <a:t>alias </a:t>
            </a:r>
            <a:r>
              <a:rPr lang="en-GB" sz="900" dirty="0" err="1">
                <a:latin typeface="Consolas"/>
                <a:cs typeface="Consolas"/>
              </a:rPr>
              <a:t>updateMusicFacebook</a:t>
            </a:r>
            <a:r>
              <a:rPr lang="en-GB" sz="900" dirty="0">
                <a:latin typeface="Consolas"/>
                <a:cs typeface="Consolas"/>
              </a:rPr>
              <a:t> = </a:t>
            </a:r>
            <a:r>
              <a:rPr lang="en-GB" sz="900" dirty="0" err="1">
                <a:latin typeface="Consolas"/>
                <a:cs typeface="Consolas"/>
              </a:rPr>
              <a:t>portType</a:t>
            </a:r>
            <a:r>
              <a:rPr lang="en-GB" sz="900" dirty="0">
                <a:latin typeface="Consolas"/>
                <a:cs typeface="Consolas"/>
              </a:rPr>
              <a:t>/</a:t>
            </a:r>
            <a:r>
              <a:rPr lang="en-GB" sz="900" dirty="0" err="1">
                <a:latin typeface="Consolas"/>
                <a:cs typeface="Consolas"/>
              </a:rPr>
              <a:t>updateMusic</a:t>
            </a:r>
            <a:r>
              <a:rPr lang="en-GB" sz="900" dirty="0">
                <a:latin typeface="Consolas"/>
                <a:cs typeface="Consolas"/>
              </a:rPr>
              <a:t> in </a:t>
            </a:r>
            <a:r>
              <a:rPr lang="en-GB" sz="900" dirty="0" err="1">
                <a:latin typeface="Consolas"/>
                <a:cs typeface="Consolas"/>
              </a:rPr>
              <a:t>facebook</a:t>
            </a:r>
            <a:r>
              <a:rPr lang="en-GB" sz="900" dirty="0">
                <a:latin typeface="Consolas"/>
                <a:cs typeface="Consolas"/>
              </a:rPr>
              <a:t> </a:t>
            </a:r>
            <a:endParaRPr lang="en-GB" sz="900" dirty="0" smtClean="0">
              <a:latin typeface="Consolas"/>
              <a:cs typeface="Consolas"/>
            </a:endParaRPr>
          </a:p>
          <a:p>
            <a:endParaRPr lang="en-GB" sz="900" dirty="0" smtClean="0">
              <a:latin typeface="Consolas"/>
              <a:cs typeface="Consolas"/>
            </a:endParaRPr>
          </a:p>
          <a:p>
            <a:r>
              <a:rPr lang="en-GB" sz="900" dirty="0" smtClean="0">
                <a:latin typeface="Consolas"/>
                <a:cs typeface="Consolas"/>
              </a:rPr>
              <a:t>//Services</a:t>
            </a:r>
          </a:p>
          <a:p>
            <a:r>
              <a:rPr lang="en-GB" sz="900" dirty="0">
                <a:latin typeface="Consolas"/>
                <a:cs typeface="Consolas"/>
              </a:rPr>
              <a:t>service </a:t>
            </a:r>
            <a:r>
              <a:rPr lang="en-GB" sz="900" dirty="0" err="1">
                <a:latin typeface="Consolas"/>
                <a:cs typeface="Consolas"/>
              </a:rPr>
              <a:t>publishMusic</a:t>
            </a:r>
            <a:r>
              <a:rPr lang="en-GB" sz="900" dirty="0">
                <a:latin typeface="Consolas"/>
                <a:cs typeface="Consolas"/>
              </a:rPr>
              <a:t> = </a:t>
            </a:r>
            <a:r>
              <a:rPr lang="en-GB" sz="900" dirty="0" err="1">
                <a:latin typeface="Consolas"/>
                <a:cs typeface="Consolas"/>
              </a:rPr>
              <a:t>updateMusicTwitter</a:t>
            </a:r>
            <a:r>
              <a:rPr lang="en-GB" sz="900" dirty="0">
                <a:latin typeface="Consolas"/>
                <a:cs typeface="Consolas"/>
              </a:rPr>
              <a:t>  ||  </a:t>
            </a:r>
            <a:r>
              <a:rPr lang="en-GB" sz="900" dirty="0" err="1" smtClean="0">
                <a:latin typeface="Consolas"/>
                <a:cs typeface="Consolas"/>
              </a:rPr>
              <a:t>updateMusicFacebook</a:t>
            </a:r>
            <a:endParaRPr lang="en-GB" sz="900" dirty="0" smtClean="0">
              <a:latin typeface="Consolas"/>
              <a:cs typeface="Consolas"/>
            </a:endParaRPr>
          </a:p>
          <a:p>
            <a:endParaRPr lang="en-GB" sz="900" dirty="0" smtClean="0">
              <a:latin typeface="Consolas"/>
              <a:cs typeface="Consolas"/>
            </a:endParaRPr>
          </a:p>
          <a:p>
            <a:r>
              <a:rPr lang="en-GB" sz="900" dirty="0" smtClean="0">
                <a:latin typeface="Consolas"/>
                <a:cs typeface="Consolas"/>
              </a:rPr>
              <a:t>//Path</a:t>
            </a:r>
          </a:p>
          <a:p>
            <a:r>
              <a:rPr lang="en-GB" sz="900" dirty="0" smtClean="0">
                <a:latin typeface="Consolas"/>
                <a:cs typeface="Consolas"/>
              </a:rPr>
              <a:t>  </a:t>
            </a:r>
            <a:r>
              <a:rPr lang="en-GB" sz="900" dirty="0" err="1">
                <a:latin typeface="Consolas"/>
                <a:cs typeface="Consolas"/>
              </a:rPr>
              <a:t>getSong</a:t>
            </a:r>
            <a:r>
              <a:rPr lang="en-GB" sz="900" dirty="0">
                <a:latin typeface="Consolas"/>
                <a:cs typeface="Consolas"/>
              </a:rPr>
              <a:t> . </a:t>
            </a:r>
            <a:r>
              <a:rPr lang="en-GB" sz="900" b="1" dirty="0" err="1">
                <a:latin typeface="Consolas"/>
                <a:cs typeface="Consolas"/>
              </a:rPr>
              <a:t>publishMusic</a:t>
            </a:r>
            <a:endParaRPr lang="en-GB" sz="900" b="1" dirty="0">
              <a:latin typeface="Consolas"/>
              <a:cs typeface="Consola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566054" y="1654858"/>
            <a:ext cx="270536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GB" sz="1050" i="1" dirty="0" smtClean="0">
                <a:latin typeface="Times New Roman"/>
                <a:cs typeface="Times New Roman"/>
              </a:rPr>
              <a:t>Service composition writing in parallel on the </a:t>
            </a:r>
          </a:p>
          <a:p>
            <a:pPr algn="just"/>
            <a:r>
              <a:rPr lang="en-GB" sz="1050" i="1" dirty="0" err="1" smtClean="0">
                <a:latin typeface="Times New Roman"/>
                <a:cs typeface="Times New Roman"/>
              </a:rPr>
              <a:t>Facebeook</a:t>
            </a:r>
            <a:r>
              <a:rPr lang="en-GB" sz="1050" i="1" dirty="0" smtClean="0">
                <a:latin typeface="Times New Roman"/>
                <a:cs typeface="Times New Roman"/>
              </a:rPr>
              <a:t> and Twitter book walls of a user </a:t>
            </a:r>
            <a:endParaRPr lang="en-GB" sz="1050" i="1" dirty="0">
              <a:latin typeface="Times New Roman"/>
              <a:cs typeface="Times New Roman"/>
            </a:endParaRPr>
          </a:p>
          <a:p>
            <a:pPr algn="just"/>
            <a:r>
              <a:rPr lang="en-GB" sz="1050" i="1" dirty="0" smtClean="0">
                <a:latin typeface="Times New Roman"/>
                <a:cs typeface="Times New Roman"/>
              </a:rPr>
              <a:t>(private application in the E3value model)</a:t>
            </a:r>
            <a:endParaRPr lang="en-GB" sz="1050" i="1" dirty="0">
              <a:latin typeface="Times New Roman"/>
              <a:cs typeface="Times New Roman"/>
            </a:endParaRPr>
          </a:p>
        </p:txBody>
      </p:sp>
      <p:cxnSp>
        <p:nvCxnSpPr>
          <p:cNvPr id="20" name="Connecteur droit avec flèche 19"/>
          <p:cNvCxnSpPr>
            <a:stCxn id="9" idx="0"/>
          </p:cNvCxnSpPr>
          <p:nvPr/>
        </p:nvCxnSpPr>
        <p:spPr>
          <a:xfrm flipH="1" flipV="1">
            <a:off x="4360333" y="2144460"/>
            <a:ext cx="2383768" cy="161726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76264" y="3224135"/>
            <a:ext cx="45719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Connecteur en angle 24"/>
          <p:cNvCxnSpPr>
            <a:endCxn id="105" idx="2"/>
          </p:cNvCxnSpPr>
          <p:nvPr/>
        </p:nvCxnSpPr>
        <p:spPr>
          <a:xfrm rot="10800000">
            <a:off x="1115060" y="2658224"/>
            <a:ext cx="2965366" cy="197278"/>
          </a:xfrm>
          <a:prstGeom prst="bentConnector2">
            <a:avLst/>
          </a:prstGeom>
          <a:ln w="12700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9036" y="3829672"/>
            <a:ext cx="4031300" cy="10618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900" dirty="0" err="1">
                <a:latin typeface="Consolas"/>
                <a:cs typeface="Consolas"/>
              </a:rPr>
              <a:t>defContract</a:t>
            </a:r>
            <a:r>
              <a:rPr lang="en-GB" sz="900" dirty="0">
                <a:latin typeface="Consolas"/>
                <a:cs typeface="Consolas"/>
              </a:rPr>
              <a:t> </a:t>
            </a:r>
            <a:r>
              <a:rPr lang="en-GB" sz="900" dirty="0" err="1">
                <a:latin typeface="Consolas"/>
                <a:cs typeface="Consolas"/>
              </a:rPr>
              <a:t>HTTPAuthPolicyContract</a:t>
            </a:r>
            <a:r>
              <a:rPr lang="en-GB" sz="900" dirty="0">
                <a:latin typeface="Consolas"/>
                <a:cs typeface="Consolas"/>
              </a:rPr>
              <a:t>{</a:t>
            </a:r>
          </a:p>
          <a:p>
            <a:r>
              <a:rPr lang="en-GB" sz="900" dirty="0">
                <a:latin typeface="Consolas"/>
                <a:cs typeface="Consolas"/>
              </a:rPr>
              <a:t>	</a:t>
            </a:r>
            <a:r>
              <a:rPr lang="en-GB" sz="900" dirty="0" err="1">
                <a:latin typeface="Consolas"/>
                <a:cs typeface="Consolas"/>
              </a:rPr>
              <a:t>isAppliedTo</a:t>
            </a:r>
            <a:r>
              <a:rPr lang="en-GB" sz="900" dirty="0">
                <a:latin typeface="Consolas"/>
                <a:cs typeface="Consolas"/>
              </a:rPr>
              <a:t>: </a:t>
            </a:r>
            <a:r>
              <a:rPr lang="en-GB" sz="900" dirty="0" err="1">
                <a:latin typeface="Consolas"/>
                <a:cs typeface="Consolas"/>
              </a:rPr>
              <a:t>updateMusicFacebook</a:t>
            </a:r>
            <a:r>
              <a:rPr lang="en-GB" sz="900" dirty="0">
                <a:latin typeface="Consolas"/>
                <a:cs typeface="Consolas"/>
              </a:rPr>
              <a:t>;</a:t>
            </a:r>
          </a:p>
          <a:p>
            <a:r>
              <a:rPr lang="en-GB" sz="900" dirty="0">
                <a:latin typeface="Consolas"/>
                <a:cs typeface="Consolas"/>
              </a:rPr>
              <a:t>	requires: </a:t>
            </a:r>
            <a:r>
              <a:rPr lang="en-GB" sz="900" dirty="0" err="1">
                <a:latin typeface="Consolas"/>
                <a:cs typeface="Consolas"/>
              </a:rPr>
              <a:t>event.activityName</a:t>
            </a:r>
            <a:r>
              <a:rPr lang="en-GB" sz="900" dirty="0">
                <a:latin typeface="Consolas"/>
                <a:cs typeface="Consolas"/>
              </a:rPr>
              <a:t> == </a:t>
            </a:r>
            <a:r>
              <a:rPr lang="en-GB" sz="900" dirty="0" err="1">
                <a:latin typeface="Consolas"/>
                <a:cs typeface="Consolas"/>
              </a:rPr>
              <a:t>scope.name</a:t>
            </a:r>
            <a:endParaRPr lang="en-GB" sz="900" dirty="0">
              <a:latin typeface="Consolas"/>
              <a:cs typeface="Consolas"/>
            </a:endParaRPr>
          </a:p>
          <a:p>
            <a:r>
              <a:rPr lang="en-GB" sz="900" dirty="0">
                <a:latin typeface="Consolas"/>
                <a:cs typeface="Consolas"/>
              </a:rPr>
              <a:t>	</a:t>
            </a:r>
            <a:r>
              <a:rPr lang="en-GB" sz="900" dirty="0" smtClean="0">
                <a:latin typeface="Consolas"/>
                <a:cs typeface="Consolas"/>
              </a:rPr>
              <a:t>(</a:t>
            </a:r>
            <a:r>
              <a:rPr lang="en-GB" sz="900" dirty="0" err="1">
                <a:latin typeface="Consolas"/>
                <a:cs typeface="Consolas"/>
              </a:rPr>
              <a:t>OnFailureDo</a:t>
            </a:r>
            <a:r>
              <a:rPr lang="en-GB" sz="900" dirty="0">
                <a:latin typeface="Consolas"/>
                <a:cs typeface="Consolas"/>
              </a:rPr>
              <a:t>: </a:t>
            </a:r>
            <a:r>
              <a:rPr lang="en-GB" sz="900" dirty="0" err="1">
                <a:latin typeface="Consolas"/>
                <a:cs typeface="Consolas"/>
              </a:rPr>
              <a:t>scope.httpRequest.Credentials</a:t>
            </a:r>
            <a:r>
              <a:rPr lang="en-GB" sz="900" dirty="0">
                <a:latin typeface="Consolas"/>
                <a:cs typeface="Consolas"/>
              </a:rPr>
              <a:t> = </a:t>
            </a:r>
          </a:p>
          <a:p>
            <a:r>
              <a:rPr lang="en-GB" sz="900" dirty="0">
                <a:latin typeface="Consolas"/>
                <a:cs typeface="Consolas"/>
              </a:rPr>
              <a:t>			</a:t>
            </a:r>
            <a:r>
              <a:rPr lang="en-GB" sz="900" dirty="0" smtClean="0">
                <a:latin typeface="Consolas"/>
                <a:cs typeface="Consolas"/>
              </a:rPr>
              <a:t> new </a:t>
            </a:r>
            <a:r>
              <a:rPr lang="en-GB" sz="900" dirty="0" err="1">
                <a:latin typeface="Consolas"/>
                <a:cs typeface="Consolas"/>
              </a:rPr>
              <a:t>NetworkCredential</a:t>
            </a:r>
            <a:r>
              <a:rPr lang="en-GB" sz="900" dirty="0">
                <a:latin typeface="Consolas"/>
                <a:cs typeface="Consolas"/>
              </a:rPr>
              <a:t>(username, password);</a:t>
            </a:r>
          </a:p>
          <a:p>
            <a:r>
              <a:rPr lang="en-GB" sz="900" dirty="0">
                <a:latin typeface="Consolas"/>
                <a:cs typeface="Consolas"/>
              </a:rPr>
              <a:t>		);</a:t>
            </a:r>
          </a:p>
          <a:p>
            <a:r>
              <a:rPr lang="en-GB" sz="900" dirty="0">
                <a:latin typeface="Consolas"/>
                <a:cs typeface="Consolas"/>
              </a:rPr>
              <a:t>}	</a:t>
            </a:r>
            <a:r>
              <a:rPr lang="en-GB" sz="900" dirty="0" smtClean="0">
                <a:latin typeface="Consolas"/>
                <a:cs typeface="Consolas"/>
              </a:rPr>
              <a:t>	</a:t>
            </a:r>
            <a:endParaRPr lang="en-GB" sz="900" dirty="0">
              <a:latin typeface="Consolas"/>
              <a:cs typeface="Consola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9036" y="5147768"/>
            <a:ext cx="4481920" cy="1200329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r>
              <a:rPr lang="en-GB" sz="900" dirty="0" err="1">
                <a:latin typeface="Consolas"/>
                <a:cs typeface="Consolas"/>
              </a:rPr>
              <a:t>defContract</a:t>
            </a:r>
            <a:r>
              <a:rPr lang="en-GB" sz="900" dirty="0">
                <a:latin typeface="Consolas"/>
                <a:cs typeface="Consolas"/>
              </a:rPr>
              <a:t> </a:t>
            </a:r>
            <a:r>
              <a:rPr lang="en-GB" sz="900" dirty="0" err="1">
                <a:latin typeface="Consolas"/>
                <a:cs typeface="Consolas"/>
              </a:rPr>
              <a:t>OAuthPolicyContract</a:t>
            </a:r>
            <a:r>
              <a:rPr lang="en-GB" sz="900" dirty="0">
                <a:latin typeface="Consolas"/>
                <a:cs typeface="Consolas"/>
              </a:rPr>
              <a:t>{</a:t>
            </a:r>
          </a:p>
          <a:p>
            <a:r>
              <a:rPr lang="en-GB" sz="900" dirty="0">
                <a:latin typeface="Consolas"/>
                <a:cs typeface="Consolas"/>
              </a:rPr>
              <a:t>	</a:t>
            </a:r>
            <a:r>
              <a:rPr lang="en-GB" sz="900" dirty="0" err="1">
                <a:latin typeface="Consolas"/>
                <a:cs typeface="Consolas"/>
              </a:rPr>
              <a:t>isAppliedTo</a:t>
            </a:r>
            <a:r>
              <a:rPr lang="en-GB" sz="900" dirty="0">
                <a:latin typeface="Consolas"/>
                <a:cs typeface="Consolas"/>
              </a:rPr>
              <a:t>: </a:t>
            </a:r>
            <a:r>
              <a:rPr lang="en-GB" sz="900" dirty="0" err="1">
                <a:latin typeface="Consolas"/>
                <a:cs typeface="Consolas"/>
              </a:rPr>
              <a:t>updateMusicTwitter</a:t>
            </a:r>
            <a:r>
              <a:rPr lang="en-GB" sz="900" dirty="0">
                <a:latin typeface="Consolas"/>
                <a:cs typeface="Consolas"/>
              </a:rPr>
              <a:t>;</a:t>
            </a:r>
          </a:p>
          <a:p>
            <a:r>
              <a:rPr lang="en-GB" sz="900" dirty="0">
                <a:latin typeface="Consolas"/>
                <a:cs typeface="Consolas"/>
              </a:rPr>
              <a:t>	requires: </a:t>
            </a:r>
            <a:r>
              <a:rPr lang="en-GB" sz="900" dirty="0" err="1">
                <a:latin typeface="Consolas"/>
                <a:cs typeface="Consolas"/>
              </a:rPr>
              <a:t>event.activityName</a:t>
            </a:r>
            <a:r>
              <a:rPr lang="en-GB" sz="900" dirty="0">
                <a:latin typeface="Consolas"/>
                <a:cs typeface="Consolas"/>
              </a:rPr>
              <a:t> == </a:t>
            </a:r>
            <a:r>
              <a:rPr lang="en-GB" sz="900" dirty="0" err="1">
                <a:latin typeface="Consolas"/>
                <a:cs typeface="Consolas"/>
              </a:rPr>
              <a:t>scope.name</a:t>
            </a:r>
            <a:r>
              <a:rPr lang="en-GB" sz="900" dirty="0">
                <a:latin typeface="Consolas"/>
                <a:cs typeface="Consolas"/>
              </a:rPr>
              <a:t> AND token == null</a:t>
            </a:r>
          </a:p>
          <a:p>
            <a:r>
              <a:rPr lang="en-GB" sz="900" dirty="0">
                <a:latin typeface="Consolas"/>
                <a:cs typeface="Consolas"/>
              </a:rPr>
              <a:t>		(</a:t>
            </a:r>
            <a:r>
              <a:rPr lang="en-GB" sz="900" dirty="0" err="1">
                <a:latin typeface="Consolas"/>
                <a:cs typeface="Consolas"/>
              </a:rPr>
              <a:t>OnFailureDo</a:t>
            </a:r>
            <a:r>
              <a:rPr lang="en-GB" sz="900" dirty="0">
                <a:latin typeface="Consolas"/>
                <a:cs typeface="Consolas"/>
              </a:rPr>
              <a:t>: token = </a:t>
            </a:r>
            <a:r>
              <a:rPr lang="en-GB" sz="900" dirty="0" err="1">
                <a:latin typeface="Consolas"/>
                <a:cs typeface="Consolas"/>
              </a:rPr>
              <a:t>getToken</a:t>
            </a:r>
            <a:r>
              <a:rPr lang="en-GB" sz="900" dirty="0">
                <a:latin typeface="Consolas"/>
                <a:cs typeface="Consolas"/>
              </a:rPr>
              <a:t>());</a:t>
            </a:r>
          </a:p>
          <a:p>
            <a:r>
              <a:rPr lang="en-GB" sz="900" dirty="0">
                <a:latin typeface="Consolas"/>
                <a:cs typeface="Consolas"/>
              </a:rPr>
              <a:t>	requires: </a:t>
            </a:r>
            <a:r>
              <a:rPr lang="en-GB" sz="900" dirty="0" err="1">
                <a:latin typeface="Consolas"/>
                <a:cs typeface="Consolas"/>
              </a:rPr>
              <a:t>event.activityName</a:t>
            </a:r>
            <a:r>
              <a:rPr lang="en-GB" sz="900" dirty="0">
                <a:latin typeface="Consolas"/>
                <a:cs typeface="Consolas"/>
              </a:rPr>
              <a:t> == </a:t>
            </a:r>
            <a:r>
              <a:rPr lang="en-GB" sz="900" dirty="0" err="1">
                <a:latin typeface="Consolas"/>
                <a:cs typeface="Consolas"/>
              </a:rPr>
              <a:t>scope.name</a:t>
            </a:r>
            <a:r>
              <a:rPr lang="en-GB" sz="900" dirty="0">
                <a:latin typeface="Consolas"/>
                <a:cs typeface="Consolas"/>
              </a:rPr>
              <a:t> AND token != null AND </a:t>
            </a:r>
            <a:r>
              <a:rPr lang="en-GB" sz="900" dirty="0" err="1">
                <a:latin typeface="Consolas"/>
                <a:cs typeface="Consolas"/>
              </a:rPr>
              <a:t>token.isExpired</a:t>
            </a:r>
            <a:r>
              <a:rPr lang="en-GB" sz="900" dirty="0">
                <a:latin typeface="Consolas"/>
                <a:cs typeface="Consolas"/>
              </a:rPr>
              <a:t>() == true</a:t>
            </a:r>
          </a:p>
          <a:p>
            <a:r>
              <a:rPr lang="en-GB" sz="900" dirty="0">
                <a:latin typeface="Consolas"/>
                <a:cs typeface="Consolas"/>
              </a:rPr>
              <a:t>		(</a:t>
            </a:r>
            <a:r>
              <a:rPr lang="en-GB" sz="900" dirty="0" err="1">
                <a:latin typeface="Consolas"/>
                <a:cs typeface="Consolas"/>
              </a:rPr>
              <a:t>OnFailureDo</a:t>
            </a:r>
            <a:r>
              <a:rPr lang="en-GB" sz="900" dirty="0">
                <a:latin typeface="Consolas"/>
                <a:cs typeface="Consolas"/>
              </a:rPr>
              <a:t>: token = </a:t>
            </a:r>
            <a:r>
              <a:rPr lang="en-GB" sz="900" dirty="0" err="1">
                <a:latin typeface="Consolas"/>
                <a:cs typeface="Consolas"/>
              </a:rPr>
              <a:t>renewToken</a:t>
            </a:r>
            <a:r>
              <a:rPr lang="en-GB" sz="900" dirty="0">
                <a:latin typeface="Consolas"/>
                <a:cs typeface="Consolas"/>
              </a:rPr>
              <a:t>());</a:t>
            </a:r>
          </a:p>
          <a:p>
            <a:r>
              <a:rPr lang="en-GB" sz="900" dirty="0">
                <a:latin typeface="Consolas"/>
                <a:cs typeface="Consolas"/>
              </a:rPr>
              <a:t>}	</a:t>
            </a:r>
            <a:r>
              <a:rPr lang="en-GB" sz="900" dirty="0" smtClean="0">
                <a:latin typeface="Consolas"/>
                <a:cs typeface="Consolas"/>
              </a:rPr>
              <a:t>	</a:t>
            </a:r>
            <a:endParaRPr lang="en-GB" sz="900" dirty="0">
              <a:latin typeface="Consolas"/>
              <a:cs typeface="Consolas"/>
            </a:endParaRPr>
          </a:p>
        </p:txBody>
      </p:sp>
      <p:cxnSp>
        <p:nvCxnSpPr>
          <p:cNvPr id="43" name="Connecteur en angle 42"/>
          <p:cNvCxnSpPr>
            <a:stCxn id="28" idx="2"/>
            <a:endCxn id="39" idx="2"/>
          </p:cNvCxnSpPr>
          <p:nvPr/>
        </p:nvCxnSpPr>
        <p:spPr>
          <a:xfrm rot="5400000" flipH="1" flipV="1">
            <a:off x="3635224" y="2690419"/>
            <a:ext cx="610544" cy="3791620"/>
          </a:xfrm>
          <a:prstGeom prst="bentConnector3">
            <a:avLst>
              <a:gd name="adj1" fmla="val -37442"/>
            </a:avLst>
          </a:prstGeom>
          <a:ln w="12700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en angle 51"/>
          <p:cNvCxnSpPr>
            <a:stCxn id="35" idx="3"/>
            <a:endCxn id="51" idx="2"/>
          </p:cNvCxnSpPr>
          <p:nvPr/>
        </p:nvCxnSpPr>
        <p:spPr>
          <a:xfrm flipV="1">
            <a:off x="4510956" y="4825512"/>
            <a:ext cx="3301023" cy="922421"/>
          </a:xfrm>
          <a:prstGeom prst="bentConnector2">
            <a:avLst/>
          </a:prstGeom>
          <a:ln w="12700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990810" y="2306186"/>
            <a:ext cx="1506582" cy="2469322"/>
          </a:xfrm>
          <a:prstGeom prst="rect">
            <a:avLst/>
          </a:prstGeom>
          <a:noFill/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Rectangle 104"/>
          <p:cNvSpPr/>
          <p:nvPr/>
        </p:nvSpPr>
        <p:spPr>
          <a:xfrm>
            <a:off x="1092200" y="2612505"/>
            <a:ext cx="45719" cy="4571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4" name="Grouper 43"/>
          <p:cNvGrpSpPr/>
          <p:nvPr/>
        </p:nvGrpSpPr>
        <p:grpSpPr>
          <a:xfrm>
            <a:off x="5486400" y="3808285"/>
            <a:ext cx="699811" cy="472672"/>
            <a:chOff x="240711" y="4932153"/>
            <a:chExt cx="4031300" cy="133118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0" name="Rectangle 29"/>
            <p:cNvSpPr/>
            <p:nvPr/>
          </p:nvSpPr>
          <p:spPr>
            <a:xfrm>
              <a:off x="240711" y="4932153"/>
              <a:ext cx="4031300" cy="395891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>
                  <a:solidFill>
                    <a:schemeClr val="tx1"/>
                  </a:solidFill>
                  <a:latin typeface="Consolas"/>
                  <a:cs typeface="Consolas"/>
                </a:rPr>
                <a:t>Policy</a:t>
              </a:r>
              <a:endParaRPr lang="en-GB" sz="8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40711" y="5328045"/>
              <a:ext cx="4031300" cy="935289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</p:grpSp>
      <p:grpSp>
        <p:nvGrpSpPr>
          <p:cNvPr id="49" name="Grouper 48"/>
          <p:cNvGrpSpPr/>
          <p:nvPr/>
        </p:nvGrpSpPr>
        <p:grpSpPr>
          <a:xfrm>
            <a:off x="7462073" y="4352840"/>
            <a:ext cx="699811" cy="472672"/>
            <a:chOff x="240711" y="4932153"/>
            <a:chExt cx="4031300" cy="133118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0" name="Rectangle 49"/>
            <p:cNvSpPr/>
            <p:nvPr/>
          </p:nvSpPr>
          <p:spPr>
            <a:xfrm>
              <a:off x="240711" y="4932153"/>
              <a:ext cx="4031300" cy="395891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>
                  <a:solidFill>
                    <a:schemeClr val="tx1"/>
                  </a:solidFill>
                  <a:latin typeface="Consolas"/>
                  <a:cs typeface="Consolas"/>
                </a:rPr>
                <a:t>Policy</a:t>
              </a:r>
              <a:endParaRPr lang="en-GB" sz="8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40711" y="5328045"/>
              <a:ext cx="4031300" cy="935289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0326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r 4"/>
          <p:cNvGrpSpPr/>
          <p:nvPr/>
        </p:nvGrpSpPr>
        <p:grpSpPr>
          <a:xfrm>
            <a:off x="52314" y="484792"/>
            <a:ext cx="7678450" cy="6344777"/>
            <a:chOff x="52314" y="484792"/>
            <a:chExt cx="7678450" cy="6344777"/>
          </a:xfrm>
        </p:grpSpPr>
        <p:sp>
          <p:nvSpPr>
            <p:cNvPr id="2" name="Rectangle 1"/>
            <p:cNvSpPr/>
            <p:nvPr/>
          </p:nvSpPr>
          <p:spPr>
            <a:xfrm>
              <a:off x="52314" y="484792"/>
              <a:ext cx="7678450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 dirty="0" smtClean="0">
                  <a:latin typeface="Consolas"/>
                  <a:cs typeface="Consolas"/>
                </a:rPr>
                <a:t>//Namespaces</a:t>
              </a:r>
            </a:p>
            <a:p>
              <a:r>
                <a:rPr lang="en-GB" sz="1200" dirty="0" smtClean="0">
                  <a:latin typeface="Consolas"/>
                  <a:cs typeface="Consolas"/>
                </a:rPr>
                <a:t>namespace </a:t>
              </a:r>
              <a:r>
                <a:rPr lang="en-GB" sz="1200" dirty="0" err="1" smtClean="0">
                  <a:latin typeface="Consolas"/>
                  <a:cs typeface="Consolas"/>
                </a:rPr>
                <a:t>spotify</a:t>
              </a:r>
              <a:r>
                <a:rPr lang="en-GB" sz="1200" dirty="0" smtClean="0">
                  <a:latin typeface="Consolas"/>
                  <a:cs typeface="Consolas"/>
                </a:rPr>
                <a:t> = </a:t>
              </a:r>
              <a:r>
                <a:rPr lang="en-GB" sz="1200" dirty="0" err="1" smtClean="0">
                  <a:latin typeface="Consolas"/>
                  <a:cs typeface="Consolas"/>
                </a:rPr>
                <a:t>www.spotify.com</a:t>
              </a:r>
              <a:r>
                <a:rPr lang="en-GB" sz="1200" dirty="0" smtClean="0">
                  <a:latin typeface="Consolas"/>
                  <a:cs typeface="Consolas"/>
                </a:rPr>
                <a:t>/</a:t>
              </a:r>
              <a:r>
                <a:rPr lang="en-GB" sz="1200" dirty="0" err="1" smtClean="0">
                  <a:latin typeface="Consolas"/>
                  <a:cs typeface="Consolas"/>
                </a:rPr>
                <a:t>music.wsdl</a:t>
              </a:r>
              <a:endParaRPr lang="en-GB" sz="1200" dirty="0" smtClean="0">
                <a:latin typeface="Consolas"/>
                <a:cs typeface="Consolas"/>
              </a:endParaRPr>
            </a:p>
            <a:p>
              <a:r>
                <a:rPr lang="en-GB" sz="1200" dirty="0" smtClean="0">
                  <a:latin typeface="Consolas"/>
                  <a:cs typeface="Consolas"/>
                </a:rPr>
                <a:t>namespace </a:t>
              </a:r>
              <a:r>
                <a:rPr lang="en-GB" sz="1200" dirty="0" err="1" smtClean="0">
                  <a:latin typeface="Consolas"/>
                  <a:cs typeface="Consolas"/>
                </a:rPr>
                <a:t>facebook</a:t>
              </a:r>
              <a:r>
                <a:rPr lang="en-GB" sz="1200" dirty="0" smtClean="0">
                  <a:latin typeface="Consolas"/>
                  <a:cs typeface="Consolas"/>
                </a:rPr>
                <a:t> = </a:t>
              </a:r>
              <a:r>
                <a:rPr lang="en-GB" sz="1200" dirty="0" err="1" smtClean="0">
                  <a:latin typeface="Consolas"/>
                  <a:cs typeface="Consolas"/>
                </a:rPr>
                <a:t>www.facebook.com</a:t>
              </a:r>
              <a:r>
                <a:rPr lang="en-GB" sz="1200" dirty="0" smtClean="0">
                  <a:latin typeface="Consolas"/>
                  <a:cs typeface="Consolas"/>
                </a:rPr>
                <a:t>/</a:t>
              </a:r>
              <a:r>
                <a:rPr lang="en-GB" sz="1200" dirty="0" err="1" smtClean="0">
                  <a:latin typeface="Consolas"/>
                  <a:cs typeface="Consolas"/>
                </a:rPr>
                <a:t>service.wsdl</a:t>
              </a:r>
              <a:endParaRPr lang="en-GB" sz="1200" dirty="0" smtClean="0">
                <a:latin typeface="Consolas"/>
                <a:cs typeface="Consolas"/>
              </a:endParaRPr>
            </a:p>
            <a:p>
              <a:r>
                <a:rPr lang="en-GB" sz="1200" dirty="0" smtClean="0">
                  <a:latin typeface="Consolas"/>
                  <a:cs typeface="Consolas"/>
                </a:rPr>
                <a:t>namespace twitter = </a:t>
              </a:r>
              <a:r>
                <a:rPr lang="en-GB" sz="1200" dirty="0" err="1" smtClean="0">
                  <a:latin typeface="Consolas"/>
                  <a:cs typeface="Consolas"/>
                </a:rPr>
                <a:t>www.twitter.com</a:t>
              </a:r>
              <a:r>
                <a:rPr lang="en-GB" sz="1200" dirty="0" smtClean="0">
                  <a:latin typeface="Consolas"/>
                  <a:cs typeface="Consolas"/>
                </a:rPr>
                <a:t>/</a:t>
              </a:r>
              <a:r>
                <a:rPr lang="en-GB" sz="1200" dirty="0" err="1" smtClean="0">
                  <a:latin typeface="Consolas"/>
                  <a:cs typeface="Consolas"/>
                </a:rPr>
                <a:t>service.wsdl</a:t>
              </a:r>
              <a:endParaRPr lang="en-GB" sz="1200" dirty="0" smtClean="0">
                <a:latin typeface="Consolas"/>
                <a:cs typeface="Consolas"/>
              </a:endParaRPr>
            </a:p>
            <a:p>
              <a:endParaRPr lang="en-GB" sz="1200" dirty="0" smtClean="0">
                <a:latin typeface="Consolas"/>
                <a:cs typeface="Consolas"/>
              </a:endParaRPr>
            </a:p>
            <a:p>
              <a:r>
                <a:rPr lang="en-GB" sz="1200" dirty="0" smtClean="0">
                  <a:latin typeface="Consolas"/>
                  <a:cs typeface="Consolas"/>
                </a:rPr>
                <a:t>//Operations</a:t>
              </a:r>
            </a:p>
            <a:p>
              <a:r>
                <a:rPr lang="en-GB" sz="1200" dirty="0">
                  <a:latin typeface="Consolas"/>
                  <a:cs typeface="Consolas"/>
                </a:rPr>
                <a:t>alias </a:t>
              </a:r>
              <a:r>
                <a:rPr lang="en-GB" sz="1200" dirty="0" err="1">
                  <a:latin typeface="Consolas"/>
                  <a:cs typeface="Consolas"/>
                </a:rPr>
                <a:t>getSong</a:t>
              </a:r>
              <a:r>
                <a:rPr lang="en-GB" sz="1200" dirty="0">
                  <a:latin typeface="Consolas"/>
                  <a:cs typeface="Consolas"/>
                </a:rPr>
                <a:t> = </a:t>
              </a:r>
              <a:r>
                <a:rPr lang="en-GB" sz="1200" dirty="0" err="1">
                  <a:latin typeface="Consolas"/>
                  <a:cs typeface="Consolas"/>
                </a:rPr>
                <a:t>portType</a:t>
              </a:r>
              <a:r>
                <a:rPr lang="en-GB" sz="1200" dirty="0">
                  <a:latin typeface="Consolas"/>
                  <a:cs typeface="Consolas"/>
                </a:rPr>
                <a:t>/</a:t>
              </a:r>
              <a:r>
                <a:rPr lang="en-GB" sz="1200" dirty="0" err="1">
                  <a:latin typeface="Consolas"/>
                  <a:cs typeface="Consolas"/>
                </a:rPr>
                <a:t>listenMusic</a:t>
              </a:r>
              <a:r>
                <a:rPr lang="en-GB" sz="1200" dirty="0">
                  <a:latin typeface="Consolas"/>
                  <a:cs typeface="Consolas"/>
                </a:rPr>
                <a:t> in </a:t>
              </a:r>
              <a:r>
                <a:rPr lang="en-GB" sz="1200" dirty="0" err="1">
                  <a:latin typeface="Consolas"/>
                  <a:cs typeface="Consolas"/>
                </a:rPr>
                <a:t>spotify</a:t>
              </a:r>
              <a:r>
                <a:rPr lang="en-GB" sz="1200" dirty="0">
                  <a:latin typeface="Consolas"/>
                  <a:cs typeface="Consolas"/>
                </a:rPr>
                <a:t> </a:t>
              </a:r>
            </a:p>
            <a:p>
              <a:r>
                <a:rPr lang="en-GB" sz="1200" dirty="0">
                  <a:latin typeface="Consolas"/>
                  <a:cs typeface="Consolas"/>
                </a:rPr>
                <a:t>alias </a:t>
              </a:r>
              <a:r>
                <a:rPr lang="en-GB" sz="1200" dirty="0" err="1">
                  <a:latin typeface="Consolas"/>
                  <a:cs typeface="Consolas"/>
                </a:rPr>
                <a:t>updateMusicTwitter</a:t>
              </a:r>
              <a:r>
                <a:rPr lang="en-GB" sz="1200" dirty="0">
                  <a:latin typeface="Consolas"/>
                  <a:cs typeface="Consolas"/>
                </a:rPr>
                <a:t> = </a:t>
              </a:r>
              <a:r>
                <a:rPr lang="en-GB" sz="1200" dirty="0" err="1">
                  <a:latin typeface="Consolas"/>
                  <a:cs typeface="Consolas"/>
                </a:rPr>
                <a:t>portType</a:t>
              </a:r>
              <a:r>
                <a:rPr lang="en-GB" sz="1200" dirty="0">
                  <a:latin typeface="Consolas"/>
                  <a:cs typeface="Consolas"/>
                </a:rPr>
                <a:t>/</a:t>
              </a:r>
              <a:r>
                <a:rPr lang="en-GB" sz="1200" dirty="0" err="1">
                  <a:latin typeface="Consolas"/>
                  <a:cs typeface="Consolas"/>
                </a:rPr>
                <a:t>updateMusic</a:t>
              </a:r>
              <a:r>
                <a:rPr lang="en-GB" sz="1200" dirty="0">
                  <a:latin typeface="Consolas"/>
                  <a:cs typeface="Consolas"/>
                </a:rPr>
                <a:t> in twitter </a:t>
              </a:r>
            </a:p>
            <a:p>
              <a:r>
                <a:rPr lang="en-GB" sz="1200" dirty="0">
                  <a:latin typeface="Consolas"/>
                  <a:cs typeface="Consolas"/>
                </a:rPr>
                <a:t>alias </a:t>
              </a:r>
              <a:r>
                <a:rPr lang="en-GB" sz="1200" dirty="0" err="1">
                  <a:latin typeface="Consolas"/>
                  <a:cs typeface="Consolas"/>
                </a:rPr>
                <a:t>updateMusicFacebook</a:t>
              </a:r>
              <a:r>
                <a:rPr lang="en-GB" sz="1200" dirty="0">
                  <a:latin typeface="Consolas"/>
                  <a:cs typeface="Consolas"/>
                </a:rPr>
                <a:t> = </a:t>
              </a:r>
              <a:r>
                <a:rPr lang="en-GB" sz="1200" dirty="0" err="1">
                  <a:latin typeface="Consolas"/>
                  <a:cs typeface="Consolas"/>
                </a:rPr>
                <a:t>portType</a:t>
              </a:r>
              <a:r>
                <a:rPr lang="en-GB" sz="1200" dirty="0">
                  <a:latin typeface="Consolas"/>
                  <a:cs typeface="Consolas"/>
                </a:rPr>
                <a:t>/</a:t>
              </a:r>
              <a:r>
                <a:rPr lang="en-GB" sz="1200" dirty="0" err="1">
                  <a:latin typeface="Consolas"/>
                  <a:cs typeface="Consolas"/>
                </a:rPr>
                <a:t>updateMusic</a:t>
              </a:r>
              <a:r>
                <a:rPr lang="en-GB" sz="1200" dirty="0">
                  <a:latin typeface="Consolas"/>
                  <a:cs typeface="Consolas"/>
                </a:rPr>
                <a:t> in </a:t>
              </a:r>
              <a:r>
                <a:rPr lang="en-GB" sz="1200" dirty="0" err="1">
                  <a:latin typeface="Consolas"/>
                  <a:cs typeface="Consolas"/>
                </a:rPr>
                <a:t>facebook</a:t>
              </a:r>
              <a:r>
                <a:rPr lang="en-GB" sz="1200" dirty="0">
                  <a:latin typeface="Consolas"/>
                  <a:cs typeface="Consolas"/>
                </a:rPr>
                <a:t> </a:t>
              </a:r>
              <a:endParaRPr lang="en-GB" sz="1200" dirty="0" smtClean="0">
                <a:latin typeface="Consolas"/>
                <a:cs typeface="Consolas"/>
              </a:endParaRPr>
            </a:p>
            <a:p>
              <a:endParaRPr lang="en-GB" sz="1200" dirty="0" smtClean="0">
                <a:latin typeface="Consolas"/>
                <a:cs typeface="Consolas"/>
              </a:endParaRPr>
            </a:p>
            <a:p>
              <a:r>
                <a:rPr lang="en-GB" sz="1200" dirty="0" smtClean="0">
                  <a:latin typeface="Consolas"/>
                  <a:cs typeface="Consolas"/>
                </a:rPr>
                <a:t>//Services</a:t>
              </a:r>
            </a:p>
            <a:p>
              <a:r>
                <a:rPr lang="en-GB" sz="1200" dirty="0">
                  <a:latin typeface="Consolas"/>
                  <a:cs typeface="Consolas"/>
                </a:rPr>
                <a:t>service </a:t>
              </a:r>
              <a:r>
                <a:rPr lang="en-GB" sz="1200" dirty="0" err="1">
                  <a:latin typeface="Consolas"/>
                  <a:cs typeface="Consolas"/>
                </a:rPr>
                <a:t>publishMusic</a:t>
              </a:r>
              <a:r>
                <a:rPr lang="en-GB" sz="1200" dirty="0">
                  <a:latin typeface="Consolas"/>
                  <a:cs typeface="Consolas"/>
                </a:rPr>
                <a:t> = </a:t>
              </a:r>
              <a:r>
                <a:rPr lang="en-GB" sz="1200" dirty="0" err="1">
                  <a:latin typeface="Consolas"/>
                  <a:cs typeface="Consolas"/>
                </a:rPr>
                <a:t>updateMusicTwitter</a:t>
              </a:r>
              <a:r>
                <a:rPr lang="en-GB" sz="1200" dirty="0">
                  <a:latin typeface="Consolas"/>
                  <a:cs typeface="Consolas"/>
                </a:rPr>
                <a:t>  ||  </a:t>
              </a:r>
              <a:r>
                <a:rPr lang="en-GB" sz="1200" dirty="0" err="1" smtClean="0">
                  <a:latin typeface="Consolas"/>
                  <a:cs typeface="Consolas"/>
                </a:rPr>
                <a:t>updateMusicFacebook</a:t>
              </a:r>
              <a:endParaRPr lang="en-GB" sz="1200" dirty="0" smtClean="0">
                <a:latin typeface="Consolas"/>
                <a:cs typeface="Consolas"/>
              </a:endParaRPr>
            </a:p>
            <a:p>
              <a:endParaRPr lang="en-GB" sz="1200" dirty="0" smtClean="0">
                <a:latin typeface="Consolas"/>
                <a:cs typeface="Consolas"/>
              </a:endParaRPr>
            </a:p>
            <a:p>
              <a:r>
                <a:rPr lang="en-GB" sz="1200" dirty="0" smtClean="0">
                  <a:latin typeface="Consolas"/>
                  <a:cs typeface="Consolas"/>
                </a:rPr>
                <a:t>//Path</a:t>
              </a:r>
            </a:p>
            <a:p>
              <a:r>
                <a:rPr lang="en-GB" sz="1200" dirty="0" smtClean="0">
                  <a:latin typeface="Consolas"/>
                  <a:cs typeface="Consolas"/>
                </a:rPr>
                <a:t>  </a:t>
              </a:r>
              <a:r>
                <a:rPr lang="en-GB" sz="1200" dirty="0" err="1">
                  <a:latin typeface="Consolas"/>
                  <a:cs typeface="Consolas"/>
                </a:rPr>
                <a:t>getSong</a:t>
              </a:r>
              <a:r>
                <a:rPr lang="en-GB" sz="1200" dirty="0">
                  <a:latin typeface="Consolas"/>
                  <a:cs typeface="Consolas"/>
                </a:rPr>
                <a:t> . </a:t>
              </a:r>
              <a:r>
                <a:rPr lang="en-GB" sz="1200" b="1" dirty="0" err="1">
                  <a:latin typeface="Consolas"/>
                  <a:cs typeface="Consolas"/>
                </a:rPr>
                <a:t>publishMusic</a:t>
              </a:r>
              <a:endParaRPr lang="en-GB" sz="1200" b="1" dirty="0">
                <a:latin typeface="Consolas"/>
                <a:cs typeface="Consolas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52314" y="3320915"/>
              <a:ext cx="4031300" cy="17543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GB" sz="1200" dirty="0" err="1">
                  <a:latin typeface="Consolas"/>
                  <a:cs typeface="Consolas"/>
                </a:rPr>
                <a:t>defContract</a:t>
              </a:r>
              <a:r>
                <a:rPr lang="en-GB" sz="1200" dirty="0">
                  <a:latin typeface="Consolas"/>
                  <a:cs typeface="Consolas"/>
                </a:rPr>
                <a:t> </a:t>
              </a:r>
              <a:r>
                <a:rPr lang="en-GB" sz="1200" dirty="0" err="1">
                  <a:latin typeface="Consolas"/>
                  <a:cs typeface="Consolas"/>
                </a:rPr>
                <a:t>HTTPAuthPolicyContract</a:t>
              </a:r>
              <a:r>
                <a:rPr lang="en-GB" sz="1200" dirty="0">
                  <a:latin typeface="Consolas"/>
                  <a:cs typeface="Consolas"/>
                </a:rPr>
                <a:t>{</a:t>
              </a:r>
            </a:p>
            <a:p>
              <a:r>
                <a:rPr lang="en-GB" sz="1200" dirty="0">
                  <a:latin typeface="Consolas"/>
                  <a:cs typeface="Consolas"/>
                </a:rPr>
                <a:t>	</a:t>
              </a:r>
              <a:r>
                <a:rPr lang="en-GB" sz="1200" dirty="0" err="1">
                  <a:latin typeface="Consolas"/>
                  <a:cs typeface="Consolas"/>
                </a:rPr>
                <a:t>isAppliedTo</a:t>
              </a:r>
              <a:r>
                <a:rPr lang="en-GB" sz="1200" dirty="0">
                  <a:latin typeface="Consolas"/>
                  <a:cs typeface="Consolas"/>
                </a:rPr>
                <a:t>: </a:t>
              </a:r>
              <a:r>
                <a:rPr lang="en-GB" sz="1200" dirty="0" err="1">
                  <a:latin typeface="Consolas"/>
                  <a:cs typeface="Consolas"/>
                </a:rPr>
                <a:t>updateMusicFacebook</a:t>
              </a:r>
              <a:r>
                <a:rPr lang="en-GB" sz="1200" dirty="0">
                  <a:latin typeface="Consolas"/>
                  <a:cs typeface="Consolas"/>
                </a:rPr>
                <a:t>;</a:t>
              </a:r>
            </a:p>
            <a:p>
              <a:r>
                <a:rPr lang="en-GB" sz="1200" dirty="0">
                  <a:latin typeface="Consolas"/>
                  <a:cs typeface="Consolas"/>
                </a:rPr>
                <a:t>	requires: </a:t>
              </a:r>
              <a:r>
                <a:rPr lang="en-GB" sz="1200" dirty="0" err="1">
                  <a:latin typeface="Consolas"/>
                  <a:cs typeface="Consolas"/>
                </a:rPr>
                <a:t>event.activityName</a:t>
              </a:r>
              <a:r>
                <a:rPr lang="en-GB" sz="1200" dirty="0">
                  <a:latin typeface="Consolas"/>
                  <a:cs typeface="Consolas"/>
                </a:rPr>
                <a:t> == </a:t>
              </a:r>
              <a:r>
                <a:rPr lang="en-GB" sz="1200" dirty="0" err="1">
                  <a:latin typeface="Consolas"/>
                  <a:cs typeface="Consolas"/>
                </a:rPr>
                <a:t>scope.name</a:t>
              </a:r>
              <a:endParaRPr lang="en-GB" sz="1200" dirty="0">
                <a:latin typeface="Consolas"/>
                <a:cs typeface="Consolas"/>
              </a:endParaRPr>
            </a:p>
            <a:p>
              <a:r>
                <a:rPr lang="en-GB" sz="1200" dirty="0">
                  <a:latin typeface="Consolas"/>
                  <a:cs typeface="Consolas"/>
                </a:rPr>
                <a:t>	</a:t>
              </a:r>
              <a:r>
                <a:rPr lang="en-GB" sz="1200" dirty="0" smtClean="0">
                  <a:latin typeface="Consolas"/>
                  <a:cs typeface="Consolas"/>
                </a:rPr>
                <a:t>(</a:t>
              </a:r>
              <a:r>
                <a:rPr lang="en-GB" sz="1200" dirty="0" err="1">
                  <a:latin typeface="Consolas"/>
                  <a:cs typeface="Consolas"/>
                </a:rPr>
                <a:t>OnFailureDo</a:t>
              </a:r>
              <a:r>
                <a:rPr lang="en-GB" sz="1200" dirty="0">
                  <a:latin typeface="Consolas"/>
                  <a:cs typeface="Consolas"/>
                </a:rPr>
                <a:t>: </a:t>
              </a:r>
              <a:r>
                <a:rPr lang="en-GB" sz="1200" dirty="0" err="1">
                  <a:latin typeface="Consolas"/>
                  <a:cs typeface="Consolas"/>
                </a:rPr>
                <a:t>scope.httpRequest.Credentials</a:t>
              </a:r>
              <a:r>
                <a:rPr lang="en-GB" sz="1200" dirty="0">
                  <a:latin typeface="Consolas"/>
                  <a:cs typeface="Consolas"/>
                </a:rPr>
                <a:t> = </a:t>
              </a:r>
            </a:p>
            <a:p>
              <a:r>
                <a:rPr lang="en-GB" sz="1200" dirty="0">
                  <a:latin typeface="Consolas"/>
                  <a:cs typeface="Consolas"/>
                </a:rPr>
                <a:t>			</a:t>
              </a:r>
              <a:r>
                <a:rPr lang="en-GB" sz="1200" dirty="0" smtClean="0">
                  <a:latin typeface="Consolas"/>
                  <a:cs typeface="Consolas"/>
                </a:rPr>
                <a:t> new </a:t>
              </a:r>
              <a:r>
                <a:rPr lang="en-GB" sz="1200" dirty="0" err="1">
                  <a:latin typeface="Consolas"/>
                  <a:cs typeface="Consolas"/>
                </a:rPr>
                <a:t>NetworkCredential</a:t>
              </a:r>
              <a:r>
                <a:rPr lang="en-GB" sz="1200" dirty="0">
                  <a:latin typeface="Consolas"/>
                  <a:cs typeface="Consolas"/>
                </a:rPr>
                <a:t>(username, password);</a:t>
              </a:r>
            </a:p>
            <a:p>
              <a:r>
                <a:rPr lang="en-GB" sz="1200" dirty="0">
                  <a:latin typeface="Consolas"/>
                  <a:cs typeface="Consolas"/>
                </a:rPr>
                <a:t>		);</a:t>
              </a:r>
            </a:p>
            <a:p>
              <a:r>
                <a:rPr lang="en-GB" sz="1200" dirty="0">
                  <a:latin typeface="Consolas"/>
                  <a:cs typeface="Consolas"/>
                </a:rPr>
                <a:t>}	</a:t>
              </a:r>
              <a:r>
                <a:rPr lang="en-GB" sz="1200" dirty="0" smtClean="0">
                  <a:latin typeface="Consolas"/>
                  <a:cs typeface="Consolas"/>
                </a:rPr>
                <a:t>	</a:t>
              </a:r>
              <a:endParaRPr lang="en-GB" sz="1200" dirty="0">
                <a:latin typeface="Consolas"/>
                <a:cs typeface="Consolas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52314" y="5075242"/>
              <a:ext cx="4481920" cy="1754327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sz="1200" dirty="0" err="1">
                  <a:latin typeface="Consolas"/>
                  <a:cs typeface="Consolas"/>
                </a:rPr>
                <a:t>defContract</a:t>
              </a:r>
              <a:r>
                <a:rPr lang="en-GB" sz="1200" dirty="0">
                  <a:latin typeface="Consolas"/>
                  <a:cs typeface="Consolas"/>
                </a:rPr>
                <a:t> </a:t>
              </a:r>
              <a:r>
                <a:rPr lang="en-GB" sz="1200" dirty="0" err="1">
                  <a:latin typeface="Consolas"/>
                  <a:cs typeface="Consolas"/>
                </a:rPr>
                <a:t>OAuthPolicyContract</a:t>
              </a:r>
              <a:r>
                <a:rPr lang="en-GB" sz="1200" dirty="0">
                  <a:latin typeface="Consolas"/>
                  <a:cs typeface="Consolas"/>
                </a:rPr>
                <a:t>{</a:t>
              </a:r>
            </a:p>
            <a:p>
              <a:r>
                <a:rPr lang="en-GB" sz="1200" dirty="0">
                  <a:latin typeface="Consolas"/>
                  <a:cs typeface="Consolas"/>
                </a:rPr>
                <a:t>	</a:t>
              </a:r>
              <a:r>
                <a:rPr lang="en-GB" sz="1200" dirty="0" err="1">
                  <a:latin typeface="Consolas"/>
                  <a:cs typeface="Consolas"/>
                </a:rPr>
                <a:t>isAppliedTo</a:t>
              </a:r>
              <a:r>
                <a:rPr lang="en-GB" sz="1200" dirty="0">
                  <a:latin typeface="Consolas"/>
                  <a:cs typeface="Consolas"/>
                </a:rPr>
                <a:t>: </a:t>
              </a:r>
              <a:r>
                <a:rPr lang="en-GB" sz="1200" dirty="0" err="1">
                  <a:latin typeface="Consolas"/>
                  <a:cs typeface="Consolas"/>
                </a:rPr>
                <a:t>updateMusicTwitter</a:t>
              </a:r>
              <a:r>
                <a:rPr lang="en-GB" sz="1200" dirty="0">
                  <a:latin typeface="Consolas"/>
                  <a:cs typeface="Consolas"/>
                </a:rPr>
                <a:t>;</a:t>
              </a:r>
            </a:p>
            <a:p>
              <a:r>
                <a:rPr lang="en-GB" sz="1200" dirty="0">
                  <a:latin typeface="Consolas"/>
                  <a:cs typeface="Consolas"/>
                </a:rPr>
                <a:t>	requires: </a:t>
              </a:r>
              <a:r>
                <a:rPr lang="en-GB" sz="1200" dirty="0" err="1">
                  <a:latin typeface="Consolas"/>
                  <a:cs typeface="Consolas"/>
                </a:rPr>
                <a:t>event.activityName</a:t>
              </a:r>
              <a:r>
                <a:rPr lang="en-GB" sz="1200" dirty="0">
                  <a:latin typeface="Consolas"/>
                  <a:cs typeface="Consolas"/>
                </a:rPr>
                <a:t> == </a:t>
              </a:r>
              <a:r>
                <a:rPr lang="en-GB" sz="1200" dirty="0" err="1">
                  <a:latin typeface="Consolas"/>
                  <a:cs typeface="Consolas"/>
                </a:rPr>
                <a:t>scope.name</a:t>
              </a:r>
              <a:r>
                <a:rPr lang="en-GB" sz="1200" dirty="0">
                  <a:latin typeface="Consolas"/>
                  <a:cs typeface="Consolas"/>
                </a:rPr>
                <a:t> AND token == null</a:t>
              </a:r>
            </a:p>
            <a:p>
              <a:r>
                <a:rPr lang="en-GB" sz="1200" dirty="0">
                  <a:latin typeface="Consolas"/>
                  <a:cs typeface="Consolas"/>
                </a:rPr>
                <a:t>		(</a:t>
              </a:r>
              <a:r>
                <a:rPr lang="en-GB" sz="1200" dirty="0" err="1">
                  <a:latin typeface="Consolas"/>
                  <a:cs typeface="Consolas"/>
                </a:rPr>
                <a:t>OnFailureDo</a:t>
              </a:r>
              <a:r>
                <a:rPr lang="en-GB" sz="1200" dirty="0">
                  <a:latin typeface="Consolas"/>
                  <a:cs typeface="Consolas"/>
                </a:rPr>
                <a:t>: token = </a:t>
              </a:r>
              <a:r>
                <a:rPr lang="en-GB" sz="1200" dirty="0" err="1">
                  <a:latin typeface="Consolas"/>
                  <a:cs typeface="Consolas"/>
                </a:rPr>
                <a:t>getToken</a:t>
              </a:r>
              <a:r>
                <a:rPr lang="en-GB" sz="1200" dirty="0">
                  <a:latin typeface="Consolas"/>
                  <a:cs typeface="Consolas"/>
                </a:rPr>
                <a:t>());</a:t>
              </a:r>
            </a:p>
            <a:p>
              <a:r>
                <a:rPr lang="en-GB" sz="1200" dirty="0">
                  <a:latin typeface="Consolas"/>
                  <a:cs typeface="Consolas"/>
                </a:rPr>
                <a:t>	requires: </a:t>
              </a:r>
              <a:r>
                <a:rPr lang="en-GB" sz="1200" dirty="0" err="1">
                  <a:latin typeface="Consolas"/>
                  <a:cs typeface="Consolas"/>
                </a:rPr>
                <a:t>event.activityName</a:t>
              </a:r>
              <a:r>
                <a:rPr lang="en-GB" sz="1200" dirty="0">
                  <a:latin typeface="Consolas"/>
                  <a:cs typeface="Consolas"/>
                </a:rPr>
                <a:t> == </a:t>
              </a:r>
              <a:r>
                <a:rPr lang="en-GB" sz="1200" dirty="0" err="1">
                  <a:latin typeface="Consolas"/>
                  <a:cs typeface="Consolas"/>
                </a:rPr>
                <a:t>scope.name</a:t>
              </a:r>
              <a:r>
                <a:rPr lang="en-GB" sz="1200" dirty="0">
                  <a:latin typeface="Consolas"/>
                  <a:cs typeface="Consolas"/>
                </a:rPr>
                <a:t> AND token != null AND </a:t>
              </a:r>
              <a:r>
                <a:rPr lang="en-GB" sz="1200" dirty="0" err="1">
                  <a:latin typeface="Consolas"/>
                  <a:cs typeface="Consolas"/>
                </a:rPr>
                <a:t>token.isExpired</a:t>
              </a:r>
              <a:r>
                <a:rPr lang="en-GB" sz="1200" dirty="0">
                  <a:latin typeface="Consolas"/>
                  <a:cs typeface="Consolas"/>
                </a:rPr>
                <a:t>() == true</a:t>
              </a:r>
            </a:p>
            <a:p>
              <a:r>
                <a:rPr lang="en-GB" sz="1200" dirty="0">
                  <a:latin typeface="Consolas"/>
                  <a:cs typeface="Consolas"/>
                </a:rPr>
                <a:t>		(</a:t>
              </a:r>
              <a:r>
                <a:rPr lang="en-GB" sz="1200" dirty="0" err="1">
                  <a:latin typeface="Consolas"/>
                  <a:cs typeface="Consolas"/>
                </a:rPr>
                <a:t>OnFailureDo</a:t>
              </a:r>
              <a:r>
                <a:rPr lang="en-GB" sz="1200" dirty="0">
                  <a:latin typeface="Consolas"/>
                  <a:cs typeface="Consolas"/>
                </a:rPr>
                <a:t>: token = </a:t>
              </a:r>
              <a:r>
                <a:rPr lang="en-GB" sz="1200" dirty="0" err="1">
                  <a:latin typeface="Consolas"/>
                  <a:cs typeface="Consolas"/>
                </a:rPr>
                <a:t>renewToken</a:t>
              </a:r>
              <a:r>
                <a:rPr lang="en-GB" sz="1200" dirty="0">
                  <a:latin typeface="Consolas"/>
                  <a:cs typeface="Consolas"/>
                </a:rPr>
                <a:t>());</a:t>
              </a:r>
            </a:p>
            <a:p>
              <a:r>
                <a:rPr lang="en-GB" sz="1200" dirty="0">
                  <a:latin typeface="Consolas"/>
                  <a:cs typeface="Consolas"/>
                </a:rPr>
                <a:t>}	</a:t>
              </a:r>
              <a:r>
                <a:rPr lang="en-GB" sz="1200" dirty="0" smtClean="0">
                  <a:latin typeface="Consolas"/>
                  <a:cs typeface="Consolas"/>
                </a:rPr>
                <a:t>	</a:t>
              </a:r>
              <a:endParaRPr lang="en-GB" sz="1200" dirty="0">
                <a:latin typeface="Consolas"/>
                <a:cs typeface="Consola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609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284256"/>
              </p:ext>
            </p:extLst>
          </p:nvPr>
        </p:nvGraphicFramePr>
        <p:xfrm>
          <a:off x="1011238" y="628650"/>
          <a:ext cx="6858000" cy="401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" name="Document" r:id="rId3" imgW="9220200" imgH="5397500" progId="Word.Document.12">
                  <p:embed/>
                </p:oleObj>
              </mc:Choice>
              <mc:Fallback>
                <p:oleObj name="Document" r:id="rId3" imgW="9220200" imgH="5397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1238" y="628650"/>
                        <a:ext cx="6858000" cy="4016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1012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159897"/>
              </p:ext>
            </p:extLst>
          </p:nvPr>
        </p:nvGraphicFramePr>
        <p:xfrm>
          <a:off x="1323975" y="787400"/>
          <a:ext cx="6858000" cy="386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Document" r:id="rId3" imgW="9398000" imgH="5295900" progId="Word.Document.12">
                  <p:embed/>
                </p:oleObj>
              </mc:Choice>
              <mc:Fallback>
                <p:oleObj name="Document" r:id="rId3" imgW="9398000" imgH="5295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23975" y="787400"/>
                        <a:ext cx="6858000" cy="3863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4979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233065"/>
              </p:ext>
            </p:extLst>
          </p:nvPr>
        </p:nvGraphicFramePr>
        <p:xfrm>
          <a:off x="1143000" y="1490663"/>
          <a:ext cx="6858000" cy="387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1" name="Document" r:id="rId3" imgW="9398000" imgH="5308600" progId="Word.Document.12">
                  <p:embed/>
                </p:oleObj>
              </mc:Choice>
              <mc:Fallback>
                <p:oleObj name="Document" r:id="rId3" imgW="9398000" imgH="5308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1490663"/>
                        <a:ext cx="6858000" cy="3875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1029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r 3"/>
          <p:cNvGrpSpPr/>
          <p:nvPr/>
        </p:nvGrpSpPr>
        <p:grpSpPr>
          <a:xfrm>
            <a:off x="92106" y="444500"/>
            <a:ext cx="9051894" cy="3225800"/>
            <a:chOff x="92106" y="444500"/>
            <a:chExt cx="9051894" cy="3225800"/>
          </a:xfrm>
        </p:grpSpPr>
        <p:sp>
          <p:nvSpPr>
            <p:cNvPr id="56" name="Rogner et arrondir un rectangle à un seul coin 55"/>
            <p:cNvSpPr/>
            <p:nvPr/>
          </p:nvSpPr>
          <p:spPr>
            <a:xfrm flipH="1">
              <a:off x="92106" y="444500"/>
              <a:ext cx="4201203" cy="3225800"/>
            </a:xfrm>
            <a:prstGeom prst="snipRoundRect">
              <a:avLst>
                <a:gd name="adj1" fmla="val 8420"/>
                <a:gd name="adj2" fmla="val 16667"/>
              </a:avLst>
            </a:prstGeom>
            <a:ln w="38100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Rogner et arrondir un rectangle à un seul coin 1"/>
            <p:cNvSpPr/>
            <p:nvPr/>
          </p:nvSpPr>
          <p:spPr>
            <a:xfrm>
              <a:off x="4358253" y="444500"/>
              <a:ext cx="4785747" cy="3225800"/>
            </a:xfrm>
            <a:prstGeom prst="snipRoundRect">
              <a:avLst>
                <a:gd name="adj1" fmla="val 8420"/>
                <a:gd name="adj2" fmla="val 16667"/>
              </a:avLst>
            </a:prstGeom>
            <a:ln w="38100" cmpd="sng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8" name="Grouper 37"/>
            <p:cNvGrpSpPr/>
            <p:nvPr/>
          </p:nvGrpSpPr>
          <p:grpSpPr>
            <a:xfrm>
              <a:off x="167042" y="2039238"/>
              <a:ext cx="1800977" cy="392443"/>
              <a:chOff x="694333" y="4297411"/>
              <a:chExt cx="2228872" cy="423297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918285" y="4297411"/>
                <a:ext cx="2004920" cy="42329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94333" y="4297411"/>
                <a:ext cx="202289" cy="42329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3" name="Grouper 22"/>
            <p:cNvGrpSpPr/>
            <p:nvPr/>
          </p:nvGrpSpPr>
          <p:grpSpPr>
            <a:xfrm>
              <a:off x="167042" y="1394296"/>
              <a:ext cx="1800977" cy="392443"/>
              <a:chOff x="694333" y="4297411"/>
              <a:chExt cx="2228872" cy="423297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918285" y="4297411"/>
                <a:ext cx="2004920" cy="42329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94333" y="4297411"/>
                <a:ext cx="202289" cy="42329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" name="Ellipse 8"/>
            <p:cNvSpPr/>
            <p:nvPr/>
          </p:nvSpPr>
          <p:spPr>
            <a:xfrm>
              <a:off x="670692" y="1454041"/>
              <a:ext cx="643798" cy="23416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6" name="Grouper 15"/>
            <p:cNvGrpSpPr/>
            <p:nvPr/>
          </p:nvGrpSpPr>
          <p:grpSpPr>
            <a:xfrm>
              <a:off x="905363" y="1688204"/>
              <a:ext cx="174456" cy="446515"/>
              <a:chOff x="1670340" y="4626640"/>
              <a:chExt cx="352823" cy="876679"/>
            </a:xfrm>
          </p:grpSpPr>
          <p:sp>
            <p:nvSpPr>
              <p:cNvPr id="13" name="Losange 12"/>
              <p:cNvSpPr/>
              <p:nvPr/>
            </p:nvSpPr>
            <p:spPr>
              <a:xfrm>
                <a:off x="1670340" y="4626640"/>
                <a:ext cx="352823" cy="352748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 w="127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" name="Connecteur droit 14"/>
              <p:cNvCxnSpPr>
                <a:stCxn id="13" idx="2"/>
              </p:cNvCxnSpPr>
              <p:nvPr/>
            </p:nvCxnSpPr>
            <p:spPr>
              <a:xfrm>
                <a:off x="1846752" y="4979389"/>
                <a:ext cx="2" cy="523930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Ellipse 11"/>
            <p:cNvSpPr/>
            <p:nvPr/>
          </p:nvSpPr>
          <p:spPr>
            <a:xfrm>
              <a:off x="878348" y="2134719"/>
              <a:ext cx="643798" cy="23416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3563" y="1410435"/>
              <a:ext cx="1181112" cy="1176475"/>
            </a:xfrm>
            <a:prstGeom prst="rect">
              <a:avLst/>
            </a:prstGeom>
            <a:solidFill>
              <a:srgbClr val="BFBFBF">
                <a:alpha val="36000"/>
              </a:srgb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4" name="Picture 18" descr="Macintosh HD:Users:placidoneto:Desktop:Captura de Tela 2011-11-16 às 14.00.59.png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5631" y="1345027"/>
              <a:ext cx="979622" cy="455077"/>
            </a:xfrm>
            <a:prstGeom prst="rect">
              <a:avLst/>
            </a:prstGeom>
            <a:noFill/>
            <a:ln w="12700" cmpd="sng">
              <a:solidFill>
                <a:srgbClr val="FFFFFF"/>
              </a:solidFill>
            </a:ln>
          </p:spPr>
        </p:pic>
        <p:pic>
          <p:nvPicPr>
            <p:cNvPr id="25" name="Picture 19" descr="Macintosh HD:Users:placidoneto:Desktop:Captura de Tela 2011-11-16 às 14.03.27.png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8190" y="1928451"/>
              <a:ext cx="1593063" cy="1145639"/>
            </a:xfrm>
            <a:prstGeom prst="rect">
              <a:avLst/>
            </a:prstGeom>
            <a:noFill/>
            <a:ln w="12700" cmpd="sng">
              <a:solidFill>
                <a:srgbClr val="FFFFFF"/>
              </a:solidFill>
            </a:ln>
          </p:spPr>
        </p:pic>
        <p:pic>
          <p:nvPicPr>
            <p:cNvPr id="26" name="Picture 20" descr="Macintosh HD:Users:placidoneto:Desktop:Captura de Tela 2011-11-16 às 14.04.31.png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0440" y="3074090"/>
              <a:ext cx="1598950" cy="450367"/>
            </a:xfrm>
            <a:prstGeom prst="rect">
              <a:avLst/>
            </a:prstGeom>
            <a:noFill/>
            <a:ln w="12700" cmpd="sng">
              <a:solidFill>
                <a:srgbClr val="FFFFFF"/>
              </a:solidFill>
            </a:ln>
          </p:spPr>
        </p:pic>
        <p:cxnSp>
          <p:nvCxnSpPr>
            <p:cNvPr id="28" name="Connecteur droit avec flèche 27"/>
            <p:cNvCxnSpPr>
              <a:endCxn id="33" idx="1"/>
            </p:cNvCxnSpPr>
            <p:nvPr/>
          </p:nvCxnSpPr>
          <p:spPr>
            <a:xfrm flipV="1">
              <a:off x="1968019" y="946056"/>
              <a:ext cx="1087612" cy="398971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prstDash val="dash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/>
            <p:cNvCxnSpPr>
              <a:stCxn id="44" idx="3"/>
            </p:cNvCxnSpPr>
            <p:nvPr/>
          </p:nvCxnSpPr>
          <p:spPr>
            <a:xfrm>
              <a:off x="1749562" y="2505586"/>
              <a:ext cx="1070187" cy="262487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prstDash val="dash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>
              <a:stCxn id="42" idx="3"/>
              <a:endCxn id="24" idx="1"/>
            </p:cNvCxnSpPr>
            <p:nvPr/>
          </p:nvCxnSpPr>
          <p:spPr>
            <a:xfrm>
              <a:off x="1362476" y="1556710"/>
              <a:ext cx="1693155" cy="15855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prstDash val="dash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Picture 21" descr="Macintosh HD:Users:placidoneto:Desktop:Captura de Tela 2011-11-16 às 14.09.08.png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5631" y="661412"/>
              <a:ext cx="1190382" cy="569287"/>
            </a:xfrm>
            <a:prstGeom prst="rect">
              <a:avLst/>
            </a:prstGeom>
            <a:noFill/>
            <a:ln w="12700" cmpd="sng">
              <a:solidFill>
                <a:srgbClr val="FFFFFF"/>
              </a:solidFill>
            </a:ln>
          </p:spPr>
        </p:pic>
        <p:cxnSp>
          <p:nvCxnSpPr>
            <p:cNvPr id="37" name="Connecteur en angle 36"/>
            <p:cNvCxnSpPr>
              <a:stCxn id="45" idx="3"/>
              <a:endCxn id="26" idx="0"/>
            </p:cNvCxnSpPr>
            <p:nvPr/>
          </p:nvCxnSpPr>
          <p:spPr>
            <a:xfrm>
              <a:off x="1112423" y="1846631"/>
              <a:ext cx="1587492" cy="1227459"/>
            </a:xfrm>
            <a:prstGeom prst="bentConnector2">
              <a:avLst/>
            </a:prstGeom>
            <a:ln w="12700" cmpd="sng">
              <a:solidFill>
                <a:srgbClr val="000000"/>
              </a:solidFill>
              <a:prstDash val="dash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ZoneTexte 40"/>
            <p:cNvSpPr txBox="1"/>
            <p:nvPr/>
          </p:nvSpPr>
          <p:spPr>
            <a:xfrm>
              <a:off x="92109" y="1152245"/>
              <a:ext cx="1612566" cy="235408"/>
            </a:xfrm>
            <a:prstGeom prst="rect">
              <a:avLst/>
            </a:prstGeom>
            <a:noFill/>
            <a:ln w="12700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1050" dirty="0" smtClean="0">
                  <a:latin typeface="Consolas"/>
                  <a:cs typeface="Consolas"/>
                </a:rPr>
                <a:t>Business collaborator</a:t>
              </a:r>
              <a:endParaRPr lang="en-GB" sz="1050" dirty="0">
                <a:latin typeface="Consolas"/>
                <a:cs typeface="Consolas"/>
              </a:endParaRPr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632474" y="1439006"/>
              <a:ext cx="730002" cy="235408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050" dirty="0" smtClean="0">
                  <a:latin typeface="Consolas"/>
                  <a:cs typeface="Consolas"/>
                </a:rPr>
                <a:t>Activity</a:t>
              </a:r>
              <a:endParaRPr lang="en-GB" sz="1050" dirty="0">
                <a:latin typeface="Consolas"/>
                <a:cs typeface="Consolas"/>
              </a:endParaRPr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836565" y="2114087"/>
              <a:ext cx="730002" cy="235408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050" dirty="0" smtClean="0">
                  <a:latin typeface="Consolas"/>
                  <a:cs typeface="Consolas"/>
                </a:rPr>
                <a:t>Activity</a:t>
              </a:r>
              <a:endParaRPr lang="en-GB" sz="1050" dirty="0">
                <a:latin typeface="Consolas"/>
                <a:cs typeface="Consolas"/>
              </a:endParaRPr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460764" y="2387882"/>
              <a:ext cx="1288798" cy="235408"/>
            </a:xfrm>
            <a:prstGeom prst="rect">
              <a:avLst/>
            </a:prstGeom>
            <a:noFill/>
            <a:ln w="12700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1050" dirty="0" smtClean="0">
                  <a:latin typeface="Consolas"/>
                  <a:cs typeface="Consolas"/>
                </a:rPr>
                <a:t>Service Activity</a:t>
              </a:r>
              <a:endParaRPr lang="en-GB" sz="1050" dirty="0">
                <a:latin typeface="Consolas"/>
                <a:cs typeface="Consolas"/>
              </a:endParaRPr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460764" y="1654025"/>
              <a:ext cx="651659" cy="385212"/>
            </a:xfrm>
            <a:prstGeom prst="rect">
              <a:avLst/>
            </a:prstGeom>
            <a:noFill/>
            <a:ln w="12700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1050" dirty="0" smtClean="0">
                  <a:latin typeface="Consolas"/>
                  <a:cs typeface="Consolas"/>
                </a:rPr>
                <a:t>Control </a:t>
              </a:r>
            </a:p>
            <a:p>
              <a:r>
                <a:rPr lang="en-GB" sz="1050" dirty="0" smtClean="0">
                  <a:latin typeface="Consolas"/>
                  <a:cs typeface="Consolas"/>
                </a:rPr>
                <a:t>Node</a:t>
              </a:r>
              <a:endParaRPr lang="en-GB" sz="1050" dirty="0">
                <a:latin typeface="Consolas"/>
                <a:cs typeface="Consolas"/>
              </a:endParaRPr>
            </a:p>
          </p:txBody>
        </p:sp>
        <p:pic>
          <p:nvPicPr>
            <p:cNvPr id="46" name="Picture 1" descr="Macintosh HD:Users:placidoneto:Desktop:Captura de Tela 2011-11-16 às 11.48.21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5063" y="661412"/>
              <a:ext cx="918395" cy="4334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mpd="sng">
              <a:solidFill>
                <a:srgbClr val="FFFFFF"/>
              </a:solidFill>
            </a:ln>
          </p:spPr>
        </p:pic>
        <p:pic>
          <p:nvPicPr>
            <p:cNvPr id="47" name="Picture 3" descr="Macintosh HD:Users:placidoneto:Desktop:Captura de Tela 2011-11-16 às 11.51.43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9508" y="661412"/>
              <a:ext cx="919895" cy="433482"/>
            </a:xfrm>
            <a:prstGeom prst="rect">
              <a:avLst/>
            </a:prstGeom>
            <a:noFill/>
            <a:ln w="12700" cmpd="sng">
              <a:solidFill>
                <a:srgbClr val="FFFFFF"/>
              </a:solidFill>
            </a:ln>
          </p:spPr>
        </p:pic>
        <p:pic>
          <p:nvPicPr>
            <p:cNvPr id="48" name="Picture 11" descr="Macintosh HD:Users:placidoneto:Desktop:Captura de Tela 2011-11-16 às 13.28.06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5063" y="1316361"/>
              <a:ext cx="918395" cy="577277"/>
            </a:xfrm>
            <a:prstGeom prst="rect">
              <a:avLst/>
            </a:prstGeom>
            <a:noFill/>
            <a:ln w="12700" cmpd="sng">
              <a:solidFill>
                <a:srgbClr val="FFFFFF"/>
              </a:solidFill>
            </a:ln>
          </p:spPr>
        </p:pic>
        <p:pic>
          <p:nvPicPr>
            <p:cNvPr id="49" name="Picture 11" descr="Macintosh HD:Users:placidoneto:Desktop:Captura de Tela 2011-11-16 às 13.28.06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9508" y="1316361"/>
              <a:ext cx="918395" cy="577277"/>
            </a:xfrm>
            <a:prstGeom prst="rect">
              <a:avLst/>
            </a:prstGeom>
            <a:noFill/>
            <a:ln w="12700" cmpd="sng">
              <a:solidFill>
                <a:srgbClr val="FFFFFF"/>
              </a:solidFill>
            </a:ln>
          </p:spPr>
        </p:pic>
        <p:pic>
          <p:nvPicPr>
            <p:cNvPr id="50" name="Picture 8" descr="Macintosh HD:Users:placidoneto:Desktop:Captura de Tela 2011-11-16 às 12.06.52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5064" y="2213865"/>
              <a:ext cx="918395" cy="749207"/>
            </a:xfrm>
            <a:prstGeom prst="rect">
              <a:avLst/>
            </a:prstGeom>
            <a:noFill/>
            <a:ln w="12700" cmpd="sng">
              <a:solidFill>
                <a:srgbClr val="FFFFFF"/>
              </a:solidFill>
            </a:ln>
          </p:spPr>
        </p:pic>
        <p:pic>
          <p:nvPicPr>
            <p:cNvPr id="51" name="Picture 5" descr="Macintosh HD:Users:placidoneto:Desktop:Captura de Tela 2011-11-16 às 11.56.47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0281" y="2198413"/>
              <a:ext cx="2442649" cy="1155392"/>
            </a:xfrm>
            <a:prstGeom prst="rect">
              <a:avLst/>
            </a:prstGeom>
            <a:noFill/>
            <a:ln w="12700" cmpd="sng">
              <a:solidFill>
                <a:srgbClr val="FFFFFF"/>
              </a:solidFill>
            </a:ln>
          </p:spPr>
        </p:pic>
        <p:pic>
          <p:nvPicPr>
            <p:cNvPr id="52" name="Picture 10" descr="Macintosh HD:Users:placidoneto:Desktop:Captura de Tela 2011-11-16 às 12.08.35.pn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6702" y="1840487"/>
              <a:ext cx="854328" cy="373379"/>
            </a:xfrm>
            <a:prstGeom prst="rect">
              <a:avLst/>
            </a:prstGeom>
            <a:noFill/>
            <a:ln w="12700" cmpd="sng">
              <a:solidFill>
                <a:srgbClr val="FFFFFF"/>
              </a:solidFill>
            </a:ln>
          </p:spPr>
        </p:pic>
        <p:pic>
          <p:nvPicPr>
            <p:cNvPr id="53" name="Picture 7" descr="Macintosh HD:Users:placidoneto:Desktop:Captura de Tela 2011-11-16 às 12.05.19.pn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4141" y="2301882"/>
              <a:ext cx="991519" cy="373768"/>
            </a:xfrm>
            <a:prstGeom prst="rect">
              <a:avLst/>
            </a:prstGeom>
            <a:noFill/>
            <a:ln w="12700" cmpd="sng">
              <a:solidFill>
                <a:srgbClr val="FFFFFF"/>
              </a:solidFill>
            </a:ln>
          </p:spPr>
        </p:pic>
        <p:pic>
          <p:nvPicPr>
            <p:cNvPr id="54" name="Picture 13" descr="Macintosh HD:Users:placidoneto:Desktop:Captura de Tela 2011-11-16 às 13.30.36.png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3418" y="2786818"/>
              <a:ext cx="848092" cy="424046"/>
            </a:xfrm>
            <a:prstGeom prst="rect">
              <a:avLst/>
            </a:prstGeom>
            <a:noFill/>
            <a:ln w="12700" cmpd="sng">
              <a:solidFill>
                <a:srgbClr val="FFFFFF"/>
              </a:solidFill>
            </a:ln>
          </p:spPr>
        </p:pic>
        <p:cxnSp>
          <p:nvCxnSpPr>
            <p:cNvPr id="55" name="Connecteur droit avec flèche 54"/>
            <p:cNvCxnSpPr>
              <a:stCxn id="46" idx="3"/>
              <a:endCxn id="47" idx="1"/>
            </p:cNvCxnSpPr>
            <p:nvPr/>
          </p:nvCxnSpPr>
          <p:spPr>
            <a:xfrm>
              <a:off x="5403458" y="878154"/>
              <a:ext cx="866050" cy="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prstDash val="dash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/>
            <p:cNvCxnSpPr>
              <a:stCxn id="48" idx="3"/>
              <a:endCxn id="49" idx="1"/>
            </p:cNvCxnSpPr>
            <p:nvPr/>
          </p:nvCxnSpPr>
          <p:spPr>
            <a:xfrm>
              <a:off x="5403458" y="1605000"/>
              <a:ext cx="866050" cy="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prstDash val="dash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avec flèche 61"/>
            <p:cNvCxnSpPr>
              <a:endCxn id="52" idx="1"/>
            </p:cNvCxnSpPr>
            <p:nvPr/>
          </p:nvCxnSpPr>
          <p:spPr>
            <a:xfrm flipV="1">
              <a:off x="5403459" y="2027176"/>
              <a:ext cx="2593242" cy="461590"/>
            </a:xfrm>
            <a:prstGeom prst="straightConnector1">
              <a:avLst/>
            </a:prstGeom>
            <a:ln w="12700" cmpd="sng">
              <a:solidFill>
                <a:schemeClr val="tx1">
                  <a:lumMod val="65000"/>
                  <a:lumOff val="35000"/>
                </a:schemeClr>
              </a:solidFill>
              <a:prstDash val="dash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avec flèche 63"/>
            <p:cNvCxnSpPr>
              <a:stCxn id="50" idx="3"/>
              <a:endCxn id="53" idx="1"/>
            </p:cNvCxnSpPr>
            <p:nvPr/>
          </p:nvCxnSpPr>
          <p:spPr>
            <a:xfrm flipV="1">
              <a:off x="5403459" y="2488766"/>
              <a:ext cx="2610681" cy="99703"/>
            </a:xfrm>
            <a:prstGeom prst="straightConnector1">
              <a:avLst/>
            </a:prstGeom>
            <a:ln w="12700" cmpd="sng">
              <a:solidFill>
                <a:schemeClr val="tx1">
                  <a:lumMod val="65000"/>
                  <a:lumOff val="35000"/>
                </a:schemeClr>
              </a:solidFill>
              <a:prstDash val="dash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avec flèche 66"/>
            <p:cNvCxnSpPr>
              <a:endCxn id="54" idx="1"/>
            </p:cNvCxnSpPr>
            <p:nvPr/>
          </p:nvCxnSpPr>
          <p:spPr>
            <a:xfrm>
              <a:off x="5403459" y="2786818"/>
              <a:ext cx="2599958" cy="212024"/>
            </a:xfrm>
            <a:prstGeom prst="straightConnector1">
              <a:avLst/>
            </a:prstGeom>
            <a:ln w="12700" cmpd="sng">
              <a:solidFill>
                <a:schemeClr val="tx1">
                  <a:lumMod val="65000"/>
                  <a:lumOff val="35000"/>
                </a:schemeClr>
              </a:solidFill>
              <a:prstDash val="dash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en arc 70"/>
            <p:cNvCxnSpPr>
              <a:stCxn id="50" idx="0"/>
              <a:endCxn id="51" idx="0"/>
            </p:cNvCxnSpPr>
            <p:nvPr/>
          </p:nvCxnSpPr>
          <p:spPr>
            <a:xfrm rot="5400000" flipH="1" flipV="1">
              <a:off x="5810208" y="1332468"/>
              <a:ext cx="15452" cy="1747344"/>
            </a:xfrm>
            <a:prstGeom prst="curvedConnector3">
              <a:avLst>
                <a:gd name="adj1" fmla="val 1471573"/>
              </a:avLst>
            </a:prstGeom>
            <a:ln w="12700" cmpd="sng">
              <a:solidFill>
                <a:schemeClr val="tx1"/>
              </a:solidFill>
              <a:prstDash val="dash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9" descr="Macintosh HD:Users:placidoneto:Desktop:Captura de Tela 2011-11-16 às 12.07.57.png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4141" y="1154767"/>
              <a:ext cx="733693" cy="529550"/>
            </a:xfrm>
            <a:prstGeom prst="rect">
              <a:avLst/>
            </a:prstGeom>
            <a:noFill/>
            <a:ln w="12700" cmpd="sng">
              <a:solidFill>
                <a:srgbClr val="FFFFFF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754489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r 20"/>
          <p:cNvGrpSpPr/>
          <p:nvPr/>
        </p:nvGrpSpPr>
        <p:grpSpPr>
          <a:xfrm>
            <a:off x="352114" y="239182"/>
            <a:ext cx="9080174" cy="6256868"/>
            <a:chOff x="352114" y="239182"/>
            <a:chExt cx="9080174" cy="6256868"/>
          </a:xfrm>
        </p:grpSpPr>
        <p:grpSp>
          <p:nvGrpSpPr>
            <p:cNvPr id="130" name="Grouper 129"/>
            <p:cNvGrpSpPr/>
            <p:nvPr/>
          </p:nvGrpSpPr>
          <p:grpSpPr>
            <a:xfrm>
              <a:off x="851384" y="366068"/>
              <a:ext cx="7060716" cy="2913236"/>
              <a:chOff x="838684" y="429568"/>
              <a:chExt cx="7060716" cy="2913236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864084" y="457200"/>
                <a:ext cx="7035316" cy="8509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" name="Ellipse 3"/>
              <p:cNvSpPr/>
              <p:nvPr/>
            </p:nvSpPr>
            <p:spPr>
              <a:xfrm>
                <a:off x="1790700" y="843434"/>
                <a:ext cx="165100" cy="12700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Ellipse 4"/>
              <p:cNvSpPr/>
              <p:nvPr/>
            </p:nvSpPr>
            <p:spPr>
              <a:xfrm>
                <a:off x="2146300" y="734369"/>
                <a:ext cx="1181100" cy="34513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864084" y="1397000"/>
                <a:ext cx="7035316" cy="59960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64084" y="2070100"/>
                <a:ext cx="7035316" cy="59960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51384" y="2743200"/>
                <a:ext cx="7035316" cy="59960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Ellipse 8"/>
              <p:cNvSpPr/>
              <p:nvPr/>
            </p:nvSpPr>
            <p:spPr>
              <a:xfrm>
                <a:off x="3759200" y="734369"/>
                <a:ext cx="1181100" cy="34513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6032500" y="734369"/>
                <a:ext cx="1181100" cy="34513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Ellipse 10"/>
              <p:cNvSpPr/>
              <p:nvPr/>
            </p:nvSpPr>
            <p:spPr>
              <a:xfrm>
                <a:off x="7404100" y="843434"/>
                <a:ext cx="165100" cy="12700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Ellipse 11"/>
              <p:cNvSpPr/>
              <p:nvPr/>
            </p:nvSpPr>
            <p:spPr>
              <a:xfrm>
                <a:off x="2146300" y="1559869"/>
                <a:ext cx="1181100" cy="34513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Ellipse 12"/>
              <p:cNvSpPr/>
              <p:nvPr/>
            </p:nvSpPr>
            <p:spPr>
              <a:xfrm>
                <a:off x="3759200" y="2194869"/>
                <a:ext cx="1181100" cy="34513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Ellipse 13"/>
              <p:cNvSpPr/>
              <p:nvPr/>
            </p:nvSpPr>
            <p:spPr>
              <a:xfrm>
                <a:off x="4495800" y="2842569"/>
                <a:ext cx="1181100" cy="34513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" name="Connecteur droit 15"/>
              <p:cNvCxnSpPr>
                <a:stCxn id="4" idx="6"/>
                <a:endCxn id="5" idx="2"/>
              </p:cNvCxnSpPr>
              <p:nvPr/>
            </p:nvCxnSpPr>
            <p:spPr>
              <a:xfrm>
                <a:off x="1955800" y="906934"/>
                <a:ext cx="190500" cy="1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/>
              <p:cNvCxnSpPr>
                <a:stCxn id="5" idx="6"/>
                <a:endCxn id="9" idx="2"/>
              </p:cNvCxnSpPr>
              <p:nvPr/>
            </p:nvCxnSpPr>
            <p:spPr>
              <a:xfrm>
                <a:off x="3327400" y="906935"/>
                <a:ext cx="431800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/>
              <p:cNvCxnSpPr>
                <a:stCxn id="9" idx="6"/>
                <a:endCxn id="10" idx="2"/>
              </p:cNvCxnSpPr>
              <p:nvPr/>
            </p:nvCxnSpPr>
            <p:spPr>
              <a:xfrm>
                <a:off x="4940300" y="906935"/>
                <a:ext cx="1092200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/>
              <p:cNvCxnSpPr>
                <a:endCxn id="11" idx="2"/>
              </p:cNvCxnSpPr>
              <p:nvPr/>
            </p:nvCxnSpPr>
            <p:spPr>
              <a:xfrm flipV="1">
                <a:off x="7200900" y="906934"/>
                <a:ext cx="203200" cy="1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23"/>
              <p:cNvCxnSpPr>
                <a:stCxn id="5" idx="4"/>
                <a:endCxn id="12" idx="0"/>
              </p:cNvCxnSpPr>
              <p:nvPr/>
            </p:nvCxnSpPr>
            <p:spPr>
              <a:xfrm>
                <a:off x="2736850" y="1079500"/>
                <a:ext cx="0" cy="480369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/>
              <p:cNvCxnSpPr>
                <a:stCxn id="9" idx="4"/>
                <a:endCxn id="13" idx="0"/>
              </p:cNvCxnSpPr>
              <p:nvPr/>
            </p:nvCxnSpPr>
            <p:spPr>
              <a:xfrm>
                <a:off x="4349750" y="1079500"/>
                <a:ext cx="0" cy="1115369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en angle 33"/>
              <p:cNvCxnSpPr>
                <a:stCxn id="9" idx="5"/>
                <a:endCxn id="14" idx="0"/>
              </p:cNvCxnSpPr>
              <p:nvPr/>
            </p:nvCxnSpPr>
            <p:spPr>
              <a:xfrm rot="16200000" flipH="1">
                <a:off x="4020035" y="1776254"/>
                <a:ext cx="1813612" cy="319018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000000"/>
                </a:solidFill>
                <a:prstDash val="dash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en angle 36"/>
              <p:cNvCxnSpPr>
                <a:stCxn id="10" idx="3"/>
                <a:endCxn id="13" idx="6"/>
              </p:cNvCxnSpPr>
              <p:nvPr/>
            </p:nvCxnSpPr>
            <p:spPr>
              <a:xfrm rot="5400000">
                <a:off x="4903645" y="1065612"/>
                <a:ext cx="1338478" cy="1265168"/>
              </a:xfrm>
              <a:prstGeom prst="bentConnector2">
                <a:avLst/>
              </a:prstGeom>
              <a:ln>
                <a:solidFill>
                  <a:srgbClr val="000000"/>
                </a:solidFill>
                <a:prstDash val="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eur en angle 39"/>
              <p:cNvCxnSpPr>
                <a:stCxn id="10" idx="5"/>
                <a:endCxn id="14" idx="6"/>
              </p:cNvCxnSpPr>
              <p:nvPr/>
            </p:nvCxnSpPr>
            <p:spPr>
              <a:xfrm rot="5400000">
                <a:off x="5365677" y="1340180"/>
                <a:ext cx="1986178" cy="1363732"/>
              </a:xfrm>
              <a:prstGeom prst="bentConnector2">
                <a:avLst/>
              </a:prstGeom>
              <a:ln>
                <a:solidFill>
                  <a:srgbClr val="000000"/>
                </a:solidFill>
                <a:prstDash val="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ZoneTexte 40"/>
              <p:cNvSpPr txBox="1"/>
              <p:nvPr/>
            </p:nvSpPr>
            <p:spPr>
              <a:xfrm>
                <a:off x="838684" y="429568"/>
                <a:ext cx="164416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 smtClean="0">
                    <a:latin typeface="Consolas"/>
                    <a:cs typeface="Consolas"/>
                  </a:rPr>
                  <a:t>Application </a:t>
                </a:r>
                <a:r>
                  <a:rPr lang="en-GB" sz="900" dirty="0" err="1" smtClean="0">
                    <a:latin typeface="Consolas"/>
                    <a:cs typeface="Consolas"/>
                  </a:rPr>
                  <a:t>ListenMusic</a:t>
                </a:r>
                <a:endParaRPr lang="en-GB" sz="900" dirty="0">
                  <a:latin typeface="Consolas"/>
                  <a:cs typeface="Consolas"/>
                </a:endParaRPr>
              </a:p>
            </p:txBody>
          </p:sp>
          <p:sp>
            <p:nvSpPr>
              <p:cNvPr id="42" name="ZoneTexte 41"/>
              <p:cNvSpPr txBox="1"/>
              <p:nvPr/>
            </p:nvSpPr>
            <p:spPr>
              <a:xfrm>
                <a:off x="864084" y="594668"/>
                <a:ext cx="132688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 smtClean="0">
                    <a:latin typeface="Consolas"/>
                    <a:cs typeface="Consolas"/>
                  </a:rPr>
                  <a:t>&lt;&lt;External false&gt;&gt;</a:t>
                </a:r>
                <a:endParaRPr lang="en-GB" sz="900" dirty="0">
                  <a:latin typeface="Consolas"/>
                  <a:cs typeface="Consolas"/>
                </a:endParaRPr>
              </a:p>
            </p:txBody>
          </p:sp>
          <p:sp>
            <p:nvSpPr>
              <p:cNvPr id="43" name="ZoneTexte 42"/>
              <p:cNvSpPr txBox="1"/>
              <p:nvPr/>
            </p:nvSpPr>
            <p:spPr>
              <a:xfrm>
                <a:off x="864084" y="1560984"/>
                <a:ext cx="126342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 smtClean="0">
                    <a:latin typeface="Consolas"/>
                    <a:cs typeface="Consolas"/>
                  </a:rPr>
                  <a:t>&lt;&lt;External true&gt;&gt;</a:t>
                </a:r>
                <a:endParaRPr lang="en-GB" sz="900" dirty="0">
                  <a:latin typeface="Consolas"/>
                  <a:cs typeface="Consolas"/>
                </a:endParaRPr>
              </a:p>
            </p:txBody>
          </p:sp>
          <p:sp>
            <p:nvSpPr>
              <p:cNvPr id="44" name="ZoneTexte 43"/>
              <p:cNvSpPr txBox="1"/>
              <p:nvPr/>
            </p:nvSpPr>
            <p:spPr>
              <a:xfrm>
                <a:off x="864084" y="2080568"/>
                <a:ext cx="69762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 smtClean="0">
                    <a:latin typeface="Consolas"/>
                    <a:cs typeface="Consolas"/>
                  </a:rPr>
                  <a:t>Facebook</a:t>
                </a:r>
                <a:endParaRPr lang="en-GB" sz="900" dirty="0">
                  <a:latin typeface="Consolas"/>
                  <a:cs typeface="Consolas"/>
                </a:endParaRPr>
              </a:p>
            </p:txBody>
          </p:sp>
          <p:sp>
            <p:nvSpPr>
              <p:cNvPr id="45" name="ZoneTexte 44"/>
              <p:cNvSpPr txBox="1"/>
              <p:nvPr/>
            </p:nvSpPr>
            <p:spPr>
              <a:xfrm>
                <a:off x="864084" y="2713337"/>
                <a:ext cx="63350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 smtClean="0">
                    <a:latin typeface="Consolas"/>
                    <a:cs typeface="Consolas"/>
                  </a:rPr>
                  <a:t>Twitter</a:t>
                </a:r>
                <a:endParaRPr lang="en-GB" sz="900" dirty="0">
                  <a:latin typeface="Consolas"/>
                  <a:cs typeface="Consolas"/>
                </a:endParaRPr>
              </a:p>
            </p:txBody>
          </p:sp>
          <p:sp>
            <p:nvSpPr>
              <p:cNvPr id="46" name="ZoneTexte 45"/>
              <p:cNvSpPr txBox="1"/>
              <p:nvPr/>
            </p:nvSpPr>
            <p:spPr>
              <a:xfrm>
                <a:off x="864084" y="1397000"/>
                <a:ext cx="63350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 err="1" smtClean="0">
                    <a:latin typeface="Consolas"/>
                    <a:cs typeface="Consolas"/>
                  </a:rPr>
                  <a:t>Spotify</a:t>
                </a:r>
                <a:endParaRPr lang="en-GB" sz="900" dirty="0">
                  <a:latin typeface="Consolas"/>
                  <a:cs typeface="Consolas"/>
                </a:endParaRPr>
              </a:p>
            </p:txBody>
          </p:sp>
          <p:sp>
            <p:nvSpPr>
              <p:cNvPr id="48" name="ZoneTexte 47"/>
              <p:cNvSpPr txBox="1"/>
              <p:nvPr/>
            </p:nvSpPr>
            <p:spPr>
              <a:xfrm>
                <a:off x="864084" y="2219152"/>
                <a:ext cx="126342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 smtClean="0">
                    <a:latin typeface="Consolas"/>
                    <a:cs typeface="Consolas"/>
                  </a:rPr>
                  <a:t>&lt;&lt;External true&gt;&gt;</a:t>
                </a:r>
                <a:endParaRPr lang="en-GB" sz="900" dirty="0">
                  <a:latin typeface="Consolas"/>
                  <a:cs typeface="Consolas"/>
                </a:endParaRPr>
              </a:p>
            </p:txBody>
          </p:sp>
          <p:sp>
            <p:nvSpPr>
              <p:cNvPr id="49" name="ZoneTexte 48"/>
              <p:cNvSpPr txBox="1"/>
              <p:nvPr/>
            </p:nvSpPr>
            <p:spPr>
              <a:xfrm>
                <a:off x="864084" y="2842569"/>
                <a:ext cx="126342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 smtClean="0">
                    <a:latin typeface="Consolas"/>
                    <a:cs typeface="Consolas"/>
                  </a:rPr>
                  <a:t>&lt;&lt;External true&gt;&gt;</a:t>
                </a:r>
                <a:endParaRPr lang="en-GB" sz="900" dirty="0">
                  <a:latin typeface="Consolas"/>
                  <a:cs typeface="Consolas"/>
                </a:endParaRPr>
              </a:p>
            </p:txBody>
          </p:sp>
          <p:sp>
            <p:nvSpPr>
              <p:cNvPr id="50" name="ZoneTexte 49"/>
              <p:cNvSpPr txBox="1"/>
              <p:nvPr/>
            </p:nvSpPr>
            <p:spPr>
              <a:xfrm>
                <a:off x="2343146" y="698500"/>
                <a:ext cx="88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 smtClean="0">
                    <a:latin typeface="Consolas"/>
                    <a:cs typeface="Consolas"/>
                  </a:rPr>
                  <a:t>AOP</a:t>
                </a:r>
              </a:p>
              <a:p>
                <a:r>
                  <a:rPr lang="en-GB" sz="900" dirty="0" err="1" smtClean="0">
                    <a:latin typeface="Consolas"/>
                    <a:cs typeface="Consolas"/>
                  </a:rPr>
                  <a:t>ListenMusic</a:t>
                </a:r>
                <a:endParaRPr lang="en-GB" sz="900" dirty="0">
                  <a:latin typeface="Consolas"/>
                  <a:cs typeface="Consolas"/>
                </a:endParaRPr>
              </a:p>
            </p:txBody>
          </p:sp>
          <p:sp>
            <p:nvSpPr>
              <p:cNvPr id="51" name="ZoneTexte 50"/>
              <p:cNvSpPr txBox="1"/>
              <p:nvPr/>
            </p:nvSpPr>
            <p:spPr>
              <a:xfrm>
                <a:off x="3894354" y="698500"/>
                <a:ext cx="946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 smtClean="0">
                    <a:latin typeface="Consolas"/>
                    <a:cs typeface="Consolas"/>
                  </a:rPr>
                  <a:t>AOP</a:t>
                </a:r>
              </a:p>
              <a:p>
                <a:r>
                  <a:rPr lang="en-GB" sz="900" dirty="0" err="1" smtClean="0">
                    <a:latin typeface="Consolas"/>
                    <a:cs typeface="Consolas"/>
                  </a:rPr>
                  <a:t>PublishMusic</a:t>
                </a:r>
                <a:endParaRPr lang="en-GB" sz="900" dirty="0">
                  <a:latin typeface="Consolas"/>
                  <a:cs typeface="Consolas"/>
                </a:endParaRPr>
              </a:p>
            </p:txBody>
          </p:sp>
          <p:sp>
            <p:nvSpPr>
              <p:cNvPr id="52" name="ZoneTexte 51"/>
              <p:cNvSpPr txBox="1"/>
              <p:nvPr/>
            </p:nvSpPr>
            <p:spPr>
              <a:xfrm>
                <a:off x="6192768" y="696869"/>
                <a:ext cx="946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 smtClean="0">
                    <a:latin typeface="Consolas"/>
                    <a:cs typeface="Consolas"/>
                  </a:rPr>
                  <a:t>AOP</a:t>
                </a:r>
              </a:p>
              <a:p>
                <a:r>
                  <a:rPr lang="en-GB" sz="900" dirty="0" smtClean="0">
                    <a:latin typeface="Consolas"/>
                    <a:cs typeface="Consolas"/>
                  </a:rPr>
                  <a:t>Confirmation</a:t>
                </a:r>
                <a:endParaRPr lang="en-GB" sz="900" dirty="0">
                  <a:latin typeface="Consolas"/>
                  <a:cs typeface="Consolas"/>
                </a:endParaRPr>
              </a:p>
            </p:txBody>
          </p:sp>
          <p:sp>
            <p:nvSpPr>
              <p:cNvPr id="53" name="ZoneTexte 52"/>
              <p:cNvSpPr txBox="1"/>
              <p:nvPr/>
            </p:nvSpPr>
            <p:spPr>
              <a:xfrm>
                <a:off x="2330898" y="1522884"/>
                <a:ext cx="88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 smtClean="0">
                    <a:latin typeface="Consolas"/>
                    <a:cs typeface="Consolas"/>
                  </a:rPr>
                  <a:t>WS</a:t>
                </a:r>
              </a:p>
              <a:p>
                <a:r>
                  <a:rPr lang="en-GB" sz="900" dirty="0" err="1" smtClean="0">
                    <a:latin typeface="Consolas"/>
                    <a:cs typeface="Consolas"/>
                  </a:rPr>
                  <a:t>ListenMusic</a:t>
                </a:r>
                <a:endParaRPr lang="en-GB" sz="900" dirty="0">
                  <a:latin typeface="Consolas"/>
                  <a:cs typeface="Consolas"/>
                </a:endParaRPr>
              </a:p>
            </p:txBody>
          </p:sp>
          <p:sp>
            <p:nvSpPr>
              <p:cNvPr id="54" name="ZoneTexte 53"/>
              <p:cNvSpPr txBox="1"/>
              <p:nvPr/>
            </p:nvSpPr>
            <p:spPr>
              <a:xfrm>
                <a:off x="3914878" y="2168352"/>
                <a:ext cx="88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 smtClean="0">
                    <a:latin typeface="Consolas"/>
                    <a:cs typeface="Consolas"/>
                  </a:rPr>
                  <a:t>WS</a:t>
                </a:r>
              </a:p>
              <a:p>
                <a:r>
                  <a:rPr lang="en-GB" sz="900" dirty="0" err="1" smtClean="0">
                    <a:latin typeface="Consolas"/>
                    <a:cs typeface="Consolas"/>
                  </a:rPr>
                  <a:t>UpdateMusic</a:t>
                </a:r>
                <a:endParaRPr lang="en-GB" sz="900" dirty="0">
                  <a:latin typeface="Consolas"/>
                  <a:cs typeface="Consolas"/>
                </a:endParaRPr>
              </a:p>
            </p:txBody>
          </p:sp>
          <p:sp>
            <p:nvSpPr>
              <p:cNvPr id="55" name="ZoneTexte 54"/>
              <p:cNvSpPr txBox="1"/>
              <p:nvPr/>
            </p:nvSpPr>
            <p:spPr>
              <a:xfrm>
                <a:off x="4692614" y="2804469"/>
                <a:ext cx="88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 smtClean="0">
                    <a:latin typeface="Consolas"/>
                    <a:cs typeface="Consolas"/>
                  </a:rPr>
                  <a:t>WS</a:t>
                </a:r>
              </a:p>
              <a:p>
                <a:r>
                  <a:rPr lang="en-GB" sz="900" dirty="0" err="1" smtClean="0">
                    <a:latin typeface="Consolas"/>
                    <a:cs typeface="Consolas"/>
                  </a:rPr>
                  <a:t>UpdateMusic</a:t>
                </a:r>
                <a:endParaRPr lang="en-GB" sz="900" dirty="0">
                  <a:latin typeface="Consolas"/>
                  <a:cs typeface="Consolas"/>
                </a:endParaRPr>
              </a:p>
            </p:txBody>
          </p:sp>
          <p:sp>
            <p:nvSpPr>
              <p:cNvPr id="83" name="ZoneTexte 82"/>
              <p:cNvSpPr txBox="1"/>
              <p:nvPr/>
            </p:nvSpPr>
            <p:spPr>
              <a:xfrm>
                <a:off x="5105400" y="2079453"/>
                <a:ext cx="69762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 err="1" smtClean="0">
                    <a:latin typeface="Consolas"/>
                    <a:cs typeface="Consolas"/>
                  </a:rPr>
                  <a:t>SongData</a:t>
                </a:r>
                <a:endParaRPr lang="en-GB" sz="900" dirty="0">
                  <a:latin typeface="Consolas"/>
                  <a:cs typeface="Consolas"/>
                </a:endParaRPr>
              </a:p>
            </p:txBody>
          </p:sp>
          <p:sp>
            <p:nvSpPr>
              <p:cNvPr id="84" name="ZoneTexte 83"/>
              <p:cNvSpPr txBox="1"/>
              <p:nvPr/>
            </p:nvSpPr>
            <p:spPr>
              <a:xfrm>
                <a:off x="3625850" y="1444453"/>
                <a:ext cx="69762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 err="1" smtClean="0">
                    <a:latin typeface="Consolas"/>
                    <a:cs typeface="Consolas"/>
                  </a:rPr>
                  <a:t>SongData</a:t>
                </a:r>
                <a:endParaRPr lang="en-GB" sz="900" dirty="0">
                  <a:latin typeface="Consolas"/>
                  <a:cs typeface="Consolas"/>
                </a:endParaRPr>
              </a:p>
            </p:txBody>
          </p:sp>
          <p:sp>
            <p:nvSpPr>
              <p:cNvPr id="85" name="ZoneTexte 84"/>
              <p:cNvSpPr txBox="1"/>
              <p:nvPr/>
            </p:nvSpPr>
            <p:spPr>
              <a:xfrm>
                <a:off x="2742327" y="1346457"/>
                <a:ext cx="69762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 err="1" smtClean="0">
                    <a:latin typeface="Consolas"/>
                    <a:cs typeface="Consolas"/>
                  </a:rPr>
                  <a:t>SongData</a:t>
                </a:r>
                <a:endParaRPr lang="en-GB" sz="900" dirty="0">
                  <a:latin typeface="Consolas"/>
                  <a:cs typeface="Consolas"/>
                </a:endParaRPr>
              </a:p>
            </p:txBody>
          </p:sp>
          <p:sp>
            <p:nvSpPr>
              <p:cNvPr id="86" name="ZoneTexte 85"/>
              <p:cNvSpPr txBox="1"/>
              <p:nvPr/>
            </p:nvSpPr>
            <p:spPr>
              <a:xfrm>
                <a:off x="5924560" y="2070100"/>
                <a:ext cx="31290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 smtClean="0">
                    <a:latin typeface="Consolas"/>
                    <a:cs typeface="Consolas"/>
                  </a:rPr>
                  <a:t>OK</a:t>
                </a:r>
                <a:endParaRPr lang="en-GB" sz="900" dirty="0">
                  <a:latin typeface="Consolas"/>
                  <a:cs typeface="Consolas"/>
                </a:endParaRPr>
              </a:p>
            </p:txBody>
          </p:sp>
          <p:sp>
            <p:nvSpPr>
              <p:cNvPr id="87" name="ZoneTexte 86"/>
              <p:cNvSpPr txBox="1"/>
              <p:nvPr/>
            </p:nvSpPr>
            <p:spPr>
              <a:xfrm>
                <a:off x="7042160" y="2222500"/>
                <a:ext cx="31290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 smtClean="0">
                    <a:latin typeface="Consolas"/>
                    <a:cs typeface="Consolas"/>
                  </a:rPr>
                  <a:t>OK</a:t>
                </a:r>
                <a:endParaRPr lang="en-GB" sz="900" dirty="0">
                  <a:latin typeface="Consolas"/>
                  <a:cs typeface="Consolas"/>
                </a:endParaRPr>
              </a:p>
            </p:txBody>
          </p:sp>
          <p:cxnSp>
            <p:nvCxnSpPr>
              <p:cNvPr id="89" name="Connecteur droit 88"/>
              <p:cNvCxnSpPr/>
              <p:nvPr/>
            </p:nvCxnSpPr>
            <p:spPr>
              <a:xfrm>
                <a:off x="5924560" y="457200"/>
                <a:ext cx="0" cy="2885604"/>
              </a:xfrm>
              <a:prstGeom prst="line">
                <a:avLst/>
              </a:prstGeom>
              <a:ln w="12700" cmpd="sng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cteur droit 90"/>
              <p:cNvCxnSpPr/>
              <p:nvPr/>
            </p:nvCxnSpPr>
            <p:spPr>
              <a:xfrm>
                <a:off x="3625850" y="449414"/>
                <a:ext cx="0" cy="2885604"/>
              </a:xfrm>
              <a:prstGeom prst="line">
                <a:avLst/>
              </a:prstGeom>
              <a:ln w="12700" cmpd="sng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ZoneTexte 91"/>
              <p:cNvSpPr txBox="1"/>
              <p:nvPr/>
            </p:nvSpPr>
            <p:spPr>
              <a:xfrm>
                <a:off x="6032500" y="453853"/>
                <a:ext cx="94614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 smtClean="0">
                    <a:latin typeface="Consolas"/>
                    <a:cs typeface="Consolas"/>
                  </a:rPr>
                  <a:t>Confirmation</a:t>
                </a:r>
                <a:endParaRPr lang="en-GB" sz="900" dirty="0">
                  <a:latin typeface="Consolas"/>
                  <a:cs typeface="Consolas"/>
                </a:endParaRPr>
              </a:p>
            </p:txBody>
          </p:sp>
          <p:sp>
            <p:nvSpPr>
              <p:cNvPr id="93" name="ZoneTexte 92"/>
              <p:cNvSpPr txBox="1"/>
              <p:nvPr/>
            </p:nvSpPr>
            <p:spPr>
              <a:xfrm>
                <a:off x="3759200" y="466037"/>
                <a:ext cx="94614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 err="1" smtClean="0">
                    <a:latin typeface="Consolas"/>
                    <a:cs typeface="Consolas"/>
                  </a:rPr>
                  <a:t>PublishMusic</a:t>
                </a:r>
                <a:endParaRPr lang="en-GB" sz="900" dirty="0">
                  <a:latin typeface="Consolas"/>
                  <a:cs typeface="Consolas"/>
                </a:endParaRPr>
              </a:p>
            </p:txBody>
          </p:sp>
        </p:grpSp>
        <p:grpSp>
          <p:nvGrpSpPr>
            <p:cNvPr id="99" name="Grouper 98"/>
            <p:cNvGrpSpPr/>
            <p:nvPr/>
          </p:nvGrpSpPr>
          <p:grpSpPr>
            <a:xfrm>
              <a:off x="840166" y="3648075"/>
              <a:ext cx="1490732" cy="825500"/>
              <a:chOff x="6370568" y="3898900"/>
              <a:chExt cx="1490732" cy="825500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6370568" y="3898900"/>
                <a:ext cx="1490732" cy="3175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&lt;&lt;A-Policy&gt;&gt;</a:t>
                </a:r>
              </a:p>
              <a:p>
                <a:pPr algn="ctr"/>
                <a:r>
                  <a:rPr lang="en-GB" sz="1000" dirty="0" err="1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HTTPAuthPolicy</a:t>
                </a:r>
                <a:endParaRPr lang="en-GB" sz="1000" dirty="0">
                  <a:solidFill>
                    <a:srgbClr val="000000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6370568" y="4216400"/>
                <a:ext cx="1490732" cy="508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0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Username: String</a:t>
                </a:r>
              </a:p>
              <a:p>
                <a:r>
                  <a:rPr lang="en-GB" sz="10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Password: String</a:t>
                </a:r>
                <a:endParaRPr lang="en-GB" sz="1000" dirty="0">
                  <a:solidFill>
                    <a:srgbClr val="000000"/>
                  </a:solidFill>
                  <a:latin typeface="Consolas"/>
                  <a:cs typeface="Consolas"/>
                </a:endParaRPr>
              </a:p>
            </p:txBody>
          </p:sp>
        </p:grpSp>
        <p:grpSp>
          <p:nvGrpSpPr>
            <p:cNvPr id="98" name="Grouper 97"/>
            <p:cNvGrpSpPr/>
            <p:nvPr/>
          </p:nvGrpSpPr>
          <p:grpSpPr>
            <a:xfrm>
              <a:off x="5409302" y="3648075"/>
              <a:ext cx="1490732" cy="825500"/>
              <a:chOff x="3949700" y="3898900"/>
              <a:chExt cx="1490732" cy="825500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3949700" y="3898900"/>
                <a:ext cx="1490732" cy="3175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&lt;&lt;A-Policy&gt;&gt;</a:t>
                </a:r>
              </a:p>
              <a:p>
                <a:pPr algn="ctr"/>
                <a:r>
                  <a:rPr lang="en-GB" sz="1000" dirty="0" err="1">
                    <a:solidFill>
                      <a:srgbClr val="000000"/>
                    </a:solidFill>
                    <a:latin typeface="Consolas"/>
                    <a:cs typeface="Consolas"/>
                  </a:rPr>
                  <a:t>O</a:t>
                </a:r>
                <a:r>
                  <a:rPr lang="en-GB" sz="1000" dirty="0" err="1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AuthPolicy</a:t>
                </a:r>
                <a:endParaRPr lang="en-GB" sz="1000" dirty="0">
                  <a:solidFill>
                    <a:srgbClr val="000000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3949700" y="4216400"/>
                <a:ext cx="1490732" cy="508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0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Token: token</a:t>
                </a:r>
              </a:p>
            </p:txBody>
          </p:sp>
        </p:grpSp>
        <p:grpSp>
          <p:nvGrpSpPr>
            <p:cNvPr id="111" name="Grouper 110"/>
            <p:cNvGrpSpPr/>
            <p:nvPr/>
          </p:nvGrpSpPr>
          <p:grpSpPr>
            <a:xfrm>
              <a:off x="3471923" y="5060950"/>
              <a:ext cx="2466837" cy="1435100"/>
              <a:chOff x="3649723" y="5054600"/>
              <a:chExt cx="2466837" cy="1435100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3649723" y="5054600"/>
                <a:ext cx="2466837" cy="3175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&lt;&lt;Rule&gt;&gt;</a:t>
                </a:r>
              </a:p>
              <a:p>
                <a:pPr algn="ctr"/>
                <a:r>
                  <a:rPr lang="en-GB" sz="10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R</a:t>
                </a:r>
                <a:r>
                  <a:rPr lang="en-GB" sz="1000" baseline="-250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1</a:t>
                </a:r>
                <a:endParaRPr lang="en-GB" sz="1000" baseline="-25000" dirty="0">
                  <a:solidFill>
                    <a:srgbClr val="000000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3649723" y="5372100"/>
                <a:ext cx="2466837" cy="11176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000" b="1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Event</a:t>
                </a:r>
                <a:r>
                  <a:rPr lang="en-GB" sz="10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: PRE</a:t>
                </a:r>
              </a:p>
              <a:p>
                <a:r>
                  <a:rPr lang="en-GB" sz="1000" b="1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Condition</a:t>
                </a:r>
                <a:r>
                  <a:rPr lang="en-GB" sz="10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: </a:t>
                </a:r>
                <a:r>
                  <a:rPr lang="en-GB" sz="1000" dirty="0" err="1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event.activityName</a:t>
                </a:r>
                <a:r>
                  <a:rPr lang="en-GB" sz="10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 == </a:t>
                </a:r>
                <a:r>
                  <a:rPr lang="en-GB" sz="1000" dirty="0" err="1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scope.name</a:t>
                </a:r>
                <a:r>
                  <a:rPr lang="en-GB" sz="10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 AND token == null</a:t>
                </a:r>
              </a:p>
              <a:p>
                <a:r>
                  <a:rPr lang="en-GB" sz="1000" b="1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Action</a:t>
                </a:r>
                <a:r>
                  <a:rPr lang="en-GB" sz="10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: token = </a:t>
                </a:r>
                <a:r>
                  <a:rPr lang="en-GB" sz="1000" dirty="0" err="1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getToken</a:t>
                </a:r>
                <a:r>
                  <a:rPr lang="en-GB" sz="10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()</a:t>
                </a:r>
                <a:endParaRPr lang="en-GB" sz="1000" dirty="0">
                  <a:solidFill>
                    <a:srgbClr val="000000"/>
                  </a:solidFill>
                  <a:latin typeface="Consolas"/>
                  <a:cs typeface="Consolas"/>
                </a:endParaRPr>
              </a:p>
            </p:txBody>
          </p:sp>
        </p:grpSp>
        <p:grpSp>
          <p:nvGrpSpPr>
            <p:cNvPr id="110" name="Grouper 109"/>
            <p:cNvGrpSpPr/>
            <p:nvPr/>
          </p:nvGrpSpPr>
          <p:grpSpPr>
            <a:xfrm>
              <a:off x="6335781" y="5060950"/>
              <a:ext cx="2466837" cy="1435100"/>
              <a:chOff x="6513581" y="5054600"/>
              <a:chExt cx="2466837" cy="1435100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6513581" y="5054600"/>
                <a:ext cx="2466837" cy="3175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&lt;&lt;Rule&gt;&gt;</a:t>
                </a:r>
              </a:p>
              <a:p>
                <a:pPr algn="ctr"/>
                <a:r>
                  <a:rPr lang="en-GB" sz="10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R</a:t>
                </a:r>
                <a:r>
                  <a:rPr lang="en-GB" sz="1000" baseline="-25000" dirty="0">
                    <a:solidFill>
                      <a:srgbClr val="000000"/>
                    </a:solidFill>
                    <a:latin typeface="Consolas"/>
                    <a:cs typeface="Consolas"/>
                  </a:rPr>
                  <a:t>2</a:t>
                </a: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6513581" y="5372100"/>
                <a:ext cx="2466837" cy="11176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000" b="1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Event</a:t>
                </a:r>
                <a:r>
                  <a:rPr lang="en-GB" sz="10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: PRE</a:t>
                </a:r>
              </a:p>
              <a:p>
                <a:r>
                  <a:rPr lang="en-GB" sz="1000" b="1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Condition</a:t>
                </a:r>
                <a:r>
                  <a:rPr lang="en-GB" sz="10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: </a:t>
                </a:r>
                <a:r>
                  <a:rPr lang="en-GB" sz="1000" dirty="0" err="1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event.activityName</a:t>
                </a:r>
                <a:r>
                  <a:rPr lang="en-GB" sz="10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 == </a:t>
                </a:r>
                <a:r>
                  <a:rPr lang="en-GB" sz="1000" dirty="0" err="1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scope.name</a:t>
                </a:r>
                <a:r>
                  <a:rPr lang="en-GB" sz="10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 AND token != null AND </a:t>
                </a:r>
                <a:r>
                  <a:rPr lang="en-GB" sz="1000" dirty="0" err="1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token.isExpired</a:t>
                </a:r>
                <a:r>
                  <a:rPr lang="en-GB" sz="10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() == true</a:t>
                </a:r>
              </a:p>
              <a:p>
                <a:r>
                  <a:rPr lang="en-GB" sz="1000" b="1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Action</a:t>
                </a:r>
                <a:r>
                  <a:rPr lang="en-GB" sz="10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: token = </a:t>
                </a:r>
                <a:r>
                  <a:rPr lang="en-GB" sz="1000" dirty="0" err="1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renewToken</a:t>
                </a:r>
                <a:r>
                  <a:rPr lang="en-GB" sz="10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()</a:t>
                </a:r>
                <a:endParaRPr lang="en-GB" sz="1000" dirty="0">
                  <a:solidFill>
                    <a:srgbClr val="000000"/>
                  </a:solidFill>
                  <a:latin typeface="Consolas"/>
                  <a:cs typeface="Consolas"/>
                </a:endParaRPr>
              </a:p>
            </p:txBody>
          </p:sp>
        </p:grpSp>
        <p:grpSp>
          <p:nvGrpSpPr>
            <p:cNvPr id="112" name="Grouper 111"/>
            <p:cNvGrpSpPr/>
            <p:nvPr/>
          </p:nvGrpSpPr>
          <p:grpSpPr>
            <a:xfrm>
              <a:off x="352114" y="5060950"/>
              <a:ext cx="2466837" cy="1435100"/>
              <a:chOff x="759170" y="5054600"/>
              <a:chExt cx="2466837" cy="1435100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759170" y="5054600"/>
                <a:ext cx="2466837" cy="3175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&lt;&lt;Rule&gt;&gt;</a:t>
                </a:r>
              </a:p>
              <a:p>
                <a:pPr algn="ctr"/>
                <a:r>
                  <a:rPr lang="en-GB" sz="10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R</a:t>
                </a:r>
                <a:r>
                  <a:rPr lang="en-GB" sz="1000" baseline="-250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1</a:t>
                </a:r>
                <a:endParaRPr lang="en-GB" sz="1000" baseline="-25000" dirty="0">
                  <a:solidFill>
                    <a:srgbClr val="000000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759170" y="5372100"/>
                <a:ext cx="2466837" cy="11176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000" b="1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Event</a:t>
                </a:r>
                <a:r>
                  <a:rPr lang="en-GB" sz="10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: PRE</a:t>
                </a:r>
              </a:p>
              <a:p>
                <a:r>
                  <a:rPr lang="en-GB" sz="1000" b="1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Condition</a:t>
                </a:r>
                <a:r>
                  <a:rPr lang="en-GB" sz="10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: </a:t>
                </a:r>
                <a:r>
                  <a:rPr lang="en-GB" sz="1000" dirty="0" err="1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event.activityName</a:t>
                </a:r>
                <a:r>
                  <a:rPr lang="en-GB" sz="10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 == </a:t>
                </a:r>
                <a:r>
                  <a:rPr lang="en-GB" sz="1000" dirty="0" err="1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scope.name</a:t>
                </a:r>
                <a:r>
                  <a:rPr lang="en-GB" sz="10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 </a:t>
                </a:r>
              </a:p>
              <a:p>
                <a:r>
                  <a:rPr lang="en-GB" sz="1000" b="1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Action</a:t>
                </a:r>
                <a:r>
                  <a:rPr lang="en-GB" sz="10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: </a:t>
                </a:r>
                <a:r>
                  <a:rPr lang="en-GB" sz="1000" dirty="0" err="1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Scope.httpRequest.Credentials</a:t>
                </a:r>
                <a:r>
                  <a:rPr lang="en-GB" sz="10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 = </a:t>
                </a:r>
                <a:r>
                  <a:rPr lang="en-GB" sz="1000" dirty="0" err="1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newNetworkCredential</a:t>
                </a:r>
                <a:r>
                  <a:rPr lang="en-GB" sz="10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(username, password);</a:t>
                </a:r>
                <a:endParaRPr lang="en-GB" sz="1000" dirty="0">
                  <a:solidFill>
                    <a:srgbClr val="000000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113" name="Losange 112"/>
            <p:cNvSpPr/>
            <p:nvPr/>
          </p:nvSpPr>
          <p:spPr>
            <a:xfrm>
              <a:off x="1522032" y="4473575"/>
              <a:ext cx="127000" cy="111125"/>
            </a:xfrm>
            <a:prstGeom prst="diamond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Losange 113"/>
            <p:cNvSpPr/>
            <p:nvPr/>
          </p:nvSpPr>
          <p:spPr>
            <a:xfrm>
              <a:off x="6091168" y="4486275"/>
              <a:ext cx="127000" cy="111125"/>
            </a:xfrm>
            <a:prstGeom prst="diamond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6" name="Connecteur droit 115"/>
            <p:cNvCxnSpPr>
              <a:stCxn id="113" idx="2"/>
              <a:endCxn id="108" idx="0"/>
            </p:cNvCxnSpPr>
            <p:nvPr/>
          </p:nvCxnSpPr>
          <p:spPr>
            <a:xfrm>
              <a:off x="1585532" y="4584700"/>
              <a:ext cx="1" cy="47625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en angle 117"/>
            <p:cNvCxnSpPr>
              <a:stCxn id="114" idx="2"/>
              <a:endCxn id="101" idx="0"/>
            </p:cNvCxnSpPr>
            <p:nvPr/>
          </p:nvCxnSpPr>
          <p:spPr>
            <a:xfrm rot="5400000">
              <a:off x="5198230" y="4104512"/>
              <a:ext cx="463550" cy="1449326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en angle 120"/>
            <p:cNvCxnSpPr>
              <a:stCxn id="114" idx="2"/>
              <a:endCxn id="105" idx="0"/>
            </p:cNvCxnSpPr>
            <p:nvPr/>
          </p:nvCxnSpPr>
          <p:spPr>
            <a:xfrm rot="16200000" flipH="1">
              <a:off x="6630159" y="4121909"/>
              <a:ext cx="463550" cy="1414532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en angle 125"/>
            <p:cNvCxnSpPr>
              <a:endCxn id="13" idx="3"/>
            </p:cNvCxnSpPr>
            <p:nvPr/>
          </p:nvCxnSpPr>
          <p:spPr>
            <a:xfrm flipV="1">
              <a:off x="2343598" y="2425957"/>
              <a:ext cx="1601270" cy="1476118"/>
            </a:xfrm>
            <a:prstGeom prst="bentConnector2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en angle 127"/>
            <p:cNvCxnSpPr>
              <a:stCxn id="97" idx="1"/>
              <a:endCxn id="55" idx="2"/>
            </p:cNvCxnSpPr>
            <p:nvPr/>
          </p:nvCxnSpPr>
          <p:spPr>
            <a:xfrm rot="10800000">
              <a:off x="5146658" y="3110301"/>
              <a:ext cx="262645" cy="1109274"/>
            </a:xfrm>
            <a:prstGeom prst="bentConnector2">
              <a:avLst/>
            </a:prstGeom>
            <a:ln w="12700" cmpd="sng">
              <a:solidFill>
                <a:srgbClr val="7F7F7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r 22"/>
            <p:cNvGrpSpPr>
              <a:grpSpLocks noChangeAspect="1"/>
            </p:cNvGrpSpPr>
            <p:nvPr/>
          </p:nvGrpSpPr>
          <p:grpSpPr>
            <a:xfrm>
              <a:off x="3754654" y="239182"/>
              <a:ext cx="5677634" cy="2857868"/>
              <a:chOff x="3195638" y="965200"/>
              <a:chExt cx="4257675" cy="2143125"/>
            </a:xfrm>
          </p:grpSpPr>
          <p:pic>
            <p:nvPicPr>
              <p:cNvPr id="5121" name="Picture 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81763" y="1965325"/>
                <a:ext cx="933450" cy="466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22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00813" y="2565400"/>
                <a:ext cx="952500" cy="542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23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72238" y="965200"/>
                <a:ext cx="828675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" name="Line 4"/>
              <p:cNvSpPr>
                <a:spLocks noChangeShapeType="1"/>
              </p:cNvSpPr>
              <p:nvPr/>
            </p:nvSpPr>
            <p:spPr bwMode="auto">
              <a:xfrm>
                <a:off x="4557713" y="2908300"/>
                <a:ext cx="19431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ysDot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" name="Line 5"/>
              <p:cNvSpPr>
                <a:spLocks noChangeShapeType="1"/>
              </p:cNvSpPr>
              <p:nvPr/>
            </p:nvSpPr>
            <p:spPr bwMode="auto">
              <a:xfrm>
                <a:off x="6167438" y="2336800"/>
                <a:ext cx="3429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ysDot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" name="Rectangle 6"/>
              <p:cNvSpPr>
                <a:spLocks noChangeArrowheads="1"/>
              </p:cNvSpPr>
              <p:nvPr/>
            </p:nvSpPr>
            <p:spPr bwMode="auto">
              <a:xfrm>
                <a:off x="3195638" y="1022350"/>
                <a:ext cx="1600200" cy="228600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" name="Line 7"/>
              <p:cNvSpPr>
                <a:spLocks noChangeShapeType="1"/>
              </p:cNvSpPr>
              <p:nvPr/>
            </p:nvSpPr>
            <p:spPr bwMode="auto">
              <a:xfrm>
                <a:off x="4786313" y="1050925"/>
                <a:ext cx="17145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ysDot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2885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385119"/>
              </p:ext>
            </p:extLst>
          </p:nvPr>
        </p:nvGraphicFramePr>
        <p:xfrm>
          <a:off x="127000" y="1276350"/>
          <a:ext cx="8712200" cy="430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Document" r:id="rId3" imgW="8890000" imgH="4305300" progId="Word.Document.12">
                  <p:embed/>
                </p:oleObj>
              </mc:Choice>
              <mc:Fallback>
                <p:oleObj name="Document" r:id="rId3" imgW="8890000" imgH="4305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7000" y="1276350"/>
                        <a:ext cx="8712200" cy="430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0599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r 1"/>
          <p:cNvGrpSpPr/>
          <p:nvPr/>
        </p:nvGrpSpPr>
        <p:grpSpPr>
          <a:xfrm>
            <a:off x="-339913" y="-57732"/>
            <a:ext cx="14377739" cy="8832899"/>
            <a:chOff x="-339913" y="-57732"/>
            <a:chExt cx="14377739" cy="8832899"/>
          </a:xfrm>
        </p:grpSpPr>
        <p:sp>
          <p:nvSpPr>
            <p:cNvPr id="19" name="ZoneTexte 18"/>
            <p:cNvSpPr txBox="1"/>
            <p:nvPr/>
          </p:nvSpPr>
          <p:spPr>
            <a:xfrm>
              <a:off x="-339913" y="-57732"/>
              <a:ext cx="33511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i="1" dirty="0" smtClean="0">
                  <a:latin typeface="Times New Roman"/>
                  <a:cs typeface="Times New Roman"/>
                </a:rPr>
                <a:t>Services Composition elements </a:t>
              </a:r>
              <a:r>
                <a:rPr lang="en-GB" sz="1200" i="1" dirty="0" smtClean="0">
                  <a:latin typeface="Symbol" charset="2"/>
                  <a:cs typeface="Symbol" charset="2"/>
                </a:rPr>
                <a:t>p</a:t>
              </a:r>
              <a:r>
                <a:rPr lang="en-GB" sz="1200" i="1" dirty="0" smtClean="0">
                  <a:latin typeface="Times New Roman"/>
                  <a:cs typeface="Times New Roman"/>
                </a:rPr>
                <a:t>-SCM </a:t>
              </a:r>
              <a:r>
                <a:rPr lang="en-GB" sz="1200" i="1" dirty="0" smtClean="0">
                  <a:latin typeface="Times New Roman"/>
                  <a:cs typeface="Times New Roman"/>
                  <a:sym typeface="Wingdings"/>
                </a:rPr>
                <a:t></a:t>
              </a:r>
              <a:r>
                <a:rPr lang="en-GB" sz="1200" i="1" dirty="0" smtClean="0">
                  <a:latin typeface="Times New Roman"/>
                  <a:cs typeface="Times New Roman"/>
                </a:rPr>
                <a:t> </a:t>
              </a:r>
              <a:r>
                <a:rPr lang="en-GB" sz="1200" i="1" dirty="0">
                  <a:latin typeface="Symbol" charset="2"/>
                  <a:cs typeface="Symbol" charset="2"/>
                </a:rPr>
                <a:t>p</a:t>
              </a:r>
              <a:r>
                <a:rPr lang="en-GB" sz="1200" i="1" dirty="0" smtClean="0">
                  <a:latin typeface="Times New Roman"/>
                  <a:cs typeface="Times New Roman"/>
                </a:rPr>
                <a:t>-Pews </a:t>
              </a:r>
              <a:endParaRPr lang="en-GB" sz="1200" i="1" dirty="0">
                <a:latin typeface="Times New Roman"/>
                <a:cs typeface="Times New Roman"/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6975808" y="-44608"/>
              <a:ext cx="25442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i="1" dirty="0" smtClean="0">
                  <a:latin typeface="Times New Roman"/>
                  <a:cs typeface="Times New Roman"/>
                </a:rPr>
                <a:t>A-Policy elements </a:t>
              </a:r>
              <a:r>
                <a:rPr lang="en-GB" sz="1200" i="1" dirty="0" smtClean="0">
                  <a:latin typeface="Symbol" charset="2"/>
                  <a:cs typeface="Symbol" charset="2"/>
                </a:rPr>
                <a:t>p</a:t>
              </a:r>
              <a:r>
                <a:rPr lang="en-GB" sz="1200" i="1" dirty="0" smtClean="0">
                  <a:latin typeface="Times New Roman"/>
                  <a:cs typeface="Times New Roman"/>
                </a:rPr>
                <a:t>-SCM </a:t>
              </a:r>
              <a:r>
                <a:rPr lang="en-GB" sz="1200" i="1" dirty="0" smtClean="0">
                  <a:latin typeface="Times New Roman"/>
                  <a:cs typeface="Times New Roman"/>
                  <a:sym typeface="Wingdings"/>
                </a:rPr>
                <a:t></a:t>
              </a:r>
              <a:r>
                <a:rPr lang="en-GB" sz="1200" i="1" dirty="0" smtClean="0">
                  <a:latin typeface="Times New Roman"/>
                  <a:cs typeface="Times New Roman"/>
                </a:rPr>
                <a:t> </a:t>
              </a:r>
              <a:r>
                <a:rPr lang="en-GB" sz="1200" i="1" dirty="0">
                  <a:latin typeface="Symbol" charset="2"/>
                  <a:cs typeface="Symbol" charset="2"/>
                </a:rPr>
                <a:t>p</a:t>
              </a:r>
              <a:r>
                <a:rPr lang="en-GB" sz="1200" i="1" dirty="0" smtClean="0">
                  <a:latin typeface="Times New Roman"/>
                  <a:cs typeface="Times New Roman"/>
                </a:rPr>
                <a:t>-Pews </a:t>
              </a:r>
              <a:endParaRPr lang="en-GB" sz="1200" i="1" dirty="0">
                <a:latin typeface="Times New Roman"/>
                <a:cs typeface="Times New Roman"/>
              </a:endParaRPr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-336090" y="4388796"/>
              <a:ext cx="23157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i="1" dirty="0" smtClean="0">
                  <a:latin typeface="Times New Roman"/>
                  <a:cs typeface="Times New Roman"/>
                </a:rPr>
                <a:t>Rule elements </a:t>
              </a:r>
              <a:r>
                <a:rPr lang="en-GB" sz="1200" i="1" dirty="0" smtClean="0">
                  <a:latin typeface="Symbol" charset="2"/>
                  <a:cs typeface="Symbol" charset="2"/>
                </a:rPr>
                <a:t>p</a:t>
              </a:r>
              <a:r>
                <a:rPr lang="en-GB" sz="1200" i="1" dirty="0" smtClean="0">
                  <a:latin typeface="Times New Roman"/>
                  <a:cs typeface="Times New Roman"/>
                </a:rPr>
                <a:t>-SCM </a:t>
              </a:r>
              <a:r>
                <a:rPr lang="en-GB" sz="1200" i="1" dirty="0" smtClean="0">
                  <a:latin typeface="Times New Roman"/>
                  <a:cs typeface="Times New Roman"/>
                  <a:sym typeface="Wingdings"/>
                </a:rPr>
                <a:t></a:t>
              </a:r>
              <a:r>
                <a:rPr lang="en-GB" sz="1200" i="1" dirty="0" smtClean="0">
                  <a:latin typeface="Times New Roman"/>
                  <a:cs typeface="Times New Roman"/>
                </a:rPr>
                <a:t> </a:t>
              </a:r>
              <a:r>
                <a:rPr lang="en-GB" sz="1200" i="1" dirty="0">
                  <a:latin typeface="Symbol" charset="2"/>
                  <a:cs typeface="Symbol" charset="2"/>
                </a:rPr>
                <a:t>p</a:t>
              </a:r>
              <a:r>
                <a:rPr lang="en-GB" sz="1200" i="1" dirty="0" smtClean="0">
                  <a:latin typeface="Times New Roman"/>
                  <a:cs typeface="Times New Roman"/>
                </a:rPr>
                <a:t>-Pews </a:t>
              </a:r>
              <a:endParaRPr lang="en-GB" sz="1200" i="1" dirty="0">
                <a:latin typeface="Times New Roman"/>
                <a:cs typeface="Times New Roman"/>
              </a:endParaRPr>
            </a:p>
          </p:txBody>
        </p:sp>
        <p:graphicFrame>
          <p:nvGraphicFramePr>
            <p:cNvPr id="23" name="Obje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9432341"/>
                </p:ext>
              </p:extLst>
            </p:nvPr>
          </p:nvGraphicFramePr>
          <p:xfrm>
            <a:off x="-301433" y="232390"/>
            <a:ext cx="7258000" cy="42506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4" name="Document" r:id="rId3" imgW="9220200" imgH="5397500" progId="Word.Document.12">
                    <p:embed/>
                  </p:oleObj>
                </mc:Choice>
                <mc:Fallback>
                  <p:oleObj name="Document" r:id="rId3" imgW="9220200" imgH="5397500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-301433" y="232390"/>
                          <a:ext cx="7258000" cy="425063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9898110"/>
                </p:ext>
              </p:extLst>
            </p:nvPr>
          </p:nvGraphicFramePr>
          <p:xfrm>
            <a:off x="-320673" y="4655880"/>
            <a:ext cx="7311144" cy="4119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5" name="Document" r:id="rId5" imgW="9398000" imgH="5295900" progId="Word.Document.12">
                    <p:embed/>
                  </p:oleObj>
                </mc:Choice>
                <mc:Fallback>
                  <p:oleObj name="Document" r:id="rId5" imgW="9398000" imgH="5295900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-320673" y="4655880"/>
                          <a:ext cx="7311144" cy="41192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88169833"/>
                </p:ext>
              </p:extLst>
            </p:nvPr>
          </p:nvGraphicFramePr>
          <p:xfrm>
            <a:off x="6956567" y="232391"/>
            <a:ext cx="7081259" cy="4001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6" name="Document" r:id="rId7" imgW="9398000" imgH="5308600" progId="Word.Document.12">
                    <p:embed/>
                  </p:oleObj>
                </mc:Choice>
                <mc:Fallback>
                  <p:oleObj name="Document" r:id="rId7" imgW="9398000" imgH="5308600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956567" y="232391"/>
                          <a:ext cx="7081259" cy="40012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88469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3401</TotalTime>
  <Words>413</Words>
  <Application>Microsoft Macintosh PowerPoint</Application>
  <PresentationFormat>Présentation à l'écran (4:3)</PresentationFormat>
  <Paragraphs>148</Paragraphs>
  <Slides>9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1" baseType="lpstr">
      <vt:lpstr>Thème Office</vt:lpstr>
      <vt:lpstr>Document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Genoveva Vargas-Solar</dc:creator>
  <cp:lastModifiedBy>Genoveva VARGAS-SOLAR</cp:lastModifiedBy>
  <cp:revision>75</cp:revision>
  <dcterms:created xsi:type="dcterms:W3CDTF">2011-11-17T08:40:13Z</dcterms:created>
  <dcterms:modified xsi:type="dcterms:W3CDTF">2014-03-06T22:29:25Z</dcterms:modified>
</cp:coreProperties>
</file>